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9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6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8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4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3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9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25D7-8290-4F6F-B800-1289EDEDD122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0032-B014-4001-92ED-833733284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Instruments of Trade Policy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3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Because the price in domestic markets rises (to </a:t>
            </a:r>
            <a:r>
              <a:rPr lang="en-US" i="1" dirty="0"/>
              <a:t>P</a:t>
            </a:r>
            <a:r>
              <a:rPr lang="en-US" i="1" baseline="-25000" dirty="0"/>
              <a:t>T</a:t>
            </a:r>
            <a:r>
              <a:rPr lang="en-US" dirty="0"/>
              <a:t>), domestic producers should supply more and domestic consumers should demand less.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quantity of imports falls from </a:t>
            </a:r>
            <a:r>
              <a:rPr lang="en-US" i="1" dirty="0"/>
              <a:t>Q</a:t>
            </a:r>
            <a:r>
              <a:rPr lang="en-US" i="1" baseline="-25000" dirty="0"/>
              <a:t>W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Q</a:t>
            </a:r>
            <a:r>
              <a:rPr lang="en-US" i="1" baseline="-25000" dirty="0"/>
              <a:t>T </a:t>
            </a:r>
            <a:endParaRPr lang="en-US" baseline="-25000" dirty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 price in foreign markets falls (to </a:t>
            </a:r>
            <a:r>
              <a:rPr lang="en-US" i="1" dirty="0"/>
              <a:t>P*</a:t>
            </a:r>
            <a:r>
              <a:rPr lang="en-US" i="1" baseline="-25000" dirty="0"/>
              <a:t>T</a:t>
            </a:r>
            <a:r>
              <a:rPr lang="en-US" dirty="0"/>
              <a:t>), foreign producers should supply less and foreign consumers should demand more.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quantity of exports falls from </a:t>
            </a:r>
            <a:r>
              <a:rPr lang="en-US" i="1" dirty="0"/>
              <a:t>Q</a:t>
            </a:r>
            <a:r>
              <a:rPr lang="en-US" i="1" baseline="-25000" dirty="0"/>
              <a:t>W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Q</a:t>
            </a:r>
            <a:r>
              <a:rPr lang="en-US" i="1" baseline="-25000" dirty="0"/>
              <a:t>T </a:t>
            </a:r>
            <a:endParaRPr lang="en-US" baseline="-25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quantity of domestic import demand equals the quantity of foreign export supply when </a:t>
            </a:r>
            <a:r>
              <a:rPr lang="en-US" i="1" dirty="0"/>
              <a:t>P</a:t>
            </a:r>
            <a:r>
              <a:rPr lang="en-US" i="1" baseline="-25000" dirty="0"/>
              <a:t>T</a:t>
            </a:r>
            <a:r>
              <a:rPr lang="en-US" i="1" dirty="0"/>
              <a:t> – P*</a:t>
            </a:r>
            <a:r>
              <a:rPr lang="en-US" i="1" baseline="-25000" dirty="0"/>
              <a:t>T</a:t>
            </a:r>
            <a:r>
              <a:rPr lang="en-US" i="1" dirty="0"/>
              <a:t> = t </a:t>
            </a: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the increase in the price of the good in the domestic country is less than the amount of the tariff.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Part </a:t>
            </a:r>
            <a:r>
              <a:rPr lang="en-US" dirty="0"/>
              <a:t>of the tariff is reflected in a decline of the foreign country’s export price, and thus is not passed on to domestic consumers.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43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7382" y="365126"/>
            <a:ext cx="10596418" cy="1205056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Effects of Tariff in a small country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51251"/>
            <a:ext cx="4731326" cy="422571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77527" y="1825625"/>
            <a:ext cx="527627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When a country is “small”, it has no effect on the foreign (world) price of a good, because its demand for the good is an insignificant part of world demand. </a:t>
            </a:r>
          </a:p>
          <a:p>
            <a:pPr marL="0" indent="0" algn="just">
              <a:buNone/>
            </a:pPr>
            <a:r>
              <a:rPr lang="en-US" dirty="0"/>
              <a:t>Therefore, the foreign price will not fall, but will remain at </a:t>
            </a:r>
            <a:r>
              <a:rPr lang="en-US" i="1" dirty="0"/>
              <a:t>P</a:t>
            </a:r>
            <a:r>
              <a:rPr lang="en-US" i="1" baseline="-25000" dirty="0"/>
              <a:t>w</a:t>
            </a:r>
            <a:r>
              <a:rPr lang="en-US" i="1" dirty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price in the domestic market, however, will rise to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T</a:t>
            </a:r>
            <a:r>
              <a:rPr lang="en-US" i="1" dirty="0" smtClean="0"/>
              <a:t> </a:t>
            </a:r>
            <a:r>
              <a:rPr lang="en-US" i="1" dirty="0"/>
              <a:t>= P</a:t>
            </a:r>
            <a:r>
              <a:rPr lang="en-US" i="1" baseline="-25000" dirty="0"/>
              <a:t>w </a:t>
            </a:r>
            <a:r>
              <a:rPr lang="en-US" i="1" dirty="0"/>
              <a:t>+ t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8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Effective Rate of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effective rate of protection </a:t>
            </a:r>
            <a:r>
              <a:rPr lang="en-US" dirty="0"/>
              <a:t>measures how much protection a tariff or other trade policy provides domestic producers.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represents the change in value that an industry adds to the production process when trade policy changes.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change in value that an industry provides depends on the change in prices when trade policies change.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Effective </a:t>
            </a:r>
            <a:r>
              <a:rPr lang="en-US" b="1" dirty="0"/>
              <a:t>rates of protection often differ from tariff rates because tariffs affect sectors other than the protected sector</a:t>
            </a:r>
            <a:r>
              <a:rPr lang="en-US" dirty="0"/>
              <a:t>, a fact which affects the prices and value added for the protected sector.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5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3" y="1468582"/>
            <a:ext cx="10760363" cy="48860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For example, suppose that an automobile sells on the world market for </a:t>
            </a:r>
            <a:r>
              <a:rPr lang="en-US" dirty="0" smtClean="0"/>
              <a:t>Rs 8000</a:t>
            </a:r>
            <a:r>
              <a:rPr lang="en-US" dirty="0"/>
              <a:t>, and the parts that made it are worth Rs </a:t>
            </a:r>
            <a:r>
              <a:rPr lang="en-US" dirty="0" smtClean="0"/>
              <a:t>6000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value added of the auto production is Rs </a:t>
            </a:r>
            <a:r>
              <a:rPr lang="en-US" dirty="0" smtClean="0"/>
              <a:t>8000-</a:t>
            </a:r>
            <a:r>
              <a:rPr lang="en-US" dirty="0"/>
              <a:t> Rs </a:t>
            </a:r>
            <a:r>
              <a:rPr lang="en-US" dirty="0" smtClean="0"/>
              <a:t>6000 </a:t>
            </a:r>
            <a:endParaRPr lang="en-US" dirty="0"/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that a country puts a 25% tariff on imported autos so that domestic auto assembly firms can now charge up to Rs </a:t>
            </a:r>
            <a:r>
              <a:rPr lang="en-US" dirty="0" smtClean="0"/>
              <a:t>10000 </a:t>
            </a:r>
            <a:r>
              <a:rPr lang="en-US" dirty="0"/>
              <a:t>instead of Rs </a:t>
            </a:r>
            <a:r>
              <a:rPr lang="en-US" dirty="0" smtClean="0"/>
              <a:t>8000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Now </a:t>
            </a:r>
            <a:r>
              <a:rPr lang="en-US" dirty="0"/>
              <a:t>auto assembly will occur if the value added is up to Rs </a:t>
            </a:r>
            <a:r>
              <a:rPr lang="en-US" dirty="0" smtClean="0"/>
              <a:t>10000-         Rs 6000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effective rate of protection for domestic auto assembly firms is the change in value added: </a:t>
            </a:r>
            <a:r>
              <a:rPr lang="en-IN" dirty="0" smtClean="0"/>
              <a:t>(</a:t>
            </a:r>
            <a:r>
              <a:rPr lang="en-US" dirty="0"/>
              <a:t>Rs </a:t>
            </a:r>
            <a:r>
              <a:rPr lang="en-IN" dirty="0" smtClean="0"/>
              <a:t>4000 </a:t>
            </a:r>
            <a:r>
              <a:rPr lang="en-IN" dirty="0"/>
              <a:t>- </a:t>
            </a:r>
            <a:r>
              <a:rPr lang="en-US" dirty="0"/>
              <a:t>Rs </a:t>
            </a:r>
            <a:r>
              <a:rPr lang="en-IN" dirty="0" smtClean="0"/>
              <a:t>2000)/</a:t>
            </a:r>
            <a:r>
              <a:rPr lang="en-US" dirty="0"/>
              <a:t> Rs </a:t>
            </a:r>
            <a:r>
              <a:rPr lang="en-IN" dirty="0" smtClean="0"/>
              <a:t>2000 </a:t>
            </a:r>
            <a:r>
              <a:rPr lang="en-IN" dirty="0"/>
              <a:t>= 100%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this case, the effective rate of protection is greater than the tariff rate.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91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Costs and Benefits of Tariffs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14891" cy="45844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tariff raises the price of a good in the importing country, so we expect it to hurt consumers and benefit producers there. </a:t>
            </a:r>
            <a:r>
              <a:rPr lang="en-US" dirty="0" smtClean="0"/>
              <a:t>In </a:t>
            </a:r>
            <a:r>
              <a:rPr lang="en-US" dirty="0"/>
              <a:t>addition, the government gains tariff revenue from a tariff. </a:t>
            </a:r>
          </a:p>
          <a:p>
            <a:pPr algn="just"/>
            <a:r>
              <a:rPr lang="en-US" dirty="0" smtClean="0"/>
              <a:t>How </a:t>
            </a:r>
            <a:r>
              <a:rPr lang="en-US" dirty="0"/>
              <a:t>to measure these costs and benefits? </a:t>
            </a:r>
            <a:r>
              <a:rPr lang="en-US" dirty="0" smtClean="0"/>
              <a:t>We </a:t>
            </a:r>
            <a:r>
              <a:rPr lang="en-US" dirty="0"/>
              <a:t>use the concepts of consumer surplus and producer surplus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Consumer surplus </a:t>
            </a:r>
            <a:r>
              <a:rPr lang="en-US" dirty="0"/>
              <a:t>measures the amount that a consumer gains from a purchase by the difference in the price he pays from the price he would have been willing to pay.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price he would have been willing to pay is determined by a demand (willingness to buy) curve. 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price increases, the quantity demanded decreases as well as the consumer </a:t>
            </a:r>
            <a:r>
              <a:rPr lang="en-US" dirty="0" smtClean="0"/>
              <a:t>surplus.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Consumer Surplus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82" y="1895538"/>
            <a:ext cx="5855855" cy="43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Producer Surplus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Producer surplus </a:t>
            </a:r>
            <a:r>
              <a:rPr lang="en-US" dirty="0"/>
              <a:t>measures the amount that a producer gains from a sale by the difference in the price he receives from the price he would have been willing to sell at.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price he would have been willing to sell at is determined by a supply (willingness to sell) curve.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price increases, the quantity supplied increases as well as the producer surplus. </a:t>
            </a:r>
            <a:endParaRPr lang="en-US" dirty="0" smtClean="0"/>
          </a:p>
          <a:p>
            <a:pPr algn="just"/>
            <a:r>
              <a:rPr lang="en-US" dirty="0"/>
              <a:t>A tariff raises the price of a good in the importing country, making its consumer surplus decrease (making its consumers worse off) and making its producer surplus increase (making its producers better off). </a:t>
            </a:r>
          </a:p>
          <a:p>
            <a:pPr algn="just"/>
            <a:r>
              <a:rPr lang="en-US" dirty="0"/>
              <a:t>Also, government revenue will increase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71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41"/>
          <a:stretch/>
        </p:blipFill>
        <p:spPr>
          <a:xfrm>
            <a:off x="2955636" y="1884218"/>
            <a:ext cx="6289964" cy="41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365126"/>
            <a:ext cx="10587182" cy="123276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Costs and benefits of tariffs for an importing country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07" y="1939636"/>
            <a:ext cx="7826674" cy="4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73" y="365125"/>
            <a:ext cx="10624127" cy="110345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5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specific tariff </a:t>
            </a:r>
            <a:r>
              <a:rPr lang="en-US" dirty="0"/>
              <a:t>is levied as a fixed charge for each unit of imported goods. </a:t>
            </a:r>
            <a:r>
              <a:rPr lang="en-US" dirty="0" smtClean="0"/>
              <a:t> For </a:t>
            </a:r>
            <a:r>
              <a:rPr lang="en-US" dirty="0"/>
              <a:t>example, </a:t>
            </a:r>
            <a:r>
              <a:rPr lang="en-US" dirty="0" smtClean="0"/>
              <a:t>Rs 1 </a:t>
            </a:r>
            <a:r>
              <a:rPr lang="en-US" dirty="0"/>
              <a:t>per kg of cheese </a:t>
            </a:r>
          </a:p>
          <a:p>
            <a:pPr algn="just"/>
            <a:r>
              <a:rPr lang="en-US" dirty="0" smtClean="0"/>
              <a:t>An </a:t>
            </a:r>
            <a:r>
              <a:rPr lang="en-US" b="1" dirty="0"/>
              <a:t>ad valorem tariff </a:t>
            </a:r>
            <a:r>
              <a:rPr lang="en-US" dirty="0"/>
              <a:t>is levied as a fraction of the value of imported goods. </a:t>
            </a:r>
            <a:r>
              <a:rPr lang="en-US" dirty="0" smtClean="0"/>
              <a:t>For </a:t>
            </a:r>
            <a:r>
              <a:rPr lang="en-US" dirty="0"/>
              <a:t>example, 25% tariff on the value of imported cars. </a:t>
            </a:r>
          </a:p>
          <a:p>
            <a:pPr algn="just"/>
            <a:r>
              <a:rPr lang="en-US" dirty="0"/>
              <a:t>Let’s construct a model measuring how a tariff affects a single market, say that of wheat. 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that in the absence of trade the price of wheat in the foreign country is lower than that in the domestic country.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trade the foreign country will export: construct an export supply </a:t>
            </a:r>
            <a:r>
              <a:rPr lang="en-US" dirty="0" smtClean="0"/>
              <a:t>curve.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trade the domestic country will import: construct an import demand </a:t>
            </a:r>
            <a:r>
              <a:rPr lang="en-US" dirty="0" smtClean="0"/>
              <a:t>curve.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a “large” country that can affect foreign (world) prices, the welfare effect of a tariff is ambiguous.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triangles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d </a:t>
            </a:r>
            <a:r>
              <a:rPr lang="en-US" dirty="0"/>
              <a:t>represent the </a:t>
            </a:r>
            <a:r>
              <a:rPr lang="en-US" b="1" dirty="0"/>
              <a:t>efficiency loss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tariff distorts production and consumption decisions: producers produce too much and consumers consume too little compared to the market outcome.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rectangle </a:t>
            </a:r>
            <a:r>
              <a:rPr lang="en-US" i="1" dirty="0"/>
              <a:t>e </a:t>
            </a:r>
            <a:r>
              <a:rPr lang="en-US" dirty="0"/>
              <a:t>represents the </a:t>
            </a:r>
            <a:r>
              <a:rPr lang="en-US" b="1" dirty="0"/>
              <a:t>terms of trade gain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terms of trade increases because the tariff lowers foreign export (domestic import) </a:t>
            </a:r>
            <a:r>
              <a:rPr lang="en-US" dirty="0" smtClean="0"/>
              <a:t>prices.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09"/>
            <a:ext cx="10515600" cy="4729018"/>
          </a:xfrm>
        </p:spPr>
        <p:txBody>
          <a:bodyPr/>
          <a:lstStyle/>
          <a:p>
            <a:pPr algn="just"/>
            <a:r>
              <a:rPr lang="en-US" dirty="0"/>
              <a:t>Government revenue from the tariff equals the tariff rate times the quantity of imports.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i="1" dirty="0" smtClean="0"/>
              <a:t>t </a:t>
            </a:r>
            <a:r>
              <a:rPr lang="en-IN" i="1" dirty="0"/>
              <a:t>= P</a:t>
            </a:r>
            <a:r>
              <a:rPr lang="en-IN" i="1" baseline="-25000" dirty="0"/>
              <a:t>T</a:t>
            </a:r>
            <a:r>
              <a:rPr lang="en-IN" i="1" dirty="0"/>
              <a:t> – P*</a:t>
            </a:r>
            <a:r>
              <a:rPr lang="en-IN" i="1" baseline="-25000" dirty="0"/>
              <a:t>T</a:t>
            </a:r>
            <a:r>
              <a:rPr lang="en-IN" i="1" dirty="0"/>
              <a:t> 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i="1" dirty="0" smtClean="0"/>
              <a:t>Q</a:t>
            </a:r>
            <a:r>
              <a:rPr lang="en-IN" i="1" baseline="-25000" dirty="0" smtClean="0"/>
              <a:t>T</a:t>
            </a:r>
            <a:r>
              <a:rPr lang="en-IN" i="1" dirty="0" smtClean="0"/>
              <a:t> </a:t>
            </a:r>
            <a:r>
              <a:rPr lang="en-IN" i="1" dirty="0"/>
              <a:t>= D</a:t>
            </a:r>
            <a:r>
              <a:rPr lang="en-IN" i="1" baseline="-25000" dirty="0"/>
              <a:t>2</a:t>
            </a:r>
            <a:r>
              <a:rPr lang="en-IN" i="1" dirty="0"/>
              <a:t> – S</a:t>
            </a:r>
            <a:r>
              <a:rPr lang="en-IN" i="1" baseline="-25000" dirty="0"/>
              <a:t>2</a:t>
            </a:r>
            <a:r>
              <a:rPr lang="en-IN" i="1" dirty="0"/>
              <a:t> 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/>
              <a:t>Government </a:t>
            </a:r>
            <a:r>
              <a:rPr lang="en-IN" dirty="0"/>
              <a:t>revenue = </a:t>
            </a:r>
            <a:r>
              <a:rPr lang="en-IN" i="1" dirty="0"/>
              <a:t>t x Q</a:t>
            </a:r>
            <a:r>
              <a:rPr lang="en-IN" i="1" baseline="-25000" dirty="0"/>
              <a:t>T</a:t>
            </a:r>
            <a:r>
              <a:rPr lang="en-IN" i="1" dirty="0"/>
              <a:t> = c + e </a:t>
            </a:r>
            <a:endParaRPr lang="en-IN" dirty="0"/>
          </a:p>
          <a:p>
            <a:pPr algn="just"/>
            <a:r>
              <a:rPr lang="en-US" dirty="0" smtClean="0"/>
              <a:t>Part </a:t>
            </a:r>
            <a:r>
              <a:rPr lang="en-US" dirty="0"/>
              <a:t>of government revenue (rectangle </a:t>
            </a:r>
            <a:r>
              <a:rPr lang="en-US" i="1" dirty="0"/>
              <a:t>e</a:t>
            </a:r>
            <a:r>
              <a:rPr lang="en-US" dirty="0"/>
              <a:t>) represents the terms of trade gain, and part (rectangle </a:t>
            </a:r>
            <a:r>
              <a:rPr lang="en-US" i="1" dirty="0"/>
              <a:t>c</a:t>
            </a:r>
            <a:r>
              <a:rPr lang="en-US" dirty="0"/>
              <a:t>) represents part of the value of lost consumer surplus.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government gains at the expense of consumers and foreigners.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92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terms of trade gain exceeds the efficiency loss, then national welfare will increase under a tariff, at the expense of foreign countries. 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this analysis assumes that the terms of trade does not change due to tariff changes by foreign countries (i.e., due to retaliation).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58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Net Welfare effects of Tariff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955130"/>
            <a:ext cx="6567053" cy="43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4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Export Subsidy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357"/>
          </a:xfrm>
        </p:spPr>
        <p:txBody>
          <a:bodyPr/>
          <a:lstStyle/>
          <a:p>
            <a:pPr algn="just"/>
            <a:r>
              <a:rPr lang="en-US" dirty="0"/>
              <a:t>An export subsidy can also be </a:t>
            </a:r>
            <a:r>
              <a:rPr lang="en-US" i="1" dirty="0"/>
              <a:t>specific </a:t>
            </a:r>
            <a:r>
              <a:rPr lang="en-US" dirty="0"/>
              <a:t>or </a:t>
            </a:r>
            <a:r>
              <a:rPr lang="en-US" i="1" dirty="0"/>
              <a:t>ad valorem </a:t>
            </a:r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specific subsidy is a payment per unit exported. 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ad valorem subsidy is a payment as a proportion of the value exported. 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export subsidy raises the price of a good in the exporting country, making its consumer surplus decrease (making its consumers worse off) and making its producer surplus increase (making its producers better off). </a:t>
            </a:r>
          </a:p>
          <a:p>
            <a:pPr algn="just"/>
            <a:r>
              <a:rPr lang="en-US" dirty="0" smtClean="0"/>
              <a:t>Also</a:t>
            </a:r>
            <a:r>
              <a:rPr lang="en-US" dirty="0"/>
              <a:t>, government revenue will decrease.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94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export subsidy raises the price of a good in the exporting country, while lowering it in foreign countries.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contrast to a tariff, an export subsidy worsens the terms of trade by lowering the price of domestic products in world markets.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28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395" y="1385453"/>
            <a:ext cx="7018350" cy="47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export subsidy unambiguously produces a negative effect on national welfare.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triangles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d </a:t>
            </a:r>
            <a:r>
              <a:rPr lang="en-US" dirty="0"/>
              <a:t>represent the </a:t>
            </a:r>
            <a:r>
              <a:rPr lang="en-US" b="1" dirty="0"/>
              <a:t>efficiency loss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tariff distorts production and consumption decisions: producers produce too much and consumers consume too little compared to the market outcome.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area </a:t>
            </a:r>
            <a:r>
              <a:rPr lang="en-US" i="1" dirty="0"/>
              <a:t>b + c + d + f + g </a:t>
            </a:r>
            <a:r>
              <a:rPr lang="en-US" dirty="0"/>
              <a:t>represents the </a:t>
            </a:r>
            <a:r>
              <a:rPr lang="en-US" b="1" dirty="0"/>
              <a:t>cost of government subsidy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addition, the terms of trade </a:t>
            </a:r>
            <a:r>
              <a:rPr lang="en-US" i="1" dirty="0"/>
              <a:t>decreases</a:t>
            </a:r>
            <a:r>
              <a:rPr lang="en-US" dirty="0"/>
              <a:t>, because the price of exports falls in foreign markets to </a:t>
            </a:r>
            <a:r>
              <a:rPr lang="en-US" i="1" dirty="0"/>
              <a:t>P*</a:t>
            </a:r>
            <a:r>
              <a:rPr lang="en-US" i="1" baseline="-25000" dirty="0"/>
              <a:t>s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13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Import Quota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import quota is a restriction on the quantity of a good that may be imported. 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restriction is usually enforced by issuing licenses to domestic firms that import, or in some cases to foreign governments of exporting countries.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binding import quota will push up the price of the import because the quantity demanded will exceed the quantity supplied by domestic producers and from imports. </a:t>
            </a:r>
            <a:endParaRPr lang="en-US" dirty="0" smtClean="0"/>
          </a:p>
          <a:p>
            <a:pPr algn="just"/>
            <a:r>
              <a:rPr lang="en-US" dirty="0"/>
              <a:t>When a quota instead of a tariff is used to restrict imports, the government receives no revenue.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Instead</a:t>
            </a:r>
            <a:r>
              <a:rPr lang="en-US" dirty="0"/>
              <a:t>, the revenue from selling imports at high prices goes to quota license holders: either domestic firms or foreign governments.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extra revenues are called </a:t>
            </a:r>
            <a:r>
              <a:rPr lang="en-US" b="1" dirty="0"/>
              <a:t>quota rents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3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Voluntary Export Restraint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voluntary export restraint </a:t>
            </a:r>
            <a:r>
              <a:rPr lang="en-US" dirty="0"/>
              <a:t>works like an import quota, except that the quota is imposed by the exporting country rather than the importing country. 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these restraints are usually requested by the importing country.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profits or rents from this policy are earned by foreign governments or foreign producers.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Foreigners </a:t>
            </a:r>
            <a:r>
              <a:rPr lang="en-US" dirty="0"/>
              <a:t>sell a restricted quantity at an increased </a:t>
            </a:r>
            <a:r>
              <a:rPr lang="en-US" dirty="0" smtClean="0"/>
              <a:t>price.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6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9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634836"/>
            <a:ext cx="10587182" cy="470130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export supply curve is the difference between the quantity that foreign producers supply minus the quantity that foreign consumers demand, at each price. 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import demand curve is the difference between the quantity that domestic consumers demand minus the quantity that domestic producers supply, at each </a:t>
            </a:r>
            <a:r>
              <a:rPr lang="en-US" dirty="0" smtClean="0"/>
              <a:t>price. </a:t>
            </a:r>
          </a:p>
          <a:p>
            <a:pPr algn="just"/>
            <a:r>
              <a:rPr lang="en-IN" dirty="0"/>
              <a:t>In equilibrium, </a:t>
            </a:r>
            <a:r>
              <a:rPr lang="en-IN" dirty="0" smtClean="0"/>
              <a:t>import </a:t>
            </a:r>
            <a:r>
              <a:rPr lang="en-IN" dirty="0"/>
              <a:t>demand = export supply </a:t>
            </a:r>
          </a:p>
          <a:p>
            <a:pPr marL="0" indent="0" algn="ctr">
              <a:buNone/>
            </a:pPr>
            <a:r>
              <a:rPr lang="en-IN" dirty="0"/>
              <a:t>domestic demand – domestic supply = </a:t>
            </a:r>
            <a:r>
              <a:rPr lang="en-IN" dirty="0" smtClean="0"/>
              <a:t>foreign </a:t>
            </a:r>
            <a:r>
              <a:rPr lang="en-IN" dirty="0"/>
              <a:t>supply – foreign demand 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equilibrium, </a:t>
            </a:r>
            <a:r>
              <a:rPr lang="en-IN" dirty="0" smtClean="0"/>
              <a:t> </a:t>
            </a:r>
            <a:r>
              <a:rPr lang="en-IN" b="1" dirty="0" smtClean="0"/>
              <a:t>world </a:t>
            </a:r>
            <a:r>
              <a:rPr lang="en-IN" b="1" dirty="0"/>
              <a:t>demand = world supply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15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Local Content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6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local content requirement </a:t>
            </a:r>
            <a:r>
              <a:rPr lang="en-US" dirty="0"/>
              <a:t>is a regulation that requires a specified fraction of a final good to be produced domestically.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may be specified in value terms, by requiring that some minimum share of the value of a good represent domestic valued added, or in physical units. </a:t>
            </a:r>
            <a:endParaRPr lang="en-US" dirty="0" smtClean="0"/>
          </a:p>
          <a:p>
            <a:pPr algn="just"/>
            <a:r>
              <a:rPr lang="en-US" dirty="0"/>
              <a:t>From the viewpoint of domestic producers of inputs, a local content requirement provides protection in the same way that an import quota would. </a:t>
            </a:r>
          </a:p>
          <a:p>
            <a:pPr algn="just"/>
            <a:r>
              <a:rPr lang="en-US" dirty="0" smtClean="0"/>
              <a:t>From </a:t>
            </a:r>
            <a:r>
              <a:rPr lang="en-US" dirty="0"/>
              <a:t>the viewpoint of firms that must buy domestic inputs, however, the requirement does not place a strict limit on imports, but allows firms to import more if they also use more domestic parts.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5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Local content requirement provides neither government revenue (as a tariff would) nor quota rents. </a:t>
            </a:r>
          </a:p>
          <a:p>
            <a:pPr algn="just"/>
            <a:r>
              <a:rPr lang="en-US" dirty="0" smtClean="0"/>
              <a:t>Instead </a:t>
            </a:r>
            <a:r>
              <a:rPr lang="en-US" dirty="0"/>
              <a:t>the difference between the prices of domestic goods and imports is averaged into the price of the final good and is passed on to consumers.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034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5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Case for Free Trade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1879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first case for free trade is the argument that producers and consumers </a:t>
            </a:r>
            <a:r>
              <a:rPr lang="en-US" b="1" dirty="0"/>
              <a:t>allocate resources most efficiently </a:t>
            </a:r>
            <a:r>
              <a:rPr lang="en-US" dirty="0"/>
              <a:t>when governments do not distort market prices through trade policy.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National </a:t>
            </a:r>
            <a:r>
              <a:rPr lang="en-US" dirty="0"/>
              <a:t>welfare of a small country is highest with free trade.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restricted trade, consumers pay higher prices.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With </a:t>
            </a:r>
            <a:r>
              <a:rPr lang="en-US" dirty="0"/>
              <a:t>restricted trade, distorted prices cause overproduction either by existing firms producing more or by more firms entering the industry.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However, because tariff rates are already low for most countries, estimated benefits of moving to free trade are only a small fraction of national income for most countries.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6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Efficiency case for Free Trade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9" b="1689"/>
          <a:stretch/>
        </p:blipFill>
        <p:spPr>
          <a:xfrm>
            <a:off x="3014943" y="1865746"/>
            <a:ext cx="6516984" cy="45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4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23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second argument for free trade is that allows firms or industry to take advantage of </a:t>
            </a:r>
            <a:r>
              <a:rPr lang="en-US" b="1" dirty="0"/>
              <a:t>economies of scale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third argument for free trade is that it provides </a:t>
            </a:r>
            <a:r>
              <a:rPr lang="en-US" b="1" dirty="0"/>
              <a:t>competition and opportunities for innovation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fourth argument, called the </a:t>
            </a:r>
            <a:r>
              <a:rPr lang="en-US" b="1" dirty="0"/>
              <a:t>political argument for free trade</a:t>
            </a:r>
            <a:r>
              <a:rPr lang="en-US" dirty="0"/>
              <a:t>, says that free trade is the best </a:t>
            </a:r>
            <a:r>
              <a:rPr lang="en-US" i="1" dirty="0"/>
              <a:t>feasible </a:t>
            </a:r>
            <a:r>
              <a:rPr lang="en-US" dirty="0"/>
              <a:t>political policy, even though there may be better policies in principle. </a:t>
            </a:r>
          </a:p>
          <a:p>
            <a:pPr algn="just"/>
            <a:r>
              <a:rPr lang="en-US" dirty="0" smtClean="0"/>
              <a:t>Any </a:t>
            </a:r>
            <a:r>
              <a:rPr lang="en-US" dirty="0"/>
              <a:t>policy that deviates from free trade would be quickly manipulated by special interests, leading to decreased national welfare. 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64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353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Case Against Free Trade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possibility that a tariff could improve national welfare for a large country in international markets was first noted by </a:t>
            </a:r>
            <a:r>
              <a:rPr lang="en-US" b="1" dirty="0"/>
              <a:t>Robert Torrens (1844)</a:t>
            </a:r>
            <a:r>
              <a:rPr lang="en-US" dirty="0"/>
              <a:t>. Since the welfare improvement occurs only if the terms of trade gain exceeds the total deadweight losses, the argument is commonly known as the </a:t>
            </a:r>
            <a:r>
              <a:rPr lang="en-US" i="1" dirty="0"/>
              <a:t>Terms of Trade Argument</a:t>
            </a:r>
            <a:r>
              <a:rPr lang="en-US" dirty="0"/>
              <a:t> for protection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a “large” country, a tariff or quota lowers the price of imports in world markets and generates a </a:t>
            </a:r>
            <a:r>
              <a:rPr lang="en-US" b="1" dirty="0"/>
              <a:t>terms of trade gain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benefit may exceed production and consumption distortions.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a small tariff will lead to an increase in national welfare for a large country.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But </a:t>
            </a:r>
            <a:r>
              <a:rPr lang="en-US" dirty="0"/>
              <a:t>at some tariff rate, the national welfare will begin to decrease as the economic efficiency loss exceeds the terms of trade gain.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16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6"/>
            <a:ext cx="10541000" cy="12420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Components of Welfare and Tariff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8" y="1838470"/>
            <a:ext cx="5255490" cy="4186666"/>
          </a:xfrm>
        </p:spPr>
      </p:pic>
    </p:spTree>
    <p:extLst>
      <p:ext uri="{BB962C8B-B14F-4D97-AF65-F5344CB8AC3E}">
        <p14:creationId xmlns:p14="http://schemas.microsoft.com/office/powerpoint/2010/main" val="3064591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327" y="365126"/>
            <a:ext cx="10559473" cy="116811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Optimum Tariff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0578" y="1825625"/>
            <a:ext cx="5129858" cy="43513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For a large country, there is an optimum tariff t</a:t>
            </a:r>
            <a:r>
              <a:rPr lang="en-US" baseline="-25000" dirty="0" smtClean="0"/>
              <a:t>0</a:t>
            </a:r>
            <a:r>
              <a:rPr lang="en-US" dirty="0" smtClean="0"/>
              <a:t> at which the marginal gains from improved terms of trade just equals the marginal efficiency loss from production and consumption distortion.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755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1127" y="365126"/>
            <a:ext cx="10762673" cy="116488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Trade liberalization?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97" y="1797859"/>
            <a:ext cx="5565484" cy="4565996"/>
          </a:xfrm>
        </p:spPr>
      </p:pic>
    </p:spTree>
    <p:extLst>
      <p:ext uri="{BB962C8B-B14F-4D97-AF65-F5344CB8AC3E}">
        <p14:creationId xmlns:p14="http://schemas.microsoft.com/office/powerpoint/2010/main" val="52552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82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Deriving Foreign’s Export Supply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54" y="2133600"/>
            <a:ext cx="8646647" cy="37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Deriving Home’s Import Demand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1007"/>
          <a:stretch/>
        </p:blipFill>
        <p:spPr>
          <a:xfrm>
            <a:off x="1665664" y="2198254"/>
            <a:ext cx="8771428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World Equillibrium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2" y="1925533"/>
            <a:ext cx="6687126" cy="43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5056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The Effects of a Tariff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tariff acts as an added cost of transportation, making shippers unwilling to ship goods unless the price difference between the domestic and foreign markets exceeds the tariff.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shippers are unwilling to ship wheat, there is </a:t>
            </a:r>
            <a:r>
              <a:rPr lang="en-US" i="1" dirty="0"/>
              <a:t>excess demand </a:t>
            </a:r>
            <a:r>
              <a:rPr lang="en-US" dirty="0"/>
              <a:t>for wheat in the domestic market and </a:t>
            </a:r>
            <a:r>
              <a:rPr lang="en-US" i="1" dirty="0"/>
              <a:t>excess supply </a:t>
            </a:r>
            <a:r>
              <a:rPr lang="en-US" dirty="0"/>
              <a:t>in the foreign market.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price of wheat will tend to rise in the domestic market.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price of wheat will tend to fall in the foreign market.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Thus, a tariff will make the price of a good rise in the domestic market and will make the price of a good fall in the foreign market, until the price difference equals the tariff. </a:t>
            </a:r>
          </a:p>
          <a:p>
            <a:pPr algn="just"/>
            <a:r>
              <a:rPr lang="en-IN" i="1" dirty="0"/>
              <a:t>P</a:t>
            </a:r>
            <a:r>
              <a:rPr lang="en-IN" i="1" baseline="-25000" dirty="0"/>
              <a:t>T</a:t>
            </a:r>
            <a:r>
              <a:rPr lang="en-IN" i="1" dirty="0" smtClean="0"/>
              <a:t> </a:t>
            </a:r>
            <a:r>
              <a:rPr lang="en-IN" i="1" dirty="0"/>
              <a:t>– P*</a:t>
            </a:r>
            <a:r>
              <a:rPr lang="en-IN" i="1" baseline="-25000" dirty="0"/>
              <a:t>T</a:t>
            </a:r>
            <a:r>
              <a:rPr lang="en-IN" i="1" dirty="0"/>
              <a:t> = t </a:t>
            </a:r>
            <a:r>
              <a:rPr lang="en-IN" dirty="0" smtClean="0"/>
              <a:t>; </a:t>
            </a:r>
            <a:r>
              <a:rPr lang="en-IN" i="1" dirty="0" smtClean="0"/>
              <a:t>P</a:t>
            </a:r>
            <a:r>
              <a:rPr lang="en-IN" i="1" baseline="-25000" dirty="0" smtClean="0"/>
              <a:t>T</a:t>
            </a:r>
            <a:r>
              <a:rPr lang="en-IN" i="1" dirty="0" smtClean="0"/>
              <a:t> </a:t>
            </a:r>
            <a:r>
              <a:rPr lang="en-IN" i="1" dirty="0"/>
              <a:t>= P*</a:t>
            </a:r>
            <a:r>
              <a:rPr lang="en-IN" i="1" baseline="-25000" dirty="0"/>
              <a:t>T</a:t>
            </a:r>
            <a:r>
              <a:rPr lang="en-IN" i="1" dirty="0"/>
              <a:t> + t </a:t>
            </a:r>
            <a:endParaRPr lang="en-IN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price of the good in foreign (world) markets should fall if there is a </a:t>
            </a:r>
            <a:r>
              <a:rPr lang="en-US" i="1" dirty="0" smtClean="0"/>
              <a:t>significant </a:t>
            </a:r>
            <a:r>
              <a:rPr lang="en-US" dirty="0"/>
              <a:t>drop in the quantity demanded of the good caused by the domestic tariff.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79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55" y="1958107"/>
            <a:ext cx="9833253" cy="42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2127</Words>
  <Application>Microsoft Office PowerPoint</Application>
  <PresentationFormat>Widescreen</PresentationFormat>
  <Paragraphs>127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Instruments of Trade Policy</vt:lpstr>
      <vt:lpstr>Introduction</vt:lpstr>
      <vt:lpstr>PowerPoint Presentation</vt:lpstr>
      <vt:lpstr>Deriving Foreign’s Export Supply Curve</vt:lpstr>
      <vt:lpstr>Deriving Home’s Import Demand Curve</vt:lpstr>
      <vt:lpstr>World Equillibrium</vt:lpstr>
      <vt:lpstr>The Effects of a Tariff</vt:lpstr>
      <vt:lpstr>PowerPoint Presentation</vt:lpstr>
      <vt:lpstr>PowerPoint Presentation</vt:lpstr>
      <vt:lpstr>PowerPoint Presentation</vt:lpstr>
      <vt:lpstr>PowerPoint Presentation</vt:lpstr>
      <vt:lpstr>Effects of Tariff in a small country</vt:lpstr>
      <vt:lpstr>Effective Rate of Protection</vt:lpstr>
      <vt:lpstr>PowerPoint Presentation</vt:lpstr>
      <vt:lpstr>Costs and Benefits of Tariffs</vt:lpstr>
      <vt:lpstr>Consumer Surplus</vt:lpstr>
      <vt:lpstr>Producer Surplus</vt:lpstr>
      <vt:lpstr>PowerPoint Presentation</vt:lpstr>
      <vt:lpstr>Costs and benefits of tariffs for an importing country</vt:lpstr>
      <vt:lpstr>PowerPoint Presentation</vt:lpstr>
      <vt:lpstr>PowerPoint Presentation</vt:lpstr>
      <vt:lpstr>PowerPoint Presentation</vt:lpstr>
      <vt:lpstr>Net Welfare effects of Tariff</vt:lpstr>
      <vt:lpstr>Export Subsidy</vt:lpstr>
      <vt:lpstr>PowerPoint Presentation</vt:lpstr>
      <vt:lpstr>PowerPoint Presentation</vt:lpstr>
      <vt:lpstr>PowerPoint Presentation</vt:lpstr>
      <vt:lpstr>Import Quota</vt:lpstr>
      <vt:lpstr>Voluntary Export Restraint</vt:lpstr>
      <vt:lpstr>Local Content Requirement</vt:lpstr>
      <vt:lpstr>PowerPoint Presentation</vt:lpstr>
      <vt:lpstr>Case for Free Trade</vt:lpstr>
      <vt:lpstr>Efficiency case for Free Trade</vt:lpstr>
      <vt:lpstr>PowerPoint Presentation</vt:lpstr>
      <vt:lpstr>Case Against Free Trade</vt:lpstr>
      <vt:lpstr>Components of Welfare and Tariff</vt:lpstr>
      <vt:lpstr>Optimum Tariff</vt:lpstr>
      <vt:lpstr>Trade liberalization?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Instruments of Trade Policy</dc:title>
  <dc:creator>admin</dc:creator>
  <cp:lastModifiedBy>admin</cp:lastModifiedBy>
  <cp:revision>27</cp:revision>
  <dcterms:created xsi:type="dcterms:W3CDTF">2022-12-17T05:08:06Z</dcterms:created>
  <dcterms:modified xsi:type="dcterms:W3CDTF">2023-02-24T12:54:06Z</dcterms:modified>
</cp:coreProperties>
</file>