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5" r:id="rId25"/>
    <p:sldId id="26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1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0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4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3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0497-1034-46EC-8527-0856D72B1D7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F64C-1BCD-4A85-A938-5DA6A56E0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Resource Movements and MNCs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53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793" y="1245326"/>
            <a:ext cx="5868144" cy="49203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55937" y="1770787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Of the total capital stock of </a:t>
            </a:r>
            <a:r>
              <a:rPr lang="en-US" dirty="0" smtClean="0"/>
              <a:t>OO’ </a:t>
            </a:r>
            <a:r>
              <a:rPr lang="en-US" dirty="0"/>
              <a:t>, Nation 1 holds OA and its total output is OFGA, </a:t>
            </a:r>
            <a:r>
              <a:rPr lang="en-US" dirty="0" smtClean="0"/>
              <a:t>while Nation </a:t>
            </a:r>
            <a:r>
              <a:rPr lang="en-US" dirty="0"/>
              <a:t>2 holds </a:t>
            </a:r>
            <a:r>
              <a:rPr lang="en-US" dirty="0" smtClean="0"/>
              <a:t>O’A </a:t>
            </a:r>
            <a:r>
              <a:rPr lang="en-US" dirty="0"/>
              <a:t>and its total output is </a:t>
            </a:r>
            <a:r>
              <a:rPr lang="en-US" dirty="0" smtClean="0"/>
              <a:t>O’JMA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transfer of AB of capital </a:t>
            </a:r>
            <a:r>
              <a:rPr lang="en-US" dirty="0" smtClean="0"/>
              <a:t>from Nation </a:t>
            </a:r>
            <a:r>
              <a:rPr lang="en-US" dirty="0"/>
              <a:t>1 to Nation 2 equalizes the return on capital in the two nations at BE. This </a:t>
            </a:r>
            <a:r>
              <a:rPr lang="en-US" dirty="0" smtClean="0"/>
              <a:t>increases world </a:t>
            </a:r>
            <a:r>
              <a:rPr lang="en-US" dirty="0"/>
              <a:t>output by EGM (the shaded area), of which EGR accrues to Nation 1 and ERM </a:t>
            </a:r>
            <a:r>
              <a:rPr lang="en-US" dirty="0" smtClean="0"/>
              <a:t>to Nation </a:t>
            </a:r>
            <a:r>
              <a:rPr lang="en-US" dirty="0"/>
              <a:t>2.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Of </a:t>
            </a:r>
            <a:r>
              <a:rPr lang="en-US" dirty="0"/>
              <a:t>the increase in total domestic product of ABEM in Nation 2, ABER goes to foreign </a:t>
            </a:r>
            <a:r>
              <a:rPr lang="en-US" dirty="0" smtClean="0"/>
              <a:t>investors, leaving </a:t>
            </a:r>
            <a:r>
              <a:rPr lang="en-US" dirty="0"/>
              <a:t>ERM as the net gain in domestic income in Nation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2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From the point of view of the world as a whole (i.e., the two nations combined), </a:t>
            </a:r>
            <a:r>
              <a:rPr lang="en-US" dirty="0" smtClean="0"/>
              <a:t>total product </a:t>
            </a:r>
            <a:r>
              <a:rPr lang="en-US" dirty="0"/>
              <a:t>increased from </a:t>
            </a:r>
            <a:r>
              <a:rPr lang="en-US" dirty="0" smtClean="0"/>
              <a:t>by </a:t>
            </a:r>
            <a:r>
              <a:rPr lang="en-US" i="1" dirty="0"/>
              <a:t>ERG </a:t>
            </a:r>
            <a:r>
              <a:rPr lang="en-US" dirty="0"/>
              <a:t>+ </a:t>
            </a:r>
            <a:r>
              <a:rPr lang="en-US" i="1" dirty="0"/>
              <a:t>ERM </a:t>
            </a:r>
            <a:r>
              <a:rPr lang="en-US" dirty="0"/>
              <a:t>= </a:t>
            </a:r>
            <a:r>
              <a:rPr lang="en-US" i="1" dirty="0" smtClean="0"/>
              <a:t>EGM </a:t>
            </a:r>
            <a:r>
              <a:rPr lang="en-US" dirty="0" smtClean="0"/>
              <a:t>(the </a:t>
            </a:r>
            <a:r>
              <a:rPr lang="en-US" dirty="0"/>
              <a:t>shaded area of the figure). Thus, </a:t>
            </a:r>
            <a:r>
              <a:rPr lang="en-US" b="1" dirty="0"/>
              <a:t>international capital flows increase the efficiency in </a:t>
            </a:r>
            <a:r>
              <a:rPr lang="en-US" b="1" dirty="0" smtClean="0"/>
              <a:t>the allocation </a:t>
            </a:r>
            <a:r>
              <a:rPr lang="en-US" b="1" dirty="0"/>
              <a:t>of resources internationally and increase world output and welfare. </a:t>
            </a:r>
            <a:endParaRPr lang="en-US" b="1" dirty="0" smtClean="0"/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dirty="0" smtClean="0"/>
              <a:t>the steeper </a:t>
            </a:r>
            <a:r>
              <a:rPr lang="en-US" dirty="0"/>
              <a:t>the </a:t>
            </a:r>
            <a:r>
              <a:rPr lang="en-US" i="1" dirty="0"/>
              <a:t>VMPK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VMPK</a:t>
            </a:r>
            <a:r>
              <a:rPr lang="en-US" baseline="-25000" dirty="0"/>
              <a:t>2</a:t>
            </a:r>
            <a:r>
              <a:rPr lang="en-US" dirty="0"/>
              <a:t> curves are, the greater is the total gain from </a:t>
            </a:r>
            <a:r>
              <a:rPr lang="en-US" dirty="0" smtClean="0"/>
              <a:t>international </a:t>
            </a:r>
            <a:r>
              <a:rPr lang="en-IN" dirty="0" smtClean="0"/>
              <a:t>capital </a:t>
            </a:r>
            <a:r>
              <a:rPr lang="en-IN" dirty="0"/>
              <a:t>flows.</a:t>
            </a:r>
          </a:p>
        </p:txBody>
      </p:sp>
    </p:spTree>
    <p:extLst>
      <p:ext uri="{BB962C8B-B14F-4D97-AF65-F5344CB8AC3E}">
        <p14:creationId xmlns:p14="http://schemas.microsoft.com/office/powerpoint/2010/main" val="222058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75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Other Effects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00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Assuming two factors of production, capital and labor, both fully employed before and </a:t>
            </a:r>
            <a:r>
              <a:rPr lang="en-US" dirty="0" smtClean="0"/>
              <a:t>after the </a:t>
            </a:r>
            <a:r>
              <a:rPr lang="en-US" dirty="0"/>
              <a:t>capital transfer, it can be seen </a:t>
            </a:r>
            <a:r>
              <a:rPr lang="en-US" dirty="0" smtClean="0"/>
              <a:t>that </a:t>
            </a:r>
            <a:r>
              <a:rPr lang="en-US" dirty="0"/>
              <a:t>the total and average return </a:t>
            </a:r>
            <a:r>
              <a:rPr lang="en-US" dirty="0" smtClean="0"/>
              <a:t>on capital </a:t>
            </a:r>
            <a:r>
              <a:rPr lang="en-US" dirty="0"/>
              <a:t>increases, whereas the total and average return to </a:t>
            </a:r>
            <a:r>
              <a:rPr lang="en-US" dirty="0" smtClean="0"/>
              <a:t>labour </a:t>
            </a:r>
            <a:r>
              <a:rPr lang="en-US" dirty="0"/>
              <a:t>decreases in the </a:t>
            </a:r>
            <a:r>
              <a:rPr lang="en-US" dirty="0" smtClean="0"/>
              <a:t>investing </a:t>
            </a:r>
            <a:r>
              <a:rPr lang="en-IN" dirty="0" smtClean="0"/>
              <a:t>country.</a:t>
            </a:r>
          </a:p>
          <a:p>
            <a:pPr algn="just"/>
            <a:r>
              <a:rPr lang="en-US" dirty="0" smtClean="0"/>
              <a:t>While </a:t>
            </a:r>
            <a:r>
              <a:rPr lang="en-US" dirty="0"/>
              <a:t>the investing country as a whole gains from investing abroad, there </a:t>
            </a:r>
            <a:r>
              <a:rPr lang="en-US" dirty="0" smtClean="0"/>
              <a:t>is a </a:t>
            </a:r>
            <a:r>
              <a:rPr lang="en-US" dirty="0"/>
              <a:t>redistribution of domestic income from </a:t>
            </a:r>
            <a:r>
              <a:rPr lang="en-US" dirty="0" smtClean="0"/>
              <a:t>labour </a:t>
            </a:r>
            <a:r>
              <a:rPr lang="en-US" dirty="0"/>
              <a:t>to capital. It is for this reason that </a:t>
            </a:r>
            <a:r>
              <a:rPr lang="en-US" dirty="0" smtClean="0"/>
              <a:t>organized labour </a:t>
            </a:r>
            <a:r>
              <a:rPr lang="en-US" dirty="0"/>
              <a:t>in </a:t>
            </a:r>
            <a:r>
              <a:rPr lang="en-US" dirty="0" smtClean="0"/>
              <a:t>developed countries is </a:t>
            </a:r>
            <a:r>
              <a:rPr lang="en-US" dirty="0"/>
              <a:t>opposed to </a:t>
            </a:r>
            <a:r>
              <a:rPr lang="en-US" dirty="0" smtClean="0"/>
              <a:t>investments </a:t>
            </a:r>
            <a:r>
              <a:rPr lang="en-US" dirty="0"/>
              <a:t>abroad. On the other hand, </a:t>
            </a:r>
            <a:r>
              <a:rPr lang="en-US" dirty="0" smtClean="0"/>
              <a:t>while the </a:t>
            </a:r>
            <a:r>
              <a:rPr lang="en-US" dirty="0"/>
              <a:t>host country also gains from receiving foreign </a:t>
            </a:r>
            <a:r>
              <a:rPr lang="en-US" dirty="0" smtClean="0"/>
              <a:t>investments, </a:t>
            </a:r>
            <a:r>
              <a:rPr lang="en-US" dirty="0"/>
              <a:t>these investments lead </a:t>
            </a:r>
            <a:r>
              <a:rPr lang="en-US" dirty="0" smtClean="0"/>
              <a:t>to a </a:t>
            </a:r>
            <a:r>
              <a:rPr lang="en-US" dirty="0"/>
              <a:t>redistribution of domestic income from capital to </a:t>
            </a:r>
            <a:r>
              <a:rPr lang="en-US" dirty="0" smtClean="0"/>
              <a:t>labour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we allow for less than </a:t>
            </a:r>
            <a:r>
              <a:rPr lang="en-US" dirty="0" smtClean="0"/>
              <a:t>full employment</a:t>
            </a:r>
            <a:r>
              <a:rPr lang="en-US" dirty="0"/>
              <a:t>, </a:t>
            </a:r>
            <a:r>
              <a:rPr lang="en-US" b="1" dirty="0"/>
              <a:t>foreign investments tend to depress the level of employment in the </a:t>
            </a:r>
            <a:r>
              <a:rPr lang="en-US" b="1" dirty="0" smtClean="0"/>
              <a:t>investing country </a:t>
            </a:r>
            <a:r>
              <a:rPr lang="en-US" dirty="0"/>
              <a:t>and increase it in the host country and, once again, can be expected to be </a:t>
            </a:r>
            <a:r>
              <a:rPr lang="en-US" dirty="0" smtClean="0"/>
              <a:t>opposed by labour </a:t>
            </a:r>
            <a:r>
              <a:rPr lang="en-US" dirty="0"/>
              <a:t>in the former and to benefit </a:t>
            </a:r>
            <a:r>
              <a:rPr lang="en-US" dirty="0" smtClean="0"/>
              <a:t>labour </a:t>
            </a:r>
            <a:r>
              <a:rPr lang="en-US" dirty="0"/>
              <a:t>in the latter.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79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14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0754"/>
            <a:ext cx="10515600" cy="44962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International capital transfers also affect the balance of payments of the investing </a:t>
            </a:r>
            <a:r>
              <a:rPr lang="en-US" dirty="0" smtClean="0"/>
              <a:t>and host </a:t>
            </a:r>
            <a:r>
              <a:rPr lang="en-US" dirty="0"/>
              <a:t>countries. A nation’s balance of payments measures its total receipts from and </a:t>
            </a:r>
            <a:r>
              <a:rPr lang="en-US" dirty="0" smtClean="0"/>
              <a:t>total expenditures </a:t>
            </a:r>
            <a:r>
              <a:rPr lang="en-US" dirty="0"/>
              <a:t>in the rest of the world.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year in which the foreign investment takes </a:t>
            </a:r>
            <a:r>
              <a:rPr lang="en-US" dirty="0" smtClean="0"/>
              <a:t>place, the </a:t>
            </a:r>
            <a:r>
              <a:rPr lang="en-US" dirty="0"/>
              <a:t>foreign expenditures of the investing country increase and cause a </a:t>
            </a:r>
            <a:r>
              <a:rPr lang="en-US" dirty="0" smtClean="0"/>
              <a:t>balance-of-payments deficit </a:t>
            </a:r>
            <a:r>
              <a:rPr lang="en-US" dirty="0"/>
              <a:t>(an excess of expenditures abroad over foreign receipts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The initial capital transfer and increased expenditures abroad of the investing </a:t>
            </a:r>
            <a:r>
              <a:rPr lang="en-US" dirty="0" smtClean="0"/>
              <a:t>country are </a:t>
            </a:r>
            <a:r>
              <a:rPr lang="en-US" dirty="0"/>
              <a:t>likely to be mitigated by increased exports of capital goods, spare parts, and </a:t>
            </a:r>
            <a:r>
              <a:rPr lang="en-US" dirty="0" smtClean="0"/>
              <a:t>other products </a:t>
            </a:r>
            <a:r>
              <a:rPr lang="en-US" dirty="0"/>
              <a:t>of the investing country, and by the subsequent flow of profits to the </a:t>
            </a:r>
            <a:r>
              <a:rPr lang="en-US" dirty="0" smtClean="0"/>
              <a:t>investing country</a:t>
            </a:r>
            <a:r>
              <a:rPr lang="en-US" dirty="0"/>
              <a:t>. It has been estimated that the “payback” period for the initial capital transfer </a:t>
            </a:r>
            <a:r>
              <a:rPr lang="en-US" dirty="0" smtClean="0"/>
              <a:t>is between </a:t>
            </a:r>
            <a:r>
              <a:rPr lang="en-US" dirty="0"/>
              <a:t>five and ten years on </a:t>
            </a:r>
            <a:r>
              <a:rPr lang="en-US" dirty="0" smtClean="0"/>
              <a:t>average.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9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Another effect to consider in the long run is </a:t>
            </a:r>
            <a:r>
              <a:rPr lang="en-US" dirty="0" smtClean="0"/>
              <a:t>whether foreign </a:t>
            </a:r>
            <a:r>
              <a:rPr lang="en-US" dirty="0"/>
              <a:t>investments will lead to the replacement of the investing country’s exports and </a:t>
            </a:r>
            <a:r>
              <a:rPr lang="en-US" dirty="0" smtClean="0"/>
              <a:t>even to </a:t>
            </a:r>
            <a:r>
              <a:rPr lang="en-US" dirty="0"/>
              <a:t>imports of commodities previously exported. Thus, </a:t>
            </a:r>
            <a:r>
              <a:rPr lang="en-US" b="1" dirty="0"/>
              <a:t>while the immediate effect on </a:t>
            </a:r>
            <a:r>
              <a:rPr lang="en-US" b="1" dirty="0" smtClean="0"/>
              <a:t>the balance </a:t>
            </a:r>
            <a:r>
              <a:rPr lang="en-US" b="1" dirty="0"/>
              <a:t>of payments is negative in the investing country and positive in the host </a:t>
            </a:r>
            <a:r>
              <a:rPr lang="en-US" b="1" dirty="0" smtClean="0"/>
              <a:t>country, the </a:t>
            </a:r>
            <a:r>
              <a:rPr lang="en-US" b="1" dirty="0"/>
              <a:t>long-run effects are less certain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Since foreign investments for most developed countries are </a:t>
            </a:r>
            <a:r>
              <a:rPr lang="en-US" dirty="0" smtClean="0"/>
              <a:t>two-way, these </a:t>
            </a:r>
            <a:r>
              <a:rPr lang="en-US" dirty="0"/>
              <a:t>short-run and long-run balance-of-payments effects are mostly neutralized, </a:t>
            </a:r>
            <a:r>
              <a:rPr lang="en-US" dirty="0" smtClean="0"/>
              <a:t>except for </a:t>
            </a:r>
            <a:r>
              <a:rPr lang="en-US" dirty="0"/>
              <a:t>the United Kingdom, the United States, Germany, and Japan, with investments </a:t>
            </a:r>
            <a:r>
              <a:rPr lang="en-US" dirty="0" smtClean="0"/>
              <a:t>abroad greatly </a:t>
            </a:r>
            <a:r>
              <a:rPr lang="en-US" dirty="0"/>
              <a:t>exceeding foreign investments received, and for most developing countries that </a:t>
            </a:r>
            <a:r>
              <a:rPr lang="en-US" dirty="0" smtClean="0"/>
              <a:t>are primarily </a:t>
            </a:r>
            <a:r>
              <a:rPr lang="en-US" dirty="0"/>
              <a:t>recipients of foreign investments and chronically face serious </a:t>
            </a:r>
            <a:r>
              <a:rPr lang="en-US" dirty="0" smtClean="0"/>
              <a:t>balance-of-payments </a:t>
            </a:r>
            <a:r>
              <a:rPr lang="en-IN" dirty="0" smtClean="0"/>
              <a:t>difficulties.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48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854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Multinational Corporations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One of the most significant international economic developments of the postwar period </a:t>
            </a:r>
            <a:r>
              <a:rPr lang="en-US" dirty="0" smtClean="0"/>
              <a:t>is the </a:t>
            </a:r>
            <a:r>
              <a:rPr lang="en-US" dirty="0"/>
              <a:t>proliferation of multinational corporations (MNCs). These are firms that own, </a:t>
            </a:r>
            <a:r>
              <a:rPr lang="en-US" dirty="0" smtClean="0"/>
              <a:t>control, or </a:t>
            </a:r>
            <a:r>
              <a:rPr lang="en-US" dirty="0"/>
              <a:t>manage production facilities in several countries. Today </a:t>
            </a:r>
            <a:r>
              <a:rPr lang="en-US" b="1" dirty="0"/>
              <a:t>MNCs account for about </a:t>
            </a:r>
            <a:r>
              <a:rPr lang="en-US" b="1" dirty="0" smtClean="0"/>
              <a:t>25 percent </a:t>
            </a:r>
            <a:r>
              <a:rPr lang="en-US" b="1" dirty="0"/>
              <a:t>of world output</a:t>
            </a:r>
            <a:r>
              <a:rPr lang="en-US" dirty="0"/>
              <a:t>, and </a:t>
            </a:r>
            <a:r>
              <a:rPr lang="en-US" i="1" dirty="0"/>
              <a:t>intrafirm </a:t>
            </a:r>
            <a:r>
              <a:rPr lang="en-US" dirty="0"/>
              <a:t>trade (i.e., trade among the parent firm and </a:t>
            </a:r>
            <a:r>
              <a:rPr lang="en-US" dirty="0" smtClean="0"/>
              <a:t>its foreign </a:t>
            </a:r>
            <a:r>
              <a:rPr lang="en-US" dirty="0"/>
              <a:t>affiliates) is estimated to be about one-third of total world trade in </a:t>
            </a:r>
            <a:r>
              <a:rPr lang="en-US" dirty="0" smtClean="0"/>
              <a:t>manufacturing.</a:t>
            </a:r>
          </a:p>
          <a:p>
            <a:pPr algn="just"/>
            <a:r>
              <a:rPr lang="en-US" dirty="0"/>
              <a:t>The basic reason for the existence of MNCs is the competitive advantage of a global </a:t>
            </a:r>
            <a:r>
              <a:rPr lang="en-US" dirty="0" smtClean="0"/>
              <a:t>network of </a:t>
            </a:r>
            <a:r>
              <a:rPr lang="en-US" dirty="0"/>
              <a:t>production and distribution. This competitive advantage arises in part from </a:t>
            </a:r>
            <a:r>
              <a:rPr lang="en-US" b="1" dirty="0"/>
              <a:t>vertical </a:t>
            </a:r>
            <a:r>
              <a:rPr lang="en-US" b="1" dirty="0" smtClean="0"/>
              <a:t>and horizontal </a:t>
            </a:r>
            <a:r>
              <a:rPr lang="en-US" b="1" dirty="0"/>
              <a:t>integration </a:t>
            </a:r>
            <a:r>
              <a:rPr lang="en-US" dirty="0"/>
              <a:t>with foreign affiliates. By vertical integration, most MNCs can </a:t>
            </a:r>
            <a:r>
              <a:rPr lang="en-US" dirty="0" smtClean="0"/>
              <a:t>ensure their </a:t>
            </a:r>
            <a:r>
              <a:rPr lang="en-US" dirty="0"/>
              <a:t>supply of foreign raw materials and intermediate </a:t>
            </a:r>
            <a:r>
              <a:rPr lang="en-US" dirty="0" smtClean="0"/>
              <a:t>products.</a:t>
            </a:r>
          </a:p>
          <a:p>
            <a:pPr algn="just"/>
            <a:r>
              <a:rPr lang="en-US" dirty="0"/>
              <a:t>By horizontal integration through </a:t>
            </a:r>
            <a:r>
              <a:rPr lang="en-US" dirty="0" smtClean="0"/>
              <a:t>foreign affiliates</a:t>
            </a:r>
            <a:r>
              <a:rPr lang="en-US" dirty="0"/>
              <a:t>, MNCs can better protect and exploit their monopoly power, adapt their </a:t>
            </a:r>
            <a:r>
              <a:rPr lang="en-US" dirty="0" smtClean="0"/>
              <a:t>products to </a:t>
            </a:r>
            <a:r>
              <a:rPr lang="en-US" dirty="0"/>
              <a:t>local conditions and tastes, and ensure consistent product </a:t>
            </a:r>
            <a:r>
              <a:rPr lang="en-US" dirty="0" smtClean="0"/>
              <a:t>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77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competitive advantage of MNCs is also based on economies of scale in </a:t>
            </a:r>
            <a:r>
              <a:rPr lang="en-US" dirty="0" smtClean="0"/>
              <a:t>production, financing</a:t>
            </a:r>
            <a:r>
              <a:rPr lang="en-US" dirty="0"/>
              <a:t>, research and development (R&amp;D), and the gathering of market information. </a:t>
            </a:r>
            <a:r>
              <a:rPr lang="en-US" dirty="0" smtClean="0"/>
              <a:t>The large </a:t>
            </a:r>
            <a:r>
              <a:rPr lang="en-US" dirty="0"/>
              <a:t>output of MNCs allows them to carry division of labor and specialization in </a:t>
            </a:r>
            <a:r>
              <a:rPr lang="en-US" dirty="0" smtClean="0"/>
              <a:t>production much </a:t>
            </a:r>
            <a:r>
              <a:rPr lang="en-US" dirty="0"/>
              <a:t>further than smaller national firms. </a:t>
            </a:r>
            <a:endParaRPr lang="en-US" dirty="0" smtClean="0"/>
          </a:p>
          <a:p>
            <a:pPr algn="just"/>
            <a:r>
              <a:rPr lang="en-US" dirty="0" smtClean="0"/>
              <a:t>Product </a:t>
            </a:r>
            <a:r>
              <a:rPr lang="en-US" dirty="0"/>
              <a:t>components requiring only unskilled </a:t>
            </a:r>
            <a:r>
              <a:rPr lang="en-US" dirty="0" smtClean="0"/>
              <a:t>labor can </a:t>
            </a:r>
            <a:r>
              <a:rPr lang="en-US" dirty="0"/>
              <a:t>be produced in low-wage nations and shipped elsewhere for </a:t>
            </a:r>
            <a:r>
              <a:rPr lang="en-US" dirty="0" smtClean="0"/>
              <a:t>assembly.</a:t>
            </a:r>
          </a:p>
          <a:p>
            <a:pPr algn="just"/>
            <a:r>
              <a:rPr lang="en-US" dirty="0" smtClean="0"/>
              <a:t>Furthermore, MNCs </a:t>
            </a:r>
            <a:r>
              <a:rPr lang="en-US" dirty="0"/>
              <a:t>and their affiliates usually have greater access, at better terms, to international </a:t>
            </a:r>
            <a:r>
              <a:rPr lang="en-US" dirty="0" smtClean="0"/>
              <a:t>capital markets </a:t>
            </a:r>
            <a:r>
              <a:rPr lang="en-US" dirty="0"/>
              <a:t>than do purely national </a:t>
            </a:r>
            <a:r>
              <a:rPr lang="en-US" dirty="0" smtClean="0"/>
              <a:t>firms.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44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7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1767840"/>
            <a:ext cx="10596154" cy="44091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large corporation invests abroad when expected profits on additional investments </a:t>
            </a:r>
            <a:r>
              <a:rPr lang="en-US" dirty="0" smtClean="0"/>
              <a:t>in its </a:t>
            </a:r>
            <a:r>
              <a:rPr lang="en-US" dirty="0"/>
              <a:t>industry are higher </a:t>
            </a:r>
            <a:r>
              <a:rPr lang="en-US" dirty="0" smtClean="0"/>
              <a:t>abroad. </a:t>
            </a:r>
            <a:r>
              <a:rPr lang="en-IN" dirty="0"/>
              <a:t>That is, differences </a:t>
            </a:r>
            <a:r>
              <a:rPr lang="en-IN" dirty="0" smtClean="0"/>
              <a:t>in </a:t>
            </a:r>
            <a:r>
              <a:rPr lang="en-US" dirty="0" smtClean="0"/>
              <a:t>expected </a:t>
            </a:r>
            <a:r>
              <a:rPr lang="en-US" dirty="0"/>
              <a:t>rates of profits domestically and abroad in the particular industry are of </a:t>
            </a:r>
            <a:r>
              <a:rPr lang="en-US" dirty="0" smtClean="0"/>
              <a:t>crucial importance </a:t>
            </a:r>
            <a:r>
              <a:rPr lang="en-US" dirty="0"/>
              <a:t>in a large corporation’s decision to invest abroad. This explains, for </a:t>
            </a:r>
            <a:r>
              <a:rPr lang="en-US" dirty="0" smtClean="0"/>
              <a:t>example, Toyota </a:t>
            </a:r>
            <a:r>
              <a:rPr lang="en-US" dirty="0"/>
              <a:t>automotive investments in the United States and IBM computer investments </a:t>
            </a:r>
            <a:r>
              <a:rPr lang="en-US" dirty="0" smtClean="0"/>
              <a:t>in </a:t>
            </a:r>
            <a:r>
              <a:rPr lang="en-IN" dirty="0" smtClean="0"/>
              <a:t>Japan.</a:t>
            </a:r>
          </a:p>
          <a:p>
            <a:pPr algn="just"/>
            <a:r>
              <a:rPr lang="en-US" dirty="0"/>
              <a:t>Finally, by artificially overpricing components shipped </a:t>
            </a:r>
            <a:r>
              <a:rPr lang="en-US" i="1" dirty="0"/>
              <a:t>to </a:t>
            </a:r>
            <a:r>
              <a:rPr lang="en-US" dirty="0"/>
              <a:t>an affiliate in a </a:t>
            </a:r>
            <a:r>
              <a:rPr lang="en-US" dirty="0" smtClean="0"/>
              <a:t>higher-tax nation </a:t>
            </a:r>
            <a:r>
              <a:rPr lang="en-US" dirty="0"/>
              <a:t>and underpricing products shipped </a:t>
            </a:r>
            <a:r>
              <a:rPr lang="en-US" i="1" dirty="0"/>
              <a:t>from </a:t>
            </a:r>
            <a:r>
              <a:rPr lang="en-US" dirty="0"/>
              <a:t>the affiliate in the high-tax nation, an </a:t>
            </a:r>
            <a:r>
              <a:rPr lang="en-US" dirty="0" smtClean="0"/>
              <a:t>MNC can </a:t>
            </a:r>
            <a:r>
              <a:rPr lang="en-US" dirty="0"/>
              <a:t>minimize its tax bill. This is called </a:t>
            </a:r>
            <a:r>
              <a:rPr lang="en-US" b="1" dirty="0"/>
              <a:t>transfer pricing </a:t>
            </a:r>
            <a:r>
              <a:rPr lang="en-US" dirty="0"/>
              <a:t>and can arise in intrafirm trade </a:t>
            </a:r>
            <a:r>
              <a:rPr lang="en-US" dirty="0" smtClean="0"/>
              <a:t>as opposed </a:t>
            </a:r>
            <a:r>
              <a:rPr lang="en-US" dirty="0"/>
              <a:t>to trade among independent firms or conducted at “arm’s length.”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86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7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Problems with MNCs (at home)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most controversial of the alleged harmful effects of MNCs </a:t>
            </a:r>
            <a:r>
              <a:rPr lang="en-US" dirty="0" smtClean="0"/>
              <a:t>on the </a:t>
            </a:r>
            <a:r>
              <a:rPr lang="en-US" dirty="0"/>
              <a:t>home nation is the </a:t>
            </a:r>
            <a:r>
              <a:rPr lang="en-US" b="1" dirty="0"/>
              <a:t>loss of domestic jobs </a:t>
            </a:r>
            <a:r>
              <a:rPr lang="en-US" dirty="0"/>
              <a:t>resulting from foreign direct investments. </a:t>
            </a:r>
            <a:r>
              <a:rPr lang="en-US" dirty="0" smtClean="0"/>
              <a:t>These are </a:t>
            </a:r>
            <a:r>
              <a:rPr lang="en-US" dirty="0"/>
              <a:t>likely to be unskilled and semiskilled production jobs in which the home nation has </a:t>
            </a:r>
            <a:r>
              <a:rPr lang="en-US" dirty="0" smtClean="0"/>
              <a:t>a </a:t>
            </a:r>
            <a:r>
              <a:rPr lang="en-IN" dirty="0" smtClean="0"/>
              <a:t>comparative disadvantage.</a:t>
            </a:r>
          </a:p>
          <a:p>
            <a:pPr algn="just"/>
            <a:r>
              <a:rPr lang="en-US" dirty="0" smtClean="0"/>
              <a:t>A related </a:t>
            </a:r>
            <a:r>
              <a:rPr lang="en-US" dirty="0"/>
              <a:t>problem is the export of advanced technology to be combined with </a:t>
            </a:r>
            <a:r>
              <a:rPr lang="en-US" dirty="0" smtClean="0"/>
              <a:t>other cheaper </a:t>
            </a:r>
            <a:r>
              <a:rPr lang="en-US" dirty="0"/>
              <a:t>foreign factors to maximize corporate profits. It is claimed that this may </a:t>
            </a:r>
            <a:r>
              <a:rPr lang="en-US" b="1" dirty="0" smtClean="0"/>
              <a:t>undermine the </a:t>
            </a:r>
            <a:r>
              <a:rPr lang="en-US" b="1" dirty="0"/>
              <a:t>technological superiority </a:t>
            </a:r>
            <a:r>
              <a:rPr lang="en-US" dirty="0"/>
              <a:t>and future of the home </a:t>
            </a:r>
            <a:r>
              <a:rPr lang="en-US" dirty="0" smtClean="0"/>
              <a:t>nation.</a:t>
            </a:r>
          </a:p>
          <a:p>
            <a:pPr algn="just"/>
            <a:r>
              <a:rPr lang="en-US" dirty="0"/>
              <a:t>Another possible harmful effect of MNCs on the home country can result from </a:t>
            </a:r>
            <a:r>
              <a:rPr lang="en-US" dirty="0" smtClean="0"/>
              <a:t>transfer pricing </a:t>
            </a:r>
            <a:r>
              <a:rPr lang="en-US" dirty="0"/>
              <a:t>and similar practices, and from shifting their operations to lower-tax nations, </a:t>
            </a:r>
            <a:r>
              <a:rPr lang="en-US" dirty="0" smtClean="0"/>
              <a:t>which </a:t>
            </a:r>
            <a:r>
              <a:rPr lang="en-US" b="1" dirty="0" smtClean="0"/>
              <a:t>reduces </a:t>
            </a:r>
            <a:r>
              <a:rPr lang="en-US" b="1" dirty="0"/>
              <a:t>tax revenues </a:t>
            </a:r>
            <a:r>
              <a:rPr lang="en-US" dirty="0"/>
              <a:t>and erodes the tax base of the home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16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9"/>
            <a:ext cx="10515600" cy="1141458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 Host countries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311"/>
            <a:ext cx="10515600" cy="456465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Foreign </a:t>
            </a:r>
            <a:r>
              <a:rPr lang="en-US" dirty="0" smtClean="0"/>
              <a:t>domination </a:t>
            </a:r>
            <a:r>
              <a:rPr lang="en-US" dirty="0"/>
              <a:t>is felt in many different ways in host countries, including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unwillingness of </a:t>
            </a:r>
            <a:r>
              <a:rPr lang="en-US" dirty="0"/>
              <a:t>a local affiliate of an MNC to export to a nation deemed unfriendly to the home </a:t>
            </a:r>
            <a:r>
              <a:rPr lang="en-US" dirty="0" smtClean="0"/>
              <a:t>nation or </a:t>
            </a:r>
            <a:r>
              <a:rPr lang="en-US" dirty="0"/>
              <a:t>the requirement to comply with a </a:t>
            </a:r>
            <a:r>
              <a:rPr lang="en-US" i="1" dirty="0"/>
              <a:t>home</a:t>
            </a:r>
            <a:r>
              <a:rPr lang="en-US" dirty="0"/>
              <a:t>-</a:t>
            </a:r>
            <a:r>
              <a:rPr lang="en-US" i="1" dirty="0"/>
              <a:t>nation </a:t>
            </a:r>
            <a:r>
              <a:rPr lang="en-US" dirty="0"/>
              <a:t>law prohibiting such </a:t>
            </a:r>
            <a:r>
              <a:rPr lang="en-US" dirty="0" smtClean="0"/>
              <a:t>exports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borrowing </a:t>
            </a:r>
            <a:r>
              <a:rPr lang="en-US" dirty="0"/>
              <a:t>of funds abroad to circumvent tight domestic credit conditions and the </a:t>
            </a:r>
            <a:r>
              <a:rPr lang="en-US" dirty="0" smtClean="0"/>
              <a:t>lending of </a:t>
            </a:r>
            <a:r>
              <a:rPr lang="en-US" dirty="0"/>
              <a:t>funds abroad when interest rates are low at home; and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effect on national </a:t>
            </a:r>
            <a:r>
              <a:rPr lang="en-US" dirty="0" smtClean="0"/>
              <a:t>tastes of </a:t>
            </a:r>
            <a:r>
              <a:rPr lang="en-US" dirty="0"/>
              <a:t>large-scale advertising for such products as Coca-Cola, jeans,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297"/>
            <a:ext cx="10515600" cy="4572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have dealt almost exclusively with commodity trade and have </a:t>
            </a:r>
            <a:r>
              <a:rPr lang="en-US" dirty="0" smtClean="0"/>
              <a:t>assumed no </a:t>
            </a:r>
            <a:r>
              <a:rPr lang="en-US" dirty="0"/>
              <a:t>international resource movement. However, capital, labor, and technology </a:t>
            </a:r>
            <a:r>
              <a:rPr lang="en-US" dirty="0" smtClean="0"/>
              <a:t>do </a:t>
            </a:r>
            <a:r>
              <a:rPr lang="en-IN" dirty="0" smtClean="0"/>
              <a:t>move across </a:t>
            </a:r>
            <a:r>
              <a:rPr lang="en-IN" dirty="0"/>
              <a:t>national </a:t>
            </a:r>
            <a:r>
              <a:rPr lang="en-IN" dirty="0" smtClean="0"/>
              <a:t>boundaries.</a:t>
            </a:r>
          </a:p>
          <a:p>
            <a:pPr algn="just"/>
            <a:r>
              <a:rPr lang="en-US" dirty="0"/>
              <a:t>As in the case of international trade, the movement </a:t>
            </a:r>
            <a:r>
              <a:rPr lang="en-US" dirty="0" smtClean="0"/>
              <a:t>of productive </a:t>
            </a:r>
            <a:r>
              <a:rPr lang="en-US" dirty="0"/>
              <a:t>resources from nations with relative abundance and low </a:t>
            </a:r>
            <a:r>
              <a:rPr lang="en-US" dirty="0" smtClean="0"/>
              <a:t>remuneration to </a:t>
            </a:r>
            <a:r>
              <a:rPr lang="en-US" dirty="0"/>
              <a:t>nations with relative scarcity and high remuneration has a tendency to </a:t>
            </a:r>
            <a:r>
              <a:rPr lang="en-US" dirty="0" smtClean="0"/>
              <a:t>equalize factor </a:t>
            </a:r>
            <a:r>
              <a:rPr lang="en-US" dirty="0"/>
              <a:t>returns internationally and generally increases </a:t>
            </a:r>
            <a:r>
              <a:rPr lang="en-US" dirty="0" smtClean="0"/>
              <a:t>welfare.</a:t>
            </a:r>
          </a:p>
          <a:p>
            <a:pPr algn="just"/>
            <a:r>
              <a:rPr lang="en-US" dirty="0"/>
              <a:t>International trade and movements of productive factors, however, have </a:t>
            </a:r>
            <a:r>
              <a:rPr lang="en-US" dirty="0" smtClean="0"/>
              <a:t>very different </a:t>
            </a:r>
            <a:r>
              <a:rPr lang="en-US" dirty="0"/>
              <a:t>economic effects on the nations </a:t>
            </a:r>
            <a:r>
              <a:rPr lang="en-US" dirty="0" smtClean="0"/>
              <a:t>involved.</a:t>
            </a:r>
            <a:r>
              <a:rPr lang="en-IN" dirty="0"/>
              <a:t> Since multinational </a:t>
            </a:r>
            <a:r>
              <a:rPr lang="en-IN" dirty="0" smtClean="0"/>
              <a:t>corporations </a:t>
            </a:r>
            <a:r>
              <a:rPr lang="en-US" dirty="0" smtClean="0"/>
              <a:t>are </a:t>
            </a:r>
            <a:r>
              <a:rPr lang="en-US" dirty="0"/>
              <a:t>an important vehicle for the international flows of capital, labor, </a:t>
            </a:r>
            <a:r>
              <a:rPr lang="en-US" dirty="0" smtClean="0"/>
              <a:t>and technology</a:t>
            </a:r>
            <a:r>
              <a:rPr lang="en-US" dirty="0"/>
              <a:t>, we also devote a great deal of attention to this relatively new </a:t>
            </a:r>
            <a:r>
              <a:rPr lang="en-US" dirty="0" smtClean="0"/>
              <a:t>and crucial </a:t>
            </a:r>
            <a:r>
              <a:rPr lang="en-US" dirty="0"/>
              <a:t>type of economic enterprise.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11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developing nations, foreign direct investments by MNCs in </a:t>
            </a:r>
            <a:r>
              <a:rPr lang="en-US" dirty="0" smtClean="0"/>
              <a:t>mineral and </a:t>
            </a:r>
            <a:r>
              <a:rPr lang="en-US" dirty="0"/>
              <a:t>raw material production have often given rise to complaints of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foreign exploitation in </a:t>
            </a:r>
            <a:r>
              <a:rPr lang="en-US" dirty="0"/>
              <a:t>the form of low prices paid to host </a:t>
            </a:r>
            <a:r>
              <a:rPr lang="en-US" dirty="0" smtClean="0"/>
              <a:t>nations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use of highly capital-intensive </a:t>
            </a:r>
            <a:r>
              <a:rPr lang="en-US" dirty="0" smtClean="0"/>
              <a:t>production techniques </a:t>
            </a:r>
            <a:r>
              <a:rPr lang="en-US" dirty="0"/>
              <a:t>inappropriate for labor-abundant developing </a:t>
            </a:r>
            <a:r>
              <a:rPr lang="en-US" dirty="0" smtClean="0"/>
              <a:t>nations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lack </a:t>
            </a:r>
            <a:r>
              <a:rPr lang="en-US" dirty="0"/>
              <a:t>of training of local </a:t>
            </a:r>
            <a:r>
              <a:rPr lang="en-US" dirty="0" smtClean="0"/>
              <a:t>labor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overexploitation </a:t>
            </a:r>
            <a:r>
              <a:rPr lang="en-US" dirty="0"/>
              <a:t>of natural resources, and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creating </a:t>
            </a:r>
            <a:r>
              <a:rPr lang="en-US" dirty="0"/>
              <a:t>highly dualistic “enclave” </a:t>
            </a:r>
            <a:r>
              <a:rPr lang="en-US" dirty="0" smtClean="0"/>
              <a:t>economies.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73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0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1"/>
            <a:ext cx="10515600" cy="44787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Most of these complaints are to some extent true, particularly in the case of </a:t>
            </a:r>
            <a:r>
              <a:rPr lang="en-US" dirty="0" smtClean="0"/>
              <a:t>developing host </a:t>
            </a:r>
            <a:r>
              <a:rPr lang="en-US" dirty="0"/>
              <a:t>countries, and they have led many host nations to regulate foreign investments in </a:t>
            </a:r>
            <a:r>
              <a:rPr lang="en-US" dirty="0" smtClean="0"/>
              <a:t>order to </a:t>
            </a:r>
            <a:r>
              <a:rPr lang="en-US" dirty="0"/>
              <a:t>mitigate the harmful effects and increase the possible benefits. Thus, Canada </a:t>
            </a:r>
            <a:r>
              <a:rPr lang="en-US" dirty="0" smtClean="0"/>
              <a:t>imposed higher </a:t>
            </a:r>
            <a:r>
              <a:rPr lang="en-US" dirty="0"/>
              <a:t>taxes on foreign affiliates with less than 25 percent Canadian interest. </a:t>
            </a:r>
            <a:endParaRPr lang="en-US" dirty="0" smtClean="0"/>
          </a:p>
          <a:p>
            <a:pPr algn="just"/>
            <a:r>
              <a:rPr lang="en-US" b="1" dirty="0" smtClean="0"/>
              <a:t>India specified the </a:t>
            </a:r>
            <a:r>
              <a:rPr lang="en-US" b="1" dirty="0"/>
              <a:t>sectors in which direct foreign investments are allowed</a:t>
            </a:r>
            <a:r>
              <a:rPr lang="en-US" dirty="0"/>
              <a:t> and set rules to regulate </a:t>
            </a:r>
            <a:r>
              <a:rPr lang="en-US" dirty="0" smtClean="0"/>
              <a:t>their operation</a:t>
            </a:r>
            <a:r>
              <a:rPr lang="en-US" dirty="0"/>
              <a:t>. Some developing nations allow only </a:t>
            </a:r>
            <a:r>
              <a:rPr lang="en-US" i="1" dirty="0"/>
              <a:t>joint ventures </a:t>
            </a:r>
            <a:r>
              <a:rPr lang="en-US" dirty="0"/>
              <a:t>(i.e., local equity </a:t>
            </a:r>
            <a:r>
              <a:rPr lang="en-US" dirty="0" smtClean="0"/>
              <a:t>participation) and </a:t>
            </a:r>
            <a:r>
              <a:rPr lang="en-US" dirty="0"/>
              <a:t>set rules for the transfer of technology and the training of domestic labor, impose </a:t>
            </a:r>
            <a:r>
              <a:rPr lang="en-US" dirty="0" smtClean="0"/>
              <a:t>limits on </a:t>
            </a:r>
            <a:r>
              <a:rPr lang="en-US" dirty="0"/>
              <a:t>the use of imported inputs and the remission of profits, set environmental regulations, </a:t>
            </a:r>
            <a:r>
              <a:rPr lang="en-US" dirty="0" smtClean="0"/>
              <a:t>and </a:t>
            </a:r>
            <a:r>
              <a:rPr lang="en-IN" dirty="0" smtClean="0"/>
              <a:t>so </a:t>
            </a:r>
            <a:r>
              <a:rPr lang="en-IN" dirty="0"/>
              <a:t>on.</a:t>
            </a:r>
          </a:p>
        </p:txBody>
      </p:sp>
    </p:spTree>
    <p:extLst>
      <p:ext uri="{BB962C8B-B14F-4D97-AF65-F5344CB8AC3E}">
        <p14:creationId xmlns:p14="http://schemas.microsoft.com/office/powerpoint/2010/main" val="308554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0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International Labour 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Some of the international migrations that occurred in the nineteenth century and earlier </a:t>
            </a:r>
            <a:r>
              <a:rPr lang="en-US" dirty="0" smtClean="0"/>
              <a:t>were certainly </a:t>
            </a:r>
            <a:r>
              <a:rPr lang="en-US" dirty="0"/>
              <a:t>motivated by the desire to escape political and religious oppression in Europe.</a:t>
            </a:r>
          </a:p>
          <a:p>
            <a:pPr algn="just"/>
            <a:r>
              <a:rPr lang="en-US" dirty="0"/>
              <a:t>However, most international labor migration, particularly since the end of World War </a:t>
            </a:r>
            <a:r>
              <a:rPr lang="en-US" dirty="0" smtClean="0"/>
              <a:t>II, has </a:t>
            </a:r>
            <a:r>
              <a:rPr lang="en-US" dirty="0"/>
              <a:t>been motivated by the prospect of earning higher real wages and income </a:t>
            </a:r>
            <a:r>
              <a:rPr lang="en-US" dirty="0" smtClean="0"/>
              <a:t>abroad.</a:t>
            </a:r>
          </a:p>
          <a:p>
            <a:pPr algn="just"/>
            <a:r>
              <a:rPr lang="en-IN" dirty="0" smtClean="0"/>
              <a:t>Migration</a:t>
            </a:r>
            <a:r>
              <a:rPr lang="en-IN" dirty="0"/>
              <a:t>, just like </a:t>
            </a:r>
            <a:r>
              <a:rPr lang="en-IN" dirty="0" smtClean="0"/>
              <a:t>any </a:t>
            </a:r>
            <a:r>
              <a:rPr lang="en-US" dirty="0" smtClean="0"/>
              <a:t>other </a:t>
            </a:r>
            <a:r>
              <a:rPr lang="en-US" dirty="0"/>
              <a:t>type of investment, involves both costs and benefits. The </a:t>
            </a:r>
            <a:r>
              <a:rPr lang="en-US" b="1" dirty="0"/>
              <a:t>costs include the </a:t>
            </a:r>
            <a:r>
              <a:rPr lang="en-US" b="1" dirty="0" smtClean="0"/>
              <a:t>expenditures for </a:t>
            </a:r>
            <a:r>
              <a:rPr lang="en-US" b="1" dirty="0"/>
              <a:t>transportation and the loss of wages during time spent relocating </a:t>
            </a:r>
            <a:r>
              <a:rPr lang="en-US" dirty="0"/>
              <a:t>and searching for </a:t>
            </a:r>
            <a:r>
              <a:rPr lang="en-US" dirty="0" smtClean="0"/>
              <a:t>a job </a:t>
            </a:r>
            <a:r>
              <a:rPr lang="en-US" dirty="0"/>
              <a:t>in the new nation. In addition, there are many other less quantifiable </a:t>
            </a:r>
            <a:r>
              <a:rPr lang="en-US" dirty="0" smtClean="0"/>
              <a:t>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43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economic benefits of international migration </a:t>
            </a:r>
            <a:r>
              <a:rPr lang="en-US" dirty="0"/>
              <a:t>can be measured by the higher </a:t>
            </a:r>
            <a:r>
              <a:rPr lang="en-US" dirty="0" smtClean="0"/>
              <a:t>real wages </a:t>
            </a:r>
            <a:r>
              <a:rPr lang="en-US" dirty="0"/>
              <a:t>and income that the migrant worker can earn abroad during his or her </a:t>
            </a:r>
            <a:r>
              <a:rPr lang="en-US" dirty="0" smtClean="0"/>
              <a:t>remaining working </a:t>
            </a:r>
            <a:r>
              <a:rPr lang="en-US" dirty="0"/>
              <a:t>life, over and above what he or she could have earned at home. Other benefits </a:t>
            </a:r>
            <a:r>
              <a:rPr lang="en-US" dirty="0" smtClean="0"/>
              <a:t>may be </a:t>
            </a:r>
            <a:r>
              <a:rPr lang="en-US" dirty="0"/>
              <a:t>greater educational and job opportunities for the migrants’ children. </a:t>
            </a:r>
            <a:endParaRPr lang="en-US" dirty="0" smtClean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the excess </a:t>
            </a:r>
            <a:r>
              <a:rPr lang="en-US" dirty="0" smtClean="0"/>
              <a:t>of returns </a:t>
            </a:r>
            <a:r>
              <a:rPr lang="en-US" dirty="0"/>
              <a:t>over costs, an internal rate of return for the migration decision can be estimated, </a:t>
            </a:r>
            <a:r>
              <a:rPr lang="en-US" dirty="0" smtClean="0"/>
              <a:t>just as </a:t>
            </a:r>
            <a:r>
              <a:rPr lang="en-US" dirty="0"/>
              <a:t>for any other type of investment. If this rate of return is sufficiently high to also </a:t>
            </a:r>
            <a:r>
              <a:rPr lang="en-US" dirty="0" smtClean="0"/>
              <a:t>overcome the </a:t>
            </a:r>
            <a:r>
              <a:rPr lang="en-US" dirty="0"/>
              <a:t>noneconomic costs associated with migration, then the worker will </a:t>
            </a:r>
            <a:r>
              <a:rPr lang="en-US" dirty="0" smtClean="0"/>
              <a:t>migrate.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37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Welfare Effects of International Labour 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examine the welfare effects of international </a:t>
            </a:r>
            <a:r>
              <a:rPr lang="en-US" dirty="0" smtClean="0"/>
              <a:t>labour migration on </a:t>
            </a:r>
            <a:r>
              <a:rPr lang="en-US" dirty="0"/>
              <a:t>the </a:t>
            </a:r>
            <a:r>
              <a:rPr lang="en-US" dirty="0" smtClean="0"/>
              <a:t>investing </a:t>
            </a:r>
            <a:r>
              <a:rPr lang="en-IN" dirty="0" smtClean="0"/>
              <a:t>and </a:t>
            </a:r>
            <a:r>
              <a:rPr lang="en-IN" dirty="0"/>
              <a:t>host </a:t>
            </a:r>
            <a:r>
              <a:rPr lang="en-IN" dirty="0" smtClean="0"/>
              <a:t>countries.</a:t>
            </a:r>
            <a:r>
              <a:rPr lang="en-IN" dirty="0"/>
              <a:t> </a:t>
            </a:r>
            <a:endParaRPr lang="en-IN" dirty="0" smtClean="0"/>
          </a:p>
          <a:p>
            <a:pPr algn="just"/>
            <a:r>
              <a:rPr lang="en-US" dirty="0"/>
              <a:t>The welfare effects of international </a:t>
            </a:r>
            <a:r>
              <a:rPr lang="en-US" dirty="0" smtClean="0"/>
              <a:t>labour </a:t>
            </a:r>
            <a:r>
              <a:rPr lang="en-US" dirty="0"/>
              <a:t>migration on the nations of emigration and </a:t>
            </a:r>
            <a:r>
              <a:rPr lang="en-US" dirty="0" smtClean="0"/>
              <a:t>immigration can </a:t>
            </a:r>
            <a:r>
              <a:rPr lang="en-US" dirty="0"/>
              <a:t>be analyzed with the same diagrammatic technique used to analyze the </a:t>
            </a:r>
            <a:r>
              <a:rPr lang="en-US" dirty="0" smtClean="0"/>
              <a:t>welfare effects </a:t>
            </a:r>
            <a:r>
              <a:rPr lang="en-US" dirty="0"/>
              <a:t>of international capital </a:t>
            </a:r>
            <a:r>
              <a:rPr lang="en-US" dirty="0" smtClean="0"/>
              <a:t>movements.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VMPL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VMPL</a:t>
            </a:r>
            <a:r>
              <a:rPr lang="en-US" baseline="-25000" dirty="0"/>
              <a:t>2 </a:t>
            </a:r>
            <a:r>
              <a:rPr lang="en-US" dirty="0"/>
              <a:t>curves give the value of the </a:t>
            </a:r>
            <a:r>
              <a:rPr lang="en-US" dirty="0" smtClean="0"/>
              <a:t>marginal </a:t>
            </a:r>
            <a:r>
              <a:rPr lang="en-US" dirty="0"/>
              <a:t>product of </a:t>
            </a:r>
            <a:r>
              <a:rPr lang="en-US" dirty="0" smtClean="0"/>
              <a:t>labour </a:t>
            </a:r>
            <a:r>
              <a:rPr lang="en-US" dirty="0"/>
              <a:t>in Nation 1 and Nation 2, respectively. Under competitive </a:t>
            </a:r>
            <a:r>
              <a:rPr lang="en-US" dirty="0" smtClean="0"/>
              <a:t>conditions, </a:t>
            </a:r>
            <a:r>
              <a:rPr lang="en-US" i="1" dirty="0" smtClean="0"/>
              <a:t>VMPL </a:t>
            </a:r>
            <a:r>
              <a:rPr lang="en-US" dirty="0"/>
              <a:t>represents the </a:t>
            </a:r>
            <a:r>
              <a:rPr lang="en-US" dirty="0" smtClean="0"/>
              <a:t>wages </a:t>
            </a:r>
            <a:r>
              <a:rPr lang="en-US" dirty="0"/>
              <a:t>of </a:t>
            </a:r>
            <a:r>
              <a:rPr lang="en-US" dirty="0" smtClean="0"/>
              <a:t>labour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447" y="1825626"/>
            <a:ext cx="5483831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50578" y="1831161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With a supply of labor of OA, Nation 1 has a real wage rate of OC and a total output of OFGA. With </a:t>
            </a:r>
            <a:r>
              <a:rPr lang="en-US" dirty="0" smtClean="0"/>
              <a:t>a supply </a:t>
            </a:r>
            <a:r>
              <a:rPr lang="en-US" dirty="0"/>
              <a:t>of labor of </a:t>
            </a:r>
            <a:r>
              <a:rPr lang="en-US" dirty="0" smtClean="0"/>
              <a:t>O’A</a:t>
            </a:r>
            <a:r>
              <a:rPr lang="en-US" dirty="0"/>
              <a:t>, Nation 2 has a real wage rate of </a:t>
            </a:r>
            <a:r>
              <a:rPr lang="en-US" dirty="0" smtClean="0"/>
              <a:t>O’H </a:t>
            </a:r>
            <a:r>
              <a:rPr lang="en-US" dirty="0"/>
              <a:t>and a total output of </a:t>
            </a:r>
            <a:r>
              <a:rPr lang="en-US" dirty="0" smtClean="0"/>
              <a:t>O’JMA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migration of </a:t>
            </a:r>
            <a:r>
              <a:rPr lang="en-US" dirty="0"/>
              <a:t>AB of labor from Nation 1 to Nation 2 equalizes real wages in the two nations at BE. This reduces </a:t>
            </a:r>
            <a:r>
              <a:rPr lang="en-US" dirty="0" smtClean="0"/>
              <a:t>total output </a:t>
            </a:r>
            <a:r>
              <a:rPr lang="en-US" dirty="0"/>
              <a:t>to OFEB in Nation 1 and increases it in Nation 2 </a:t>
            </a:r>
            <a:r>
              <a:rPr lang="en-US" dirty="0" smtClean="0"/>
              <a:t>to O’JEB</a:t>
            </a:r>
            <a:r>
              <a:rPr lang="en-US" dirty="0"/>
              <a:t>, for a net increase in world output of </a:t>
            </a:r>
            <a:r>
              <a:rPr lang="en-US" dirty="0" smtClean="0"/>
              <a:t>EGM </a:t>
            </a:r>
            <a:r>
              <a:rPr lang="en-IN" dirty="0" smtClean="0"/>
              <a:t>(the </a:t>
            </a:r>
            <a:r>
              <a:rPr lang="en-IN" dirty="0"/>
              <a:t>shaded area).</a:t>
            </a:r>
          </a:p>
        </p:txBody>
      </p:sp>
    </p:spTree>
    <p:extLst>
      <p:ext uri="{BB962C8B-B14F-4D97-AF65-F5344CB8AC3E}">
        <p14:creationId xmlns:p14="http://schemas.microsoft.com/office/powerpoint/2010/main" val="21724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question then arises as to the welfare effects of the migration of a highly skilled </a:t>
            </a:r>
            <a:r>
              <a:rPr lang="en-US" dirty="0" smtClean="0"/>
              <a:t>worker on </a:t>
            </a:r>
            <a:r>
              <a:rPr lang="en-US" dirty="0"/>
              <a:t>the nations of emigration and immigration. These welfare effects are likely to be </a:t>
            </a:r>
            <a:r>
              <a:rPr lang="en-US" dirty="0" smtClean="0"/>
              <a:t>significantly different </a:t>
            </a:r>
            <a:r>
              <a:rPr lang="en-US" dirty="0"/>
              <a:t>from those arising from the migration of unskilled </a:t>
            </a:r>
            <a:r>
              <a:rPr lang="en-US" dirty="0" smtClean="0"/>
              <a:t>labour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Indeed, more and more U.S. high-tech industries, from semiconductors to </a:t>
            </a:r>
            <a:r>
              <a:rPr lang="en-US" dirty="0" smtClean="0"/>
              <a:t>biotechnology, are </a:t>
            </a:r>
            <a:r>
              <a:rPr lang="en-US" dirty="0"/>
              <a:t>depending on immigrant scientists and engineers to remain competitive in </a:t>
            </a:r>
            <a:r>
              <a:rPr lang="en-US" dirty="0" smtClean="0"/>
              <a:t>the increasingly </a:t>
            </a:r>
            <a:r>
              <a:rPr lang="en-US" dirty="0"/>
              <a:t>global marketplace. The problem of the migration of highly skilled workers </a:t>
            </a:r>
            <a:r>
              <a:rPr lang="en-US" dirty="0" smtClean="0"/>
              <a:t>is vividly </a:t>
            </a:r>
            <a:r>
              <a:rPr lang="en-US" dirty="0"/>
              <a:t>conveyed by the term </a:t>
            </a:r>
            <a:r>
              <a:rPr lang="en-US" b="1" dirty="0"/>
              <a:t>brain drain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31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211"/>
            <a:ext cx="10515600" cy="4539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There are </a:t>
            </a:r>
            <a:r>
              <a:rPr lang="en-US" b="1" dirty="0"/>
              <a:t>two main types of foreign investments: portfolio investments and direct </a:t>
            </a:r>
            <a:r>
              <a:rPr lang="en-US" b="1" dirty="0" smtClean="0"/>
              <a:t>investments</a:t>
            </a:r>
            <a:r>
              <a:rPr lang="en-US" dirty="0" smtClean="0"/>
              <a:t>. Portfolio </a:t>
            </a:r>
            <a:r>
              <a:rPr lang="en-US" dirty="0"/>
              <a:t>investments are purely financial assets, such as bonds, denominated in </a:t>
            </a:r>
            <a:r>
              <a:rPr lang="en-US" dirty="0" smtClean="0"/>
              <a:t>a national </a:t>
            </a:r>
            <a:r>
              <a:rPr lang="en-US" dirty="0"/>
              <a:t>currency. With bonds, the investor simply lends capital to get fixed payouts or </a:t>
            </a:r>
            <a:r>
              <a:rPr lang="en-US" dirty="0" smtClean="0"/>
              <a:t>a return </a:t>
            </a:r>
            <a:r>
              <a:rPr lang="en-US" dirty="0"/>
              <a:t>at regular intervals and then receives the face value of the bond at a </a:t>
            </a:r>
            <a:r>
              <a:rPr lang="en-US" dirty="0" smtClean="0"/>
              <a:t>pre-specified </a:t>
            </a:r>
            <a:r>
              <a:rPr lang="en-US" dirty="0"/>
              <a:t>date</a:t>
            </a:r>
            <a:r>
              <a:rPr lang="en-US" dirty="0" smtClean="0"/>
              <a:t>.</a:t>
            </a:r>
            <a:r>
              <a:rPr lang="en-US" dirty="0"/>
              <a:t> Portfolio or financial investments take place primarily </a:t>
            </a:r>
            <a:r>
              <a:rPr lang="en-US" dirty="0" smtClean="0"/>
              <a:t>through financial </a:t>
            </a:r>
            <a:r>
              <a:rPr lang="en-US" dirty="0"/>
              <a:t>institutions such as banks and investment funds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Direct investments, on the other hand, are real investments in factories, capital </a:t>
            </a:r>
            <a:r>
              <a:rPr lang="en-US" dirty="0" smtClean="0"/>
              <a:t>goods, land</a:t>
            </a:r>
            <a:r>
              <a:rPr lang="en-US" dirty="0"/>
              <a:t>, and inventories where both capital and management are involved and the </a:t>
            </a:r>
            <a:r>
              <a:rPr lang="en-US" dirty="0" smtClean="0"/>
              <a:t>investor retains </a:t>
            </a:r>
            <a:r>
              <a:rPr lang="en-US" dirty="0"/>
              <a:t>control over use of the invested capital. Direct investment usually takes the form </a:t>
            </a:r>
            <a:r>
              <a:rPr lang="en-US" dirty="0" smtClean="0"/>
              <a:t>of a </a:t>
            </a:r>
            <a:r>
              <a:rPr lang="en-US" dirty="0"/>
              <a:t>firm starting a subsidiary or taking control of another firm (for example, by purchasing </a:t>
            </a:r>
            <a:r>
              <a:rPr lang="en-US" dirty="0" smtClean="0"/>
              <a:t>a </a:t>
            </a:r>
            <a:r>
              <a:rPr lang="en-IN" dirty="0" smtClean="0"/>
              <a:t>majority </a:t>
            </a:r>
            <a:r>
              <a:rPr lang="en-IN" dirty="0"/>
              <a:t>of the stock)</a:t>
            </a:r>
          </a:p>
        </p:txBody>
      </p:sp>
    </p:spTree>
    <p:extLst>
      <p:ext uri="{BB962C8B-B14F-4D97-AF65-F5344CB8AC3E}">
        <p14:creationId xmlns:p14="http://schemas.microsoft.com/office/powerpoint/2010/main" val="29181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126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Inward and Outward FDI India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37" y="2086609"/>
            <a:ext cx="7341326" cy="3893235"/>
          </a:xfrm>
        </p:spPr>
      </p:pic>
    </p:spTree>
    <p:extLst>
      <p:ext uri="{BB962C8B-B14F-4D97-AF65-F5344CB8AC3E}">
        <p14:creationId xmlns:p14="http://schemas.microsoft.com/office/powerpoint/2010/main" val="20861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01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Motives for International Capital Flows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2046"/>
            <a:ext cx="10515600" cy="45484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basic motive for international portfolio investments is to earn higher returns </a:t>
            </a:r>
            <a:r>
              <a:rPr lang="en-US" dirty="0" smtClean="0"/>
              <a:t>abroad. Thus</a:t>
            </a:r>
            <a:r>
              <a:rPr lang="en-US" dirty="0"/>
              <a:t>, residents of one country purchase bonds of another country if the returns on bonds </a:t>
            </a:r>
            <a:r>
              <a:rPr lang="en-US" dirty="0" smtClean="0"/>
              <a:t>are higher </a:t>
            </a:r>
            <a:r>
              <a:rPr lang="en-US" dirty="0"/>
              <a:t>in the other country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explanation that international portfolio investments occur to take advantage of </a:t>
            </a:r>
            <a:r>
              <a:rPr lang="en-US" dirty="0" smtClean="0"/>
              <a:t>higher yields </a:t>
            </a:r>
            <a:r>
              <a:rPr lang="en-US" dirty="0"/>
              <a:t>abroad is certainly correct as far as it goes. The problem is that it leaves one </a:t>
            </a:r>
            <a:r>
              <a:rPr lang="en-US" dirty="0" smtClean="0"/>
              <a:t>important fact </a:t>
            </a:r>
            <a:r>
              <a:rPr lang="en-US" dirty="0"/>
              <a:t>unexplained. It cannot account for </a:t>
            </a:r>
            <a:r>
              <a:rPr lang="en-US" i="1" dirty="0"/>
              <a:t>observed </a:t>
            </a:r>
            <a:r>
              <a:rPr lang="en-US" dirty="0"/>
              <a:t>two-way capital </a:t>
            </a:r>
            <a:r>
              <a:rPr lang="en-US" dirty="0" smtClean="0"/>
              <a:t>flows.</a:t>
            </a:r>
          </a:p>
          <a:p>
            <a:pPr algn="just"/>
            <a:r>
              <a:rPr lang="en-US" dirty="0"/>
              <a:t>To explain two-way international capital flows, the </a:t>
            </a:r>
            <a:r>
              <a:rPr lang="en-US" b="1" dirty="0"/>
              <a:t>element of risk </a:t>
            </a:r>
            <a:r>
              <a:rPr lang="en-US" dirty="0"/>
              <a:t>must be </a:t>
            </a:r>
            <a:r>
              <a:rPr lang="en-US" dirty="0" smtClean="0"/>
              <a:t>introduced. That </a:t>
            </a:r>
            <a:r>
              <a:rPr lang="en-US" dirty="0"/>
              <a:t>is, investors are interested not only in the rate of return but also in the risk </a:t>
            </a:r>
            <a:r>
              <a:rPr lang="en-US" dirty="0" smtClean="0"/>
              <a:t>associated </a:t>
            </a:r>
            <a:r>
              <a:rPr lang="en-IN" dirty="0" smtClean="0"/>
              <a:t>with </a:t>
            </a:r>
            <a:r>
              <a:rPr lang="en-IN" dirty="0"/>
              <a:t>a particular investment.</a:t>
            </a:r>
          </a:p>
        </p:txBody>
      </p:sp>
    </p:spTree>
    <p:extLst>
      <p:ext uri="{BB962C8B-B14F-4D97-AF65-F5344CB8AC3E}">
        <p14:creationId xmlns:p14="http://schemas.microsoft.com/office/powerpoint/2010/main" val="25054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145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Motives for Direct Foreign Investments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motives for direct investments abroad are generally the same as for portfolio </a:t>
            </a:r>
            <a:r>
              <a:rPr lang="en-US" dirty="0" smtClean="0"/>
              <a:t>investments, that </a:t>
            </a:r>
            <a:r>
              <a:rPr lang="en-US" dirty="0"/>
              <a:t>is, to earn </a:t>
            </a:r>
            <a:r>
              <a:rPr lang="en-US" b="1" dirty="0"/>
              <a:t>higher returns </a:t>
            </a:r>
            <a:r>
              <a:rPr lang="en-US" dirty="0"/>
              <a:t>(possibly resulting from higher growth rates </a:t>
            </a:r>
            <a:r>
              <a:rPr lang="en-US" dirty="0" smtClean="0"/>
              <a:t>abroad, more </a:t>
            </a:r>
            <a:r>
              <a:rPr lang="en-US" b="1" dirty="0" err="1" smtClean="0"/>
              <a:t>favourable</a:t>
            </a:r>
            <a:r>
              <a:rPr lang="en-US" b="1" dirty="0" smtClean="0"/>
              <a:t> </a:t>
            </a:r>
            <a:r>
              <a:rPr lang="en-US" b="1" dirty="0"/>
              <a:t>tax treatment</a:t>
            </a:r>
            <a:r>
              <a:rPr lang="en-US" dirty="0"/>
              <a:t>, or greater availability of infrastructures) and to </a:t>
            </a:r>
            <a:r>
              <a:rPr lang="en-US" b="1" dirty="0"/>
              <a:t>diversify risks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Although </a:t>
            </a:r>
            <a:r>
              <a:rPr lang="en-US" dirty="0" smtClean="0"/>
              <a:t>they </a:t>
            </a:r>
            <a:r>
              <a:rPr lang="en-US" dirty="0"/>
              <a:t>cannot explain why the residents of a nation do not borrow from other nations </a:t>
            </a:r>
            <a:r>
              <a:rPr lang="en-US" dirty="0" smtClean="0"/>
              <a:t>and themselves </a:t>
            </a:r>
            <a:r>
              <a:rPr lang="en-US" dirty="0"/>
              <a:t>make real investments in their own nation rather than accept </a:t>
            </a:r>
            <a:r>
              <a:rPr lang="en-US" i="1" dirty="0"/>
              <a:t>direct </a:t>
            </a:r>
            <a:r>
              <a:rPr lang="en-US" dirty="0" smtClean="0"/>
              <a:t>investments </a:t>
            </a:r>
            <a:r>
              <a:rPr lang="en-IN" dirty="0" smtClean="0"/>
              <a:t>from </a:t>
            </a:r>
            <a:r>
              <a:rPr lang="en-IN" dirty="0"/>
              <a:t>abroad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There are several possible explanations for this. The most important is that many </a:t>
            </a:r>
            <a:r>
              <a:rPr lang="en-US" dirty="0" smtClean="0"/>
              <a:t>large corporations </a:t>
            </a:r>
            <a:r>
              <a:rPr lang="en-US" dirty="0"/>
              <a:t>(usually in monopolistic and oligopolistic markets) often have some </a:t>
            </a:r>
            <a:r>
              <a:rPr lang="en-US" dirty="0" smtClean="0"/>
              <a:t>unique production </a:t>
            </a:r>
            <a:r>
              <a:rPr lang="en-US" dirty="0"/>
              <a:t>knowledge or managerial skill that could easily and profitably be utilized </a:t>
            </a:r>
            <a:r>
              <a:rPr lang="en-US" dirty="0" smtClean="0"/>
              <a:t>abroad and </a:t>
            </a:r>
            <a:r>
              <a:rPr lang="en-US" dirty="0"/>
              <a:t>over which the corporation wants to retain direct </a:t>
            </a:r>
            <a:r>
              <a:rPr lang="en-US" dirty="0" smtClean="0"/>
              <a:t>control.</a:t>
            </a:r>
            <a:r>
              <a:rPr lang="en-US" dirty="0"/>
              <a:t> In such a situation, the </a:t>
            </a:r>
            <a:r>
              <a:rPr lang="en-US" dirty="0" smtClean="0"/>
              <a:t>firm will </a:t>
            </a:r>
            <a:r>
              <a:rPr lang="en-US" dirty="0"/>
              <a:t>make direct investments abroad. This involves </a:t>
            </a:r>
            <a:r>
              <a:rPr lang="en-US" b="1" dirty="0"/>
              <a:t>horizontal integration</a:t>
            </a:r>
            <a:r>
              <a:rPr lang="en-US" dirty="0"/>
              <a:t>, or the </a:t>
            </a:r>
            <a:r>
              <a:rPr lang="en-US" dirty="0" smtClean="0"/>
              <a:t>production abroad </a:t>
            </a:r>
            <a:r>
              <a:rPr lang="en-US" dirty="0"/>
              <a:t>of a differentiated product that is also produced at </a:t>
            </a:r>
            <a:r>
              <a:rPr lang="en-US" dirty="0" smtClean="0"/>
              <a:t>home.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70"/>
            <a:ext cx="10515600" cy="45832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Another important reason for direct foreign investments is to obtain control of a </a:t>
            </a:r>
            <a:r>
              <a:rPr lang="en-US" dirty="0" smtClean="0"/>
              <a:t>needed raw </a:t>
            </a:r>
            <a:r>
              <a:rPr lang="en-US" dirty="0"/>
              <a:t>material and thus ensure an uninterrupted supply at the lowest possible cost. This </a:t>
            </a:r>
            <a:r>
              <a:rPr lang="en-US" dirty="0" smtClean="0"/>
              <a:t>is referred </a:t>
            </a:r>
            <a:r>
              <a:rPr lang="en-US" dirty="0"/>
              <a:t>to as </a:t>
            </a:r>
            <a:r>
              <a:rPr lang="en-US" b="1" dirty="0"/>
              <a:t>vertical integration</a:t>
            </a:r>
            <a:r>
              <a:rPr lang="en-US" dirty="0"/>
              <a:t> and is the form of most direct foreign investments </a:t>
            </a:r>
            <a:r>
              <a:rPr lang="en-US" dirty="0" smtClean="0"/>
              <a:t>in developing </a:t>
            </a:r>
            <a:r>
              <a:rPr lang="en-US" dirty="0"/>
              <a:t>countries and in some mineral-rich developed </a:t>
            </a:r>
            <a:r>
              <a:rPr lang="en-US" dirty="0" smtClean="0"/>
              <a:t>countries.</a:t>
            </a:r>
          </a:p>
          <a:p>
            <a:pPr algn="just"/>
            <a:r>
              <a:rPr lang="en-US" dirty="0"/>
              <a:t>Still other reasons for direct foreign investments are to </a:t>
            </a:r>
            <a:r>
              <a:rPr lang="en-US" b="1" dirty="0"/>
              <a:t>avoid tariffs </a:t>
            </a:r>
            <a:r>
              <a:rPr lang="en-US" dirty="0"/>
              <a:t>and other </a:t>
            </a:r>
            <a:r>
              <a:rPr lang="en-US" dirty="0" smtClean="0"/>
              <a:t>restrictions that </a:t>
            </a:r>
            <a:r>
              <a:rPr lang="en-US" dirty="0"/>
              <a:t>nations impose on imports or to take advantage of various government </a:t>
            </a:r>
            <a:r>
              <a:rPr lang="en-US" dirty="0" smtClean="0"/>
              <a:t>subsidies to </a:t>
            </a:r>
            <a:r>
              <a:rPr lang="en-US" dirty="0"/>
              <a:t>encourage direct foreign investments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Other possible reasons for direct foreign investments are to enter a foreign </a:t>
            </a:r>
            <a:r>
              <a:rPr lang="en-US" dirty="0" smtClean="0"/>
              <a:t>oligopolistic market </a:t>
            </a:r>
            <a:r>
              <a:rPr lang="en-US" dirty="0"/>
              <a:t>so as to share in the profits, to purchase a promising foreign firm to avoid </a:t>
            </a:r>
            <a:r>
              <a:rPr lang="en-US" dirty="0" smtClean="0"/>
              <a:t>its </a:t>
            </a:r>
            <a:r>
              <a:rPr lang="en-US" dirty="0"/>
              <a:t>future competition and the possible loss of export markets, or because only a large </a:t>
            </a:r>
            <a:r>
              <a:rPr lang="en-US" dirty="0" smtClean="0"/>
              <a:t>foreign multinational </a:t>
            </a:r>
            <a:r>
              <a:rPr lang="en-US" dirty="0"/>
              <a:t>corporation can obtain the necessary financing to enter the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3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3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2046"/>
            <a:ext cx="10515600" cy="45049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Two-way direct foreign investments can then be explained by some industries being </a:t>
            </a:r>
            <a:r>
              <a:rPr lang="en-US" dirty="0" smtClean="0"/>
              <a:t>more advanced </a:t>
            </a:r>
            <a:r>
              <a:rPr lang="en-US" dirty="0"/>
              <a:t>in one nation (such as the computer industry in the United States), while </a:t>
            </a:r>
            <a:r>
              <a:rPr lang="en-US" dirty="0" smtClean="0"/>
              <a:t>other industries </a:t>
            </a:r>
            <a:r>
              <a:rPr lang="en-US" dirty="0"/>
              <a:t>are more efficient in other nations (such as the automobile industry in Japan).</a:t>
            </a:r>
          </a:p>
          <a:p>
            <a:pPr algn="just"/>
            <a:r>
              <a:rPr lang="en-US" dirty="0"/>
              <a:t>Direct foreign investments have been greatly facilitated (in a sense made possible) by </a:t>
            </a:r>
            <a:r>
              <a:rPr lang="en-US" dirty="0" smtClean="0"/>
              <a:t>the very </a:t>
            </a:r>
            <a:r>
              <a:rPr lang="en-US" dirty="0"/>
              <a:t>rapid advances in transportation (i.e., jet travel) and communications (i.e., </a:t>
            </a:r>
            <a:r>
              <a:rPr lang="en-US" dirty="0" smtClean="0"/>
              <a:t>international telephone </a:t>
            </a:r>
            <a:r>
              <a:rPr lang="en-US" dirty="0"/>
              <a:t>lines and international data transmission and processing) that have occurred </a:t>
            </a:r>
            <a:r>
              <a:rPr lang="en-US" dirty="0" smtClean="0"/>
              <a:t>since the </a:t>
            </a:r>
            <a:r>
              <a:rPr lang="en-US" dirty="0"/>
              <a:t>end of World War II.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advances permit the headquarters of multinational </a:t>
            </a:r>
            <a:r>
              <a:rPr lang="en-US" dirty="0" smtClean="0"/>
              <a:t>corporations to </a:t>
            </a:r>
            <a:r>
              <a:rPr lang="en-US" dirty="0"/>
              <a:t>exert immediate and direct control over the operations of their subsidiaries </a:t>
            </a:r>
            <a:r>
              <a:rPr lang="en-US" dirty="0" smtClean="0"/>
              <a:t>around the </a:t>
            </a:r>
            <a:r>
              <a:rPr lang="en-US" dirty="0"/>
              <a:t>world, thus facilitating and encouraging direct investments abroad.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89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37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Welfare Effects of International Capital Flows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examine the welfare effects of international capital flows on the </a:t>
            </a:r>
            <a:r>
              <a:rPr lang="en-US" dirty="0" smtClean="0"/>
              <a:t>investing </a:t>
            </a:r>
            <a:r>
              <a:rPr lang="en-IN" dirty="0" smtClean="0"/>
              <a:t>and </a:t>
            </a:r>
            <a:r>
              <a:rPr lang="en-IN" dirty="0"/>
              <a:t>host </a:t>
            </a:r>
            <a:r>
              <a:rPr lang="en-IN" dirty="0" smtClean="0"/>
              <a:t>countries.</a:t>
            </a:r>
            <a:r>
              <a:rPr lang="en-IN" dirty="0"/>
              <a:t> In </a:t>
            </a:r>
            <a:r>
              <a:rPr lang="en-IN" dirty="0" smtClean="0"/>
              <a:t>order </a:t>
            </a:r>
            <a:r>
              <a:rPr lang="en-US" dirty="0" smtClean="0"/>
              <a:t>to </a:t>
            </a:r>
            <a:r>
              <a:rPr lang="en-US" dirty="0"/>
              <a:t>isolate the effect of capital flows, we assume here that there is no trade in goods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VMPK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VMPK</a:t>
            </a:r>
            <a:r>
              <a:rPr lang="en-US" baseline="-25000" dirty="0"/>
              <a:t>2</a:t>
            </a:r>
            <a:r>
              <a:rPr lang="en-US" dirty="0"/>
              <a:t> curves give the value of the </a:t>
            </a:r>
            <a:r>
              <a:rPr lang="en-US" dirty="0" smtClean="0"/>
              <a:t>marginal product </a:t>
            </a:r>
            <a:r>
              <a:rPr lang="en-US" dirty="0"/>
              <a:t>of capital in Nation 1 and Nation 2, respectively, for various levels of </a:t>
            </a:r>
            <a:r>
              <a:rPr lang="en-US" dirty="0" smtClean="0"/>
              <a:t>investments. Under </a:t>
            </a:r>
            <a:r>
              <a:rPr lang="en-US" dirty="0"/>
              <a:t>competitive conditions, the value of the marginal product of capital represents </a:t>
            </a:r>
            <a:r>
              <a:rPr lang="en-US" dirty="0" smtClean="0"/>
              <a:t>the return</a:t>
            </a:r>
            <a:r>
              <a:rPr lang="en-US" dirty="0"/>
              <a:t>, or yield, on capital.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2912</Words>
  <Application>Microsoft Office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International Resource Movements and MNCs</vt:lpstr>
      <vt:lpstr>Introduction</vt:lpstr>
      <vt:lpstr>PowerPoint Presentation</vt:lpstr>
      <vt:lpstr>Inward and Outward FDI India</vt:lpstr>
      <vt:lpstr>Motives for International Capital Flows</vt:lpstr>
      <vt:lpstr>Motives for Direct Foreign Investments</vt:lpstr>
      <vt:lpstr>PowerPoint Presentation</vt:lpstr>
      <vt:lpstr>PowerPoint Presentation</vt:lpstr>
      <vt:lpstr>Welfare Effects of International Capital Flows</vt:lpstr>
      <vt:lpstr>PowerPoint Presentation</vt:lpstr>
      <vt:lpstr>PowerPoint Presentation</vt:lpstr>
      <vt:lpstr>Other Effects</vt:lpstr>
      <vt:lpstr>PowerPoint Presentation</vt:lpstr>
      <vt:lpstr>PowerPoint Presentation</vt:lpstr>
      <vt:lpstr>Multinational Corporations</vt:lpstr>
      <vt:lpstr>PowerPoint Presentation</vt:lpstr>
      <vt:lpstr>PowerPoint Presentation</vt:lpstr>
      <vt:lpstr>Problems with MNCs (at home)</vt:lpstr>
      <vt:lpstr>In Host countries</vt:lpstr>
      <vt:lpstr>PowerPoint Presentation</vt:lpstr>
      <vt:lpstr>PowerPoint Presentation</vt:lpstr>
      <vt:lpstr>International Labour Migration</vt:lpstr>
      <vt:lpstr>PowerPoint Presentation</vt:lpstr>
      <vt:lpstr>Welfare Effects of International Labour Migration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2023-02-23T03:44:35Z</dcterms:created>
  <dcterms:modified xsi:type="dcterms:W3CDTF">2023-02-23T15:20:49Z</dcterms:modified>
</cp:coreProperties>
</file>