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2"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ADC11F8-0165-4F49-915C-C5C74ABB0B9E}" type="datetimeFigureOut">
              <a:rPr lang="en-IN" smtClean="0"/>
              <a:t>10-03-2023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B3B7B6-7F32-4A0A-AD8F-4E7829F18672}" type="slidenum">
              <a:rPr lang="en-IN" smtClean="0"/>
              <a:t>‹#›</a:t>
            </a:fld>
            <a:endParaRPr lang="en-IN"/>
          </a:p>
        </p:txBody>
      </p:sp>
    </p:spTree>
    <p:extLst>
      <p:ext uri="{BB962C8B-B14F-4D97-AF65-F5344CB8AC3E}">
        <p14:creationId xmlns:p14="http://schemas.microsoft.com/office/powerpoint/2010/main" val="2260954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ADC11F8-0165-4F49-915C-C5C74ABB0B9E}" type="datetimeFigureOut">
              <a:rPr lang="en-IN" smtClean="0"/>
              <a:t>10-03-2023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B3B7B6-7F32-4A0A-AD8F-4E7829F18672}" type="slidenum">
              <a:rPr lang="en-IN" smtClean="0"/>
              <a:t>‹#›</a:t>
            </a:fld>
            <a:endParaRPr lang="en-IN"/>
          </a:p>
        </p:txBody>
      </p:sp>
    </p:spTree>
    <p:extLst>
      <p:ext uri="{BB962C8B-B14F-4D97-AF65-F5344CB8AC3E}">
        <p14:creationId xmlns:p14="http://schemas.microsoft.com/office/powerpoint/2010/main" val="2228101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ADC11F8-0165-4F49-915C-C5C74ABB0B9E}" type="datetimeFigureOut">
              <a:rPr lang="en-IN" smtClean="0"/>
              <a:t>10-03-2023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B3B7B6-7F32-4A0A-AD8F-4E7829F18672}" type="slidenum">
              <a:rPr lang="en-IN" smtClean="0"/>
              <a:t>‹#›</a:t>
            </a:fld>
            <a:endParaRPr lang="en-IN"/>
          </a:p>
        </p:txBody>
      </p:sp>
    </p:spTree>
    <p:extLst>
      <p:ext uri="{BB962C8B-B14F-4D97-AF65-F5344CB8AC3E}">
        <p14:creationId xmlns:p14="http://schemas.microsoft.com/office/powerpoint/2010/main" val="626606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ADC11F8-0165-4F49-915C-C5C74ABB0B9E}" type="datetimeFigureOut">
              <a:rPr lang="en-IN" smtClean="0"/>
              <a:t>10-03-2023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B3B7B6-7F32-4A0A-AD8F-4E7829F18672}" type="slidenum">
              <a:rPr lang="en-IN" smtClean="0"/>
              <a:t>‹#›</a:t>
            </a:fld>
            <a:endParaRPr lang="en-IN"/>
          </a:p>
        </p:txBody>
      </p:sp>
    </p:spTree>
    <p:extLst>
      <p:ext uri="{BB962C8B-B14F-4D97-AF65-F5344CB8AC3E}">
        <p14:creationId xmlns:p14="http://schemas.microsoft.com/office/powerpoint/2010/main" val="2753182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ADC11F8-0165-4F49-915C-C5C74ABB0B9E}" type="datetimeFigureOut">
              <a:rPr lang="en-IN" smtClean="0"/>
              <a:t>10-03-2023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B3B7B6-7F32-4A0A-AD8F-4E7829F18672}" type="slidenum">
              <a:rPr lang="en-IN" smtClean="0"/>
              <a:t>‹#›</a:t>
            </a:fld>
            <a:endParaRPr lang="en-IN"/>
          </a:p>
        </p:txBody>
      </p:sp>
    </p:spTree>
    <p:extLst>
      <p:ext uri="{BB962C8B-B14F-4D97-AF65-F5344CB8AC3E}">
        <p14:creationId xmlns:p14="http://schemas.microsoft.com/office/powerpoint/2010/main" val="2213680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ADC11F8-0165-4F49-915C-C5C74ABB0B9E}" type="datetimeFigureOut">
              <a:rPr lang="en-IN" smtClean="0"/>
              <a:t>10-03-2023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B3B7B6-7F32-4A0A-AD8F-4E7829F18672}" type="slidenum">
              <a:rPr lang="en-IN" smtClean="0"/>
              <a:t>‹#›</a:t>
            </a:fld>
            <a:endParaRPr lang="en-IN"/>
          </a:p>
        </p:txBody>
      </p:sp>
    </p:spTree>
    <p:extLst>
      <p:ext uri="{BB962C8B-B14F-4D97-AF65-F5344CB8AC3E}">
        <p14:creationId xmlns:p14="http://schemas.microsoft.com/office/powerpoint/2010/main" val="3487706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ADC11F8-0165-4F49-915C-C5C74ABB0B9E}" type="datetimeFigureOut">
              <a:rPr lang="en-IN" smtClean="0"/>
              <a:t>10-03-2023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5B3B7B6-7F32-4A0A-AD8F-4E7829F18672}" type="slidenum">
              <a:rPr lang="en-IN" smtClean="0"/>
              <a:t>‹#›</a:t>
            </a:fld>
            <a:endParaRPr lang="en-IN"/>
          </a:p>
        </p:txBody>
      </p:sp>
    </p:spTree>
    <p:extLst>
      <p:ext uri="{BB962C8B-B14F-4D97-AF65-F5344CB8AC3E}">
        <p14:creationId xmlns:p14="http://schemas.microsoft.com/office/powerpoint/2010/main" val="3615183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ADC11F8-0165-4F49-915C-C5C74ABB0B9E}" type="datetimeFigureOut">
              <a:rPr lang="en-IN" smtClean="0"/>
              <a:t>10-03-2023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5B3B7B6-7F32-4A0A-AD8F-4E7829F18672}" type="slidenum">
              <a:rPr lang="en-IN" smtClean="0"/>
              <a:t>‹#›</a:t>
            </a:fld>
            <a:endParaRPr lang="en-IN"/>
          </a:p>
        </p:txBody>
      </p:sp>
    </p:spTree>
    <p:extLst>
      <p:ext uri="{BB962C8B-B14F-4D97-AF65-F5344CB8AC3E}">
        <p14:creationId xmlns:p14="http://schemas.microsoft.com/office/powerpoint/2010/main" val="2257962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DC11F8-0165-4F49-915C-C5C74ABB0B9E}" type="datetimeFigureOut">
              <a:rPr lang="en-IN" smtClean="0"/>
              <a:t>10-03-2023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5B3B7B6-7F32-4A0A-AD8F-4E7829F18672}" type="slidenum">
              <a:rPr lang="en-IN" smtClean="0"/>
              <a:t>‹#›</a:t>
            </a:fld>
            <a:endParaRPr lang="en-IN"/>
          </a:p>
        </p:txBody>
      </p:sp>
    </p:spTree>
    <p:extLst>
      <p:ext uri="{BB962C8B-B14F-4D97-AF65-F5344CB8AC3E}">
        <p14:creationId xmlns:p14="http://schemas.microsoft.com/office/powerpoint/2010/main" val="1701948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ADC11F8-0165-4F49-915C-C5C74ABB0B9E}" type="datetimeFigureOut">
              <a:rPr lang="en-IN" smtClean="0"/>
              <a:t>10-03-2023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B3B7B6-7F32-4A0A-AD8F-4E7829F18672}" type="slidenum">
              <a:rPr lang="en-IN" smtClean="0"/>
              <a:t>‹#›</a:t>
            </a:fld>
            <a:endParaRPr lang="en-IN"/>
          </a:p>
        </p:txBody>
      </p:sp>
    </p:spTree>
    <p:extLst>
      <p:ext uri="{BB962C8B-B14F-4D97-AF65-F5344CB8AC3E}">
        <p14:creationId xmlns:p14="http://schemas.microsoft.com/office/powerpoint/2010/main" val="257403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ADC11F8-0165-4F49-915C-C5C74ABB0B9E}" type="datetimeFigureOut">
              <a:rPr lang="en-IN" smtClean="0"/>
              <a:t>10-03-2023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B3B7B6-7F32-4A0A-AD8F-4E7829F18672}" type="slidenum">
              <a:rPr lang="en-IN" smtClean="0"/>
              <a:t>‹#›</a:t>
            </a:fld>
            <a:endParaRPr lang="en-IN"/>
          </a:p>
        </p:txBody>
      </p:sp>
    </p:spTree>
    <p:extLst>
      <p:ext uri="{BB962C8B-B14F-4D97-AF65-F5344CB8AC3E}">
        <p14:creationId xmlns:p14="http://schemas.microsoft.com/office/powerpoint/2010/main" val="1145063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DC11F8-0165-4F49-915C-C5C74ABB0B9E}" type="datetimeFigureOut">
              <a:rPr lang="en-IN" smtClean="0"/>
              <a:t>10-03-2023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B3B7B6-7F32-4A0A-AD8F-4E7829F18672}" type="slidenum">
              <a:rPr lang="en-IN" smtClean="0"/>
              <a:t>‹#›</a:t>
            </a:fld>
            <a:endParaRPr lang="en-IN"/>
          </a:p>
        </p:txBody>
      </p:sp>
    </p:spTree>
    <p:extLst>
      <p:ext uri="{BB962C8B-B14F-4D97-AF65-F5344CB8AC3E}">
        <p14:creationId xmlns:p14="http://schemas.microsoft.com/office/powerpoint/2010/main" val="2522812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14438"/>
            <a:ext cx="9144000" cy="2387600"/>
          </a:xfrm>
        </p:spPr>
        <p:txBody>
          <a:bodyPr/>
          <a:lstStyle/>
          <a:p>
            <a:r>
              <a:rPr lang="en-US" dirty="0" smtClean="0"/>
              <a:t>	Foreign Exchange Markets and Exchange Rates</a:t>
            </a:r>
            <a:endParaRPr lang="en-IN" dirty="0"/>
          </a:p>
        </p:txBody>
      </p:sp>
      <p:sp>
        <p:nvSpPr>
          <p:cNvPr id="3" name="Subtitle 2"/>
          <p:cNvSpPr>
            <a:spLocks noGrp="1"/>
          </p:cNvSpPr>
          <p:nvPr>
            <p:ph type="subTitle" idx="1"/>
          </p:nvPr>
        </p:nvSpPr>
        <p:spPr>
          <a:xfrm>
            <a:off x="1524000" y="3741376"/>
            <a:ext cx="9144000" cy="1655762"/>
          </a:xfrm>
        </p:spPr>
        <p:txBody>
          <a:bodyPr/>
          <a:lstStyle/>
          <a:p>
            <a:endParaRPr lang="en-IN" dirty="0"/>
          </a:p>
        </p:txBody>
      </p:sp>
    </p:spTree>
    <p:extLst>
      <p:ext uri="{BB962C8B-B14F-4D97-AF65-F5344CB8AC3E}">
        <p14:creationId xmlns:p14="http://schemas.microsoft.com/office/powerpoint/2010/main" val="2503725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202418"/>
          </a:xfrm>
          <a:solidFill>
            <a:schemeClr val="bg1"/>
          </a:solidFill>
        </p:spPr>
        <p:txBody>
          <a:bodyPr/>
          <a:lstStyle/>
          <a:p>
            <a:pPr algn="ctr"/>
            <a:r>
              <a:rPr lang="en-US" b="1" dirty="0" smtClean="0"/>
              <a:t>Exchange rate under flexible rate system</a:t>
            </a:r>
            <a:endParaRPr lang="en-IN" b="1" dirty="0"/>
          </a:p>
        </p:txBody>
      </p:sp>
      <p:pic>
        <p:nvPicPr>
          <p:cNvPr id="4" name="Content Placeholder 3"/>
          <p:cNvPicPr>
            <a:picLocks noGrp="1" noChangeAspect="1"/>
          </p:cNvPicPr>
          <p:nvPr>
            <p:ph idx="1"/>
          </p:nvPr>
        </p:nvPicPr>
        <p:blipFill>
          <a:blip r:embed="rId2"/>
          <a:stretch>
            <a:fillRect/>
          </a:stretch>
        </p:blipFill>
        <p:spPr>
          <a:xfrm>
            <a:off x="2960914" y="1851239"/>
            <a:ext cx="6308143" cy="4331847"/>
          </a:xfrm>
          <a:prstGeom prst="rect">
            <a:avLst/>
          </a:prstGeom>
        </p:spPr>
      </p:pic>
    </p:spTree>
    <p:extLst>
      <p:ext uri="{BB962C8B-B14F-4D97-AF65-F5344CB8AC3E}">
        <p14:creationId xmlns:p14="http://schemas.microsoft.com/office/powerpoint/2010/main" val="28115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5395" y="1053737"/>
            <a:ext cx="10648406" cy="5219020"/>
          </a:xfrm>
        </p:spPr>
        <p:txBody>
          <a:bodyPr>
            <a:normAutofit lnSpcReduction="10000"/>
          </a:bodyPr>
          <a:lstStyle/>
          <a:p>
            <a:pPr algn="just"/>
            <a:r>
              <a:rPr lang="en-IN" dirty="0"/>
              <a:t>If the exchange </a:t>
            </a:r>
            <a:r>
              <a:rPr lang="en-IN" dirty="0" smtClean="0"/>
              <a:t>rate </a:t>
            </a:r>
            <a:r>
              <a:rPr lang="en-US" dirty="0" smtClean="0"/>
              <a:t>were </a:t>
            </a:r>
            <a:r>
              <a:rPr lang="en-US" dirty="0"/>
              <a:t>not allowed to rise to its equilibrium level (as under the fixed exchange rate </a:t>
            </a:r>
            <a:r>
              <a:rPr lang="en-US" dirty="0" smtClean="0"/>
              <a:t>system that </a:t>
            </a:r>
            <a:r>
              <a:rPr lang="en-US" dirty="0"/>
              <a:t>prevailed until March 1973), then either restrictions would have to be imposed on </a:t>
            </a:r>
            <a:r>
              <a:rPr lang="en-US" dirty="0" smtClean="0"/>
              <a:t>the demand </a:t>
            </a:r>
            <a:r>
              <a:rPr lang="en-US" dirty="0"/>
              <a:t>for euros of U.S. residents or the U.S. central bank (the Federal Reserve </a:t>
            </a:r>
            <a:r>
              <a:rPr lang="en-US" dirty="0" smtClean="0"/>
              <a:t>System) would </a:t>
            </a:r>
            <a:r>
              <a:rPr lang="en-US" dirty="0"/>
              <a:t>have to fill or satisfy the excess demand for euros out of its international reserves</a:t>
            </a:r>
            <a:r>
              <a:rPr lang="en-US" dirty="0" smtClean="0"/>
              <a:t>.</a:t>
            </a:r>
          </a:p>
          <a:p>
            <a:pPr algn="just"/>
            <a:r>
              <a:rPr lang="en-US" dirty="0"/>
              <a:t>The U.S. demand for euros is negatively inclined, indicating that the lower the </a:t>
            </a:r>
            <a:r>
              <a:rPr lang="en-US" dirty="0" smtClean="0"/>
              <a:t>exchange rate </a:t>
            </a:r>
            <a:r>
              <a:rPr lang="en-US" i="1" dirty="0"/>
              <a:t>(R)</a:t>
            </a:r>
            <a:r>
              <a:rPr lang="en-US" dirty="0"/>
              <a:t>, the greater the quantity of euros demanded by U.S. residents</a:t>
            </a:r>
            <a:r>
              <a:rPr lang="en-US" dirty="0" smtClean="0"/>
              <a:t>.</a:t>
            </a:r>
          </a:p>
          <a:p>
            <a:pPr algn="just"/>
            <a:r>
              <a:rPr lang="en-US" dirty="0"/>
              <a:t>On the other hand, the U.S. supply of euros is usually positively </a:t>
            </a:r>
            <a:r>
              <a:rPr lang="en-US" dirty="0" smtClean="0"/>
              <a:t>inclined indicating </a:t>
            </a:r>
            <a:r>
              <a:rPr lang="en-US" dirty="0"/>
              <a:t>that the higher the exchange rate </a:t>
            </a:r>
            <a:r>
              <a:rPr lang="en-US" i="1" dirty="0"/>
              <a:t>(R)</a:t>
            </a:r>
            <a:r>
              <a:rPr lang="en-US" dirty="0"/>
              <a:t>, the greater the quantity of euros </a:t>
            </a:r>
            <a:r>
              <a:rPr lang="en-US" dirty="0" smtClean="0"/>
              <a:t>earned by </a:t>
            </a:r>
            <a:r>
              <a:rPr lang="en-US" dirty="0"/>
              <a:t>U.S. residents and supplied to the United </a:t>
            </a:r>
            <a:r>
              <a:rPr lang="en-US" dirty="0" smtClean="0"/>
              <a:t>States.</a:t>
            </a:r>
            <a:endParaRPr lang="en-IN" dirty="0"/>
          </a:p>
        </p:txBody>
      </p:sp>
    </p:spTree>
    <p:extLst>
      <p:ext uri="{BB962C8B-B14F-4D97-AF65-F5344CB8AC3E}">
        <p14:creationId xmlns:p14="http://schemas.microsoft.com/office/powerpoint/2010/main" val="196076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0229" y="1132114"/>
            <a:ext cx="10613571" cy="5044849"/>
          </a:xfrm>
        </p:spPr>
        <p:txBody>
          <a:bodyPr>
            <a:normAutofit/>
          </a:bodyPr>
          <a:lstStyle/>
          <a:p>
            <a:pPr algn="just"/>
            <a:r>
              <a:rPr lang="en-US" dirty="0"/>
              <a:t>If the U.S. demand curve for euros shifted up (for example, as a result of </a:t>
            </a:r>
            <a:r>
              <a:rPr lang="en-US" dirty="0" smtClean="0"/>
              <a:t>increased U.S</a:t>
            </a:r>
            <a:r>
              <a:rPr lang="en-US" dirty="0"/>
              <a:t>. tastes for EMU goods</a:t>
            </a:r>
            <a:r>
              <a:rPr lang="en-US" dirty="0" smtClean="0"/>
              <a:t>), </a:t>
            </a:r>
            <a:r>
              <a:rPr lang="en-US" dirty="0"/>
              <a:t>t</a:t>
            </a:r>
            <a:r>
              <a:rPr lang="en-US" dirty="0" smtClean="0"/>
              <a:t>he </a:t>
            </a:r>
            <a:r>
              <a:rPr lang="en-US" dirty="0"/>
              <a:t>dollar is then said to have </a:t>
            </a:r>
            <a:r>
              <a:rPr lang="en-US" dirty="0" smtClean="0"/>
              <a:t>depreciated. </a:t>
            </a:r>
            <a:r>
              <a:rPr lang="en-IN" dirty="0" smtClean="0"/>
              <a:t>Depreciation thus </a:t>
            </a:r>
            <a:r>
              <a:rPr lang="en-US" dirty="0" smtClean="0"/>
              <a:t>refers </a:t>
            </a:r>
            <a:r>
              <a:rPr lang="en-US" dirty="0"/>
              <a:t>to an increase in the domestic price of the foreign currency. </a:t>
            </a:r>
            <a:endParaRPr lang="en-US" dirty="0" smtClean="0"/>
          </a:p>
          <a:p>
            <a:pPr algn="just"/>
            <a:r>
              <a:rPr lang="en-US" dirty="0" smtClean="0"/>
              <a:t>Conversely</a:t>
            </a:r>
            <a:r>
              <a:rPr lang="en-US" dirty="0"/>
              <a:t>, if the </a:t>
            </a:r>
            <a:r>
              <a:rPr lang="en-US" dirty="0" smtClean="0"/>
              <a:t>U.S. demand </a:t>
            </a:r>
            <a:r>
              <a:rPr lang="en-US" dirty="0"/>
              <a:t>curve for euros shifted down so as to intersect the U.S. supply curve for </a:t>
            </a:r>
            <a:r>
              <a:rPr lang="en-US" dirty="0" smtClean="0"/>
              <a:t>euros, </a:t>
            </a:r>
            <a:r>
              <a:rPr lang="en-IN" dirty="0" smtClean="0"/>
              <a:t>the</a:t>
            </a:r>
            <a:r>
              <a:rPr lang="en-IN" dirty="0"/>
              <a:t> </a:t>
            </a:r>
            <a:r>
              <a:rPr lang="en-US" dirty="0" smtClean="0"/>
              <a:t>dollar </a:t>
            </a:r>
            <a:r>
              <a:rPr lang="en-US" dirty="0"/>
              <a:t>is said to have appreciated (because fewer dollars are now required to purchase </a:t>
            </a:r>
            <a:r>
              <a:rPr lang="en-US" dirty="0" smtClean="0"/>
              <a:t>one euro</a:t>
            </a:r>
            <a:r>
              <a:rPr lang="en-US" dirty="0"/>
              <a:t>). Appreciation thus refers to a decline in the domestic price of the foreign currency.</a:t>
            </a:r>
          </a:p>
          <a:p>
            <a:pPr algn="just"/>
            <a:r>
              <a:rPr lang="en-US" dirty="0"/>
              <a:t>An appreciation of the domestic currency means a depreciation of the foreign currency </a:t>
            </a:r>
            <a:r>
              <a:rPr lang="en-US" dirty="0" smtClean="0"/>
              <a:t>and </a:t>
            </a:r>
            <a:r>
              <a:rPr lang="en-IN" dirty="0" smtClean="0"/>
              <a:t>vice </a:t>
            </a:r>
            <a:r>
              <a:rPr lang="en-IN" dirty="0"/>
              <a:t>versa.</a:t>
            </a:r>
          </a:p>
        </p:txBody>
      </p:sp>
    </p:spTree>
    <p:extLst>
      <p:ext uri="{BB962C8B-B14F-4D97-AF65-F5344CB8AC3E}">
        <p14:creationId xmlns:p14="http://schemas.microsoft.com/office/powerpoint/2010/main" val="3790703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8309" y="888274"/>
            <a:ext cx="10735491" cy="5288689"/>
          </a:xfrm>
        </p:spPr>
        <p:txBody>
          <a:bodyPr>
            <a:normAutofit lnSpcReduction="10000"/>
          </a:bodyPr>
          <a:lstStyle/>
          <a:p>
            <a:pPr algn="just"/>
            <a:r>
              <a:rPr lang="en-US" dirty="0"/>
              <a:t>W</a:t>
            </a:r>
            <a:r>
              <a:rPr lang="en-US" dirty="0" smtClean="0"/>
              <a:t>hile </a:t>
            </a:r>
            <a:r>
              <a:rPr lang="en-US" dirty="0"/>
              <a:t>we have dealt with only two currencies for simplicity, in reality there </a:t>
            </a:r>
            <a:r>
              <a:rPr lang="en-US" dirty="0" smtClean="0"/>
              <a:t>are numerous </a:t>
            </a:r>
            <a:r>
              <a:rPr lang="en-US" dirty="0"/>
              <a:t>exchange rates, one between any pair of </a:t>
            </a:r>
            <a:r>
              <a:rPr lang="en-US" dirty="0" smtClean="0"/>
              <a:t>currencies. </a:t>
            </a:r>
            <a:r>
              <a:rPr lang="en-US" dirty="0"/>
              <a:t>Once the exchange rate between </a:t>
            </a:r>
            <a:r>
              <a:rPr lang="en-US" dirty="0" smtClean="0"/>
              <a:t>each of </a:t>
            </a:r>
            <a:r>
              <a:rPr lang="en-US" dirty="0"/>
              <a:t>a pair of currencies with respect to the dollar is established, however, the exchange </a:t>
            </a:r>
            <a:r>
              <a:rPr lang="en-US" dirty="0" smtClean="0"/>
              <a:t>rate between </a:t>
            </a:r>
            <a:r>
              <a:rPr lang="en-US" dirty="0"/>
              <a:t>the two currencies themselves, or </a:t>
            </a:r>
            <a:r>
              <a:rPr lang="en-US" b="1" dirty="0"/>
              <a:t>cross-exchange rate</a:t>
            </a:r>
            <a:r>
              <a:rPr lang="en-US" dirty="0"/>
              <a:t>, can easily be </a:t>
            </a:r>
            <a:r>
              <a:rPr lang="en-US" dirty="0" smtClean="0"/>
              <a:t>determined.</a:t>
            </a:r>
          </a:p>
          <a:p>
            <a:pPr algn="just"/>
            <a:r>
              <a:rPr lang="en-US" dirty="0"/>
              <a:t>We must also distinguish between the nominal exchange rate and the real exchange rate.</a:t>
            </a:r>
            <a:endParaRPr lang="en-IN" dirty="0"/>
          </a:p>
          <a:p>
            <a:pPr algn="just"/>
            <a:r>
              <a:rPr lang="en-US" dirty="0" smtClean="0"/>
              <a:t>Since </a:t>
            </a:r>
            <a:r>
              <a:rPr lang="en-US" dirty="0"/>
              <a:t>over time a currency can depreciate with respect to some currencies and </a:t>
            </a:r>
            <a:r>
              <a:rPr lang="en-US" dirty="0" smtClean="0"/>
              <a:t>appreciate against </a:t>
            </a:r>
            <a:r>
              <a:rPr lang="en-US" dirty="0"/>
              <a:t>others, an </a:t>
            </a:r>
            <a:r>
              <a:rPr lang="en-US" b="1" dirty="0"/>
              <a:t>effective exchange rate </a:t>
            </a:r>
            <a:r>
              <a:rPr lang="en-US" dirty="0"/>
              <a:t>is calculated. This is a weighted average of </a:t>
            </a:r>
            <a:r>
              <a:rPr lang="en-US" dirty="0" smtClean="0"/>
              <a:t>the exchange </a:t>
            </a:r>
            <a:r>
              <a:rPr lang="en-US" dirty="0"/>
              <a:t>rates between the domestic currency and that of the nation’s most important </a:t>
            </a:r>
            <a:r>
              <a:rPr lang="en-US" dirty="0" smtClean="0"/>
              <a:t>trade partners</a:t>
            </a:r>
            <a:r>
              <a:rPr lang="en-US" dirty="0"/>
              <a:t>, with weights given by the relative importance of the nation’s trade with </a:t>
            </a:r>
            <a:r>
              <a:rPr lang="en-US" dirty="0" smtClean="0"/>
              <a:t>each of </a:t>
            </a:r>
            <a:r>
              <a:rPr lang="en-US" dirty="0"/>
              <a:t>these trade </a:t>
            </a:r>
            <a:r>
              <a:rPr lang="en-US" dirty="0" smtClean="0"/>
              <a:t>partners.</a:t>
            </a:r>
          </a:p>
        </p:txBody>
      </p:sp>
    </p:spTree>
    <p:extLst>
      <p:ext uri="{BB962C8B-B14F-4D97-AF65-F5344CB8AC3E}">
        <p14:creationId xmlns:p14="http://schemas.microsoft.com/office/powerpoint/2010/main" val="147919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1458"/>
          </a:xfrm>
          <a:solidFill>
            <a:schemeClr val="accent6">
              <a:lumMod val="40000"/>
              <a:lumOff val="60000"/>
            </a:schemeClr>
          </a:solidFill>
        </p:spPr>
        <p:txBody>
          <a:bodyPr/>
          <a:lstStyle/>
          <a:p>
            <a:pPr algn="ctr"/>
            <a:r>
              <a:rPr lang="en-US" dirty="0" smtClean="0"/>
              <a:t>Arbitrage</a:t>
            </a:r>
            <a:endParaRPr lang="en-IN" dirty="0"/>
          </a:p>
        </p:txBody>
      </p:sp>
      <p:sp>
        <p:nvSpPr>
          <p:cNvPr id="3" name="Content Placeholder 2"/>
          <p:cNvSpPr>
            <a:spLocks noGrp="1"/>
          </p:cNvSpPr>
          <p:nvPr>
            <p:ph idx="1"/>
          </p:nvPr>
        </p:nvSpPr>
        <p:spPr>
          <a:xfrm>
            <a:off x="838200" y="1825625"/>
            <a:ext cx="10515600" cy="4618718"/>
          </a:xfrm>
        </p:spPr>
        <p:txBody>
          <a:bodyPr>
            <a:normAutofit fontScale="92500" lnSpcReduction="10000"/>
          </a:bodyPr>
          <a:lstStyle/>
          <a:p>
            <a:pPr algn="just"/>
            <a:r>
              <a:rPr lang="en-US" dirty="0"/>
              <a:t>The exchange rate between any two currencies is kept the same in different monetary </a:t>
            </a:r>
            <a:r>
              <a:rPr lang="en-US" dirty="0" smtClean="0"/>
              <a:t>centers by </a:t>
            </a:r>
            <a:r>
              <a:rPr lang="en-US" dirty="0"/>
              <a:t>arbitrage. This refers to the purchase of a currency in the monetary center where it </a:t>
            </a:r>
            <a:r>
              <a:rPr lang="en-US" dirty="0" smtClean="0"/>
              <a:t>is cheaper</a:t>
            </a:r>
            <a:r>
              <a:rPr lang="en-US" dirty="0"/>
              <a:t>, for immediate resale in the monetary center where it is more expensive, in </a:t>
            </a:r>
            <a:r>
              <a:rPr lang="en-US" dirty="0" smtClean="0"/>
              <a:t>order </a:t>
            </a:r>
            <a:r>
              <a:rPr lang="en-IN" dirty="0" smtClean="0"/>
              <a:t>to </a:t>
            </a:r>
            <a:r>
              <a:rPr lang="en-IN" dirty="0"/>
              <a:t>make a profit</a:t>
            </a:r>
            <a:r>
              <a:rPr lang="en-IN" dirty="0" smtClean="0"/>
              <a:t>.</a:t>
            </a:r>
          </a:p>
          <a:p>
            <a:pPr algn="just"/>
            <a:r>
              <a:rPr lang="en-US" dirty="0"/>
              <a:t>When only two currencies and two monetary centers are involved in arbitrage, as in </a:t>
            </a:r>
            <a:r>
              <a:rPr lang="en-US" dirty="0" smtClean="0"/>
              <a:t>the preceding </a:t>
            </a:r>
            <a:r>
              <a:rPr lang="en-US" dirty="0"/>
              <a:t>example, we have </a:t>
            </a:r>
            <a:r>
              <a:rPr lang="en-US" i="1" dirty="0"/>
              <a:t>two-point arbitrage</a:t>
            </a:r>
            <a:r>
              <a:rPr lang="en-US" dirty="0"/>
              <a:t>. When three currencies and three </a:t>
            </a:r>
            <a:r>
              <a:rPr lang="en-US" dirty="0" smtClean="0"/>
              <a:t>monetary centers </a:t>
            </a:r>
            <a:r>
              <a:rPr lang="en-US" dirty="0"/>
              <a:t>are involved, we have </a:t>
            </a:r>
            <a:r>
              <a:rPr lang="en-US" i="1" dirty="0"/>
              <a:t>triangular</a:t>
            </a:r>
            <a:r>
              <a:rPr lang="en-US" dirty="0"/>
              <a:t>, or </a:t>
            </a:r>
            <a:r>
              <a:rPr lang="en-US" i="1" dirty="0"/>
              <a:t>three-point, arbitrage</a:t>
            </a:r>
            <a:r>
              <a:rPr lang="en-US" dirty="0" smtClean="0"/>
              <a:t>.</a:t>
            </a:r>
          </a:p>
          <a:p>
            <a:pPr algn="just"/>
            <a:r>
              <a:rPr lang="en-US" dirty="0"/>
              <a:t>A</a:t>
            </a:r>
            <a:r>
              <a:rPr lang="en-US" dirty="0" smtClean="0"/>
              <a:t>rbitrage </a:t>
            </a:r>
            <a:r>
              <a:rPr lang="en-US" dirty="0"/>
              <a:t>increases the demand for </a:t>
            </a:r>
            <a:r>
              <a:rPr lang="en-US" dirty="0" smtClean="0"/>
              <a:t>the currency </a:t>
            </a:r>
            <a:r>
              <a:rPr lang="en-US" dirty="0"/>
              <a:t>in the monetary center where the currency is cheaper, increases the supply </a:t>
            </a:r>
            <a:r>
              <a:rPr lang="en-US" dirty="0" smtClean="0"/>
              <a:t>of the </a:t>
            </a:r>
            <a:r>
              <a:rPr lang="en-US" dirty="0"/>
              <a:t>currency in the monetary center where the currency is more expensive, and </a:t>
            </a:r>
            <a:r>
              <a:rPr lang="en-US" dirty="0" smtClean="0"/>
              <a:t>quickly eliminates inconsistent </a:t>
            </a:r>
            <a:r>
              <a:rPr lang="en-US" dirty="0"/>
              <a:t>cross rates and the profitability of further </a:t>
            </a:r>
            <a:r>
              <a:rPr lang="en-US" dirty="0" smtClean="0"/>
              <a:t>arbitrage.</a:t>
            </a:r>
            <a:endParaRPr lang="en-IN" dirty="0"/>
          </a:p>
        </p:txBody>
      </p:sp>
    </p:spTree>
    <p:extLst>
      <p:ext uri="{BB962C8B-B14F-4D97-AF65-F5344CB8AC3E}">
        <p14:creationId xmlns:p14="http://schemas.microsoft.com/office/powerpoint/2010/main" val="2450557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354" y="365125"/>
            <a:ext cx="10587446" cy="1193709"/>
          </a:xfrm>
          <a:solidFill>
            <a:schemeClr val="accent1">
              <a:lumMod val="40000"/>
              <a:lumOff val="60000"/>
            </a:schemeClr>
          </a:solidFill>
        </p:spPr>
        <p:txBody>
          <a:bodyPr/>
          <a:lstStyle/>
          <a:p>
            <a:pPr algn="ctr"/>
            <a:r>
              <a:rPr lang="en-US" dirty="0" smtClean="0"/>
              <a:t>Exchange rate and Balance of Payments</a:t>
            </a:r>
            <a:endParaRPr lang="en-IN" dirty="0"/>
          </a:p>
        </p:txBody>
      </p:sp>
      <p:sp>
        <p:nvSpPr>
          <p:cNvPr id="3" name="Content Placeholder 2"/>
          <p:cNvSpPr>
            <a:spLocks noGrp="1"/>
          </p:cNvSpPr>
          <p:nvPr>
            <p:ph idx="1"/>
          </p:nvPr>
        </p:nvSpPr>
        <p:spPr/>
        <p:txBody>
          <a:bodyPr>
            <a:normAutofit lnSpcReduction="10000"/>
          </a:bodyPr>
          <a:lstStyle/>
          <a:p>
            <a:pPr algn="just"/>
            <a:r>
              <a:rPr lang="en-US" dirty="0"/>
              <a:t>We have seen </a:t>
            </a:r>
            <a:r>
              <a:rPr lang="en-US" dirty="0" smtClean="0"/>
              <a:t>that </a:t>
            </a:r>
            <a:r>
              <a:rPr lang="en-US" dirty="0"/>
              <a:t>the </a:t>
            </a:r>
            <a:r>
              <a:rPr lang="en-US" dirty="0" smtClean="0"/>
              <a:t>U.S. demand </a:t>
            </a:r>
            <a:r>
              <a:rPr lang="en-US" dirty="0"/>
              <a:t>for euros </a:t>
            </a:r>
            <a:r>
              <a:rPr lang="en-US" dirty="0" smtClean="0"/>
              <a:t>arises </a:t>
            </a:r>
            <a:r>
              <a:rPr lang="en-US" dirty="0"/>
              <a:t>from the U.S. demand for imports of goods and services </a:t>
            </a:r>
            <a:r>
              <a:rPr lang="en-US" dirty="0" smtClean="0"/>
              <a:t>from the </a:t>
            </a:r>
            <a:r>
              <a:rPr lang="en-US" dirty="0"/>
              <a:t>European </a:t>
            </a:r>
            <a:r>
              <a:rPr lang="en-US" dirty="0" smtClean="0"/>
              <a:t>Union and </a:t>
            </a:r>
            <a:r>
              <a:rPr lang="en-US" dirty="0"/>
              <a:t>from U.S</a:t>
            </a:r>
            <a:r>
              <a:rPr lang="en-US" dirty="0" smtClean="0"/>
              <a:t>. </a:t>
            </a:r>
            <a:r>
              <a:rPr lang="en-US" dirty="0"/>
              <a:t>investments in the European Monetary Union (a capital outflow from the United States</a:t>
            </a:r>
            <a:r>
              <a:rPr lang="en-US" dirty="0" smtClean="0"/>
              <a:t>). These </a:t>
            </a:r>
            <a:r>
              <a:rPr lang="en-US" dirty="0"/>
              <a:t>are the autonomous debit transactions of the United States that involve payments </a:t>
            </a:r>
            <a:r>
              <a:rPr lang="en-US" dirty="0" smtClean="0"/>
              <a:t>to </a:t>
            </a:r>
            <a:r>
              <a:rPr lang="en-IN" dirty="0" smtClean="0"/>
              <a:t>the </a:t>
            </a:r>
            <a:r>
              <a:rPr lang="en-IN" dirty="0"/>
              <a:t>European Monetary Union</a:t>
            </a:r>
            <a:r>
              <a:rPr lang="en-IN" dirty="0" smtClean="0"/>
              <a:t>.</a:t>
            </a:r>
          </a:p>
          <a:p>
            <a:pPr algn="just"/>
            <a:r>
              <a:rPr lang="en-US" dirty="0"/>
              <a:t>On the other hand, the supply of </a:t>
            </a:r>
            <a:r>
              <a:rPr lang="en-US" dirty="0" smtClean="0"/>
              <a:t>euros </a:t>
            </a:r>
            <a:r>
              <a:rPr lang="en-US" dirty="0"/>
              <a:t>arises from U.S. exports of goods and </a:t>
            </a:r>
            <a:r>
              <a:rPr lang="en-US" dirty="0" smtClean="0"/>
              <a:t>services to </a:t>
            </a:r>
            <a:r>
              <a:rPr lang="en-US" dirty="0"/>
              <a:t>the European Monetary </a:t>
            </a:r>
            <a:r>
              <a:rPr lang="en-US" dirty="0" smtClean="0"/>
              <a:t>Union and </a:t>
            </a:r>
            <a:r>
              <a:rPr lang="en-US" dirty="0"/>
              <a:t>from the EMU investments in the United States (a capital inflow </a:t>
            </a:r>
            <a:r>
              <a:rPr lang="en-US" dirty="0" smtClean="0"/>
              <a:t>to the </a:t>
            </a:r>
            <a:r>
              <a:rPr lang="en-US" dirty="0"/>
              <a:t>United States). These are the autonomous credit transactions of the United States </a:t>
            </a:r>
            <a:r>
              <a:rPr lang="en-US" dirty="0" smtClean="0"/>
              <a:t>that involve </a:t>
            </a:r>
            <a:r>
              <a:rPr lang="en-US" dirty="0"/>
              <a:t>payments from the European Monetary Union.</a:t>
            </a:r>
            <a:endParaRPr lang="en-IN" dirty="0"/>
          </a:p>
        </p:txBody>
      </p:sp>
    </p:spTree>
    <p:extLst>
      <p:ext uri="{BB962C8B-B14F-4D97-AF65-F5344CB8AC3E}">
        <p14:creationId xmlns:p14="http://schemas.microsoft.com/office/powerpoint/2010/main" val="340237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93708"/>
          </a:xfrm>
          <a:solidFill>
            <a:schemeClr val="accent4">
              <a:lumMod val="60000"/>
              <a:lumOff val="40000"/>
            </a:schemeClr>
          </a:solidFill>
        </p:spPr>
        <p:txBody>
          <a:bodyPr>
            <a:normAutofit fontScale="90000"/>
          </a:bodyPr>
          <a:lstStyle/>
          <a:p>
            <a:pPr algn="ctr"/>
            <a:r>
              <a:rPr lang="en-US" dirty="0" smtClean="0"/>
              <a:t>Disequilibrium under fixed and flexible systems</a:t>
            </a:r>
            <a:endParaRPr lang="en-IN" dirty="0"/>
          </a:p>
        </p:txBody>
      </p:sp>
      <p:pic>
        <p:nvPicPr>
          <p:cNvPr id="4" name="Content Placeholder 3"/>
          <p:cNvPicPr>
            <a:picLocks noGrp="1" noChangeAspect="1"/>
          </p:cNvPicPr>
          <p:nvPr>
            <p:ph idx="1"/>
          </p:nvPr>
        </p:nvPicPr>
        <p:blipFill>
          <a:blip r:embed="rId2"/>
          <a:stretch>
            <a:fillRect/>
          </a:stretch>
        </p:blipFill>
        <p:spPr>
          <a:xfrm>
            <a:off x="2769326" y="1778416"/>
            <a:ext cx="6653348" cy="4439052"/>
          </a:xfrm>
          <a:prstGeom prst="rect">
            <a:avLst/>
          </a:prstGeom>
        </p:spPr>
      </p:pic>
    </p:spTree>
    <p:extLst>
      <p:ext uri="{BB962C8B-B14F-4D97-AF65-F5344CB8AC3E}">
        <p14:creationId xmlns:p14="http://schemas.microsoft.com/office/powerpoint/2010/main" val="2117666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58875"/>
          </a:xfrm>
        </p:spPr>
        <p:txBody>
          <a:bodyPr/>
          <a:lstStyle/>
          <a:p>
            <a:endParaRPr lang="en-IN" dirty="0"/>
          </a:p>
        </p:txBody>
      </p:sp>
      <p:sp>
        <p:nvSpPr>
          <p:cNvPr id="3" name="Content Placeholder 2"/>
          <p:cNvSpPr>
            <a:spLocks noGrp="1"/>
          </p:cNvSpPr>
          <p:nvPr>
            <p:ph idx="1"/>
          </p:nvPr>
        </p:nvSpPr>
        <p:spPr>
          <a:xfrm>
            <a:off x="838200" y="1767840"/>
            <a:ext cx="10515600" cy="4409123"/>
          </a:xfrm>
        </p:spPr>
        <p:txBody>
          <a:bodyPr>
            <a:normAutofit/>
          </a:bodyPr>
          <a:lstStyle/>
          <a:p>
            <a:pPr algn="just"/>
            <a:r>
              <a:rPr lang="en-US" dirty="0"/>
              <a:t>With </a:t>
            </a:r>
            <a:r>
              <a:rPr lang="en-US" i="1" dirty="0" smtClean="0"/>
              <a:t>D</a:t>
            </a:r>
            <a:r>
              <a:rPr lang="en-US" altLang="en-US" i="1" baseline="-25000" dirty="0" smtClean="0">
                <a:cs typeface="Times New Roman" panose="02020603050405020304" pitchFamily="18" charset="0"/>
              </a:rPr>
              <a:t>€</a:t>
            </a:r>
            <a:r>
              <a:rPr lang="en-US" altLang="en-US" i="1" dirty="0" smtClean="0">
                <a:cs typeface="Times New Roman" panose="02020603050405020304" pitchFamily="18" charset="0"/>
              </a:rPr>
              <a:t> </a:t>
            </a:r>
            <a:r>
              <a:rPr lang="en-US" dirty="0" smtClean="0"/>
              <a:t>and </a:t>
            </a:r>
            <a:r>
              <a:rPr lang="en-US" i="1" dirty="0" smtClean="0"/>
              <a:t>S</a:t>
            </a:r>
            <a:r>
              <a:rPr lang="en-US" altLang="en-US" i="1" baseline="-25000" dirty="0" smtClean="0">
                <a:cs typeface="Times New Roman" panose="02020603050405020304" pitchFamily="18" charset="0"/>
              </a:rPr>
              <a:t>€</a:t>
            </a:r>
            <a:r>
              <a:rPr lang="en-US" dirty="0" smtClean="0"/>
              <a:t>, </a:t>
            </a:r>
            <a:r>
              <a:rPr lang="en-US" dirty="0"/>
              <a:t>the equilibrium exchange rate is </a:t>
            </a:r>
            <a:r>
              <a:rPr lang="en-US" i="1" dirty="0"/>
              <a:t>R </a:t>
            </a:r>
            <a:r>
              <a:rPr lang="en-US" dirty="0"/>
              <a:t>= </a:t>
            </a:r>
            <a:r>
              <a:rPr lang="en-US" dirty="0" smtClean="0"/>
              <a:t>$/</a:t>
            </a:r>
            <a:r>
              <a:rPr lang="en-US" altLang="en-US" i="1" dirty="0">
                <a:cs typeface="Times New Roman" panose="02020603050405020304" pitchFamily="18" charset="0"/>
              </a:rPr>
              <a:t> €</a:t>
            </a:r>
            <a:r>
              <a:rPr lang="en-US" dirty="0" smtClean="0"/>
              <a:t> </a:t>
            </a:r>
            <a:r>
              <a:rPr lang="en-US" dirty="0"/>
              <a:t>= 1 (point </a:t>
            </a:r>
            <a:r>
              <a:rPr lang="en-US" i="1" dirty="0" smtClean="0"/>
              <a:t>E)</a:t>
            </a:r>
            <a:r>
              <a:rPr lang="en-US" dirty="0"/>
              <a:t> </a:t>
            </a:r>
            <a:r>
              <a:rPr lang="en-US" dirty="0" smtClean="0"/>
              <a:t>at </a:t>
            </a:r>
            <a:r>
              <a:rPr lang="en-US" dirty="0"/>
              <a:t>which </a:t>
            </a:r>
            <a:r>
              <a:rPr lang="en-US" altLang="en-US" i="1" dirty="0">
                <a:cs typeface="Times New Roman" panose="02020603050405020304" pitchFamily="18" charset="0"/>
              </a:rPr>
              <a:t>€ </a:t>
            </a:r>
            <a:r>
              <a:rPr lang="en-US" dirty="0" smtClean="0"/>
              <a:t>200 </a:t>
            </a:r>
            <a:r>
              <a:rPr lang="en-US" dirty="0"/>
              <a:t>million are demanded and supplied per </a:t>
            </a:r>
            <a:r>
              <a:rPr lang="en-US" dirty="0" smtClean="0"/>
              <a:t>day. Now</a:t>
            </a:r>
            <a:r>
              <a:rPr lang="en-US" dirty="0"/>
              <a:t> </a:t>
            </a:r>
            <a:r>
              <a:rPr lang="en-US" dirty="0" smtClean="0"/>
              <a:t>suppose </a:t>
            </a:r>
            <a:r>
              <a:rPr lang="en-US" dirty="0"/>
              <a:t>that for whatever reason (such as an increase in U.S. tastes for EMU </a:t>
            </a:r>
            <a:r>
              <a:rPr lang="en-US" dirty="0" smtClean="0"/>
              <a:t>products) the </a:t>
            </a:r>
            <a:r>
              <a:rPr lang="en-US" dirty="0"/>
              <a:t>U.S. autonomous demand for euros shifts up to </a:t>
            </a:r>
            <a:r>
              <a:rPr lang="en-US" i="1" dirty="0" smtClean="0"/>
              <a:t>D</a:t>
            </a:r>
            <a:r>
              <a:rPr lang="en-US" altLang="en-US" i="1" baseline="-25000" dirty="0" smtClean="0">
                <a:cs typeface="Times New Roman" panose="02020603050405020304" pitchFamily="18" charset="0"/>
              </a:rPr>
              <a:t>€</a:t>
            </a:r>
            <a:r>
              <a:rPr lang="en-US" altLang="en-US" i="1" dirty="0" smtClean="0">
                <a:cs typeface="Times New Roman" panose="02020603050405020304" pitchFamily="18" charset="0"/>
              </a:rPr>
              <a:t> </a:t>
            </a:r>
          </a:p>
          <a:p>
            <a:pPr algn="just"/>
            <a:r>
              <a:rPr lang="en-US" dirty="0" smtClean="0"/>
              <a:t>If </a:t>
            </a:r>
            <a:r>
              <a:rPr lang="en-US" dirty="0"/>
              <a:t>the United States wanted </a:t>
            </a:r>
            <a:r>
              <a:rPr lang="en-US" dirty="0" smtClean="0"/>
              <a:t>to maintain </a:t>
            </a:r>
            <a:r>
              <a:rPr lang="en-US" dirty="0"/>
              <a:t>the exchange rate fixed at </a:t>
            </a:r>
            <a:r>
              <a:rPr lang="en-US" i="1" dirty="0"/>
              <a:t>R </a:t>
            </a:r>
            <a:r>
              <a:rPr lang="en-US" dirty="0"/>
              <a:t>= 1, U.S. monetary authorities would have to </a:t>
            </a:r>
            <a:r>
              <a:rPr lang="en-US" dirty="0" smtClean="0"/>
              <a:t>satisfy the </a:t>
            </a:r>
            <a:r>
              <a:rPr lang="en-US" dirty="0"/>
              <a:t>excess demand for euros of </a:t>
            </a:r>
            <a:r>
              <a:rPr lang="en-US" i="1" dirty="0"/>
              <a:t>TE </a:t>
            </a:r>
            <a:r>
              <a:rPr lang="en-US" dirty="0" smtClean="0"/>
              <a:t>(</a:t>
            </a:r>
            <a:r>
              <a:rPr lang="en-US" altLang="en-US" i="1" dirty="0">
                <a:cs typeface="Times New Roman" panose="02020603050405020304" pitchFamily="18" charset="0"/>
              </a:rPr>
              <a:t>€ </a:t>
            </a:r>
            <a:r>
              <a:rPr lang="en-US" dirty="0" smtClean="0"/>
              <a:t>250 </a:t>
            </a:r>
            <a:r>
              <a:rPr lang="en-US" dirty="0"/>
              <a:t>million per </a:t>
            </a:r>
            <a:r>
              <a:rPr lang="en-US" dirty="0" smtClean="0"/>
              <a:t>day) </a:t>
            </a:r>
            <a:r>
              <a:rPr lang="en-US" dirty="0"/>
              <a:t>out of its </a:t>
            </a:r>
            <a:r>
              <a:rPr lang="en-US" dirty="0" smtClean="0"/>
              <a:t>official </a:t>
            </a:r>
            <a:r>
              <a:rPr lang="en-IN" dirty="0" smtClean="0"/>
              <a:t>reserve </a:t>
            </a:r>
            <a:r>
              <a:rPr lang="en-IN" dirty="0"/>
              <a:t>holdings of euros</a:t>
            </a:r>
            <a:r>
              <a:rPr lang="en-IN" dirty="0" smtClean="0"/>
              <a:t>. </a:t>
            </a:r>
            <a:r>
              <a:rPr lang="en-US" dirty="0"/>
              <a:t>the U.S. official settlements balance would show a deficit </a:t>
            </a:r>
            <a:r>
              <a:rPr lang="en-US" dirty="0" smtClean="0"/>
              <a:t>of</a:t>
            </a:r>
            <a:r>
              <a:rPr lang="en-US" altLang="en-US" i="1" dirty="0">
                <a:cs typeface="Times New Roman" panose="02020603050405020304" pitchFamily="18" charset="0"/>
              </a:rPr>
              <a:t> € </a:t>
            </a:r>
            <a:r>
              <a:rPr lang="en-US" dirty="0" smtClean="0"/>
              <a:t>250 million at R=1</a:t>
            </a:r>
            <a:endParaRPr lang="en-IN" dirty="0"/>
          </a:p>
        </p:txBody>
      </p:sp>
    </p:spTree>
    <p:extLst>
      <p:ext uri="{BB962C8B-B14F-4D97-AF65-F5344CB8AC3E}">
        <p14:creationId xmlns:p14="http://schemas.microsoft.com/office/powerpoint/2010/main" val="1974309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54372"/>
          </a:xfrm>
        </p:spPr>
        <p:txBody>
          <a:bodyPr/>
          <a:lstStyle/>
          <a:p>
            <a:endParaRPr lang="en-IN" dirty="0"/>
          </a:p>
        </p:txBody>
      </p:sp>
      <p:sp>
        <p:nvSpPr>
          <p:cNvPr id="3" name="Content Placeholder 2"/>
          <p:cNvSpPr>
            <a:spLocks noGrp="1"/>
          </p:cNvSpPr>
          <p:nvPr>
            <p:ph idx="1"/>
          </p:nvPr>
        </p:nvSpPr>
        <p:spPr>
          <a:xfrm>
            <a:off x="766354" y="1619794"/>
            <a:ext cx="10587446" cy="4557169"/>
          </a:xfrm>
        </p:spPr>
        <p:txBody>
          <a:bodyPr>
            <a:normAutofit/>
          </a:bodyPr>
          <a:lstStyle/>
          <a:p>
            <a:pPr algn="just"/>
            <a:r>
              <a:rPr lang="en-US" dirty="0"/>
              <a:t>U</a:t>
            </a:r>
            <a:r>
              <a:rPr lang="en-US" dirty="0" smtClean="0"/>
              <a:t>nder a freely flexible exchange rate system, the exchange rate would rise (i.e., the dollar would depreciate) from </a:t>
            </a:r>
            <a:r>
              <a:rPr lang="en-US" i="1" dirty="0" smtClean="0"/>
              <a:t>R </a:t>
            </a:r>
            <a:r>
              <a:rPr lang="en-US" dirty="0" smtClean="0"/>
              <a:t>= 1.00 to </a:t>
            </a:r>
            <a:r>
              <a:rPr lang="en-US" i="1" dirty="0" smtClean="0"/>
              <a:t>R </a:t>
            </a:r>
            <a:r>
              <a:rPr lang="en-US" dirty="0" smtClean="0"/>
              <a:t>= 1.50, at which the quantity of euros demanded (</a:t>
            </a:r>
            <a:r>
              <a:rPr lang="en-US" altLang="en-US" i="1" dirty="0">
                <a:cs typeface="Times New Roman" panose="02020603050405020304" pitchFamily="18" charset="0"/>
              </a:rPr>
              <a:t>€ </a:t>
            </a:r>
            <a:r>
              <a:rPr lang="en-US" dirty="0" smtClean="0"/>
              <a:t>300 million per day) exactly equals the quantity supplied. </a:t>
            </a:r>
          </a:p>
          <a:p>
            <a:pPr algn="just"/>
            <a:r>
              <a:rPr lang="en-US" dirty="0" smtClean="0"/>
              <a:t>In </a:t>
            </a:r>
            <a:r>
              <a:rPr lang="en-US" dirty="0"/>
              <a:t>this case, the United States would not lose any of </a:t>
            </a:r>
            <a:r>
              <a:rPr lang="en-US" dirty="0" smtClean="0"/>
              <a:t>its official </a:t>
            </a:r>
            <a:r>
              <a:rPr lang="en-US" dirty="0"/>
              <a:t>euro reserves. Indeed, international reserves would be entirely unnecessary </a:t>
            </a:r>
            <a:r>
              <a:rPr lang="en-US" dirty="0" smtClean="0"/>
              <a:t>under </a:t>
            </a:r>
            <a:r>
              <a:rPr lang="en-IN" dirty="0" smtClean="0"/>
              <a:t>such </a:t>
            </a:r>
            <a:r>
              <a:rPr lang="en-IN" dirty="0"/>
              <a:t>a </a:t>
            </a:r>
            <a:r>
              <a:rPr lang="en-IN" dirty="0" smtClean="0"/>
              <a:t>system (</a:t>
            </a:r>
            <a:r>
              <a:rPr lang="en-US" altLang="en-US" i="1" dirty="0" smtClean="0">
                <a:cs typeface="Times New Roman" panose="02020603050405020304" pitchFamily="18" charset="0"/>
              </a:rPr>
              <a:t>€</a:t>
            </a:r>
            <a:r>
              <a:rPr lang="en-IN" dirty="0" smtClean="0"/>
              <a:t> </a:t>
            </a:r>
            <a:r>
              <a:rPr lang="en-US" dirty="0" smtClean="0"/>
              <a:t>300 </a:t>
            </a:r>
            <a:r>
              <a:rPr lang="en-US" dirty="0"/>
              <a:t>million </a:t>
            </a:r>
            <a:r>
              <a:rPr lang="en-US" dirty="0" smtClean="0"/>
              <a:t>exactly </a:t>
            </a:r>
            <a:r>
              <a:rPr lang="en-US" dirty="0"/>
              <a:t>equals the </a:t>
            </a:r>
            <a:r>
              <a:rPr lang="en-US" dirty="0" smtClean="0"/>
              <a:t>quantity supplied </a:t>
            </a:r>
            <a:r>
              <a:rPr lang="en-US" dirty="0"/>
              <a:t>(point </a:t>
            </a:r>
            <a:r>
              <a:rPr lang="en-US" i="1" dirty="0" smtClean="0"/>
              <a:t>E</a:t>
            </a:r>
            <a:r>
              <a:rPr lang="en-US" dirty="0" smtClean="0"/>
              <a:t>). </a:t>
            </a:r>
            <a:endParaRPr lang="en-IN" dirty="0"/>
          </a:p>
        </p:txBody>
      </p:sp>
    </p:spTree>
    <p:extLst>
      <p:ext uri="{BB962C8B-B14F-4D97-AF65-F5344CB8AC3E}">
        <p14:creationId xmlns:p14="http://schemas.microsoft.com/office/powerpoint/2010/main" val="1578884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r>
              <a:rPr lang="en-US" dirty="0"/>
              <a:t>However, under a </a:t>
            </a:r>
            <a:r>
              <a:rPr lang="en-US" b="1" dirty="0"/>
              <a:t>managed floating exchange rate system </a:t>
            </a:r>
            <a:r>
              <a:rPr lang="en-US" dirty="0"/>
              <a:t>of the type in operation </a:t>
            </a:r>
            <a:r>
              <a:rPr lang="en-US" dirty="0" smtClean="0"/>
              <a:t>since 1973</a:t>
            </a:r>
            <a:r>
              <a:rPr lang="en-US" dirty="0"/>
              <a:t>, U.S. monetary authorities can intervene in foreign exchange markets to </a:t>
            </a:r>
            <a:r>
              <a:rPr lang="en-US" dirty="0" smtClean="0"/>
              <a:t>moderate the </a:t>
            </a:r>
            <a:r>
              <a:rPr lang="en-US" dirty="0"/>
              <a:t>depreciation (or appreciation) of the dollar. </a:t>
            </a:r>
            <a:r>
              <a:rPr lang="en-US" dirty="0" smtClean="0"/>
              <a:t>For instance, </a:t>
            </a:r>
            <a:r>
              <a:rPr lang="en-US" dirty="0"/>
              <a:t>the United </a:t>
            </a:r>
            <a:r>
              <a:rPr lang="en-US" dirty="0" smtClean="0"/>
              <a:t>States might </a:t>
            </a:r>
            <a:r>
              <a:rPr lang="en-US" dirty="0"/>
              <a:t>limit the depreciation of the dollar to </a:t>
            </a:r>
            <a:r>
              <a:rPr lang="en-US" i="1" dirty="0"/>
              <a:t>R </a:t>
            </a:r>
            <a:r>
              <a:rPr lang="en-US" dirty="0"/>
              <a:t>= 1.25 (instead of letting the dollar </a:t>
            </a:r>
            <a:r>
              <a:rPr lang="en-US" dirty="0" smtClean="0"/>
              <a:t>depreciate all </a:t>
            </a:r>
            <a:r>
              <a:rPr lang="en-US" dirty="0"/>
              <a:t>the way to </a:t>
            </a:r>
            <a:r>
              <a:rPr lang="en-US" i="1" dirty="0"/>
              <a:t>R </a:t>
            </a:r>
            <a:r>
              <a:rPr lang="en-US" dirty="0"/>
              <a:t>= 1.50 as under a freely fluctuating exchange rate </a:t>
            </a:r>
            <a:r>
              <a:rPr lang="en-US" dirty="0" smtClean="0"/>
              <a:t>system.</a:t>
            </a:r>
          </a:p>
          <a:p>
            <a:pPr algn="just"/>
            <a:r>
              <a:rPr lang="en-IN" dirty="0" smtClean="0"/>
              <a:t>Under </a:t>
            </a:r>
            <a:r>
              <a:rPr lang="en-US" dirty="0" smtClean="0"/>
              <a:t>such </a:t>
            </a:r>
            <a:r>
              <a:rPr lang="en-US" dirty="0"/>
              <a:t>a system, part of the potential deficit in the </a:t>
            </a:r>
            <a:r>
              <a:rPr lang="en-US" dirty="0" smtClean="0"/>
              <a:t>balance </a:t>
            </a:r>
            <a:r>
              <a:rPr lang="en-US" dirty="0"/>
              <a:t>of payments is covered </a:t>
            </a:r>
            <a:r>
              <a:rPr lang="en-US" dirty="0" smtClean="0"/>
              <a:t>by the </a:t>
            </a:r>
            <a:r>
              <a:rPr lang="en-US" dirty="0"/>
              <a:t>loss of official reserve </a:t>
            </a:r>
            <a:r>
              <a:rPr lang="en-US" dirty="0" smtClean="0"/>
              <a:t>asset, </a:t>
            </a:r>
            <a:r>
              <a:rPr lang="en-US" dirty="0"/>
              <a:t>and part is reflected in the form of </a:t>
            </a:r>
            <a:r>
              <a:rPr lang="en-US" dirty="0" smtClean="0"/>
              <a:t>a </a:t>
            </a:r>
            <a:r>
              <a:rPr lang="en-IN" dirty="0" smtClean="0"/>
              <a:t>depreciation </a:t>
            </a:r>
            <a:r>
              <a:rPr lang="en-IN" dirty="0"/>
              <a:t>of the </a:t>
            </a:r>
            <a:r>
              <a:rPr lang="en-IN" dirty="0" smtClean="0"/>
              <a:t>currency.</a:t>
            </a:r>
            <a:endParaRPr lang="en-IN" dirty="0"/>
          </a:p>
        </p:txBody>
      </p:sp>
    </p:spTree>
    <p:extLst>
      <p:ext uri="{BB962C8B-B14F-4D97-AF65-F5344CB8AC3E}">
        <p14:creationId xmlns:p14="http://schemas.microsoft.com/office/powerpoint/2010/main" val="2428649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50166"/>
          </a:xfrm>
          <a:solidFill>
            <a:schemeClr val="tx2">
              <a:lumMod val="40000"/>
              <a:lumOff val="60000"/>
            </a:schemeClr>
          </a:solidFill>
        </p:spPr>
        <p:txBody>
          <a:bodyPr/>
          <a:lstStyle/>
          <a:p>
            <a:pPr algn="ctr"/>
            <a:r>
              <a:rPr lang="en-US" dirty="0" smtClean="0"/>
              <a:t>Introduction</a:t>
            </a:r>
            <a:endParaRPr lang="en-IN" dirty="0"/>
          </a:p>
        </p:txBody>
      </p:sp>
      <p:sp>
        <p:nvSpPr>
          <p:cNvPr id="3" name="Content Placeholder 2"/>
          <p:cNvSpPr>
            <a:spLocks noGrp="1"/>
          </p:cNvSpPr>
          <p:nvPr>
            <p:ph idx="1"/>
          </p:nvPr>
        </p:nvSpPr>
        <p:spPr/>
        <p:txBody>
          <a:bodyPr>
            <a:normAutofit/>
          </a:bodyPr>
          <a:lstStyle/>
          <a:p>
            <a:pPr algn="just"/>
            <a:r>
              <a:rPr lang="en-US" dirty="0"/>
              <a:t>The foreign exchange market is the market in which individuals, firms, and </a:t>
            </a:r>
            <a:r>
              <a:rPr lang="en-US" dirty="0" smtClean="0"/>
              <a:t>banks buy </a:t>
            </a:r>
            <a:r>
              <a:rPr lang="en-US" dirty="0"/>
              <a:t>and sell foreign currencies or foreign exchange. The foreign exchange </a:t>
            </a:r>
            <a:r>
              <a:rPr lang="en-US" dirty="0" smtClean="0"/>
              <a:t>market for </a:t>
            </a:r>
            <a:r>
              <a:rPr lang="en-US" dirty="0"/>
              <a:t>any currency—say, the U.S. dollar—is comprised of all the locations (such </a:t>
            </a:r>
            <a:r>
              <a:rPr lang="en-US" dirty="0" smtClean="0"/>
              <a:t>as London</a:t>
            </a:r>
            <a:r>
              <a:rPr lang="en-US" dirty="0"/>
              <a:t>, Paris, Zurich, Frankfurt, Singapore, Hong Kong, Tokyo, and New </a:t>
            </a:r>
            <a:r>
              <a:rPr lang="en-US" dirty="0" smtClean="0"/>
              <a:t>York) where </a:t>
            </a:r>
            <a:r>
              <a:rPr lang="en-US" dirty="0"/>
              <a:t>dollars are bought and sold for other currencies. </a:t>
            </a:r>
            <a:endParaRPr lang="en-US" dirty="0" smtClean="0"/>
          </a:p>
          <a:p>
            <a:pPr algn="just"/>
            <a:r>
              <a:rPr lang="en-US" dirty="0" smtClean="0"/>
              <a:t>These </a:t>
            </a:r>
            <a:r>
              <a:rPr lang="en-US" dirty="0"/>
              <a:t>different </a:t>
            </a:r>
            <a:r>
              <a:rPr lang="en-US" dirty="0" smtClean="0"/>
              <a:t>monetary centers </a:t>
            </a:r>
            <a:r>
              <a:rPr lang="en-US" dirty="0"/>
              <a:t>are connected electronically and are in constant contact with one </a:t>
            </a:r>
            <a:r>
              <a:rPr lang="en-US" dirty="0" smtClean="0"/>
              <a:t>another, thus </a:t>
            </a:r>
            <a:r>
              <a:rPr lang="en-US" dirty="0"/>
              <a:t>forming a single international foreign exchange </a:t>
            </a:r>
            <a:r>
              <a:rPr lang="en-US" dirty="0" smtClean="0"/>
              <a:t>market.</a:t>
            </a:r>
            <a:endParaRPr lang="en-IN" dirty="0"/>
          </a:p>
        </p:txBody>
      </p:sp>
    </p:spTree>
    <p:extLst>
      <p:ext uri="{BB962C8B-B14F-4D97-AF65-F5344CB8AC3E}">
        <p14:creationId xmlns:p14="http://schemas.microsoft.com/office/powerpoint/2010/main" val="182131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1458"/>
          </a:xfrm>
          <a:solidFill>
            <a:schemeClr val="tx2">
              <a:lumMod val="40000"/>
              <a:lumOff val="60000"/>
            </a:schemeClr>
          </a:solidFill>
        </p:spPr>
        <p:txBody>
          <a:bodyPr/>
          <a:lstStyle/>
          <a:p>
            <a:pPr algn="ctr"/>
            <a:r>
              <a:rPr lang="en-US" dirty="0" smtClean="0"/>
              <a:t>Spot and Forward Rates</a:t>
            </a:r>
            <a:endParaRPr lang="en-IN" dirty="0"/>
          </a:p>
        </p:txBody>
      </p:sp>
      <p:sp>
        <p:nvSpPr>
          <p:cNvPr id="3" name="Content Placeholder 2"/>
          <p:cNvSpPr>
            <a:spLocks noGrp="1"/>
          </p:cNvSpPr>
          <p:nvPr>
            <p:ph idx="1"/>
          </p:nvPr>
        </p:nvSpPr>
        <p:spPr/>
        <p:txBody>
          <a:bodyPr>
            <a:normAutofit fontScale="92500"/>
          </a:bodyPr>
          <a:lstStyle/>
          <a:p>
            <a:pPr algn="just"/>
            <a:r>
              <a:rPr lang="en-US" dirty="0"/>
              <a:t>The most common type of foreign exchange transaction involves the payment and receipt </a:t>
            </a:r>
            <a:r>
              <a:rPr lang="en-US" dirty="0" smtClean="0"/>
              <a:t>of the </a:t>
            </a:r>
            <a:r>
              <a:rPr lang="en-US" dirty="0"/>
              <a:t>foreign exchange within two </a:t>
            </a:r>
            <a:r>
              <a:rPr lang="en-US" dirty="0" smtClean="0"/>
              <a:t>business </a:t>
            </a:r>
            <a:r>
              <a:rPr lang="en-US" dirty="0"/>
              <a:t>days after the day the transaction is agreed upon.</a:t>
            </a:r>
          </a:p>
          <a:p>
            <a:pPr algn="just"/>
            <a:r>
              <a:rPr lang="en-US" dirty="0"/>
              <a:t>The two-day period gives adequate time for the parties to send instructions to debit </a:t>
            </a:r>
            <a:r>
              <a:rPr lang="en-US" dirty="0" smtClean="0"/>
              <a:t>and credit </a:t>
            </a:r>
            <a:r>
              <a:rPr lang="en-US" dirty="0"/>
              <a:t>the appropriate bank accounts at home and abroad. This type of transaction is </a:t>
            </a:r>
            <a:r>
              <a:rPr lang="en-US" dirty="0" smtClean="0"/>
              <a:t>called a </a:t>
            </a:r>
            <a:r>
              <a:rPr lang="en-US" b="1" i="1" dirty="0"/>
              <a:t>spot transaction</a:t>
            </a:r>
            <a:r>
              <a:rPr lang="en-US" dirty="0"/>
              <a:t>, and the exchange rate at which the transaction takes place is called </a:t>
            </a:r>
            <a:r>
              <a:rPr lang="en-US" dirty="0" smtClean="0"/>
              <a:t>the </a:t>
            </a:r>
            <a:r>
              <a:rPr lang="en-IN" dirty="0" smtClean="0"/>
              <a:t>spot </a:t>
            </a:r>
            <a:r>
              <a:rPr lang="en-IN" dirty="0"/>
              <a:t>rate</a:t>
            </a:r>
            <a:r>
              <a:rPr lang="en-IN" dirty="0" smtClean="0"/>
              <a:t>.</a:t>
            </a:r>
          </a:p>
          <a:p>
            <a:pPr algn="just"/>
            <a:r>
              <a:rPr lang="en-US" dirty="0"/>
              <a:t>Besides spot transactions, there are forward transactions. A </a:t>
            </a:r>
            <a:r>
              <a:rPr lang="en-US" b="1" i="1" dirty="0"/>
              <a:t>forward transaction </a:t>
            </a:r>
            <a:r>
              <a:rPr lang="en-US" dirty="0" smtClean="0"/>
              <a:t>involves an </a:t>
            </a:r>
            <a:r>
              <a:rPr lang="en-US" dirty="0"/>
              <a:t>agreement today to buy or sell a specified amount of a foreign currency at a </a:t>
            </a:r>
            <a:r>
              <a:rPr lang="en-US" dirty="0" smtClean="0"/>
              <a:t>specified future </a:t>
            </a:r>
            <a:r>
              <a:rPr lang="en-US" dirty="0"/>
              <a:t>date at a rate agreed upon </a:t>
            </a:r>
            <a:r>
              <a:rPr lang="en-US" dirty="0" smtClean="0"/>
              <a:t>today.</a:t>
            </a:r>
            <a:endParaRPr lang="en-IN" dirty="0"/>
          </a:p>
        </p:txBody>
      </p:sp>
    </p:spTree>
    <p:extLst>
      <p:ext uri="{BB962C8B-B14F-4D97-AF65-F5344CB8AC3E}">
        <p14:creationId xmlns:p14="http://schemas.microsoft.com/office/powerpoint/2010/main" val="40280929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89206"/>
          </a:xfrm>
        </p:spPr>
        <p:txBody>
          <a:bodyPr/>
          <a:lstStyle/>
          <a:p>
            <a:endParaRPr lang="en-IN" dirty="0"/>
          </a:p>
        </p:txBody>
      </p:sp>
      <p:sp>
        <p:nvSpPr>
          <p:cNvPr id="3" name="Content Placeholder 2"/>
          <p:cNvSpPr>
            <a:spLocks noGrp="1"/>
          </p:cNvSpPr>
          <p:nvPr>
            <p:ph idx="1"/>
          </p:nvPr>
        </p:nvSpPr>
        <p:spPr>
          <a:xfrm>
            <a:off x="838200" y="1715589"/>
            <a:ext cx="10515600" cy="4461374"/>
          </a:xfrm>
        </p:spPr>
        <p:txBody>
          <a:bodyPr>
            <a:normAutofit/>
          </a:bodyPr>
          <a:lstStyle/>
          <a:p>
            <a:pPr algn="just"/>
            <a:r>
              <a:rPr lang="en-US" dirty="0"/>
              <a:t>The equilibrium forward rate is determined at the intersection of the market </a:t>
            </a:r>
            <a:r>
              <a:rPr lang="en-US" dirty="0" smtClean="0"/>
              <a:t>demand and </a:t>
            </a:r>
            <a:r>
              <a:rPr lang="en-US" dirty="0"/>
              <a:t>supply curves of foreign exchange </a:t>
            </a:r>
            <a:r>
              <a:rPr lang="en-US" i="1" dirty="0"/>
              <a:t>for future delivery</a:t>
            </a:r>
            <a:r>
              <a:rPr lang="en-US" dirty="0"/>
              <a:t>. The demand for and supply </a:t>
            </a:r>
            <a:r>
              <a:rPr lang="en-US" dirty="0" smtClean="0"/>
              <a:t>of forward </a:t>
            </a:r>
            <a:r>
              <a:rPr lang="en-US" dirty="0"/>
              <a:t>foreign exchange arise in the course of hedging, from foreign exchange </a:t>
            </a:r>
            <a:r>
              <a:rPr lang="en-US" dirty="0" smtClean="0"/>
              <a:t>speculation, </a:t>
            </a:r>
            <a:r>
              <a:rPr lang="en-US" dirty="0"/>
              <a:t>and from covered interest arbitrage</a:t>
            </a:r>
            <a:r>
              <a:rPr lang="en-US" dirty="0" smtClean="0"/>
              <a:t>.</a:t>
            </a:r>
          </a:p>
          <a:p>
            <a:pPr algn="just"/>
            <a:r>
              <a:rPr lang="en-US" dirty="0"/>
              <a:t>A</a:t>
            </a:r>
            <a:r>
              <a:rPr lang="en-US" dirty="0" smtClean="0"/>
              <a:t>t </a:t>
            </a:r>
            <a:r>
              <a:rPr lang="en-US" dirty="0"/>
              <a:t>any point in time, the forward rate can be equal to, above, </a:t>
            </a:r>
            <a:r>
              <a:rPr lang="en-US" dirty="0" smtClean="0"/>
              <a:t>or below </a:t>
            </a:r>
            <a:r>
              <a:rPr lang="en-US" dirty="0"/>
              <a:t>the corresponding spot rate</a:t>
            </a:r>
            <a:r>
              <a:rPr lang="en-US" dirty="0" smtClean="0"/>
              <a:t>. </a:t>
            </a:r>
            <a:r>
              <a:rPr lang="en-US" dirty="0"/>
              <a:t>If the forward rate is below the present spot rate, the foreign currency is said to be </a:t>
            </a:r>
            <a:r>
              <a:rPr lang="en-US" dirty="0" smtClean="0"/>
              <a:t>at a </a:t>
            </a:r>
            <a:r>
              <a:rPr lang="en-US" b="1" dirty="0"/>
              <a:t>forward discount</a:t>
            </a:r>
            <a:r>
              <a:rPr lang="en-US" dirty="0"/>
              <a:t> with respect to the domestic currency. However, if the forward rate </a:t>
            </a:r>
            <a:r>
              <a:rPr lang="en-US" dirty="0" smtClean="0"/>
              <a:t>is above </a:t>
            </a:r>
            <a:r>
              <a:rPr lang="en-US" dirty="0"/>
              <a:t>the present spot rate, the foreign currency is said to be at a forward </a:t>
            </a:r>
            <a:r>
              <a:rPr lang="en-US" dirty="0" smtClean="0"/>
              <a:t>premium.</a:t>
            </a:r>
            <a:endParaRPr lang="en-IN" dirty="0"/>
          </a:p>
        </p:txBody>
      </p:sp>
    </p:spTree>
    <p:extLst>
      <p:ext uri="{BB962C8B-B14F-4D97-AF65-F5344CB8AC3E}">
        <p14:creationId xmlns:p14="http://schemas.microsoft.com/office/powerpoint/2010/main" val="11505771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58875"/>
          </a:xfrm>
          <a:solidFill>
            <a:schemeClr val="accent6">
              <a:lumMod val="75000"/>
            </a:schemeClr>
          </a:solidFill>
        </p:spPr>
        <p:txBody>
          <a:bodyPr/>
          <a:lstStyle/>
          <a:p>
            <a:pPr algn="ctr"/>
            <a:r>
              <a:rPr lang="en-US" dirty="0" smtClean="0"/>
              <a:t>Foreign Exchange Swaps</a:t>
            </a:r>
            <a:endParaRPr lang="en-IN" dirty="0"/>
          </a:p>
        </p:txBody>
      </p:sp>
      <p:sp>
        <p:nvSpPr>
          <p:cNvPr id="3" name="Content Placeholder 2"/>
          <p:cNvSpPr>
            <a:spLocks noGrp="1"/>
          </p:cNvSpPr>
          <p:nvPr>
            <p:ph idx="1"/>
          </p:nvPr>
        </p:nvSpPr>
        <p:spPr>
          <a:xfrm>
            <a:off x="838200" y="1825625"/>
            <a:ext cx="10515600" cy="4522924"/>
          </a:xfrm>
        </p:spPr>
        <p:txBody>
          <a:bodyPr>
            <a:normAutofit fontScale="92500" lnSpcReduction="10000"/>
          </a:bodyPr>
          <a:lstStyle/>
          <a:p>
            <a:pPr algn="just"/>
            <a:r>
              <a:rPr lang="en-US" dirty="0"/>
              <a:t>A foreign exchange swap refers to a spot sale of a currency combined with a </a:t>
            </a:r>
            <a:r>
              <a:rPr lang="en-US" dirty="0" smtClean="0"/>
              <a:t>forward repurchase </a:t>
            </a:r>
            <a:r>
              <a:rPr lang="en-US" dirty="0"/>
              <a:t>of the same currency—as part of a single transaction</a:t>
            </a:r>
            <a:r>
              <a:rPr lang="en-US" dirty="0" smtClean="0"/>
              <a:t>.</a:t>
            </a:r>
          </a:p>
          <a:p>
            <a:pPr algn="just"/>
            <a:r>
              <a:rPr lang="en-US" dirty="0" smtClean="0"/>
              <a:t>An </a:t>
            </a:r>
            <a:r>
              <a:rPr lang="en-US" dirty="0" smtClean="0"/>
              <a:t>Foreign Exchange (FX) </a:t>
            </a:r>
            <a:r>
              <a:rPr lang="en-US" dirty="0" smtClean="0"/>
              <a:t>swap agreement is a contract in which one party borrows one currency from, and simultaneously lends another to, the second party. Each party uses the repayment obligation to its counterparty as collateral and the </a:t>
            </a:r>
            <a:r>
              <a:rPr lang="en-US" b="1" dirty="0" smtClean="0"/>
              <a:t>amount of repayment is fixed at the FX forward rate </a:t>
            </a:r>
            <a:r>
              <a:rPr lang="en-US" dirty="0" smtClean="0"/>
              <a:t>as of the start of the contract. Thus, FX swaps can be viewed as FX risk-free collateralized borrowing/lending. </a:t>
            </a:r>
          </a:p>
          <a:p>
            <a:pPr algn="just"/>
            <a:r>
              <a:rPr lang="en-US" dirty="0" smtClean="0"/>
              <a:t>For example, at </a:t>
            </a:r>
            <a:r>
              <a:rPr lang="en-US" dirty="0"/>
              <a:t>the start of the contract, A borrows X·S USD from, and lends X EUR to, B, where S is the FX spot rate. When the contract expires, A returns X·F USD to B, and B returns X EUR to A, where F is the FX forward rate as of the start</a:t>
            </a:r>
          </a:p>
        </p:txBody>
      </p:sp>
    </p:spTree>
    <p:extLst>
      <p:ext uri="{BB962C8B-B14F-4D97-AF65-F5344CB8AC3E}">
        <p14:creationId xmlns:p14="http://schemas.microsoft.com/office/powerpoint/2010/main" val="11757018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pPr algn="just"/>
            <a:r>
              <a:rPr lang="en-US" dirty="0"/>
              <a:t>FX swaps have been employed to raise foreign currencies, both for financial institutions and their customers, including exporters and importers, as well as institutional investors who wish to hedge their positions. They are also frequently used for speculative trading, typically by combining two offsetting positions with different original </a:t>
            </a:r>
            <a:r>
              <a:rPr lang="en-US" dirty="0" smtClean="0"/>
              <a:t>maturities.</a:t>
            </a:r>
            <a:endParaRPr lang="en-US" dirty="0" smtClean="0"/>
          </a:p>
          <a:p>
            <a:pPr algn="just"/>
            <a:r>
              <a:rPr lang="en-US" dirty="0"/>
              <a:t>A </a:t>
            </a:r>
            <a:r>
              <a:rPr lang="en-US" b="1" dirty="0"/>
              <a:t>cross-currency basis swap agreement </a:t>
            </a:r>
            <a:r>
              <a:rPr lang="en-US" dirty="0"/>
              <a:t>is a contract in which one party borrows one currency from another party and simultaneously lends the same value, </a:t>
            </a:r>
            <a:r>
              <a:rPr lang="en-US" b="1" dirty="0"/>
              <a:t>at current spot rates</a:t>
            </a:r>
            <a:r>
              <a:rPr lang="en-US" dirty="0"/>
              <a:t>, of a second currency to that party. The parties involved in basis swaps tend to be financial institutions, either acting on their own or as agents for non-financial corporations. When the contract expires, A returns X·S USD to B, and B returns X EUR to A, where S is the same FX spot rate as of the start of the contract. </a:t>
            </a:r>
            <a:endParaRPr lang="en-IN" dirty="0"/>
          </a:p>
        </p:txBody>
      </p:sp>
    </p:spTree>
    <p:extLst>
      <p:ext uri="{BB962C8B-B14F-4D97-AF65-F5344CB8AC3E}">
        <p14:creationId xmlns:p14="http://schemas.microsoft.com/office/powerpoint/2010/main" val="32712865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85001"/>
          </a:xfrm>
          <a:solidFill>
            <a:schemeClr val="accent3">
              <a:lumMod val="40000"/>
              <a:lumOff val="60000"/>
            </a:schemeClr>
          </a:solidFill>
        </p:spPr>
        <p:txBody>
          <a:bodyPr/>
          <a:lstStyle/>
          <a:p>
            <a:pPr algn="ctr"/>
            <a:r>
              <a:rPr lang="en-US" dirty="0" smtClean="0"/>
              <a:t>Currency Futures and Options</a:t>
            </a:r>
            <a:endParaRPr lang="en-IN" dirty="0"/>
          </a:p>
        </p:txBody>
      </p:sp>
      <p:sp>
        <p:nvSpPr>
          <p:cNvPr id="3" name="Content Placeholder 2"/>
          <p:cNvSpPr>
            <a:spLocks noGrp="1"/>
          </p:cNvSpPr>
          <p:nvPr>
            <p:ph idx="1"/>
          </p:nvPr>
        </p:nvSpPr>
        <p:spPr/>
        <p:txBody>
          <a:bodyPr>
            <a:normAutofit fontScale="92500" lnSpcReduction="20000"/>
          </a:bodyPr>
          <a:lstStyle/>
          <a:p>
            <a:pPr algn="just"/>
            <a:r>
              <a:rPr lang="en-US" dirty="0"/>
              <a:t>A foreign exchange futures </a:t>
            </a:r>
            <a:r>
              <a:rPr lang="en-US" dirty="0" smtClean="0"/>
              <a:t>is a </a:t>
            </a:r>
            <a:r>
              <a:rPr lang="en-US" dirty="0"/>
              <a:t>forward contract for standardized currency amounts and selected calendar dates traded </a:t>
            </a:r>
            <a:r>
              <a:rPr lang="en-US" dirty="0" smtClean="0"/>
              <a:t>on </a:t>
            </a:r>
            <a:r>
              <a:rPr lang="en-IN" dirty="0" smtClean="0"/>
              <a:t>an </a:t>
            </a:r>
            <a:r>
              <a:rPr lang="en-IN" dirty="0"/>
              <a:t>organized market (exchange</a:t>
            </a:r>
            <a:r>
              <a:rPr lang="en-IN" dirty="0" smtClean="0"/>
              <a:t>).</a:t>
            </a:r>
          </a:p>
          <a:p>
            <a:pPr algn="just"/>
            <a:r>
              <a:rPr lang="en-US" dirty="0"/>
              <a:t>The </a:t>
            </a:r>
            <a:r>
              <a:rPr lang="en-US" i="1" dirty="0"/>
              <a:t>futures market </a:t>
            </a:r>
            <a:r>
              <a:rPr lang="en-US" dirty="0"/>
              <a:t>differs from a forward market in that in the futures market </a:t>
            </a:r>
            <a:r>
              <a:rPr lang="en-US" b="1" dirty="0"/>
              <a:t>only a </a:t>
            </a:r>
            <a:r>
              <a:rPr lang="en-US" b="1" dirty="0" smtClean="0"/>
              <a:t>few currencies </a:t>
            </a:r>
            <a:r>
              <a:rPr lang="en-US" b="1" dirty="0"/>
              <a:t>are traded</a:t>
            </a:r>
            <a:r>
              <a:rPr lang="en-US" dirty="0"/>
              <a:t>; trades occur in </a:t>
            </a:r>
            <a:r>
              <a:rPr lang="en-US" b="1" dirty="0"/>
              <a:t>standardized contracts</a:t>
            </a:r>
            <a:r>
              <a:rPr lang="en-US" dirty="0"/>
              <a:t> only, for a few specific </a:t>
            </a:r>
            <a:r>
              <a:rPr lang="en-US" dirty="0" smtClean="0"/>
              <a:t>delivery dates</a:t>
            </a:r>
            <a:r>
              <a:rPr lang="en-US" dirty="0"/>
              <a:t>, and are subject to daily limits on exchange rate fluctuations; and trading takes </a:t>
            </a:r>
            <a:r>
              <a:rPr lang="en-US" dirty="0" smtClean="0"/>
              <a:t>place only </a:t>
            </a:r>
            <a:r>
              <a:rPr lang="en-US" dirty="0"/>
              <a:t>in a few geographical locations, such as Chicago, New York, London, Frankfurt, </a:t>
            </a:r>
            <a:r>
              <a:rPr lang="en-US" dirty="0" smtClean="0"/>
              <a:t>and Singapore</a:t>
            </a:r>
            <a:r>
              <a:rPr lang="en-US" dirty="0"/>
              <a:t>. </a:t>
            </a:r>
            <a:endParaRPr lang="en-US" dirty="0" smtClean="0"/>
          </a:p>
          <a:p>
            <a:pPr algn="just"/>
            <a:r>
              <a:rPr lang="en-US" dirty="0" smtClean="0"/>
              <a:t>Futures </a:t>
            </a:r>
            <a:r>
              <a:rPr lang="en-US" dirty="0"/>
              <a:t>contracts are usually for smaller amounts than forward contracts and </a:t>
            </a:r>
            <a:r>
              <a:rPr lang="en-US" dirty="0" smtClean="0"/>
              <a:t>thus are </a:t>
            </a:r>
            <a:r>
              <a:rPr lang="en-US" dirty="0"/>
              <a:t>more useful to small firms than to large ones but are somewhat more expensive. </a:t>
            </a:r>
            <a:r>
              <a:rPr lang="en-US" b="1" dirty="0" smtClean="0"/>
              <a:t>Futures contracts </a:t>
            </a:r>
            <a:r>
              <a:rPr lang="en-US" b="1" dirty="0"/>
              <a:t>can also be sold at any time up until maturity</a:t>
            </a:r>
            <a:r>
              <a:rPr lang="en-US" dirty="0"/>
              <a:t> on an organized futures </a:t>
            </a:r>
            <a:r>
              <a:rPr lang="en-US" dirty="0" smtClean="0"/>
              <a:t>market, </a:t>
            </a:r>
            <a:r>
              <a:rPr lang="en-IN" dirty="0" smtClean="0"/>
              <a:t>while </a:t>
            </a:r>
            <a:r>
              <a:rPr lang="en-IN" dirty="0"/>
              <a:t>forward contracts cannot.</a:t>
            </a:r>
          </a:p>
        </p:txBody>
      </p:sp>
    </p:spTree>
    <p:extLst>
      <p:ext uri="{BB962C8B-B14F-4D97-AF65-F5344CB8AC3E}">
        <p14:creationId xmlns:p14="http://schemas.microsoft.com/office/powerpoint/2010/main" val="3150970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a:t>A foreign exchange option is a contract giving the purchaser </a:t>
            </a:r>
            <a:r>
              <a:rPr lang="en-US" b="1" dirty="0"/>
              <a:t>the right, but not </a:t>
            </a:r>
            <a:r>
              <a:rPr lang="en-US" b="1" dirty="0" smtClean="0"/>
              <a:t>the obligation</a:t>
            </a:r>
            <a:r>
              <a:rPr lang="en-US" dirty="0"/>
              <a:t>, to buy (a </a:t>
            </a:r>
            <a:r>
              <a:rPr lang="en-US" i="1" dirty="0"/>
              <a:t>call option</a:t>
            </a:r>
            <a:r>
              <a:rPr lang="en-US" dirty="0"/>
              <a:t>) or to sell (a </a:t>
            </a:r>
            <a:r>
              <a:rPr lang="en-US" i="1" dirty="0"/>
              <a:t>put option</a:t>
            </a:r>
            <a:r>
              <a:rPr lang="en-US" dirty="0"/>
              <a:t>) a standard amount of a </a:t>
            </a:r>
            <a:r>
              <a:rPr lang="en-US" dirty="0" smtClean="0"/>
              <a:t>traded currency </a:t>
            </a:r>
            <a:r>
              <a:rPr lang="en-US" dirty="0"/>
              <a:t>on a stated date (the </a:t>
            </a:r>
            <a:r>
              <a:rPr lang="en-US" i="1" dirty="0"/>
              <a:t>European option</a:t>
            </a:r>
            <a:r>
              <a:rPr lang="en-US" dirty="0"/>
              <a:t>) or at any time before a stated date (</a:t>
            </a:r>
            <a:r>
              <a:rPr lang="en-US" dirty="0" smtClean="0"/>
              <a:t>the </a:t>
            </a:r>
            <a:r>
              <a:rPr lang="en-US" i="1" dirty="0" smtClean="0"/>
              <a:t>American </a:t>
            </a:r>
            <a:r>
              <a:rPr lang="en-US" i="1" dirty="0"/>
              <a:t>option</a:t>
            </a:r>
            <a:r>
              <a:rPr lang="en-US" dirty="0"/>
              <a:t>) and at a stated price (the </a:t>
            </a:r>
            <a:r>
              <a:rPr lang="en-US" i="1" dirty="0"/>
              <a:t>strike </a:t>
            </a:r>
            <a:r>
              <a:rPr lang="en-US" dirty="0"/>
              <a:t>or </a:t>
            </a:r>
            <a:r>
              <a:rPr lang="en-US" i="1" dirty="0"/>
              <a:t>exercise price</a:t>
            </a:r>
            <a:r>
              <a:rPr lang="en-US" dirty="0"/>
              <a:t>).</a:t>
            </a:r>
            <a:endParaRPr lang="en-IN" dirty="0"/>
          </a:p>
        </p:txBody>
      </p:sp>
    </p:spTree>
    <p:extLst>
      <p:ext uri="{BB962C8B-B14F-4D97-AF65-F5344CB8AC3E}">
        <p14:creationId xmlns:p14="http://schemas.microsoft.com/office/powerpoint/2010/main" val="250427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97915"/>
          </a:xfrm>
        </p:spPr>
        <p:txBody>
          <a:bodyPr/>
          <a:lstStyle/>
          <a:p>
            <a:endParaRPr lang="en-IN" dirty="0"/>
          </a:p>
        </p:txBody>
      </p:sp>
      <p:sp>
        <p:nvSpPr>
          <p:cNvPr id="3" name="Content Placeholder 2"/>
          <p:cNvSpPr>
            <a:spLocks noGrp="1"/>
          </p:cNvSpPr>
          <p:nvPr>
            <p:ph idx="1"/>
          </p:nvPr>
        </p:nvSpPr>
        <p:spPr>
          <a:xfrm>
            <a:off x="838200" y="1689463"/>
            <a:ext cx="10515600" cy="4606834"/>
          </a:xfrm>
        </p:spPr>
        <p:txBody>
          <a:bodyPr>
            <a:normAutofit fontScale="92500" lnSpcReduction="10000"/>
          </a:bodyPr>
          <a:lstStyle/>
          <a:p>
            <a:pPr algn="just"/>
            <a:r>
              <a:rPr lang="en-US" dirty="0"/>
              <a:t>T</a:t>
            </a:r>
            <a:r>
              <a:rPr lang="en-US" dirty="0" smtClean="0"/>
              <a:t>he </a:t>
            </a:r>
            <a:r>
              <a:rPr lang="en-US" dirty="0"/>
              <a:t>principal function of foreign exchange markets is the </a:t>
            </a:r>
            <a:r>
              <a:rPr lang="en-US" b="1" dirty="0"/>
              <a:t>transfer of funds </a:t>
            </a:r>
            <a:r>
              <a:rPr lang="en-US" b="1" dirty="0" smtClean="0"/>
              <a:t>or purchasing </a:t>
            </a:r>
            <a:r>
              <a:rPr lang="en-US" b="1" dirty="0"/>
              <a:t>power </a:t>
            </a:r>
            <a:r>
              <a:rPr lang="en-US" dirty="0"/>
              <a:t>from one nation and currency to another. This is usually </a:t>
            </a:r>
            <a:r>
              <a:rPr lang="en-US" dirty="0" smtClean="0"/>
              <a:t>accomplished by </a:t>
            </a:r>
            <a:r>
              <a:rPr lang="en-US" dirty="0"/>
              <a:t>an electronic transfer and increasingly through the Internet</a:t>
            </a:r>
            <a:r>
              <a:rPr lang="en-US" dirty="0" smtClean="0"/>
              <a:t>.</a:t>
            </a:r>
          </a:p>
          <a:p>
            <a:pPr algn="just"/>
            <a:r>
              <a:rPr lang="en-US" dirty="0"/>
              <a:t>A</a:t>
            </a:r>
            <a:r>
              <a:rPr lang="en-US" dirty="0" smtClean="0"/>
              <a:t> </a:t>
            </a:r>
            <a:r>
              <a:rPr lang="en-US" dirty="0"/>
              <a:t>nation’s commercial banks operate as </a:t>
            </a:r>
            <a:r>
              <a:rPr lang="en-US" b="1" i="1" dirty="0" smtClean="0"/>
              <a:t>clearing houses</a:t>
            </a:r>
            <a:r>
              <a:rPr lang="en-US" i="1" dirty="0" smtClean="0"/>
              <a:t> </a:t>
            </a:r>
            <a:r>
              <a:rPr lang="en-US" dirty="0"/>
              <a:t>for the foreign </a:t>
            </a:r>
            <a:r>
              <a:rPr lang="en-US" dirty="0" smtClean="0"/>
              <a:t>exchange demanded </a:t>
            </a:r>
            <a:r>
              <a:rPr lang="en-US" dirty="0"/>
              <a:t>and supplied in the course of foreign transactions by the nation’s residents. </a:t>
            </a:r>
            <a:r>
              <a:rPr lang="en-US" dirty="0" smtClean="0"/>
              <a:t>In the </a:t>
            </a:r>
            <a:r>
              <a:rPr lang="en-US" dirty="0"/>
              <a:t>absence of this function, a </a:t>
            </a:r>
            <a:r>
              <a:rPr lang="en-US" dirty="0" smtClean="0"/>
              <a:t>Indian importer </a:t>
            </a:r>
            <a:r>
              <a:rPr lang="en-US" dirty="0"/>
              <a:t>needing British pounds, for instance, </a:t>
            </a:r>
            <a:r>
              <a:rPr lang="en-US" dirty="0" smtClean="0"/>
              <a:t>would have </a:t>
            </a:r>
            <a:r>
              <a:rPr lang="en-US" dirty="0"/>
              <a:t>to locate a </a:t>
            </a:r>
            <a:r>
              <a:rPr lang="en-US" dirty="0" smtClean="0"/>
              <a:t>Indian exporter </a:t>
            </a:r>
            <a:r>
              <a:rPr lang="en-US" dirty="0"/>
              <a:t>with pounds to sell</a:t>
            </a:r>
            <a:r>
              <a:rPr lang="en-US" dirty="0" smtClean="0"/>
              <a:t>.</a:t>
            </a:r>
          </a:p>
          <a:p>
            <a:pPr algn="just"/>
            <a:r>
              <a:rPr lang="en-US" dirty="0"/>
              <a:t>A</a:t>
            </a:r>
            <a:r>
              <a:rPr lang="en-US" dirty="0" smtClean="0"/>
              <a:t> </a:t>
            </a:r>
            <a:r>
              <a:rPr lang="en-US" dirty="0"/>
              <a:t>nation pays for its tourist expenditures abroad, its imports, its investments </a:t>
            </a:r>
            <a:r>
              <a:rPr lang="en-US" dirty="0" smtClean="0"/>
              <a:t>abroad, and </a:t>
            </a:r>
            <a:r>
              <a:rPr lang="en-US" dirty="0"/>
              <a:t>so on with its foreign exchange earnings from tourism, exports, and the receipt </a:t>
            </a:r>
            <a:r>
              <a:rPr lang="en-US" dirty="0" smtClean="0"/>
              <a:t>of </a:t>
            </a:r>
            <a:r>
              <a:rPr lang="en-IN" dirty="0" smtClean="0"/>
              <a:t>foreign investments.</a:t>
            </a:r>
            <a:endParaRPr lang="en-IN" dirty="0"/>
          </a:p>
        </p:txBody>
      </p:sp>
    </p:spTree>
    <p:extLst>
      <p:ext uri="{BB962C8B-B14F-4D97-AF65-F5344CB8AC3E}">
        <p14:creationId xmlns:p14="http://schemas.microsoft.com/office/powerpoint/2010/main" val="30749591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931" y="627017"/>
            <a:ext cx="10868298" cy="5834743"/>
          </a:xfrm>
        </p:spPr>
        <p:txBody>
          <a:bodyPr>
            <a:noAutofit/>
          </a:bodyPr>
          <a:lstStyle/>
          <a:p>
            <a:pPr algn="just"/>
            <a:r>
              <a:rPr lang="en-US" sz="2700" dirty="0"/>
              <a:t>If the nation’s total demand for foreign exchange in the course of its foreign </a:t>
            </a:r>
            <a:r>
              <a:rPr lang="en-US" sz="2700" dirty="0" smtClean="0"/>
              <a:t>transactions exceeds </a:t>
            </a:r>
            <a:r>
              <a:rPr lang="en-US" sz="2700" dirty="0"/>
              <a:t>its total foreign exchange earnings, the </a:t>
            </a:r>
            <a:r>
              <a:rPr lang="en-US" sz="2700" b="1" dirty="0"/>
              <a:t>rate at which currencies exchange for </a:t>
            </a:r>
            <a:r>
              <a:rPr lang="en-US" sz="2700" b="1" dirty="0" smtClean="0"/>
              <a:t>one another </a:t>
            </a:r>
            <a:r>
              <a:rPr lang="en-US" sz="2700" b="1" dirty="0"/>
              <a:t>will have to change</a:t>
            </a:r>
            <a:r>
              <a:rPr lang="en-US" sz="2700" dirty="0"/>
              <a:t> </a:t>
            </a:r>
            <a:r>
              <a:rPr lang="en-US" sz="2700" dirty="0" smtClean="0"/>
              <a:t>to </a:t>
            </a:r>
            <a:r>
              <a:rPr lang="en-US" sz="2700" dirty="0"/>
              <a:t>equilibrate the total </a:t>
            </a:r>
            <a:r>
              <a:rPr lang="en-US" sz="2700" dirty="0" smtClean="0"/>
              <a:t>quantities demanded </a:t>
            </a:r>
            <a:r>
              <a:rPr lang="en-US" sz="2700" dirty="0"/>
              <a:t>and supplied. If such an adjustment in the exchange rates were not </a:t>
            </a:r>
            <a:r>
              <a:rPr lang="en-US" sz="2700" dirty="0" smtClean="0"/>
              <a:t>allowed, the </a:t>
            </a:r>
            <a:r>
              <a:rPr lang="en-US" sz="2700" dirty="0"/>
              <a:t>nation’s commercial banks would have to borrow from the nation’s central bank. </a:t>
            </a:r>
            <a:r>
              <a:rPr lang="en-US" sz="2700" dirty="0" smtClean="0"/>
              <a:t>The nation’s </a:t>
            </a:r>
            <a:r>
              <a:rPr lang="en-US" sz="2700" dirty="0"/>
              <a:t>central bank would then act as the “lender of last resort” and draw down its </a:t>
            </a:r>
            <a:r>
              <a:rPr lang="en-US" sz="2700" dirty="0" smtClean="0"/>
              <a:t>foreign exchange </a:t>
            </a:r>
            <a:r>
              <a:rPr lang="en-US" sz="2700" dirty="0"/>
              <a:t>reserves (</a:t>
            </a:r>
            <a:r>
              <a:rPr lang="en-US" sz="2700" b="1" dirty="0"/>
              <a:t>a balance-of-payments deficit </a:t>
            </a:r>
            <a:r>
              <a:rPr lang="en-US" sz="2700" dirty="0"/>
              <a:t>of the nation). </a:t>
            </a:r>
            <a:endParaRPr lang="en-US" sz="2700" dirty="0" smtClean="0"/>
          </a:p>
          <a:p>
            <a:pPr algn="just"/>
            <a:r>
              <a:rPr lang="en-US" sz="2700" dirty="0" smtClean="0"/>
              <a:t>On </a:t>
            </a:r>
            <a:r>
              <a:rPr lang="en-US" sz="2700" dirty="0"/>
              <a:t>the other </a:t>
            </a:r>
            <a:r>
              <a:rPr lang="en-US" sz="2700" dirty="0" smtClean="0"/>
              <a:t>hand, if </a:t>
            </a:r>
            <a:r>
              <a:rPr lang="en-US" sz="2700" dirty="0"/>
              <a:t>the nation generated an excess supply of foreign exchange in the course of its </a:t>
            </a:r>
            <a:r>
              <a:rPr lang="en-US" sz="2700" dirty="0" smtClean="0"/>
              <a:t>business transactions </a:t>
            </a:r>
            <a:r>
              <a:rPr lang="en-US" sz="2700" dirty="0"/>
              <a:t>with other nations (and if adjustment in exchange rates were not allowed), </a:t>
            </a:r>
            <a:r>
              <a:rPr lang="en-US" sz="2700" dirty="0" smtClean="0"/>
              <a:t>this excess </a:t>
            </a:r>
            <a:r>
              <a:rPr lang="en-US" sz="2700" dirty="0"/>
              <a:t>supply would be exchanged for the national currency at the nation’s central </a:t>
            </a:r>
            <a:r>
              <a:rPr lang="en-US" sz="2700" dirty="0" smtClean="0"/>
              <a:t>bank, thus </a:t>
            </a:r>
            <a:r>
              <a:rPr lang="en-US" sz="2700" dirty="0"/>
              <a:t>increasing the nation’s foreign currency reserves (</a:t>
            </a:r>
            <a:r>
              <a:rPr lang="en-US" sz="2700" b="1" dirty="0"/>
              <a:t>a balance-of-payments surplus</a:t>
            </a:r>
            <a:r>
              <a:rPr lang="en-US" sz="2700" dirty="0"/>
              <a:t>).</a:t>
            </a:r>
            <a:endParaRPr lang="en-IN" sz="2700" dirty="0"/>
          </a:p>
        </p:txBody>
      </p:sp>
    </p:spTree>
    <p:extLst>
      <p:ext uri="{BB962C8B-B14F-4D97-AF65-F5344CB8AC3E}">
        <p14:creationId xmlns:p14="http://schemas.microsoft.com/office/powerpoint/2010/main" val="27101003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06624"/>
          </a:xfrm>
        </p:spPr>
        <p:txBody>
          <a:bodyPr/>
          <a:lstStyle/>
          <a:p>
            <a:endParaRPr lang="en-IN" dirty="0"/>
          </a:p>
        </p:txBody>
      </p:sp>
      <p:sp>
        <p:nvSpPr>
          <p:cNvPr id="3" name="Content Placeholder 2"/>
          <p:cNvSpPr>
            <a:spLocks noGrp="1"/>
          </p:cNvSpPr>
          <p:nvPr>
            <p:ph idx="1"/>
          </p:nvPr>
        </p:nvSpPr>
        <p:spPr>
          <a:xfrm>
            <a:off x="838200" y="1680754"/>
            <a:ext cx="10515600" cy="4496209"/>
          </a:xfrm>
        </p:spPr>
        <p:txBody>
          <a:bodyPr>
            <a:normAutofit fontScale="92500" lnSpcReduction="10000"/>
          </a:bodyPr>
          <a:lstStyle/>
          <a:p>
            <a:pPr algn="just"/>
            <a:r>
              <a:rPr lang="en-US" b="1" dirty="0"/>
              <a:t>F</a:t>
            </a:r>
            <a:r>
              <a:rPr lang="en-US" b="1" dirty="0" smtClean="0"/>
              <a:t>our </a:t>
            </a:r>
            <a:r>
              <a:rPr lang="en-US" b="1" i="1" dirty="0"/>
              <a:t>levels </a:t>
            </a:r>
            <a:r>
              <a:rPr lang="en-US" b="1" dirty="0"/>
              <a:t>of </a:t>
            </a:r>
            <a:r>
              <a:rPr lang="en-US" b="1" dirty="0" err="1"/>
              <a:t>transactors</a:t>
            </a:r>
            <a:r>
              <a:rPr lang="en-US" b="1" dirty="0"/>
              <a:t> or participants </a:t>
            </a:r>
            <a:r>
              <a:rPr lang="en-US" dirty="0"/>
              <a:t>can be identified in foreign </a:t>
            </a:r>
            <a:r>
              <a:rPr lang="en-US" dirty="0" smtClean="0"/>
              <a:t>exchange markets</a:t>
            </a:r>
            <a:r>
              <a:rPr lang="en-US" dirty="0"/>
              <a:t>. At the bottom, or at the first level, are such traditional users as tourists, </a:t>
            </a:r>
            <a:r>
              <a:rPr lang="en-US" dirty="0" smtClean="0"/>
              <a:t>importers, exporters</a:t>
            </a:r>
            <a:r>
              <a:rPr lang="en-US" dirty="0"/>
              <a:t>, investors, and so on. These are the immediate users and suppliers of foreign currencies.</a:t>
            </a:r>
          </a:p>
          <a:p>
            <a:pPr algn="just"/>
            <a:r>
              <a:rPr lang="en-US" dirty="0"/>
              <a:t>At the next, or second, level are the commercial banks, which act as </a:t>
            </a:r>
            <a:r>
              <a:rPr lang="en-US" dirty="0" smtClean="0"/>
              <a:t>clearing houses between </a:t>
            </a:r>
            <a:r>
              <a:rPr lang="en-US" dirty="0"/>
              <a:t>users and earners of foreign exchange. At the third level are foreign exchange </a:t>
            </a:r>
            <a:r>
              <a:rPr lang="en-US" dirty="0" smtClean="0"/>
              <a:t>brokers, through </a:t>
            </a:r>
            <a:r>
              <a:rPr lang="en-US" dirty="0"/>
              <a:t>whom the nation’s commercial banks even out their foreign exchange </a:t>
            </a:r>
            <a:r>
              <a:rPr lang="en-US" dirty="0" smtClean="0"/>
              <a:t>inflows and </a:t>
            </a:r>
            <a:r>
              <a:rPr lang="en-US" dirty="0"/>
              <a:t>outflows among themselves (the so-called </a:t>
            </a:r>
            <a:r>
              <a:rPr lang="en-US" i="1" dirty="0"/>
              <a:t>interbank or wholesale market</a:t>
            </a:r>
            <a:r>
              <a:rPr lang="en-US" dirty="0" smtClean="0"/>
              <a:t>).</a:t>
            </a:r>
          </a:p>
          <a:p>
            <a:pPr algn="just"/>
            <a:r>
              <a:rPr lang="en-US" dirty="0" smtClean="0"/>
              <a:t>Finally</a:t>
            </a:r>
            <a:r>
              <a:rPr lang="en-US" dirty="0"/>
              <a:t>, </a:t>
            </a:r>
            <a:r>
              <a:rPr lang="en-US" dirty="0" smtClean="0"/>
              <a:t>at the </a:t>
            </a:r>
            <a:r>
              <a:rPr lang="en-US" dirty="0"/>
              <a:t>fourth and highest level is the nation’s central bank, which acts as the seller or buyer </a:t>
            </a:r>
            <a:r>
              <a:rPr lang="en-US" dirty="0" smtClean="0"/>
              <a:t>of last </a:t>
            </a:r>
            <a:r>
              <a:rPr lang="en-US" dirty="0"/>
              <a:t>resort when the nation’s total foreign exchange earnings and expenditures are </a:t>
            </a:r>
            <a:r>
              <a:rPr lang="en-US" dirty="0" smtClean="0"/>
              <a:t>unequal. The </a:t>
            </a:r>
            <a:r>
              <a:rPr lang="en-US" dirty="0"/>
              <a:t>central bank then either draws down its foreign exchange reserves or adds to them.</a:t>
            </a:r>
            <a:endParaRPr lang="en-IN" dirty="0"/>
          </a:p>
        </p:txBody>
      </p:sp>
    </p:spTree>
    <p:extLst>
      <p:ext uri="{BB962C8B-B14F-4D97-AF65-F5344CB8AC3E}">
        <p14:creationId xmlns:p14="http://schemas.microsoft.com/office/powerpoint/2010/main" val="13151757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a:t>Today the U.S. dollar is the dominant </a:t>
            </a:r>
            <a:r>
              <a:rPr lang="en-US" dirty="0" smtClean="0"/>
              <a:t>international currency</a:t>
            </a:r>
            <a:r>
              <a:rPr lang="en-US" dirty="0"/>
              <a:t>, serving as a unit of account, </a:t>
            </a:r>
            <a:r>
              <a:rPr lang="en-US" dirty="0" smtClean="0"/>
              <a:t>medium of </a:t>
            </a:r>
            <a:r>
              <a:rPr lang="en-US" dirty="0"/>
              <a:t>exchange, and store of value not only </a:t>
            </a:r>
            <a:r>
              <a:rPr lang="en-US" dirty="0" smtClean="0"/>
              <a:t>for domestic </a:t>
            </a:r>
            <a:r>
              <a:rPr lang="en-US" dirty="0"/>
              <a:t>transactions but also for private </a:t>
            </a:r>
            <a:r>
              <a:rPr lang="en-US" dirty="0" smtClean="0"/>
              <a:t>and </a:t>
            </a:r>
            <a:r>
              <a:rPr lang="en-IN" dirty="0" smtClean="0"/>
              <a:t>official </a:t>
            </a:r>
            <a:r>
              <a:rPr lang="en-IN" dirty="0"/>
              <a:t>international </a:t>
            </a:r>
            <a:r>
              <a:rPr lang="en-IN" dirty="0" smtClean="0"/>
              <a:t>transactions.</a:t>
            </a:r>
          </a:p>
          <a:p>
            <a:pPr algn="just"/>
            <a:r>
              <a:rPr lang="en-US" dirty="0" smtClean="0"/>
              <a:t>The US dollar is </a:t>
            </a:r>
            <a:r>
              <a:rPr lang="en-US" dirty="0"/>
              <a:t>a </a:t>
            </a:r>
            <a:r>
              <a:rPr lang="en-US" b="1" dirty="0"/>
              <a:t>vehicle currency</a:t>
            </a:r>
            <a:r>
              <a:rPr lang="en-US" dirty="0"/>
              <a:t>; </a:t>
            </a:r>
            <a:r>
              <a:rPr lang="en-US" dirty="0" smtClean="0"/>
              <a:t>that is</a:t>
            </a:r>
            <a:r>
              <a:rPr lang="en-US" dirty="0"/>
              <a:t>, the dollar is also used for transactions that do not involve the United States at all, </a:t>
            </a:r>
            <a:r>
              <a:rPr lang="en-US" dirty="0" smtClean="0"/>
              <a:t>as, for </a:t>
            </a:r>
            <a:r>
              <a:rPr lang="en-US" dirty="0"/>
              <a:t>example, when a Brazilian importer uses dollars to pay a Japanese </a:t>
            </a:r>
            <a:r>
              <a:rPr lang="en-US" dirty="0" smtClean="0"/>
              <a:t>exporter.</a:t>
            </a:r>
            <a:endParaRPr lang="en-IN" dirty="0"/>
          </a:p>
        </p:txBody>
      </p:sp>
    </p:spTree>
    <p:extLst>
      <p:ext uri="{BB962C8B-B14F-4D97-AF65-F5344CB8AC3E}">
        <p14:creationId xmlns:p14="http://schemas.microsoft.com/office/powerpoint/2010/main" val="343921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67584"/>
          </a:xfrm>
          <a:solidFill>
            <a:schemeClr val="accent2">
              <a:lumMod val="40000"/>
              <a:lumOff val="60000"/>
            </a:schemeClr>
          </a:solidFill>
        </p:spPr>
        <p:txBody>
          <a:bodyPr/>
          <a:lstStyle/>
          <a:p>
            <a:pPr algn="ctr"/>
            <a:r>
              <a:rPr lang="en-US" dirty="0" smtClean="0"/>
              <a:t>Relative importance of major currencies</a:t>
            </a:r>
            <a:endParaRPr lang="en-IN" dirty="0"/>
          </a:p>
        </p:txBody>
      </p:sp>
      <p:pic>
        <p:nvPicPr>
          <p:cNvPr id="4" name="Content Placeholder 3"/>
          <p:cNvPicPr>
            <a:picLocks noGrp="1" noChangeAspect="1"/>
          </p:cNvPicPr>
          <p:nvPr>
            <p:ph idx="1"/>
          </p:nvPr>
        </p:nvPicPr>
        <p:blipFill>
          <a:blip r:embed="rId2"/>
          <a:stretch>
            <a:fillRect/>
          </a:stretch>
        </p:blipFill>
        <p:spPr>
          <a:xfrm>
            <a:off x="1419498" y="2153527"/>
            <a:ext cx="8688476" cy="3289329"/>
          </a:xfrm>
          <a:prstGeom prst="rect">
            <a:avLst/>
          </a:prstGeom>
        </p:spPr>
      </p:pic>
    </p:spTree>
    <p:extLst>
      <p:ext uri="{BB962C8B-B14F-4D97-AF65-F5344CB8AC3E}">
        <p14:creationId xmlns:p14="http://schemas.microsoft.com/office/powerpoint/2010/main" val="381316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r>
              <a:rPr lang="en-US" dirty="0"/>
              <a:t>Another function of foreign exchange markets is the </a:t>
            </a:r>
            <a:r>
              <a:rPr lang="en-US" b="1" dirty="0"/>
              <a:t>credit function</a:t>
            </a:r>
            <a:r>
              <a:rPr lang="en-US" dirty="0"/>
              <a:t>. Credit is </a:t>
            </a:r>
            <a:r>
              <a:rPr lang="en-US" dirty="0" smtClean="0"/>
              <a:t>usually needed </a:t>
            </a:r>
            <a:r>
              <a:rPr lang="en-US" dirty="0"/>
              <a:t>when goods are in transit and also to allow the buyer time to resell the goods </a:t>
            </a:r>
            <a:r>
              <a:rPr lang="en-US" dirty="0" smtClean="0"/>
              <a:t>and make </a:t>
            </a:r>
            <a:r>
              <a:rPr lang="en-US" dirty="0"/>
              <a:t>the payment. In general, exporters allow 90 days for the </a:t>
            </a:r>
            <a:r>
              <a:rPr lang="en-US" dirty="0" smtClean="0"/>
              <a:t>importer </a:t>
            </a:r>
            <a:r>
              <a:rPr lang="en-US" dirty="0"/>
              <a:t>to </a:t>
            </a:r>
            <a:r>
              <a:rPr lang="en-US" dirty="0" smtClean="0"/>
              <a:t>pay.</a:t>
            </a:r>
          </a:p>
          <a:p>
            <a:pPr algn="just"/>
            <a:r>
              <a:rPr lang="en-IN" dirty="0"/>
              <a:t>Still </a:t>
            </a:r>
            <a:r>
              <a:rPr lang="en-IN" dirty="0" smtClean="0"/>
              <a:t>another </a:t>
            </a:r>
            <a:r>
              <a:rPr lang="en-US" dirty="0" smtClean="0"/>
              <a:t>function </a:t>
            </a:r>
            <a:r>
              <a:rPr lang="en-US" dirty="0"/>
              <a:t>of foreign exchange markets is to provide the facilities for </a:t>
            </a:r>
            <a:r>
              <a:rPr lang="en-US" b="1" dirty="0"/>
              <a:t>hedging and </a:t>
            </a:r>
            <a:r>
              <a:rPr lang="en-US" b="1" dirty="0" smtClean="0"/>
              <a:t>speculation</a:t>
            </a:r>
            <a:r>
              <a:rPr lang="en-US" dirty="0" smtClean="0"/>
              <a:t>. Today</a:t>
            </a:r>
            <a:r>
              <a:rPr lang="en-US" dirty="0"/>
              <a:t>, about 90 percent of foreign exchange trading </a:t>
            </a:r>
            <a:r>
              <a:rPr lang="en-US" dirty="0" smtClean="0"/>
              <a:t>reflects purely </a:t>
            </a:r>
            <a:r>
              <a:rPr lang="en-US" dirty="0"/>
              <a:t>financial transactions and only about 10 percent trade financing.</a:t>
            </a:r>
            <a:endParaRPr lang="en-IN" dirty="0"/>
          </a:p>
        </p:txBody>
      </p:sp>
    </p:spTree>
    <p:extLst>
      <p:ext uri="{BB962C8B-B14F-4D97-AF65-F5344CB8AC3E}">
        <p14:creationId xmlns:p14="http://schemas.microsoft.com/office/powerpoint/2010/main" val="1802175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063" y="365126"/>
            <a:ext cx="10578737" cy="1193708"/>
          </a:xfrm>
          <a:solidFill>
            <a:schemeClr val="accent4">
              <a:lumMod val="75000"/>
            </a:schemeClr>
          </a:solidFill>
        </p:spPr>
        <p:txBody>
          <a:bodyPr/>
          <a:lstStyle/>
          <a:p>
            <a:pPr algn="ctr"/>
            <a:r>
              <a:rPr lang="en-US" dirty="0" smtClean="0"/>
              <a:t>Foreign Exchange Rates</a:t>
            </a:r>
            <a:endParaRPr lang="en-IN" dirty="0"/>
          </a:p>
        </p:txBody>
      </p:sp>
      <p:sp>
        <p:nvSpPr>
          <p:cNvPr id="3" name="Content Placeholder 2"/>
          <p:cNvSpPr>
            <a:spLocks noGrp="1"/>
          </p:cNvSpPr>
          <p:nvPr>
            <p:ph idx="1"/>
          </p:nvPr>
        </p:nvSpPr>
        <p:spPr/>
        <p:txBody>
          <a:bodyPr/>
          <a:lstStyle/>
          <a:p>
            <a:pPr algn="just"/>
            <a:r>
              <a:rPr lang="en-US" dirty="0"/>
              <a:t>Assume for simplicity that there are only two economies, the United States and the </a:t>
            </a:r>
            <a:r>
              <a:rPr lang="en-US" dirty="0" smtClean="0"/>
              <a:t>European Monetary </a:t>
            </a:r>
            <a:r>
              <a:rPr lang="en-US" dirty="0"/>
              <a:t>Union (EMU), with the </a:t>
            </a:r>
            <a:r>
              <a:rPr lang="en-US" dirty="0" smtClean="0"/>
              <a:t>dollar ($) as </a:t>
            </a:r>
            <a:r>
              <a:rPr lang="en-US" dirty="0"/>
              <a:t>the domestic currency and the </a:t>
            </a:r>
            <a:r>
              <a:rPr lang="en-US" dirty="0" smtClean="0"/>
              <a:t>euro (</a:t>
            </a:r>
            <a:r>
              <a:rPr lang="en-US" altLang="en-US" i="1" dirty="0" smtClean="0">
                <a:cs typeface="Times New Roman" panose="02020603050405020304" pitchFamily="18" charset="0"/>
              </a:rPr>
              <a:t>€)</a:t>
            </a:r>
            <a:r>
              <a:rPr lang="en-US" altLang="en-US" i="1" baseline="-25000" dirty="0" smtClean="0">
                <a:cs typeface="Times New Roman" panose="02020603050405020304" pitchFamily="18" charset="0"/>
              </a:rPr>
              <a:t> </a:t>
            </a:r>
            <a:r>
              <a:rPr lang="en-US" dirty="0" smtClean="0"/>
              <a:t>as the foreign currency. </a:t>
            </a:r>
            <a:r>
              <a:rPr lang="en-US" dirty="0"/>
              <a:t>The exchange rate (</a:t>
            </a:r>
            <a:r>
              <a:rPr lang="en-US" i="1" dirty="0"/>
              <a:t>R</a:t>
            </a:r>
            <a:r>
              <a:rPr lang="en-US" dirty="0"/>
              <a:t>) between the dollar and the euro is equal to </a:t>
            </a:r>
            <a:r>
              <a:rPr lang="en-US" dirty="0" smtClean="0"/>
              <a:t>the number </a:t>
            </a:r>
            <a:r>
              <a:rPr lang="en-US" dirty="0"/>
              <a:t>of dollars needed to purchase </a:t>
            </a:r>
            <a:r>
              <a:rPr lang="en-US" dirty="0" smtClean="0"/>
              <a:t>one euro.</a:t>
            </a:r>
          </a:p>
          <a:p>
            <a:pPr algn="just"/>
            <a:r>
              <a:rPr lang="en-US" dirty="0"/>
              <a:t>Under a flexible exchange rate system of the type we have today, the dollar price </a:t>
            </a:r>
            <a:r>
              <a:rPr lang="en-US" dirty="0" smtClean="0"/>
              <a:t>of the </a:t>
            </a:r>
            <a:r>
              <a:rPr lang="en-US" dirty="0"/>
              <a:t>euro </a:t>
            </a:r>
            <a:r>
              <a:rPr lang="en-US" i="1" dirty="0"/>
              <a:t>(R) </a:t>
            </a:r>
            <a:r>
              <a:rPr lang="en-US" dirty="0"/>
              <a:t>is determined, just like the price of any commodity, by the intersection </a:t>
            </a:r>
            <a:r>
              <a:rPr lang="en-US" dirty="0" smtClean="0"/>
              <a:t>of the </a:t>
            </a:r>
            <a:r>
              <a:rPr lang="en-US" dirty="0"/>
              <a:t>market demand and supply curves for euros.</a:t>
            </a:r>
            <a:endParaRPr lang="en-IN" dirty="0"/>
          </a:p>
        </p:txBody>
      </p:sp>
    </p:spTree>
    <p:extLst>
      <p:ext uri="{BB962C8B-B14F-4D97-AF65-F5344CB8AC3E}">
        <p14:creationId xmlns:p14="http://schemas.microsoft.com/office/powerpoint/2010/main" val="24460364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1111</TotalTime>
  <Words>2648</Words>
  <Application>Microsoft Office PowerPoint</Application>
  <PresentationFormat>Widescreen</PresentationFormat>
  <Paragraphs>61</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Times New Roman</vt:lpstr>
      <vt:lpstr>Office Theme</vt:lpstr>
      <vt:lpstr> Foreign Exchange Markets and Exchange Rates</vt:lpstr>
      <vt:lpstr>Introduction</vt:lpstr>
      <vt:lpstr>PowerPoint Presentation</vt:lpstr>
      <vt:lpstr>PowerPoint Presentation</vt:lpstr>
      <vt:lpstr>PowerPoint Presentation</vt:lpstr>
      <vt:lpstr>PowerPoint Presentation</vt:lpstr>
      <vt:lpstr>Relative importance of major currencies</vt:lpstr>
      <vt:lpstr>PowerPoint Presentation</vt:lpstr>
      <vt:lpstr>Foreign Exchange Rates</vt:lpstr>
      <vt:lpstr>Exchange rate under flexible rate system</vt:lpstr>
      <vt:lpstr>PowerPoint Presentation</vt:lpstr>
      <vt:lpstr>PowerPoint Presentation</vt:lpstr>
      <vt:lpstr>PowerPoint Presentation</vt:lpstr>
      <vt:lpstr>Arbitrage</vt:lpstr>
      <vt:lpstr>Exchange rate and Balance of Payments</vt:lpstr>
      <vt:lpstr>Disequilibrium under fixed and flexible systems</vt:lpstr>
      <vt:lpstr>PowerPoint Presentation</vt:lpstr>
      <vt:lpstr>PowerPoint Presentation</vt:lpstr>
      <vt:lpstr>PowerPoint Presentation</vt:lpstr>
      <vt:lpstr>Spot and Forward Rates</vt:lpstr>
      <vt:lpstr>PowerPoint Presentation</vt:lpstr>
      <vt:lpstr>Foreign Exchange Swaps</vt:lpstr>
      <vt:lpstr>PowerPoint Presentation</vt:lpstr>
      <vt:lpstr>Currency Futures and Options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35</cp:revision>
  <dcterms:created xsi:type="dcterms:W3CDTF">2023-02-28T05:56:26Z</dcterms:created>
  <dcterms:modified xsi:type="dcterms:W3CDTF">2023-03-10T04:16:41Z</dcterms:modified>
</cp:coreProperties>
</file>