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1"/>
  </p:notesMasterIdLst>
  <p:sldIdLst>
    <p:sldId id="262" r:id="rId2"/>
    <p:sldId id="257" r:id="rId3"/>
    <p:sldId id="298" r:id="rId4"/>
    <p:sldId id="276" r:id="rId5"/>
    <p:sldId id="272" r:id="rId6"/>
    <p:sldId id="277" r:id="rId7"/>
    <p:sldId id="278" r:id="rId8"/>
    <p:sldId id="281" r:id="rId9"/>
    <p:sldId id="270" r:id="rId10"/>
    <p:sldId id="279" r:id="rId11"/>
    <p:sldId id="280" r:id="rId12"/>
    <p:sldId id="282" r:id="rId13"/>
    <p:sldId id="275" r:id="rId14"/>
    <p:sldId id="283" r:id="rId15"/>
    <p:sldId id="284" r:id="rId16"/>
    <p:sldId id="285" r:id="rId17"/>
    <p:sldId id="286" r:id="rId18"/>
    <p:sldId id="288" r:id="rId19"/>
    <p:sldId id="273" r:id="rId20"/>
    <p:sldId id="274" r:id="rId21"/>
    <p:sldId id="271" r:id="rId22"/>
    <p:sldId id="258" r:id="rId23"/>
    <p:sldId id="259" r:id="rId24"/>
    <p:sldId id="260" r:id="rId25"/>
    <p:sldId id="296" r:id="rId26"/>
    <p:sldId id="297" r:id="rId27"/>
    <p:sldId id="266" r:id="rId28"/>
    <p:sldId id="263"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082" autoAdjust="0"/>
    <p:restoredTop sz="94660"/>
  </p:normalViewPr>
  <p:slideViewPr>
    <p:cSldViewPr snapToGrid="0">
      <p:cViewPr varScale="1">
        <p:scale>
          <a:sx n="90" d="100"/>
          <a:sy n="90" d="100"/>
        </p:scale>
        <p:origin x="105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395838-638E-47A8-8797-4BD474C64710}" type="datetimeFigureOut">
              <a:rPr lang="en-US" smtClean="0"/>
              <a:t>31/08/2023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D8E12-94D7-40B5-A571-581B5F75486F}" type="slidenum">
              <a:rPr lang="en-US" smtClean="0"/>
              <a:t>‹#›</a:t>
            </a:fld>
            <a:endParaRPr lang="en-US"/>
          </a:p>
        </p:txBody>
      </p:sp>
    </p:spTree>
    <p:extLst>
      <p:ext uri="{BB962C8B-B14F-4D97-AF65-F5344CB8AC3E}">
        <p14:creationId xmlns:p14="http://schemas.microsoft.com/office/powerpoint/2010/main" val="3487533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2"/>
          <p:cNvSpPr>
            <a:spLocks noGrp="1" noChangeArrowheads="1"/>
          </p:cNvSpPr>
          <p:nvPr>
            <p:ph type="sldNum" sz="quarter" idx="5"/>
          </p:nvPr>
        </p:nvSpPr>
        <p:spPr>
          <a:ln/>
        </p:spPr>
        <p:txBody>
          <a:bodyPr/>
          <a:lstStyle/>
          <a:p>
            <a:fld id="{08D78A4E-F9CE-470D-9DB0-58387806C0B2}" type="slidenum">
              <a:rPr lang="en-US" altLang="en-US"/>
              <a:pPr/>
              <a:t>4</a:t>
            </a:fld>
            <a:endParaRPr lang="en-US" altLang="en-US"/>
          </a:p>
        </p:txBody>
      </p:sp>
      <p:sp>
        <p:nvSpPr>
          <p:cNvPr id="18432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84323" name="Rectangle 3"/>
          <p:cNvSpPr>
            <a:spLocks noGrp="1" noChangeArrowheads="1"/>
          </p:cNvSpPr>
          <p:nvPr>
            <p:ph type="body" idx="1"/>
          </p:nvPr>
        </p:nvSpPr>
        <p:spPr bwMode="auto">
          <a:xfrm>
            <a:off x="457200" y="4343400"/>
            <a:ext cx="60198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552163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2"/>
          <p:cNvSpPr>
            <a:spLocks noGrp="1" noChangeArrowheads="1"/>
          </p:cNvSpPr>
          <p:nvPr>
            <p:ph type="sldNum" sz="quarter" idx="5"/>
          </p:nvPr>
        </p:nvSpPr>
        <p:spPr>
          <a:ln/>
        </p:spPr>
        <p:txBody>
          <a:bodyPr/>
          <a:lstStyle/>
          <a:p>
            <a:fld id="{EA0BAF29-587C-4234-9818-5028CB7D6098}" type="slidenum">
              <a:rPr lang="en-US" altLang="en-US"/>
              <a:pPr/>
              <a:t>25</a:t>
            </a:fld>
            <a:endParaRPr lang="en-US" altLang="en-US"/>
          </a:p>
        </p:txBody>
      </p:sp>
      <p:sp>
        <p:nvSpPr>
          <p:cNvPr id="195586" name="Rectangle 1026"/>
          <p:cNvSpPr>
            <a:spLocks noGrp="1" noRot="1" noChangeAspect="1" noChangeArrowheads="1" noTextEdit="1"/>
          </p:cNvSpPr>
          <p:nvPr>
            <p:ph type="sldImg"/>
          </p:nvPr>
        </p:nvSpPr>
        <p:spPr>
          <a:ln/>
        </p:spPr>
      </p:sp>
      <p:sp>
        <p:nvSpPr>
          <p:cNvPr id="195587" name="Rectangle 1027"/>
          <p:cNvSpPr>
            <a:spLocks noGrp="1" noChangeArrowheads="1"/>
          </p:cNvSpPr>
          <p:nvPr>
            <p:ph type="body" idx="1"/>
          </p:nvPr>
        </p:nvSpPr>
        <p:spPr/>
        <p:txBody>
          <a:bodyPr/>
          <a:lstStyle/>
          <a:p>
            <a:r>
              <a:rPr lang="en-US" altLang="zh-TW"/>
              <a:t>This material is found on pages 34.</a:t>
            </a:r>
          </a:p>
          <a:p>
            <a:r>
              <a:rPr lang="en-US" altLang="en-US">
                <a:ea typeface="PMingLiU" pitchFamily="18" charset="-120"/>
              </a:rPr>
              <a:t>Perception is a process by which individuals organize and interpret their sensory impressions in order to give meaning to their environment. What one perceives can be substantially different from objective reality. Understanding perception is important because people's behaviour is based on their perception of what reality is, not reality itself. </a:t>
            </a:r>
          </a:p>
        </p:txBody>
      </p:sp>
    </p:spTree>
    <p:extLst>
      <p:ext uri="{BB962C8B-B14F-4D97-AF65-F5344CB8AC3E}">
        <p14:creationId xmlns:p14="http://schemas.microsoft.com/office/powerpoint/2010/main" val="3711276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2"/>
          <p:cNvSpPr>
            <a:spLocks noGrp="1" noChangeArrowheads="1"/>
          </p:cNvSpPr>
          <p:nvPr>
            <p:ph type="sldNum" sz="quarter" idx="5"/>
          </p:nvPr>
        </p:nvSpPr>
        <p:spPr>
          <a:ln/>
        </p:spPr>
        <p:txBody>
          <a:bodyPr/>
          <a:lstStyle/>
          <a:p>
            <a:fld id="{218C66A0-8CCD-48C4-BB82-A3CF778E521C}" type="slidenum">
              <a:rPr lang="en-US" altLang="en-US"/>
              <a:pPr/>
              <a:t>26</a:t>
            </a:fld>
            <a:endParaRPr lang="en-US" altLang="en-US"/>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pPr marL="228600" indent="-228600"/>
            <a:r>
              <a:rPr lang="en-US" altLang="zh-TW"/>
              <a:t>This material is found on pages 35-37.</a:t>
            </a:r>
          </a:p>
          <a:p>
            <a:pPr marL="228600" indent="-228600"/>
            <a:r>
              <a:rPr lang="en-US" altLang="en-US">
                <a:solidFill>
                  <a:srgbClr val="000000"/>
                </a:solidFill>
                <a:cs typeface="Times New Roman" panose="02020603050405020304" pitchFamily="18" charset="0"/>
              </a:rPr>
              <a:t>A number of factors operate to shape and sometimes distort perception. </a:t>
            </a:r>
          </a:p>
          <a:p>
            <a:pPr marL="228600" indent="-228600">
              <a:buFontTx/>
              <a:buAutoNum type="arabicParenBoth"/>
            </a:pPr>
            <a:r>
              <a:rPr lang="en-US" altLang="en-US">
                <a:solidFill>
                  <a:srgbClr val="000000"/>
                </a:solidFill>
                <a:cs typeface="Times New Roman" panose="02020603050405020304" pitchFamily="18" charset="0"/>
              </a:rPr>
              <a:t>the Perceiver who is affected by personal characteristics such as attitudes, motives, interests, past experience, and expectations. </a:t>
            </a:r>
          </a:p>
          <a:p>
            <a:pPr marL="228600" indent="-228600">
              <a:buFontTx/>
              <a:buAutoNum type="arabicParenBoth"/>
            </a:pPr>
            <a:r>
              <a:rPr lang="en-US" altLang="en-US">
                <a:solidFill>
                  <a:srgbClr val="000000"/>
                </a:solidFill>
                <a:cs typeface="Times New Roman" panose="02020603050405020304" pitchFamily="18" charset="0"/>
              </a:rPr>
              <a:t>the Target who is affected by "what we see," attractive or unattractive individuals, motion, sounds, size, and other attributes of a target shape the way we see it</a:t>
            </a:r>
          </a:p>
          <a:p>
            <a:pPr marL="228600" indent="-228600">
              <a:buFontTx/>
              <a:buAutoNum type="arabicParenBoth"/>
            </a:pPr>
            <a:r>
              <a:rPr lang="en-US" altLang="en-US">
                <a:solidFill>
                  <a:srgbClr val="000000"/>
                </a:solidFill>
                <a:cs typeface="Times New Roman" panose="02020603050405020304" pitchFamily="18" charset="0"/>
              </a:rPr>
              <a:t>the Situation which is the context in which we see objects or events. The situation is important as elements in the surrounding environment influence our perceptions. </a:t>
            </a:r>
            <a:endParaRPr lang="en-US" altLang="en-US">
              <a:ea typeface="PMingLiU" pitchFamily="18" charset="-120"/>
            </a:endParaRPr>
          </a:p>
          <a:p>
            <a:pPr marL="228600" indent="-228600"/>
            <a:endParaRPr lang="en-US" altLang="en-US"/>
          </a:p>
        </p:txBody>
      </p:sp>
    </p:spTree>
    <p:extLst>
      <p:ext uri="{BB962C8B-B14F-4D97-AF65-F5344CB8AC3E}">
        <p14:creationId xmlns:p14="http://schemas.microsoft.com/office/powerpoint/2010/main" val="3031384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2"/>
          <p:cNvSpPr>
            <a:spLocks noGrp="1" noChangeArrowheads="1"/>
          </p:cNvSpPr>
          <p:nvPr>
            <p:ph type="sldNum" sz="quarter" idx="5"/>
          </p:nvPr>
        </p:nvSpPr>
        <p:spPr>
          <a:ln/>
        </p:spPr>
        <p:txBody>
          <a:bodyPr/>
          <a:lstStyle/>
          <a:p>
            <a:fld id="{202FFF1C-047B-4767-A459-62284EA754C4}" type="slidenum">
              <a:rPr lang="en-US" altLang="en-US"/>
              <a:pPr/>
              <a:t>8</a:t>
            </a:fld>
            <a:endParaRPr lang="en-US" alt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altLang="zh-TW"/>
              <a:t>The material for this illustration is found on page 35.</a:t>
            </a:r>
          </a:p>
          <a:p>
            <a:endParaRPr lang="en-US" altLang="en-US"/>
          </a:p>
        </p:txBody>
      </p:sp>
    </p:spTree>
    <p:extLst>
      <p:ext uri="{BB962C8B-B14F-4D97-AF65-F5344CB8AC3E}">
        <p14:creationId xmlns:p14="http://schemas.microsoft.com/office/powerpoint/2010/main" val="2498566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2"/>
          <p:cNvSpPr>
            <a:spLocks noGrp="1" noChangeArrowheads="1"/>
          </p:cNvSpPr>
          <p:nvPr>
            <p:ph type="sldNum" sz="quarter" idx="5"/>
          </p:nvPr>
        </p:nvSpPr>
        <p:spPr>
          <a:ln/>
        </p:spPr>
        <p:txBody>
          <a:bodyPr/>
          <a:lstStyle/>
          <a:p>
            <a:fld id="{EA0BAF29-587C-4234-9818-5028CB7D6098}" type="slidenum">
              <a:rPr lang="en-US" altLang="en-US"/>
              <a:pPr/>
              <a:t>10</a:t>
            </a:fld>
            <a:endParaRPr lang="en-US" altLang="en-US"/>
          </a:p>
        </p:txBody>
      </p:sp>
      <p:sp>
        <p:nvSpPr>
          <p:cNvPr id="195586" name="Rectangle 1026"/>
          <p:cNvSpPr>
            <a:spLocks noGrp="1" noRot="1" noChangeAspect="1" noChangeArrowheads="1" noTextEdit="1"/>
          </p:cNvSpPr>
          <p:nvPr>
            <p:ph type="sldImg"/>
          </p:nvPr>
        </p:nvSpPr>
        <p:spPr>
          <a:ln/>
        </p:spPr>
      </p:sp>
      <p:sp>
        <p:nvSpPr>
          <p:cNvPr id="195587" name="Rectangle 1027"/>
          <p:cNvSpPr>
            <a:spLocks noGrp="1" noChangeArrowheads="1"/>
          </p:cNvSpPr>
          <p:nvPr>
            <p:ph type="body" idx="1"/>
          </p:nvPr>
        </p:nvSpPr>
        <p:spPr/>
        <p:txBody>
          <a:bodyPr/>
          <a:lstStyle/>
          <a:p>
            <a:r>
              <a:rPr lang="en-US" altLang="zh-TW"/>
              <a:t>This material is found on pages 34.</a:t>
            </a:r>
          </a:p>
          <a:p>
            <a:r>
              <a:rPr lang="en-US" altLang="en-US">
                <a:ea typeface="PMingLiU" pitchFamily="18" charset="-120"/>
              </a:rPr>
              <a:t>Perception is a process by which individuals organize and interpret their sensory impressions in order to give meaning to their environment. What one perceives can be substantially different from objective reality. Understanding perception is important because people's behaviour is based on their perception of what reality is, not reality itself. </a:t>
            </a:r>
          </a:p>
        </p:txBody>
      </p:sp>
    </p:spTree>
    <p:extLst>
      <p:ext uri="{BB962C8B-B14F-4D97-AF65-F5344CB8AC3E}">
        <p14:creationId xmlns:p14="http://schemas.microsoft.com/office/powerpoint/2010/main" val="3101364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2"/>
          <p:cNvSpPr>
            <a:spLocks noGrp="1" noChangeArrowheads="1"/>
          </p:cNvSpPr>
          <p:nvPr>
            <p:ph type="sldNum" sz="quarter" idx="5"/>
          </p:nvPr>
        </p:nvSpPr>
        <p:spPr>
          <a:ln/>
        </p:spPr>
        <p:txBody>
          <a:bodyPr/>
          <a:lstStyle/>
          <a:p>
            <a:fld id="{218C66A0-8CCD-48C4-BB82-A3CF778E521C}" type="slidenum">
              <a:rPr lang="en-US" altLang="en-US"/>
              <a:pPr/>
              <a:t>11</a:t>
            </a:fld>
            <a:endParaRPr lang="en-US" altLang="en-US"/>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pPr marL="228600" indent="-228600"/>
            <a:r>
              <a:rPr lang="en-US" altLang="zh-TW"/>
              <a:t>This material is found on pages 35-37.</a:t>
            </a:r>
          </a:p>
          <a:p>
            <a:pPr marL="228600" indent="-228600"/>
            <a:r>
              <a:rPr lang="en-US" altLang="en-US">
                <a:solidFill>
                  <a:srgbClr val="000000"/>
                </a:solidFill>
                <a:cs typeface="Times New Roman" panose="02020603050405020304" pitchFamily="18" charset="0"/>
              </a:rPr>
              <a:t>A number of factors operate to shape and sometimes distort perception. </a:t>
            </a:r>
          </a:p>
          <a:p>
            <a:pPr marL="228600" indent="-228600">
              <a:buFontTx/>
              <a:buAutoNum type="arabicParenBoth"/>
            </a:pPr>
            <a:r>
              <a:rPr lang="en-US" altLang="en-US">
                <a:solidFill>
                  <a:srgbClr val="000000"/>
                </a:solidFill>
                <a:cs typeface="Times New Roman" panose="02020603050405020304" pitchFamily="18" charset="0"/>
              </a:rPr>
              <a:t>the Perceiver who is affected by personal characteristics such as attitudes, motives, interests, past experience, and expectations. </a:t>
            </a:r>
          </a:p>
          <a:p>
            <a:pPr marL="228600" indent="-228600">
              <a:buFontTx/>
              <a:buAutoNum type="arabicParenBoth"/>
            </a:pPr>
            <a:r>
              <a:rPr lang="en-US" altLang="en-US">
                <a:solidFill>
                  <a:srgbClr val="000000"/>
                </a:solidFill>
                <a:cs typeface="Times New Roman" panose="02020603050405020304" pitchFamily="18" charset="0"/>
              </a:rPr>
              <a:t>the Target who is affected by "what we see," attractive or unattractive individuals, motion, sounds, size, and other attributes of a target shape the way we see it</a:t>
            </a:r>
          </a:p>
          <a:p>
            <a:pPr marL="228600" indent="-228600">
              <a:buFontTx/>
              <a:buAutoNum type="arabicParenBoth"/>
            </a:pPr>
            <a:r>
              <a:rPr lang="en-US" altLang="en-US">
                <a:solidFill>
                  <a:srgbClr val="000000"/>
                </a:solidFill>
                <a:cs typeface="Times New Roman" panose="02020603050405020304" pitchFamily="18" charset="0"/>
              </a:rPr>
              <a:t>the Situation which is the context in which we see objects or events. The situation is important as elements in the surrounding environment influence our perceptions. </a:t>
            </a:r>
            <a:endParaRPr lang="en-US" altLang="en-US">
              <a:ea typeface="PMingLiU" pitchFamily="18" charset="-120"/>
            </a:endParaRPr>
          </a:p>
          <a:p>
            <a:pPr marL="228600" indent="-228600"/>
            <a:endParaRPr lang="en-US" altLang="en-US"/>
          </a:p>
        </p:txBody>
      </p:sp>
    </p:spTree>
    <p:extLst>
      <p:ext uri="{BB962C8B-B14F-4D97-AF65-F5344CB8AC3E}">
        <p14:creationId xmlns:p14="http://schemas.microsoft.com/office/powerpoint/2010/main" val="81531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2"/>
          <p:cNvSpPr>
            <a:spLocks noGrp="1" noChangeArrowheads="1"/>
          </p:cNvSpPr>
          <p:nvPr>
            <p:ph type="sldNum" sz="quarter" idx="5"/>
          </p:nvPr>
        </p:nvSpPr>
        <p:spPr>
          <a:ln/>
        </p:spPr>
        <p:txBody>
          <a:bodyPr/>
          <a:lstStyle/>
          <a:p>
            <a:fld id="{A84759DD-4442-481E-B13A-96531653AF77}" type="slidenum">
              <a:rPr lang="en-US" altLang="en-US"/>
              <a:pPr/>
              <a:t>12</a:t>
            </a:fld>
            <a:endParaRPr lang="en-US" alt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r>
              <a:rPr lang="en-US" altLang="zh-TW"/>
              <a:t>The material for this illustration is found on page 36.</a:t>
            </a:r>
          </a:p>
          <a:p>
            <a:endParaRPr lang="en-US" altLang="en-US"/>
          </a:p>
        </p:txBody>
      </p:sp>
    </p:spTree>
    <p:extLst>
      <p:ext uri="{BB962C8B-B14F-4D97-AF65-F5344CB8AC3E}">
        <p14:creationId xmlns:p14="http://schemas.microsoft.com/office/powerpoint/2010/main" val="2290750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2"/>
          <p:cNvSpPr>
            <a:spLocks noGrp="1" noChangeArrowheads="1"/>
          </p:cNvSpPr>
          <p:nvPr>
            <p:ph type="sldNum" sz="quarter" idx="5"/>
          </p:nvPr>
        </p:nvSpPr>
        <p:spPr>
          <a:ln/>
        </p:spPr>
        <p:txBody>
          <a:bodyPr/>
          <a:lstStyle/>
          <a:p>
            <a:fld id="{71943ECF-6777-4C0D-A6B5-EA612B024DD6}" type="slidenum">
              <a:rPr lang="en-US" altLang="en-US"/>
              <a:pPr/>
              <a:t>14</a:t>
            </a:fld>
            <a:endParaRPr lang="en-US" altLang="en-US"/>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r>
              <a:rPr lang="en-US" altLang="zh-TW"/>
              <a:t>This material is found on pages 37-41.</a:t>
            </a:r>
            <a:endParaRPr lang="en-US" altLang="en-US">
              <a:ea typeface="PMingLiU" pitchFamily="18" charset="-120"/>
            </a:endParaRPr>
          </a:p>
          <a:p>
            <a:endParaRPr lang="en-US" altLang="en-US"/>
          </a:p>
        </p:txBody>
      </p:sp>
    </p:spTree>
    <p:extLst>
      <p:ext uri="{BB962C8B-B14F-4D97-AF65-F5344CB8AC3E}">
        <p14:creationId xmlns:p14="http://schemas.microsoft.com/office/powerpoint/2010/main" val="629615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2"/>
          <p:cNvSpPr>
            <a:spLocks noGrp="1" noChangeArrowheads="1"/>
          </p:cNvSpPr>
          <p:nvPr>
            <p:ph type="sldNum" sz="quarter" idx="5"/>
          </p:nvPr>
        </p:nvSpPr>
        <p:spPr>
          <a:ln/>
        </p:spPr>
        <p:txBody>
          <a:bodyPr/>
          <a:lstStyle/>
          <a:p>
            <a:fld id="{5020F531-C29B-43E0-9F17-DAAC6BBC761B}" type="slidenum">
              <a:rPr lang="en-US" altLang="en-US"/>
              <a:pPr/>
              <a:t>15</a:t>
            </a:fld>
            <a:endParaRPr lang="en-US" alt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pPr marL="228600" indent="-228600"/>
            <a:r>
              <a:rPr lang="en-US" altLang="zh-TW"/>
              <a:t>This material is found on pages 37-38.</a:t>
            </a:r>
          </a:p>
          <a:p>
            <a:pPr marL="228600" indent="-228600"/>
            <a:r>
              <a:rPr lang="en-US" altLang="en-US">
                <a:solidFill>
                  <a:srgbClr val="000000"/>
                </a:solidFill>
                <a:cs typeface="Times New Roman" panose="02020603050405020304" pitchFamily="18" charset="0"/>
              </a:rPr>
              <a:t>Attribution Theory says we judge people differently depending on what meaning we attribute to a given behaviour. </a:t>
            </a:r>
          </a:p>
          <a:p>
            <a:pPr marL="228600" indent="-228600"/>
            <a:r>
              <a:rPr lang="en-US" altLang="en-US">
                <a:solidFill>
                  <a:srgbClr val="000000"/>
                </a:solidFill>
                <a:cs typeface="Times New Roman" panose="02020603050405020304" pitchFamily="18" charset="0"/>
              </a:rPr>
              <a:t>We attempt to determine whether the behaviour was internally- or externally-caused. </a:t>
            </a:r>
          </a:p>
          <a:p>
            <a:pPr marL="228600" indent="-228600"/>
            <a:r>
              <a:rPr lang="en-US" altLang="en-US">
                <a:solidFill>
                  <a:srgbClr val="000000"/>
                </a:solidFill>
                <a:cs typeface="Times New Roman" panose="02020603050405020304" pitchFamily="18" charset="0"/>
              </a:rPr>
              <a:t>Externally-caused refers to the environment, while internally-caused behaviour is attributed to those events that are believed to be under the personal control of the individual. </a:t>
            </a:r>
          </a:p>
          <a:p>
            <a:pPr marL="228600" indent="-228600"/>
            <a:r>
              <a:rPr lang="en-US" altLang="en-US">
                <a:solidFill>
                  <a:srgbClr val="000000"/>
                </a:solidFill>
                <a:cs typeface="Times New Roman" panose="02020603050405020304" pitchFamily="18" charset="0"/>
              </a:rPr>
              <a:t>Our determination of internally or externally caused behaviour depends on three factors: </a:t>
            </a:r>
          </a:p>
          <a:p>
            <a:pPr marL="228600" indent="-228600">
              <a:buFontTx/>
              <a:buAutoNum type="arabicParenBoth"/>
            </a:pPr>
            <a:r>
              <a:rPr lang="en-US" altLang="en-US">
                <a:solidFill>
                  <a:srgbClr val="000000"/>
                </a:solidFill>
                <a:cs typeface="Times New Roman" panose="02020603050405020304" pitchFamily="18" charset="0"/>
              </a:rPr>
              <a:t>Distinctiveness; whether an individual displays different behaviour in different situations</a:t>
            </a:r>
          </a:p>
          <a:p>
            <a:pPr marL="228600" indent="-228600">
              <a:buFontTx/>
              <a:buAutoNum type="arabicParenBoth"/>
            </a:pPr>
            <a:r>
              <a:rPr lang="en-US" altLang="en-US">
                <a:solidFill>
                  <a:srgbClr val="000000"/>
                </a:solidFill>
                <a:cs typeface="Times New Roman" panose="02020603050405020304" pitchFamily="18" charset="0"/>
              </a:rPr>
              <a:t>Consensus: If everyone who is faced with a similar situation responds in the same way, we can say the behaviour shows consensus. </a:t>
            </a:r>
          </a:p>
          <a:p>
            <a:pPr marL="228600" indent="-228600">
              <a:buFontTx/>
              <a:buAutoNum type="arabicParenBoth"/>
            </a:pPr>
            <a:r>
              <a:rPr lang="en-US" altLang="en-US">
                <a:solidFill>
                  <a:srgbClr val="000000"/>
                </a:solidFill>
                <a:cs typeface="Times New Roman" panose="02020603050405020304" pitchFamily="18" charset="0"/>
              </a:rPr>
              <a:t>Consistency. Is the person’s actions consistent over time. </a:t>
            </a:r>
            <a:endParaRPr lang="en-US" altLang="en-US">
              <a:ea typeface="PMingLiU" pitchFamily="18" charset="-120"/>
            </a:endParaRPr>
          </a:p>
          <a:p>
            <a:pPr marL="228600" indent="-228600"/>
            <a:endParaRPr lang="en-US" altLang="en-US"/>
          </a:p>
        </p:txBody>
      </p:sp>
    </p:spTree>
    <p:extLst>
      <p:ext uri="{BB962C8B-B14F-4D97-AF65-F5344CB8AC3E}">
        <p14:creationId xmlns:p14="http://schemas.microsoft.com/office/powerpoint/2010/main" val="3058090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2"/>
          <p:cNvSpPr>
            <a:spLocks noGrp="1" noChangeArrowheads="1"/>
          </p:cNvSpPr>
          <p:nvPr>
            <p:ph type="sldNum" sz="quarter" idx="5"/>
          </p:nvPr>
        </p:nvSpPr>
        <p:spPr>
          <a:ln/>
        </p:spPr>
        <p:txBody>
          <a:bodyPr/>
          <a:lstStyle/>
          <a:p>
            <a:fld id="{F057D33F-E540-4461-8AF3-8CE3FE88BCE4}" type="slidenum">
              <a:rPr lang="en-US" altLang="en-US"/>
              <a:pPr/>
              <a:t>17</a:t>
            </a:fld>
            <a:endParaRPr lang="en-US" altLang="en-US"/>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r>
              <a:rPr lang="en-US" altLang="zh-TW"/>
              <a:t>This material is found on pages 39.</a:t>
            </a:r>
            <a:endParaRPr lang="en-US" altLang="en-US">
              <a:ea typeface="PMingLiU" pitchFamily="18" charset="-120"/>
            </a:endParaRPr>
          </a:p>
          <a:p>
            <a:endParaRPr lang="en-US" altLang="en-US"/>
          </a:p>
        </p:txBody>
      </p:sp>
    </p:spTree>
    <p:extLst>
      <p:ext uri="{BB962C8B-B14F-4D97-AF65-F5344CB8AC3E}">
        <p14:creationId xmlns:p14="http://schemas.microsoft.com/office/powerpoint/2010/main" val="4265371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2"/>
          <p:cNvSpPr>
            <a:spLocks noGrp="1" noChangeArrowheads="1"/>
          </p:cNvSpPr>
          <p:nvPr>
            <p:ph type="sldNum" sz="quarter" idx="5"/>
          </p:nvPr>
        </p:nvSpPr>
        <p:spPr>
          <a:ln/>
        </p:spPr>
        <p:txBody>
          <a:bodyPr/>
          <a:lstStyle/>
          <a:p>
            <a:fld id="{A306E85D-0B7A-4370-9DC5-6A451122EA51}" type="slidenum">
              <a:rPr lang="en-US" altLang="en-US"/>
              <a:pPr/>
              <a:t>18</a:t>
            </a:fld>
            <a:endParaRPr lang="en-US" altLang="en-US"/>
          </a:p>
        </p:txBody>
      </p:sp>
      <p:sp>
        <p:nvSpPr>
          <p:cNvPr id="229378" name="Rectangle 1026"/>
          <p:cNvSpPr>
            <a:spLocks noGrp="1" noRot="1" noChangeAspect="1" noChangeArrowheads="1" noTextEdit="1"/>
          </p:cNvSpPr>
          <p:nvPr>
            <p:ph type="sldImg"/>
          </p:nvPr>
        </p:nvSpPr>
        <p:spPr>
          <a:ln/>
        </p:spPr>
      </p:sp>
      <p:sp>
        <p:nvSpPr>
          <p:cNvPr id="229379" name="Rectangle 1027"/>
          <p:cNvSpPr>
            <a:spLocks noGrp="1" noChangeArrowheads="1"/>
          </p:cNvSpPr>
          <p:nvPr>
            <p:ph type="body" idx="1"/>
          </p:nvPr>
        </p:nvSpPr>
        <p:spPr/>
        <p:txBody>
          <a:bodyPr/>
          <a:lstStyle/>
          <a:p>
            <a:r>
              <a:rPr lang="en-US" altLang="zh-TW"/>
              <a:t>This material is found on pages 39-40.</a:t>
            </a:r>
            <a:endParaRPr lang="en-US" altLang="en-US">
              <a:ea typeface="PMingLiU" pitchFamily="18" charset="-120"/>
            </a:endParaRPr>
          </a:p>
          <a:p>
            <a:endParaRPr lang="en-US" altLang="en-US"/>
          </a:p>
        </p:txBody>
      </p:sp>
    </p:spTree>
    <p:extLst>
      <p:ext uri="{BB962C8B-B14F-4D97-AF65-F5344CB8AC3E}">
        <p14:creationId xmlns:p14="http://schemas.microsoft.com/office/powerpoint/2010/main" val="1720337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8CCEF2-271D-4D00-984A-B21090C0F1BE}" type="datetimeFigureOut">
              <a:rPr lang="en-US" smtClean="0"/>
              <a:t>31/08/2023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65396FC-98C9-4B99-B111-5AA2A2A0F970}" type="slidenum">
              <a:rPr lang="en-US" smtClean="0"/>
              <a:t>‹#›</a:t>
            </a:fld>
            <a:endParaRPr lang="en-US"/>
          </a:p>
        </p:txBody>
      </p:sp>
    </p:spTree>
    <p:extLst>
      <p:ext uri="{BB962C8B-B14F-4D97-AF65-F5344CB8AC3E}">
        <p14:creationId xmlns:p14="http://schemas.microsoft.com/office/powerpoint/2010/main" val="2061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8CCEF2-271D-4D00-984A-B21090C0F1BE}" type="datetimeFigureOut">
              <a:rPr lang="en-US" smtClean="0"/>
              <a:t>31/08/2023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5396FC-98C9-4B99-B111-5AA2A2A0F970}" type="slidenum">
              <a:rPr lang="en-US" smtClean="0"/>
              <a:t>‹#›</a:t>
            </a:fld>
            <a:endParaRPr lang="en-US"/>
          </a:p>
        </p:txBody>
      </p:sp>
    </p:spTree>
    <p:extLst>
      <p:ext uri="{BB962C8B-B14F-4D97-AF65-F5344CB8AC3E}">
        <p14:creationId xmlns:p14="http://schemas.microsoft.com/office/powerpoint/2010/main" val="176421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8CCEF2-271D-4D00-984A-B21090C0F1BE}" type="datetimeFigureOut">
              <a:rPr lang="en-US" smtClean="0"/>
              <a:t>31/08/2023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5396FC-98C9-4B99-B111-5AA2A2A0F97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6024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48CCEF2-271D-4D00-984A-B21090C0F1BE}" type="datetimeFigureOut">
              <a:rPr lang="en-US" smtClean="0"/>
              <a:t>31/08/2023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5396FC-98C9-4B99-B111-5AA2A2A0F970}" type="slidenum">
              <a:rPr lang="en-US" smtClean="0"/>
              <a:t>‹#›</a:t>
            </a:fld>
            <a:endParaRPr lang="en-US"/>
          </a:p>
        </p:txBody>
      </p:sp>
    </p:spTree>
    <p:extLst>
      <p:ext uri="{BB962C8B-B14F-4D97-AF65-F5344CB8AC3E}">
        <p14:creationId xmlns:p14="http://schemas.microsoft.com/office/powerpoint/2010/main" val="3009964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48CCEF2-271D-4D00-984A-B21090C0F1BE}" type="datetimeFigureOut">
              <a:rPr lang="en-US" smtClean="0"/>
              <a:t>31/08/2023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5396FC-98C9-4B99-B111-5AA2A2A0F97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6543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48CCEF2-271D-4D00-984A-B21090C0F1BE}" type="datetimeFigureOut">
              <a:rPr lang="en-US" smtClean="0"/>
              <a:t>31/08/2023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5396FC-98C9-4B99-B111-5AA2A2A0F970}" type="slidenum">
              <a:rPr lang="en-US" smtClean="0"/>
              <a:t>‹#›</a:t>
            </a:fld>
            <a:endParaRPr lang="en-US"/>
          </a:p>
        </p:txBody>
      </p:sp>
    </p:spTree>
    <p:extLst>
      <p:ext uri="{BB962C8B-B14F-4D97-AF65-F5344CB8AC3E}">
        <p14:creationId xmlns:p14="http://schemas.microsoft.com/office/powerpoint/2010/main" val="1466407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8CCEF2-271D-4D00-984A-B21090C0F1BE}" type="datetimeFigureOut">
              <a:rPr lang="en-US" smtClean="0"/>
              <a:t>31/08/2023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5396FC-98C9-4B99-B111-5AA2A2A0F970}" type="slidenum">
              <a:rPr lang="en-US" smtClean="0"/>
              <a:t>‹#›</a:t>
            </a:fld>
            <a:endParaRPr lang="en-US"/>
          </a:p>
        </p:txBody>
      </p:sp>
    </p:spTree>
    <p:extLst>
      <p:ext uri="{BB962C8B-B14F-4D97-AF65-F5344CB8AC3E}">
        <p14:creationId xmlns:p14="http://schemas.microsoft.com/office/powerpoint/2010/main" val="2993192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8CCEF2-271D-4D00-984A-B21090C0F1BE}" type="datetimeFigureOut">
              <a:rPr lang="en-US" smtClean="0"/>
              <a:t>31/08/2023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5396FC-98C9-4B99-B111-5AA2A2A0F970}" type="slidenum">
              <a:rPr lang="en-US" smtClean="0"/>
              <a:t>‹#›</a:t>
            </a:fld>
            <a:endParaRPr lang="en-US"/>
          </a:p>
        </p:txBody>
      </p:sp>
    </p:spTree>
    <p:extLst>
      <p:ext uri="{BB962C8B-B14F-4D97-AF65-F5344CB8AC3E}">
        <p14:creationId xmlns:p14="http://schemas.microsoft.com/office/powerpoint/2010/main" val="811708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8CCEF2-271D-4D00-984A-B21090C0F1BE}" type="datetimeFigureOut">
              <a:rPr lang="en-US" smtClean="0"/>
              <a:t>31/08/2023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5396FC-98C9-4B99-B111-5AA2A2A0F970}" type="slidenum">
              <a:rPr lang="en-US" smtClean="0"/>
              <a:t>‹#›</a:t>
            </a:fld>
            <a:endParaRPr lang="en-US"/>
          </a:p>
        </p:txBody>
      </p:sp>
    </p:spTree>
    <p:extLst>
      <p:ext uri="{BB962C8B-B14F-4D97-AF65-F5344CB8AC3E}">
        <p14:creationId xmlns:p14="http://schemas.microsoft.com/office/powerpoint/2010/main" val="59937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8CCEF2-271D-4D00-984A-B21090C0F1BE}" type="datetimeFigureOut">
              <a:rPr lang="en-US" smtClean="0"/>
              <a:t>31/08/2023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5396FC-98C9-4B99-B111-5AA2A2A0F970}" type="slidenum">
              <a:rPr lang="en-US" smtClean="0"/>
              <a:t>‹#›</a:t>
            </a:fld>
            <a:endParaRPr lang="en-US"/>
          </a:p>
        </p:txBody>
      </p:sp>
    </p:spTree>
    <p:extLst>
      <p:ext uri="{BB962C8B-B14F-4D97-AF65-F5344CB8AC3E}">
        <p14:creationId xmlns:p14="http://schemas.microsoft.com/office/powerpoint/2010/main" val="3855041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8CCEF2-271D-4D00-984A-B21090C0F1BE}" type="datetimeFigureOut">
              <a:rPr lang="en-US" smtClean="0"/>
              <a:t>31/08/2023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65396FC-98C9-4B99-B111-5AA2A2A0F970}" type="slidenum">
              <a:rPr lang="en-US" smtClean="0"/>
              <a:t>‹#›</a:t>
            </a:fld>
            <a:endParaRPr lang="en-US"/>
          </a:p>
        </p:txBody>
      </p:sp>
    </p:spTree>
    <p:extLst>
      <p:ext uri="{BB962C8B-B14F-4D97-AF65-F5344CB8AC3E}">
        <p14:creationId xmlns:p14="http://schemas.microsoft.com/office/powerpoint/2010/main" val="4205070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8CCEF2-271D-4D00-984A-B21090C0F1BE}" type="datetimeFigureOut">
              <a:rPr lang="en-US" smtClean="0"/>
              <a:t>31/08/2023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65396FC-98C9-4B99-B111-5AA2A2A0F970}" type="slidenum">
              <a:rPr lang="en-US" smtClean="0"/>
              <a:t>‹#›</a:t>
            </a:fld>
            <a:endParaRPr lang="en-US"/>
          </a:p>
        </p:txBody>
      </p:sp>
    </p:spTree>
    <p:extLst>
      <p:ext uri="{BB962C8B-B14F-4D97-AF65-F5344CB8AC3E}">
        <p14:creationId xmlns:p14="http://schemas.microsoft.com/office/powerpoint/2010/main" val="4074540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8CCEF2-271D-4D00-984A-B21090C0F1BE}" type="datetimeFigureOut">
              <a:rPr lang="en-US" smtClean="0"/>
              <a:t>31/08/2023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65396FC-98C9-4B99-B111-5AA2A2A0F970}" type="slidenum">
              <a:rPr lang="en-US" smtClean="0"/>
              <a:t>‹#›</a:t>
            </a:fld>
            <a:endParaRPr lang="en-US"/>
          </a:p>
        </p:txBody>
      </p:sp>
    </p:spTree>
    <p:extLst>
      <p:ext uri="{BB962C8B-B14F-4D97-AF65-F5344CB8AC3E}">
        <p14:creationId xmlns:p14="http://schemas.microsoft.com/office/powerpoint/2010/main" val="258417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8CCEF2-271D-4D00-984A-B21090C0F1BE}" type="datetimeFigureOut">
              <a:rPr lang="en-US" smtClean="0"/>
              <a:t>31/08/2023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65396FC-98C9-4B99-B111-5AA2A2A0F970}" type="slidenum">
              <a:rPr lang="en-US" smtClean="0"/>
              <a:t>‹#›</a:t>
            </a:fld>
            <a:endParaRPr lang="en-US"/>
          </a:p>
        </p:txBody>
      </p:sp>
    </p:spTree>
    <p:extLst>
      <p:ext uri="{BB962C8B-B14F-4D97-AF65-F5344CB8AC3E}">
        <p14:creationId xmlns:p14="http://schemas.microsoft.com/office/powerpoint/2010/main" val="144707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48CCEF2-271D-4D00-984A-B21090C0F1BE}" type="datetimeFigureOut">
              <a:rPr lang="en-US" smtClean="0"/>
              <a:t>31/08/2023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5396FC-98C9-4B99-B111-5AA2A2A0F970}" type="slidenum">
              <a:rPr lang="en-US" smtClean="0"/>
              <a:t>‹#›</a:t>
            </a:fld>
            <a:endParaRPr lang="en-US"/>
          </a:p>
        </p:txBody>
      </p:sp>
    </p:spTree>
    <p:extLst>
      <p:ext uri="{BB962C8B-B14F-4D97-AF65-F5344CB8AC3E}">
        <p14:creationId xmlns:p14="http://schemas.microsoft.com/office/powerpoint/2010/main" val="284319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48CCEF2-271D-4D00-984A-B21090C0F1BE}" type="datetimeFigureOut">
              <a:rPr lang="en-US" smtClean="0"/>
              <a:t>31/08/2023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5396FC-98C9-4B99-B111-5AA2A2A0F970}" type="slidenum">
              <a:rPr lang="en-US" smtClean="0"/>
              <a:t>‹#›</a:t>
            </a:fld>
            <a:endParaRPr lang="en-US"/>
          </a:p>
        </p:txBody>
      </p:sp>
    </p:spTree>
    <p:extLst>
      <p:ext uri="{BB962C8B-B14F-4D97-AF65-F5344CB8AC3E}">
        <p14:creationId xmlns:p14="http://schemas.microsoft.com/office/powerpoint/2010/main" val="463036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48CCEF2-271D-4D00-984A-B21090C0F1BE}" type="datetimeFigureOut">
              <a:rPr lang="en-US" smtClean="0"/>
              <a:t>31/08/2023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65396FC-98C9-4B99-B111-5AA2A2A0F970}" type="slidenum">
              <a:rPr lang="en-US" smtClean="0"/>
              <a:t>‹#›</a:t>
            </a:fld>
            <a:endParaRPr lang="en-US"/>
          </a:p>
        </p:txBody>
      </p:sp>
    </p:spTree>
    <p:extLst>
      <p:ext uri="{BB962C8B-B14F-4D97-AF65-F5344CB8AC3E}">
        <p14:creationId xmlns:p14="http://schemas.microsoft.com/office/powerpoint/2010/main" val="297639718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5545" y="903890"/>
            <a:ext cx="8919067" cy="3888827"/>
          </a:xfrm>
        </p:spPr>
        <p:txBody>
          <a:bodyPr/>
          <a:lstStyle/>
          <a:p>
            <a:r>
              <a:rPr lang="en-US" dirty="0" smtClean="0"/>
              <a:t>   </a:t>
            </a:r>
            <a:br>
              <a:rPr lang="en-US" dirty="0" smtClean="0"/>
            </a:br>
            <a:r>
              <a:rPr lang="en-US" dirty="0" smtClean="0"/>
              <a:t>Emotional </a:t>
            </a:r>
            <a:r>
              <a:rPr lang="en-US" dirty="0"/>
              <a:t>Intelligence</a:t>
            </a:r>
          </a:p>
        </p:txBody>
      </p:sp>
      <p:pic>
        <p:nvPicPr>
          <p:cNvPr id="1028" name="Picture 4" descr="Colorful square emojis set v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351" y="21020"/>
            <a:ext cx="5538629" cy="401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131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Grp="1" noChangeArrowheads="1"/>
          </p:cNvSpPr>
          <p:nvPr>
            <p:ph type="title"/>
          </p:nvPr>
        </p:nvSpPr>
        <p:spPr/>
        <p:txBody>
          <a:bodyPr/>
          <a:lstStyle/>
          <a:p>
            <a:r>
              <a:rPr lang="en-US" altLang="zh-TW">
                <a:ea typeface="PMingLiU" pitchFamily="18" charset="-120"/>
              </a:rPr>
              <a:t>Perception</a:t>
            </a:r>
          </a:p>
        </p:txBody>
      </p:sp>
      <p:sp>
        <p:nvSpPr>
          <p:cNvPr id="87045" name="Rectangle 5"/>
          <p:cNvSpPr>
            <a:spLocks noGrp="1" noChangeArrowheads="1"/>
          </p:cNvSpPr>
          <p:nvPr>
            <p:ph type="body" idx="1"/>
          </p:nvPr>
        </p:nvSpPr>
        <p:spPr>
          <a:noFill/>
        </p:spPr>
        <p:txBody>
          <a:bodyPr>
            <a:normAutofit lnSpcReduction="10000"/>
          </a:bodyPr>
          <a:lstStyle/>
          <a:p>
            <a:pPr>
              <a:lnSpc>
                <a:spcPct val="90000"/>
              </a:lnSpc>
            </a:pPr>
            <a:r>
              <a:rPr lang="en-US" altLang="zh-TW" sz="2800">
                <a:ea typeface="PMingLiU" pitchFamily="18" charset="-120"/>
              </a:rPr>
              <a:t>What Is Perception?</a:t>
            </a:r>
          </a:p>
          <a:p>
            <a:pPr lvl="1">
              <a:lnSpc>
                <a:spcPct val="90000"/>
              </a:lnSpc>
            </a:pPr>
            <a:r>
              <a:rPr lang="en-US" altLang="zh-TW" sz="2400">
                <a:ea typeface="PMingLiU" pitchFamily="18" charset="-120"/>
              </a:rPr>
              <a:t>A process by which individuals organize and interpret their sensory impressions in order to give meaning to their environment.</a:t>
            </a:r>
          </a:p>
          <a:p>
            <a:pPr lvl="1">
              <a:lnSpc>
                <a:spcPct val="90000"/>
              </a:lnSpc>
            </a:pPr>
            <a:endParaRPr lang="en-US" altLang="zh-TW" sz="2400">
              <a:ea typeface="PMingLiU" pitchFamily="18" charset="-120"/>
            </a:endParaRPr>
          </a:p>
          <a:p>
            <a:pPr>
              <a:lnSpc>
                <a:spcPct val="90000"/>
              </a:lnSpc>
            </a:pPr>
            <a:r>
              <a:rPr lang="en-US" altLang="zh-TW" sz="2800">
                <a:ea typeface="PMingLiU" pitchFamily="18" charset="-120"/>
              </a:rPr>
              <a:t>Why Is it Important?</a:t>
            </a:r>
          </a:p>
          <a:p>
            <a:pPr lvl="1">
              <a:lnSpc>
                <a:spcPct val="90000"/>
              </a:lnSpc>
            </a:pPr>
            <a:r>
              <a:rPr lang="en-US" altLang="zh-TW" sz="2400">
                <a:ea typeface="PMingLiU" pitchFamily="18" charset="-120"/>
              </a:rPr>
              <a:t>Because people</a:t>
            </a:r>
            <a:r>
              <a:rPr lang="en-US" altLang="zh-TW" sz="2400">
                <a:latin typeface="Tahoma" panose="020B0604030504040204" pitchFamily="34" charset="0"/>
                <a:ea typeface="PMingLiU" pitchFamily="18" charset="-120"/>
              </a:rPr>
              <a:t>’</a:t>
            </a:r>
            <a:r>
              <a:rPr lang="en-US" altLang="zh-TW" sz="2400">
                <a:ea typeface="PMingLiU" pitchFamily="18" charset="-120"/>
              </a:rPr>
              <a:t>s behaviour is based on their perception of what reality is, not on reality itself.  </a:t>
            </a:r>
          </a:p>
          <a:p>
            <a:pPr lvl="1">
              <a:lnSpc>
                <a:spcPct val="90000"/>
              </a:lnSpc>
            </a:pPr>
            <a:r>
              <a:rPr lang="en-US" altLang="zh-TW" sz="2400">
                <a:ea typeface="PMingLiU" pitchFamily="18" charset="-120"/>
              </a:rPr>
              <a:t>The world as it is perceived is the world that is behaviourally important.</a:t>
            </a:r>
          </a:p>
        </p:txBody>
      </p:sp>
    </p:spTree>
    <p:extLst>
      <p:ext uri="{BB962C8B-B14F-4D97-AF65-F5344CB8AC3E}">
        <p14:creationId xmlns:p14="http://schemas.microsoft.com/office/powerpoint/2010/main" val="331463258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4" name="Rectangle 6"/>
          <p:cNvSpPr>
            <a:spLocks noGrp="1" noChangeArrowheads="1"/>
          </p:cNvSpPr>
          <p:nvPr>
            <p:ph type="title"/>
          </p:nvPr>
        </p:nvSpPr>
        <p:spPr/>
        <p:txBody>
          <a:bodyPr/>
          <a:lstStyle/>
          <a:p>
            <a:r>
              <a:rPr lang="en-US" altLang="zh-TW">
                <a:ea typeface="PMingLiU" pitchFamily="18" charset="-120"/>
              </a:rPr>
              <a:t>Factors Influencing Perception</a:t>
            </a:r>
          </a:p>
        </p:txBody>
      </p:sp>
      <p:sp>
        <p:nvSpPr>
          <p:cNvPr id="89095" name="Rectangle 7"/>
          <p:cNvSpPr>
            <a:spLocks noGrp="1" noChangeArrowheads="1"/>
          </p:cNvSpPr>
          <p:nvPr>
            <p:ph type="body" idx="1"/>
          </p:nvPr>
        </p:nvSpPr>
        <p:spPr/>
        <p:txBody>
          <a:bodyPr/>
          <a:lstStyle/>
          <a:p>
            <a:r>
              <a:rPr lang="en-US" altLang="zh-TW">
                <a:ea typeface="PMingLiU" pitchFamily="18" charset="-120"/>
              </a:rPr>
              <a:t>The Perceiver</a:t>
            </a:r>
          </a:p>
          <a:p>
            <a:r>
              <a:rPr lang="en-US" altLang="zh-TW">
                <a:ea typeface="PMingLiU" pitchFamily="18" charset="-120"/>
              </a:rPr>
              <a:t>The Target</a:t>
            </a:r>
          </a:p>
          <a:p>
            <a:r>
              <a:rPr lang="en-US" altLang="zh-TW">
                <a:ea typeface="PMingLiU" pitchFamily="18" charset="-120"/>
              </a:rPr>
              <a:t>The Situation</a:t>
            </a:r>
          </a:p>
        </p:txBody>
      </p:sp>
    </p:spTree>
    <p:extLst>
      <p:ext uri="{BB962C8B-B14F-4D97-AF65-F5344CB8AC3E}">
        <p14:creationId xmlns:p14="http://schemas.microsoft.com/office/powerpoint/2010/main" val="103992489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noFill/>
          <a:ln/>
        </p:spPr>
        <p:txBody>
          <a:bodyPr vert="horz" lIns="90488" tIns="44450" rIns="90488" bIns="44450" rtlCol="0" anchor="t">
            <a:normAutofit/>
          </a:bodyPr>
          <a:lstStyle/>
          <a:p>
            <a:r>
              <a:rPr lang="en-US" altLang="zh-TW">
                <a:ea typeface="PMingLiU" pitchFamily="18" charset="-120"/>
              </a:rPr>
              <a:t>Factors that Influence Perception</a:t>
            </a:r>
          </a:p>
        </p:txBody>
      </p:sp>
      <p:grpSp>
        <p:nvGrpSpPr>
          <p:cNvPr id="93244" name="Group 60"/>
          <p:cNvGrpSpPr>
            <a:grpSpLocks/>
          </p:cNvGrpSpPr>
          <p:nvPr/>
        </p:nvGrpSpPr>
        <p:grpSpPr bwMode="auto">
          <a:xfrm>
            <a:off x="3428999" y="1303283"/>
            <a:ext cx="6955222" cy="5554717"/>
            <a:chOff x="1659" y="1506"/>
            <a:chExt cx="2442" cy="1898"/>
          </a:xfrm>
        </p:grpSpPr>
        <p:sp>
          <p:nvSpPr>
            <p:cNvPr id="93198" name="Freeform 14"/>
            <p:cNvSpPr>
              <a:spLocks/>
            </p:cNvSpPr>
            <p:nvPr/>
          </p:nvSpPr>
          <p:spPr bwMode="auto">
            <a:xfrm>
              <a:off x="2045" y="1700"/>
              <a:ext cx="460" cy="250"/>
            </a:xfrm>
            <a:custGeom>
              <a:avLst/>
              <a:gdLst>
                <a:gd name="T0" fmla="*/ 0 w 460"/>
                <a:gd name="T1" fmla="*/ 0 h 250"/>
                <a:gd name="T2" fmla="*/ 460 w 460"/>
                <a:gd name="T3" fmla="*/ 250 h 250"/>
                <a:gd name="T4" fmla="*/ 0 w 460"/>
                <a:gd name="T5" fmla="*/ 0 h 250"/>
              </a:gdLst>
              <a:ahLst/>
              <a:cxnLst>
                <a:cxn ang="0">
                  <a:pos x="T0" y="T1"/>
                </a:cxn>
                <a:cxn ang="0">
                  <a:pos x="T2" y="T3"/>
                </a:cxn>
                <a:cxn ang="0">
                  <a:pos x="T4" y="T5"/>
                </a:cxn>
              </a:cxnLst>
              <a:rect l="0" t="0" r="r" b="b"/>
              <a:pathLst>
                <a:path w="460" h="250">
                  <a:moveTo>
                    <a:pt x="0" y="0"/>
                  </a:moveTo>
                  <a:lnTo>
                    <a:pt x="460" y="250"/>
                  </a:lnTo>
                  <a:lnTo>
                    <a:pt x="0" y="0"/>
                  </a:lnTo>
                  <a:close/>
                </a:path>
              </a:pathLst>
            </a:custGeom>
            <a:solidFill>
              <a:srgbClr val="C08C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99" name="Line 15"/>
            <p:cNvSpPr>
              <a:spLocks noChangeShapeType="1"/>
            </p:cNvSpPr>
            <p:nvPr/>
          </p:nvSpPr>
          <p:spPr bwMode="auto">
            <a:xfrm>
              <a:off x="2045" y="1700"/>
              <a:ext cx="460" cy="250"/>
            </a:xfrm>
            <a:prstGeom prst="line">
              <a:avLst/>
            </a:prstGeom>
            <a:noFill/>
            <a:ln w="25400">
              <a:solidFill>
                <a:srgbClr val="CFA8B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00" name="Freeform 16"/>
            <p:cNvSpPr>
              <a:spLocks/>
            </p:cNvSpPr>
            <p:nvPr/>
          </p:nvSpPr>
          <p:spPr bwMode="auto">
            <a:xfrm>
              <a:off x="2475" y="1918"/>
              <a:ext cx="92" cy="68"/>
            </a:xfrm>
            <a:custGeom>
              <a:avLst/>
              <a:gdLst>
                <a:gd name="T0" fmla="*/ 56 w 92"/>
                <a:gd name="T1" fmla="*/ 36 h 68"/>
                <a:gd name="T2" fmla="*/ 56 w 92"/>
                <a:gd name="T3" fmla="*/ 36 h 68"/>
                <a:gd name="T4" fmla="*/ 40 w 92"/>
                <a:gd name="T5" fmla="*/ 18 h 68"/>
                <a:gd name="T6" fmla="*/ 26 w 92"/>
                <a:gd name="T7" fmla="*/ 0 h 68"/>
                <a:gd name="T8" fmla="*/ 0 w 92"/>
                <a:gd name="T9" fmla="*/ 48 h 68"/>
                <a:gd name="T10" fmla="*/ 0 w 92"/>
                <a:gd name="T11" fmla="*/ 48 h 68"/>
                <a:gd name="T12" fmla="*/ 18 w 92"/>
                <a:gd name="T13" fmla="*/ 50 h 68"/>
                <a:gd name="T14" fmla="*/ 46 w 92"/>
                <a:gd name="T15" fmla="*/ 54 h 68"/>
                <a:gd name="T16" fmla="*/ 46 w 92"/>
                <a:gd name="T17" fmla="*/ 54 h 68"/>
                <a:gd name="T18" fmla="*/ 72 w 92"/>
                <a:gd name="T19" fmla="*/ 60 h 68"/>
                <a:gd name="T20" fmla="*/ 92 w 92"/>
                <a:gd name="T21" fmla="*/ 68 h 68"/>
                <a:gd name="T22" fmla="*/ 92 w 92"/>
                <a:gd name="T23" fmla="*/ 68 h 68"/>
                <a:gd name="T24" fmla="*/ 76 w 92"/>
                <a:gd name="T25" fmla="*/ 54 h 68"/>
                <a:gd name="T26" fmla="*/ 56 w 92"/>
                <a:gd name="T27" fmla="*/ 36 h 68"/>
                <a:gd name="T28" fmla="*/ 56 w 92"/>
                <a:gd name="T29" fmla="*/ 3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68">
                  <a:moveTo>
                    <a:pt x="56" y="36"/>
                  </a:moveTo>
                  <a:lnTo>
                    <a:pt x="56" y="36"/>
                  </a:lnTo>
                  <a:lnTo>
                    <a:pt x="40" y="18"/>
                  </a:lnTo>
                  <a:lnTo>
                    <a:pt x="26" y="0"/>
                  </a:lnTo>
                  <a:lnTo>
                    <a:pt x="0" y="48"/>
                  </a:lnTo>
                  <a:lnTo>
                    <a:pt x="0" y="48"/>
                  </a:lnTo>
                  <a:lnTo>
                    <a:pt x="18" y="50"/>
                  </a:lnTo>
                  <a:lnTo>
                    <a:pt x="46" y="54"/>
                  </a:lnTo>
                  <a:lnTo>
                    <a:pt x="46" y="54"/>
                  </a:lnTo>
                  <a:lnTo>
                    <a:pt x="72" y="60"/>
                  </a:lnTo>
                  <a:lnTo>
                    <a:pt x="92" y="68"/>
                  </a:lnTo>
                  <a:lnTo>
                    <a:pt x="92" y="68"/>
                  </a:lnTo>
                  <a:lnTo>
                    <a:pt x="76" y="54"/>
                  </a:lnTo>
                  <a:lnTo>
                    <a:pt x="56" y="36"/>
                  </a:lnTo>
                  <a:lnTo>
                    <a:pt x="56" y="36"/>
                  </a:lnTo>
                  <a:close/>
                </a:path>
              </a:pathLst>
            </a:custGeom>
            <a:solidFill>
              <a:srgbClr val="CFA8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01" name="Line 17"/>
            <p:cNvSpPr>
              <a:spLocks noChangeShapeType="1"/>
            </p:cNvSpPr>
            <p:nvPr/>
          </p:nvSpPr>
          <p:spPr bwMode="auto">
            <a:xfrm flipH="1">
              <a:off x="3239" y="2020"/>
              <a:ext cx="528" cy="70"/>
            </a:xfrm>
            <a:prstGeom prst="line">
              <a:avLst/>
            </a:prstGeom>
            <a:noFill/>
            <a:ln w="25400">
              <a:solidFill>
                <a:srgbClr val="C8C8E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02" name="Freeform 18"/>
            <p:cNvSpPr>
              <a:spLocks/>
            </p:cNvSpPr>
            <p:nvPr/>
          </p:nvSpPr>
          <p:spPr bwMode="auto">
            <a:xfrm>
              <a:off x="3169" y="2060"/>
              <a:ext cx="92" cy="54"/>
            </a:xfrm>
            <a:custGeom>
              <a:avLst/>
              <a:gdLst>
                <a:gd name="T0" fmla="*/ 48 w 92"/>
                <a:gd name="T1" fmla="*/ 44 h 54"/>
                <a:gd name="T2" fmla="*/ 48 w 92"/>
                <a:gd name="T3" fmla="*/ 44 h 54"/>
                <a:gd name="T4" fmla="*/ 70 w 92"/>
                <a:gd name="T5" fmla="*/ 48 h 54"/>
                <a:gd name="T6" fmla="*/ 92 w 92"/>
                <a:gd name="T7" fmla="*/ 54 h 54"/>
                <a:gd name="T8" fmla="*/ 84 w 92"/>
                <a:gd name="T9" fmla="*/ 0 h 54"/>
                <a:gd name="T10" fmla="*/ 84 w 92"/>
                <a:gd name="T11" fmla="*/ 0 h 54"/>
                <a:gd name="T12" fmla="*/ 70 w 92"/>
                <a:gd name="T13" fmla="*/ 10 h 54"/>
                <a:gd name="T14" fmla="*/ 44 w 92"/>
                <a:gd name="T15" fmla="*/ 22 h 54"/>
                <a:gd name="T16" fmla="*/ 44 w 92"/>
                <a:gd name="T17" fmla="*/ 22 h 54"/>
                <a:gd name="T18" fmla="*/ 18 w 92"/>
                <a:gd name="T19" fmla="*/ 32 h 54"/>
                <a:gd name="T20" fmla="*/ 0 w 92"/>
                <a:gd name="T21" fmla="*/ 38 h 54"/>
                <a:gd name="T22" fmla="*/ 0 w 92"/>
                <a:gd name="T23" fmla="*/ 38 h 54"/>
                <a:gd name="T24" fmla="*/ 20 w 92"/>
                <a:gd name="T25" fmla="*/ 40 h 54"/>
                <a:gd name="T26" fmla="*/ 48 w 92"/>
                <a:gd name="T27" fmla="*/ 44 h 54"/>
                <a:gd name="T28" fmla="*/ 48 w 92"/>
                <a:gd name="T29" fmla="*/ 4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54">
                  <a:moveTo>
                    <a:pt x="48" y="44"/>
                  </a:moveTo>
                  <a:lnTo>
                    <a:pt x="48" y="44"/>
                  </a:lnTo>
                  <a:lnTo>
                    <a:pt x="70" y="48"/>
                  </a:lnTo>
                  <a:lnTo>
                    <a:pt x="92" y="54"/>
                  </a:lnTo>
                  <a:lnTo>
                    <a:pt x="84" y="0"/>
                  </a:lnTo>
                  <a:lnTo>
                    <a:pt x="84" y="0"/>
                  </a:lnTo>
                  <a:lnTo>
                    <a:pt x="70" y="10"/>
                  </a:lnTo>
                  <a:lnTo>
                    <a:pt x="44" y="22"/>
                  </a:lnTo>
                  <a:lnTo>
                    <a:pt x="44" y="22"/>
                  </a:lnTo>
                  <a:lnTo>
                    <a:pt x="18" y="32"/>
                  </a:lnTo>
                  <a:lnTo>
                    <a:pt x="0" y="38"/>
                  </a:lnTo>
                  <a:lnTo>
                    <a:pt x="0" y="38"/>
                  </a:lnTo>
                  <a:lnTo>
                    <a:pt x="20" y="40"/>
                  </a:lnTo>
                  <a:lnTo>
                    <a:pt x="48" y="44"/>
                  </a:lnTo>
                  <a:lnTo>
                    <a:pt x="48" y="44"/>
                  </a:lnTo>
                  <a:close/>
                </a:path>
              </a:pathLst>
            </a:custGeom>
            <a:solidFill>
              <a:srgbClr val="C8C8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03" name="Line 19"/>
            <p:cNvSpPr>
              <a:spLocks noChangeShapeType="1"/>
            </p:cNvSpPr>
            <p:nvPr/>
          </p:nvSpPr>
          <p:spPr bwMode="auto">
            <a:xfrm flipV="1">
              <a:off x="2687" y="2522"/>
              <a:ext cx="96" cy="526"/>
            </a:xfrm>
            <a:prstGeom prst="line">
              <a:avLst/>
            </a:prstGeom>
            <a:noFill/>
            <a:ln w="25400">
              <a:solidFill>
                <a:srgbClr val="B8E3CB"/>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04" name="Freeform 20"/>
            <p:cNvSpPr>
              <a:spLocks/>
            </p:cNvSpPr>
            <p:nvPr/>
          </p:nvSpPr>
          <p:spPr bwMode="auto">
            <a:xfrm>
              <a:off x="2753" y="2452"/>
              <a:ext cx="54" cy="92"/>
            </a:xfrm>
            <a:custGeom>
              <a:avLst/>
              <a:gdLst>
                <a:gd name="T0" fmla="*/ 24 w 54"/>
                <a:gd name="T1" fmla="*/ 44 h 92"/>
                <a:gd name="T2" fmla="*/ 24 w 54"/>
                <a:gd name="T3" fmla="*/ 44 h 92"/>
                <a:gd name="T4" fmla="*/ 12 w 54"/>
                <a:gd name="T5" fmla="*/ 64 h 92"/>
                <a:gd name="T6" fmla="*/ 0 w 54"/>
                <a:gd name="T7" fmla="*/ 84 h 92"/>
                <a:gd name="T8" fmla="*/ 54 w 54"/>
                <a:gd name="T9" fmla="*/ 92 h 92"/>
                <a:gd name="T10" fmla="*/ 54 w 54"/>
                <a:gd name="T11" fmla="*/ 92 h 92"/>
                <a:gd name="T12" fmla="*/ 50 w 54"/>
                <a:gd name="T13" fmla="*/ 74 h 92"/>
                <a:gd name="T14" fmla="*/ 46 w 54"/>
                <a:gd name="T15" fmla="*/ 48 h 92"/>
                <a:gd name="T16" fmla="*/ 46 w 54"/>
                <a:gd name="T17" fmla="*/ 48 h 92"/>
                <a:gd name="T18" fmla="*/ 42 w 54"/>
                <a:gd name="T19" fmla="*/ 20 h 92"/>
                <a:gd name="T20" fmla="*/ 42 w 54"/>
                <a:gd name="T21" fmla="*/ 0 h 92"/>
                <a:gd name="T22" fmla="*/ 42 w 54"/>
                <a:gd name="T23" fmla="*/ 0 h 92"/>
                <a:gd name="T24" fmla="*/ 36 w 54"/>
                <a:gd name="T25" fmla="*/ 18 h 92"/>
                <a:gd name="T26" fmla="*/ 24 w 54"/>
                <a:gd name="T27" fmla="*/ 44 h 92"/>
                <a:gd name="T28" fmla="*/ 24 w 54"/>
                <a:gd name="T29" fmla="*/ 4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92">
                  <a:moveTo>
                    <a:pt x="24" y="44"/>
                  </a:moveTo>
                  <a:lnTo>
                    <a:pt x="24" y="44"/>
                  </a:lnTo>
                  <a:lnTo>
                    <a:pt x="12" y="64"/>
                  </a:lnTo>
                  <a:lnTo>
                    <a:pt x="0" y="84"/>
                  </a:lnTo>
                  <a:lnTo>
                    <a:pt x="54" y="92"/>
                  </a:lnTo>
                  <a:lnTo>
                    <a:pt x="54" y="92"/>
                  </a:lnTo>
                  <a:lnTo>
                    <a:pt x="50" y="74"/>
                  </a:lnTo>
                  <a:lnTo>
                    <a:pt x="46" y="48"/>
                  </a:lnTo>
                  <a:lnTo>
                    <a:pt x="46" y="48"/>
                  </a:lnTo>
                  <a:lnTo>
                    <a:pt x="42" y="20"/>
                  </a:lnTo>
                  <a:lnTo>
                    <a:pt x="42" y="0"/>
                  </a:lnTo>
                  <a:lnTo>
                    <a:pt x="42" y="0"/>
                  </a:lnTo>
                  <a:lnTo>
                    <a:pt x="36" y="18"/>
                  </a:lnTo>
                  <a:lnTo>
                    <a:pt x="24" y="44"/>
                  </a:lnTo>
                  <a:lnTo>
                    <a:pt x="24" y="44"/>
                  </a:lnTo>
                  <a:close/>
                </a:path>
              </a:pathLst>
            </a:custGeom>
            <a:solidFill>
              <a:srgbClr val="B8E3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05" name="Freeform 21"/>
            <p:cNvSpPr>
              <a:spLocks/>
            </p:cNvSpPr>
            <p:nvPr/>
          </p:nvSpPr>
          <p:spPr bwMode="auto">
            <a:xfrm>
              <a:off x="2517" y="1804"/>
              <a:ext cx="672" cy="672"/>
            </a:xfrm>
            <a:custGeom>
              <a:avLst/>
              <a:gdLst>
                <a:gd name="T0" fmla="*/ 672 w 672"/>
                <a:gd name="T1" fmla="*/ 336 h 672"/>
                <a:gd name="T2" fmla="*/ 664 w 672"/>
                <a:gd name="T3" fmla="*/ 402 h 672"/>
                <a:gd name="T4" fmla="*/ 644 w 672"/>
                <a:gd name="T5" fmla="*/ 466 h 672"/>
                <a:gd name="T6" fmla="*/ 614 w 672"/>
                <a:gd name="T7" fmla="*/ 522 h 672"/>
                <a:gd name="T8" fmla="*/ 572 w 672"/>
                <a:gd name="T9" fmla="*/ 572 h 672"/>
                <a:gd name="T10" fmla="*/ 524 w 672"/>
                <a:gd name="T11" fmla="*/ 614 h 672"/>
                <a:gd name="T12" fmla="*/ 466 w 672"/>
                <a:gd name="T13" fmla="*/ 644 h 672"/>
                <a:gd name="T14" fmla="*/ 404 w 672"/>
                <a:gd name="T15" fmla="*/ 664 h 672"/>
                <a:gd name="T16" fmla="*/ 336 w 672"/>
                <a:gd name="T17" fmla="*/ 672 h 672"/>
                <a:gd name="T18" fmla="*/ 300 w 672"/>
                <a:gd name="T19" fmla="*/ 670 h 672"/>
                <a:gd name="T20" fmla="*/ 236 w 672"/>
                <a:gd name="T21" fmla="*/ 656 h 672"/>
                <a:gd name="T22" fmla="*/ 176 w 672"/>
                <a:gd name="T23" fmla="*/ 630 h 672"/>
                <a:gd name="T24" fmla="*/ 122 w 672"/>
                <a:gd name="T25" fmla="*/ 594 h 672"/>
                <a:gd name="T26" fmla="*/ 76 w 672"/>
                <a:gd name="T27" fmla="*/ 548 h 672"/>
                <a:gd name="T28" fmla="*/ 40 w 672"/>
                <a:gd name="T29" fmla="*/ 496 h 672"/>
                <a:gd name="T30" fmla="*/ 14 w 672"/>
                <a:gd name="T31" fmla="*/ 434 h 672"/>
                <a:gd name="T32" fmla="*/ 2 w 672"/>
                <a:gd name="T33" fmla="*/ 370 h 672"/>
                <a:gd name="T34" fmla="*/ 0 w 672"/>
                <a:gd name="T35" fmla="*/ 336 h 672"/>
                <a:gd name="T36" fmla="*/ 6 w 672"/>
                <a:gd name="T37" fmla="*/ 268 h 672"/>
                <a:gd name="T38" fmla="*/ 26 w 672"/>
                <a:gd name="T39" fmla="*/ 204 h 672"/>
                <a:gd name="T40" fmla="*/ 56 w 672"/>
                <a:gd name="T41" fmla="*/ 148 h 672"/>
                <a:gd name="T42" fmla="*/ 98 w 672"/>
                <a:gd name="T43" fmla="*/ 98 h 672"/>
                <a:gd name="T44" fmla="*/ 148 w 672"/>
                <a:gd name="T45" fmla="*/ 56 h 672"/>
                <a:gd name="T46" fmla="*/ 204 w 672"/>
                <a:gd name="T47" fmla="*/ 26 h 672"/>
                <a:gd name="T48" fmla="*/ 268 w 672"/>
                <a:gd name="T49" fmla="*/ 6 h 672"/>
                <a:gd name="T50" fmla="*/ 336 w 672"/>
                <a:gd name="T51" fmla="*/ 0 h 672"/>
                <a:gd name="T52" fmla="*/ 370 w 672"/>
                <a:gd name="T53" fmla="*/ 0 h 672"/>
                <a:gd name="T54" fmla="*/ 436 w 672"/>
                <a:gd name="T55" fmla="*/ 14 h 672"/>
                <a:gd name="T56" fmla="*/ 496 w 672"/>
                <a:gd name="T57" fmla="*/ 40 h 672"/>
                <a:gd name="T58" fmla="*/ 550 w 672"/>
                <a:gd name="T59" fmla="*/ 76 h 672"/>
                <a:gd name="T60" fmla="*/ 594 w 672"/>
                <a:gd name="T61" fmla="*/ 122 h 672"/>
                <a:gd name="T62" fmla="*/ 630 w 672"/>
                <a:gd name="T63" fmla="*/ 174 h 672"/>
                <a:gd name="T64" fmla="*/ 656 w 672"/>
                <a:gd name="T65" fmla="*/ 236 h 672"/>
                <a:gd name="T66" fmla="*/ 670 w 672"/>
                <a:gd name="T67" fmla="*/ 300 h 672"/>
                <a:gd name="T68" fmla="*/ 672 w 672"/>
                <a:gd name="T69" fmla="*/ 336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2" h="672">
                  <a:moveTo>
                    <a:pt x="672" y="336"/>
                  </a:moveTo>
                  <a:lnTo>
                    <a:pt x="672" y="336"/>
                  </a:lnTo>
                  <a:lnTo>
                    <a:pt x="670" y="370"/>
                  </a:lnTo>
                  <a:lnTo>
                    <a:pt x="664" y="402"/>
                  </a:lnTo>
                  <a:lnTo>
                    <a:pt x="656" y="434"/>
                  </a:lnTo>
                  <a:lnTo>
                    <a:pt x="644" y="466"/>
                  </a:lnTo>
                  <a:lnTo>
                    <a:pt x="630" y="496"/>
                  </a:lnTo>
                  <a:lnTo>
                    <a:pt x="614" y="522"/>
                  </a:lnTo>
                  <a:lnTo>
                    <a:pt x="594" y="548"/>
                  </a:lnTo>
                  <a:lnTo>
                    <a:pt x="572" y="572"/>
                  </a:lnTo>
                  <a:lnTo>
                    <a:pt x="550" y="594"/>
                  </a:lnTo>
                  <a:lnTo>
                    <a:pt x="524" y="614"/>
                  </a:lnTo>
                  <a:lnTo>
                    <a:pt x="496" y="630"/>
                  </a:lnTo>
                  <a:lnTo>
                    <a:pt x="466" y="644"/>
                  </a:lnTo>
                  <a:lnTo>
                    <a:pt x="436" y="656"/>
                  </a:lnTo>
                  <a:lnTo>
                    <a:pt x="404" y="664"/>
                  </a:lnTo>
                  <a:lnTo>
                    <a:pt x="370" y="670"/>
                  </a:lnTo>
                  <a:lnTo>
                    <a:pt x="336" y="672"/>
                  </a:lnTo>
                  <a:lnTo>
                    <a:pt x="336" y="672"/>
                  </a:lnTo>
                  <a:lnTo>
                    <a:pt x="300" y="670"/>
                  </a:lnTo>
                  <a:lnTo>
                    <a:pt x="268" y="664"/>
                  </a:lnTo>
                  <a:lnTo>
                    <a:pt x="236" y="656"/>
                  </a:lnTo>
                  <a:lnTo>
                    <a:pt x="204" y="644"/>
                  </a:lnTo>
                  <a:lnTo>
                    <a:pt x="176" y="630"/>
                  </a:lnTo>
                  <a:lnTo>
                    <a:pt x="148" y="614"/>
                  </a:lnTo>
                  <a:lnTo>
                    <a:pt x="122" y="594"/>
                  </a:lnTo>
                  <a:lnTo>
                    <a:pt x="98" y="572"/>
                  </a:lnTo>
                  <a:lnTo>
                    <a:pt x="76" y="548"/>
                  </a:lnTo>
                  <a:lnTo>
                    <a:pt x="56" y="522"/>
                  </a:lnTo>
                  <a:lnTo>
                    <a:pt x="40" y="496"/>
                  </a:lnTo>
                  <a:lnTo>
                    <a:pt x="26" y="466"/>
                  </a:lnTo>
                  <a:lnTo>
                    <a:pt x="14" y="434"/>
                  </a:lnTo>
                  <a:lnTo>
                    <a:pt x="6" y="402"/>
                  </a:lnTo>
                  <a:lnTo>
                    <a:pt x="2" y="370"/>
                  </a:lnTo>
                  <a:lnTo>
                    <a:pt x="0" y="336"/>
                  </a:lnTo>
                  <a:lnTo>
                    <a:pt x="0" y="336"/>
                  </a:lnTo>
                  <a:lnTo>
                    <a:pt x="2" y="300"/>
                  </a:lnTo>
                  <a:lnTo>
                    <a:pt x="6" y="268"/>
                  </a:lnTo>
                  <a:lnTo>
                    <a:pt x="14" y="236"/>
                  </a:lnTo>
                  <a:lnTo>
                    <a:pt x="26" y="204"/>
                  </a:lnTo>
                  <a:lnTo>
                    <a:pt x="40" y="174"/>
                  </a:lnTo>
                  <a:lnTo>
                    <a:pt x="56" y="148"/>
                  </a:lnTo>
                  <a:lnTo>
                    <a:pt x="76" y="122"/>
                  </a:lnTo>
                  <a:lnTo>
                    <a:pt x="98" y="98"/>
                  </a:lnTo>
                  <a:lnTo>
                    <a:pt x="122" y="76"/>
                  </a:lnTo>
                  <a:lnTo>
                    <a:pt x="148" y="56"/>
                  </a:lnTo>
                  <a:lnTo>
                    <a:pt x="176" y="40"/>
                  </a:lnTo>
                  <a:lnTo>
                    <a:pt x="204" y="26"/>
                  </a:lnTo>
                  <a:lnTo>
                    <a:pt x="236" y="14"/>
                  </a:lnTo>
                  <a:lnTo>
                    <a:pt x="268" y="6"/>
                  </a:lnTo>
                  <a:lnTo>
                    <a:pt x="300" y="0"/>
                  </a:lnTo>
                  <a:lnTo>
                    <a:pt x="336" y="0"/>
                  </a:lnTo>
                  <a:lnTo>
                    <a:pt x="336" y="0"/>
                  </a:lnTo>
                  <a:lnTo>
                    <a:pt x="370" y="0"/>
                  </a:lnTo>
                  <a:lnTo>
                    <a:pt x="404" y="6"/>
                  </a:lnTo>
                  <a:lnTo>
                    <a:pt x="436" y="14"/>
                  </a:lnTo>
                  <a:lnTo>
                    <a:pt x="466" y="26"/>
                  </a:lnTo>
                  <a:lnTo>
                    <a:pt x="496" y="40"/>
                  </a:lnTo>
                  <a:lnTo>
                    <a:pt x="524" y="56"/>
                  </a:lnTo>
                  <a:lnTo>
                    <a:pt x="550" y="76"/>
                  </a:lnTo>
                  <a:lnTo>
                    <a:pt x="572" y="98"/>
                  </a:lnTo>
                  <a:lnTo>
                    <a:pt x="594" y="122"/>
                  </a:lnTo>
                  <a:lnTo>
                    <a:pt x="614" y="148"/>
                  </a:lnTo>
                  <a:lnTo>
                    <a:pt x="630" y="174"/>
                  </a:lnTo>
                  <a:lnTo>
                    <a:pt x="644" y="204"/>
                  </a:lnTo>
                  <a:lnTo>
                    <a:pt x="656" y="236"/>
                  </a:lnTo>
                  <a:lnTo>
                    <a:pt x="664" y="268"/>
                  </a:lnTo>
                  <a:lnTo>
                    <a:pt x="670" y="300"/>
                  </a:lnTo>
                  <a:lnTo>
                    <a:pt x="672" y="336"/>
                  </a:lnTo>
                  <a:lnTo>
                    <a:pt x="672" y="336"/>
                  </a:lnTo>
                  <a:close/>
                </a:path>
              </a:pathLst>
            </a:custGeom>
            <a:solidFill>
              <a:srgbClr val="FED6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06" name="Rectangle 22"/>
            <p:cNvSpPr>
              <a:spLocks noChangeArrowheads="1"/>
            </p:cNvSpPr>
            <p:nvPr/>
          </p:nvSpPr>
          <p:spPr bwMode="auto">
            <a:xfrm>
              <a:off x="2701" y="2110"/>
              <a:ext cx="239"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Perception</a:t>
              </a:r>
              <a:endParaRPr lang="en-US" altLang="en-US" b="1">
                <a:latin typeface="Arial" panose="020B0604020202020204" pitchFamily="34" charset="0"/>
              </a:endParaRPr>
            </a:p>
          </p:txBody>
        </p:sp>
        <p:sp>
          <p:nvSpPr>
            <p:cNvPr id="93207" name="Rectangle 23"/>
            <p:cNvSpPr>
              <a:spLocks noChangeArrowheads="1"/>
            </p:cNvSpPr>
            <p:nvPr/>
          </p:nvSpPr>
          <p:spPr bwMode="auto">
            <a:xfrm>
              <a:off x="2417" y="2724"/>
              <a:ext cx="618" cy="132"/>
            </a:xfrm>
            <a:prstGeom prst="rect">
              <a:avLst/>
            </a:prstGeom>
            <a:solidFill>
              <a:srgbClr val="4EB69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08" name="Rectangle 24"/>
            <p:cNvSpPr>
              <a:spLocks noChangeArrowheads="1"/>
            </p:cNvSpPr>
            <p:nvPr/>
          </p:nvSpPr>
          <p:spPr bwMode="auto">
            <a:xfrm>
              <a:off x="2417" y="2856"/>
              <a:ext cx="618" cy="548"/>
            </a:xfrm>
            <a:prstGeom prst="rect">
              <a:avLst/>
            </a:prstGeom>
            <a:solidFill>
              <a:srgbClr val="DBF1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09" name="Rectangle 25"/>
            <p:cNvSpPr>
              <a:spLocks noChangeArrowheads="1"/>
            </p:cNvSpPr>
            <p:nvPr/>
          </p:nvSpPr>
          <p:spPr bwMode="auto">
            <a:xfrm>
              <a:off x="2537" y="2752"/>
              <a:ext cx="265"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b="1">
                  <a:solidFill>
                    <a:srgbClr val="FFFFFF"/>
                  </a:solidFill>
                  <a:latin typeface="Arial" panose="020B0604020202020204" pitchFamily="34" charset="0"/>
                </a:rPr>
                <a:t>The Target</a:t>
              </a:r>
              <a:endParaRPr lang="en-US" altLang="en-US" b="1">
                <a:latin typeface="Arial" panose="020B0604020202020204" pitchFamily="34" charset="0"/>
              </a:endParaRPr>
            </a:p>
          </p:txBody>
        </p:sp>
        <p:sp>
          <p:nvSpPr>
            <p:cNvPr id="93210" name="Rectangle 26"/>
            <p:cNvSpPr>
              <a:spLocks noChangeArrowheads="1"/>
            </p:cNvSpPr>
            <p:nvPr/>
          </p:nvSpPr>
          <p:spPr bwMode="auto">
            <a:xfrm>
              <a:off x="2507" y="2904"/>
              <a:ext cx="16"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a:t>
              </a:r>
              <a:endParaRPr lang="en-US" altLang="en-US" b="1">
                <a:latin typeface="Arial" panose="020B0604020202020204" pitchFamily="34" charset="0"/>
              </a:endParaRPr>
            </a:p>
          </p:txBody>
        </p:sp>
        <p:sp>
          <p:nvSpPr>
            <p:cNvPr id="93211" name="Rectangle 27"/>
            <p:cNvSpPr>
              <a:spLocks noChangeArrowheads="1"/>
            </p:cNvSpPr>
            <p:nvPr/>
          </p:nvSpPr>
          <p:spPr bwMode="auto">
            <a:xfrm>
              <a:off x="2541" y="2904"/>
              <a:ext cx="180"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 Novelty</a:t>
              </a:r>
              <a:endParaRPr lang="en-US" altLang="en-US" b="1">
                <a:latin typeface="Arial" panose="020B0604020202020204" pitchFamily="34" charset="0"/>
              </a:endParaRPr>
            </a:p>
          </p:txBody>
        </p:sp>
        <p:sp>
          <p:nvSpPr>
            <p:cNvPr id="93212" name="Rectangle 28"/>
            <p:cNvSpPr>
              <a:spLocks noChangeArrowheads="1"/>
            </p:cNvSpPr>
            <p:nvPr/>
          </p:nvSpPr>
          <p:spPr bwMode="auto">
            <a:xfrm>
              <a:off x="2507" y="2980"/>
              <a:ext cx="16"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a:t>
              </a:r>
              <a:endParaRPr lang="en-US" altLang="en-US" b="1">
                <a:latin typeface="Arial" panose="020B0604020202020204" pitchFamily="34" charset="0"/>
              </a:endParaRPr>
            </a:p>
          </p:txBody>
        </p:sp>
        <p:sp>
          <p:nvSpPr>
            <p:cNvPr id="93213" name="Rectangle 29"/>
            <p:cNvSpPr>
              <a:spLocks noChangeArrowheads="1"/>
            </p:cNvSpPr>
            <p:nvPr/>
          </p:nvSpPr>
          <p:spPr bwMode="auto">
            <a:xfrm>
              <a:off x="2541" y="2980"/>
              <a:ext cx="163"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 Motion</a:t>
              </a:r>
              <a:endParaRPr lang="en-US" altLang="en-US" b="1">
                <a:latin typeface="Arial" panose="020B0604020202020204" pitchFamily="34" charset="0"/>
              </a:endParaRPr>
            </a:p>
          </p:txBody>
        </p:sp>
        <p:sp>
          <p:nvSpPr>
            <p:cNvPr id="93214" name="Rectangle 30"/>
            <p:cNvSpPr>
              <a:spLocks noChangeArrowheads="1"/>
            </p:cNvSpPr>
            <p:nvPr/>
          </p:nvSpPr>
          <p:spPr bwMode="auto">
            <a:xfrm>
              <a:off x="2507" y="3056"/>
              <a:ext cx="16"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a:t>
              </a:r>
              <a:endParaRPr lang="en-US" altLang="en-US" b="1">
                <a:latin typeface="Arial" panose="020B0604020202020204" pitchFamily="34" charset="0"/>
              </a:endParaRPr>
            </a:p>
          </p:txBody>
        </p:sp>
        <p:sp>
          <p:nvSpPr>
            <p:cNvPr id="93215" name="Rectangle 31"/>
            <p:cNvSpPr>
              <a:spLocks noChangeArrowheads="1"/>
            </p:cNvSpPr>
            <p:nvPr/>
          </p:nvSpPr>
          <p:spPr bwMode="auto">
            <a:xfrm>
              <a:off x="2541" y="3056"/>
              <a:ext cx="182"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 Sounds</a:t>
              </a:r>
              <a:endParaRPr lang="en-US" altLang="en-US" b="1">
                <a:latin typeface="Arial" panose="020B0604020202020204" pitchFamily="34" charset="0"/>
              </a:endParaRPr>
            </a:p>
          </p:txBody>
        </p:sp>
        <p:sp>
          <p:nvSpPr>
            <p:cNvPr id="93216" name="Rectangle 32"/>
            <p:cNvSpPr>
              <a:spLocks noChangeArrowheads="1"/>
            </p:cNvSpPr>
            <p:nvPr/>
          </p:nvSpPr>
          <p:spPr bwMode="auto">
            <a:xfrm>
              <a:off x="2507" y="3132"/>
              <a:ext cx="16"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a:t>
              </a:r>
              <a:endParaRPr lang="en-US" altLang="en-US" b="1">
                <a:latin typeface="Arial" panose="020B0604020202020204" pitchFamily="34" charset="0"/>
              </a:endParaRPr>
            </a:p>
          </p:txBody>
        </p:sp>
        <p:sp>
          <p:nvSpPr>
            <p:cNvPr id="93217" name="Rectangle 33"/>
            <p:cNvSpPr>
              <a:spLocks noChangeArrowheads="1"/>
            </p:cNvSpPr>
            <p:nvPr/>
          </p:nvSpPr>
          <p:spPr bwMode="auto">
            <a:xfrm>
              <a:off x="2541" y="3132"/>
              <a:ext cx="106"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 Size</a:t>
              </a:r>
              <a:endParaRPr lang="en-US" altLang="en-US" b="1">
                <a:latin typeface="Arial" panose="020B0604020202020204" pitchFamily="34" charset="0"/>
              </a:endParaRPr>
            </a:p>
          </p:txBody>
        </p:sp>
        <p:sp>
          <p:nvSpPr>
            <p:cNvPr id="93218" name="Rectangle 34"/>
            <p:cNvSpPr>
              <a:spLocks noChangeArrowheads="1"/>
            </p:cNvSpPr>
            <p:nvPr/>
          </p:nvSpPr>
          <p:spPr bwMode="auto">
            <a:xfrm>
              <a:off x="2507" y="3208"/>
              <a:ext cx="16"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a:t>
              </a:r>
              <a:endParaRPr lang="en-US" altLang="en-US" b="1">
                <a:latin typeface="Arial" panose="020B0604020202020204" pitchFamily="34" charset="0"/>
              </a:endParaRPr>
            </a:p>
          </p:txBody>
        </p:sp>
        <p:sp>
          <p:nvSpPr>
            <p:cNvPr id="93219" name="Rectangle 35"/>
            <p:cNvSpPr>
              <a:spLocks noChangeArrowheads="1"/>
            </p:cNvSpPr>
            <p:nvPr/>
          </p:nvSpPr>
          <p:spPr bwMode="auto">
            <a:xfrm>
              <a:off x="2541" y="3208"/>
              <a:ext cx="282"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 Background</a:t>
              </a:r>
              <a:endParaRPr lang="en-US" altLang="en-US" b="1">
                <a:latin typeface="Arial" panose="020B0604020202020204" pitchFamily="34" charset="0"/>
              </a:endParaRPr>
            </a:p>
          </p:txBody>
        </p:sp>
        <p:sp>
          <p:nvSpPr>
            <p:cNvPr id="93220" name="Rectangle 36"/>
            <p:cNvSpPr>
              <a:spLocks noChangeArrowheads="1"/>
            </p:cNvSpPr>
            <p:nvPr/>
          </p:nvSpPr>
          <p:spPr bwMode="auto">
            <a:xfrm>
              <a:off x="2507" y="3284"/>
              <a:ext cx="16"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a:t>
              </a:r>
              <a:endParaRPr lang="en-US" altLang="en-US" b="1">
                <a:latin typeface="Arial" panose="020B0604020202020204" pitchFamily="34" charset="0"/>
              </a:endParaRPr>
            </a:p>
          </p:txBody>
        </p:sp>
        <p:sp>
          <p:nvSpPr>
            <p:cNvPr id="93221" name="Rectangle 37"/>
            <p:cNvSpPr>
              <a:spLocks noChangeArrowheads="1"/>
            </p:cNvSpPr>
            <p:nvPr/>
          </p:nvSpPr>
          <p:spPr bwMode="auto">
            <a:xfrm>
              <a:off x="2541" y="3284"/>
              <a:ext cx="224"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 Proximity</a:t>
              </a:r>
              <a:endParaRPr lang="en-US" altLang="en-US" b="1">
                <a:latin typeface="Arial" panose="020B0604020202020204" pitchFamily="34" charset="0"/>
              </a:endParaRPr>
            </a:p>
          </p:txBody>
        </p:sp>
        <p:sp>
          <p:nvSpPr>
            <p:cNvPr id="93222" name="Rectangle 38"/>
            <p:cNvSpPr>
              <a:spLocks noChangeArrowheads="1"/>
            </p:cNvSpPr>
            <p:nvPr/>
          </p:nvSpPr>
          <p:spPr bwMode="auto">
            <a:xfrm>
              <a:off x="3483" y="1732"/>
              <a:ext cx="618" cy="132"/>
            </a:xfrm>
            <a:prstGeom prst="rect">
              <a:avLst/>
            </a:prstGeom>
            <a:solidFill>
              <a:srgbClr val="525F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23" name="Rectangle 39"/>
            <p:cNvSpPr>
              <a:spLocks noChangeArrowheads="1"/>
            </p:cNvSpPr>
            <p:nvPr/>
          </p:nvSpPr>
          <p:spPr bwMode="auto">
            <a:xfrm>
              <a:off x="3483" y="1864"/>
              <a:ext cx="618" cy="548"/>
            </a:xfrm>
            <a:prstGeom prst="rect">
              <a:avLst/>
            </a:prstGeom>
            <a:solidFill>
              <a:srgbClr val="DADA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24" name="Rectangle 40"/>
            <p:cNvSpPr>
              <a:spLocks noChangeArrowheads="1"/>
            </p:cNvSpPr>
            <p:nvPr/>
          </p:nvSpPr>
          <p:spPr bwMode="auto">
            <a:xfrm>
              <a:off x="3559" y="1760"/>
              <a:ext cx="339"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b="1">
                  <a:solidFill>
                    <a:srgbClr val="FFFFFF"/>
                  </a:solidFill>
                  <a:latin typeface="Arial" panose="020B0604020202020204" pitchFamily="34" charset="0"/>
                </a:rPr>
                <a:t>The Perceiver</a:t>
              </a:r>
              <a:endParaRPr lang="en-US" altLang="en-US" b="1">
                <a:latin typeface="Arial" panose="020B0604020202020204" pitchFamily="34" charset="0"/>
              </a:endParaRPr>
            </a:p>
          </p:txBody>
        </p:sp>
        <p:sp>
          <p:nvSpPr>
            <p:cNvPr id="93225" name="Rectangle 41"/>
            <p:cNvSpPr>
              <a:spLocks noChangeArrowheads="1"/>
            </p:cNvSpPr>
            <p:nvPr/>
          </p:nvSpPr>
          <p:spPr bwMode="auto">
            <a:xfrm>
              <a:off x="3579" y="1912"/>
              <a:ext cx="16"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a:t>
              </a:r>
              <a:endParaRPr lang="en-US" altLang="en-US" b="1">
                <a:latin typeface="Arial" panose="020B0604020202020204" pitchFamily="34" charset="0"/>
              </a:endParaRPr>
            </a:p>
          </p:txBody>
        </p:sp>
        <p:sp>
          <p:nvSpPr>
            <p:cNvPr id="93226" name="Rectangle 42"/>
            <p:cNvSpPr>
              <a:spLocks noChangeArrowheads="1"/>
            </p:cNvSpPr>
            <p:nvPr/>
          </p:nvSpPr>
          <p:spPr bwMode="auto">
            <a:xfrm>
              <a:off x="3615" y="1912"/>
              <a:ext cx="212"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 Attitudes</a:t>
              </a:r>
              <a:endParaRPr lang="en-US" altLang="en-US" b="1">
                <a:latin typeface="Arial" panose="020B0604020202020204" pitchFamily="34" charset="0"/>
              </a:endParaRPr>
            </a:p>
          </p:txBody>
        </p:sp>
        <p:sp>
          <p:nvSpPr>
            <p:cNvPr id="93227" name="Rectangle 43"/>
            <p:cNvSpPr>
              <a:spLocks noChangeArrowheads="1"/>
            </p:cNvSpPr>
            <p:nvPr/>
          </p:nvSpPr>
          <p:spPr bwMode="auto">
            <a:xfrm>
              <a:off x="3579" y="1988"/>
              <a:ext cx="16"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a:t>
              </a:r>
              <a:endParaRPr lang="en-US" altLang="en-US" b="1">
                <a:latin typeface="Arial" panose="020B0604020202020204" pitchFamily="34" charset="0"/>
              </a:endParaRPr>
            </a:p>
          </p:txBody>
        </p:sp>
        <p:sp>
          <p:nvSpPr>
            <p:cNvPr id="93228" name="Rectangle 44"/>
            <p:cNvSpPr>
              <a:spLocks noChangeArrowheads="1"/>
            </p:cNvSpPr>
            <p:nvPr/>
          </p:nvSpPr>
          <p:spPr bwMode="auto">
            <a:xfrm>
              <a:off x="3615" y="1988"/>
              <a:ext cx="185"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 Motives</a:t>
              </a:r>
              <a:endParaRPr lang="en-US" altLang="en-US" b="1">
                <a:latin typeface="Arial" panose="020B0604020202020204" pitchFamily="34" charset="0"/>
              </a:endParaRPr>
            </a:p>
          </p:txBody>
        </p:sp>
        <p:sp>
          <p:nvSpPr>
            <p:cNvPr id="93229" name="Rectangle 45"/>
            <p:cNvSpPr>
              <a:spLocks noChangeArrowheads="1"/>
            </p:cNvSpPr>
            <p:nvPr/>
          </p:nvSpPr>
          <p:spPr bwMode="auto">
            <a:xfrm>
              <a:off x="3579" y="2064"/>
              <a:ext cx="16"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a:t>
              </a:r>
              <a:endParaRPr lang="en-US" altLang="en-US" b="1">
                <a:latin typeface="Arial" panose="020B0604020202020204" pitchFamily="34" charset="0"/>
              </a:endParaRPr>
            </a:p>
          </p:txBody>
        </p:sp>
        <p:sp>
          <p:nvSpPr>
            <p:cNvPr id="93230" name="Rectangle 46"/>
            <p:cNvSpPr>
              <a:spLocks noChangeArrowheads="1"/>
            </p:cNvSpPr>
            <p:nvPr/>
          </p:nvSpPr>
          <p:spPr bwMode="auto">
            <a:xfrm>
              <a:off x="3615" y="2064"/>
              <a:ext cx="206"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 Interests</a:t>
              </a:r>
              <a:endParaRPr lang="en-US" altLang="en-US" b="1">
                <a:latin typeface="Arial" panose="020B0604020202020204" pitchFamily="34" charset="0"/>
              </a:endParaRPr>
            </a:p>
          </p:txBody>
        </p:sp>
        <p:sp>
          <p:nvSpPr>
            <p:cNvPr id="93231" name="Rectangle 47"/>
            <p:cNvSpPr>
              <a:spLocks noChangeArrowheads="1"/>
            </p:cNvSpPr>
            <p:nvPr/>
          </p:nvSpPr>
          <p:spPr bwMode="auto">
            <a:xfrm>
              <a:off x="3579" y="2140"/>
              <a:ext cx="16"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a:t>
              </a:r>
              <a:endParaRPr lang="en-US" altLang="en-US" b="1">
                <a:latin typeface="Arial" panose="020B0604020202020204" pitchFamily="34" charset="0"/>
              </a:endParaRPr>
            </a:p>
          </p:txBody>
        </p:sp>
        <p:sp>
          <p:nvSpPr>
            <p:cNvPr id="93232" name="Rectangle 48"/>
            <p:cNvSpPr>
              <a:spLocks noChangeArrowheads="1"/>
            </p:cNvSpPr>
            <p:nvPr/>
          </p:nvSpPr>
          <p:spPr bwMode="auto">
            <a:xfrm>
              <a:off x="3615" y="2140"/>
              <a:ext cx="260"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 Experience</a:t>
              </a:r>
              <a:endParaRPr lang="en-US" altLang="en-US" b="1">
                <a:latin typeface="Arial" panose="020B0604020202020204" pitchFamily="34" charset="0"/>
              </a:endParaRPr>
            </a:p>
          </p:txBody>
        </p:sp>
        <p:sp>
          <p:nvSpPr>
            <p:cNvPr id="93233" name="Rectangle 49"/>
            <p:cNvSpPr>
              <a:spLocks noChangeArrowheads="1"/>
            </p:cNvSpPr>
            <p:nvPr/>
          </p:nvSpPr>
          <p:spPr bwMode="auto">
            <a:xfrm>
              <a:off x="3579" y="2216"/>
              <a:ext cx="16"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a:t>
              </a:r>
              <a:endParaRPr lang="en-US" altLang="en-US" b="1">
                <a:latin typeface="Arial" panose="020B0604020202020204" pitchFamily="34" charset="0"/>
              </a:endParaRPr>
            </a:p>
          </p:txBody>
        </p:sp>
        <p:sp>
          <p:nvSpPr>
            <p:cNvPr id="93234" name="Rectangle 50"/>
            <p:cNvSpPr>
              <a:spLocks noChangeArrowheads="1"/>
            </p:cNvSpPr>
            <p:nvPr/>
          </p:nvSpPr>
          <p:spPr bwMode="auto">
            <a:xfrm>
              <a:off x="3615" y="2216"/>
              <a:ext cx="298"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 Expectations</a:t>
              </a:r>
              <a:endParaRPr lang="en-US" altLang="en-US" b="1">
                <a:latin typeface="Arial" panose="020B0604020202020204" pitchFamily="34" charset="0"/>
              </a:endParaRPr>
            </a:p>
          </p:txBody>
        </p:sp>
        <p:sp>
          <p:nvSpPr>
            <p:cNvPr id="93235" name="Rectangle 51"/>
            <p:cNvSpPr>
              <a:spLocks noChangeArrowheads="1"/>
            </p:cNvSpPr>
            <p:nvPr/>
          </p:nvSpPr>
          <p:spPr bwMode="auto">
            <a:xfrm>
              <a:off x="1659" y="1506"/>
              <a:ext cx="618" cy="132"/>
            </a:xfrm>
            <a:prstGeom prst="rect">
              <a:avLst/>
            </a:prstGeom>
            <a:solidFill>
              <a:srgbClr val="6A00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36" name="Rectangle 52"/>
            <p:cNvSpPr>
              <a:spLocks noChangeArrowheads="1"/>
            </p:cNvSpPr>
            <p:nvPr/>
          </p:nvSpPr>
          <p:spPr bwMode="auto">
            <a:xfrm>
              <a:off x="1659" y="1638"/>
              <a:ext cx="618" cy="548"/>
            </a:xfrm>
            <a:prstGeom prst="rect">
              <a:avLst/>
            </a:prstGeom>
            <a:solidFill>
              <a:srgbClr val="E7D2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37" name="Rectangle 53"/>
            <p:cNvSpPr>
              <a:spLocks noChangeArrowheads="1"/>
            </p:cNvSpPr>
            <p:nvPr/>
          </p:nvSpPr>
          <p:spPr bwMode="auto">
            <a:xfrm>
              <a:off x="1735" y="1536"/>
              <a:ext cx="328"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b="1">
                  <a:solidFill>
                    <a:srgbClr val="FFFFFF"/>
                  </a:solidFill>
                  <a:latin typeface="Arial" panose="020B0604020202020204" pitchFamily="34" charset="0"/>
                </a:rPr>
                <a:t>The Situation</a:t>
              </a:r>
              <a:endParaRPr lang="en-US" altLang="en-US" b="1">
                <a:latin typeface="Arial" panose="020B0604020202020204" pitchFamily="34" charset="0"/>
              </a:endParaRPr>
            </a:p>
          </p:txBody>
        </p:sp>
        <p:sp>
          <p:nvSpPr>
            <p:cNvPr id="93238" name="Rectangle 54"/>
            <p:cNvSpPr>
              <a:spLocks noChangeArrowheads="1"/>
            </p:cNvSpPr>
            <p:nvPr/>
          </p:nvSpPr>
          <p:spPr bwMode="auto">
            <a:xfrm>
              <a:off x="1745" y="1688"/>
              <a:ext cx="16"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a:t>
              </a:r>
              <a:endParaRPr lang="en-US" altLang="en-US" b="1">
                <a:latin typeface="Arial" panose="020B0604020202020204" pitchFamily="34" charset="0"/>
              </a:endParaRPr>
            </a:p>
          </p:txBody>
        </p:sp>
        <p:sp>
          <p:nvSpPr>
            <p:cNvPr id="93239" name="Rectangle 55"/>
            <p:cNvSpPr>
              <a:spLocks noChangeArrowheads="1"/>
            </p:cNvSpPr>
            <p:nvPr/>
          </p:nvSpPr>
          <p:spPr bwMode="auto">
            <a:xfrm>
              <a:off x="1779" y="1688"/>
              <a:ext cx="168"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800" b="1">
                  <a:solidFill>
                    <a:srgbClr val="000000"/>
                  </a:solidFill>
                  <a:latin typeface="Arial" panose="020B0604020202020204" pitchFamily="34" charset="0"/>
                </a:rPr>
                <a:t> Time</a:t>
              </a:r>
              <a:endParaRPr lang="en-US" altLang="en-US" b="1">
                <a:latin typeface="Arial" panose="020B0604020202020204" pitchFamily="34" charset="0"/>
              </a:endParaRPr>
            </a:p>
          </p:txBody>
        </p:sp>
        <p:sp>
          <p:nvSpPr>
            <p:cNvPr id="93240" name="Rectangle 56"/>
            <p:cNvSpPr>
              <a:spLocks noChangeArrowheads="1"/>
            </p:cNvSpPr>
            <p:nvPr/>
          </p:nvSpPr>
          <p:spPr bwMode="auto">
            <a:xfrm>
              <a:off x="1745" y="1764"/>
              <a:ext cx="16"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a:t>
              </a:r>
              <a:endParaRPr lang="en-US" altLang="en-US" b="1">
                <a:latin typeface="Arial" panose="020B0604020202020204" pitchFamily="34" charset="0"/>
              </a:endParaRPr>
            </a:p>
          </p:txBody>
        </p:sp>
        <p:sp>
          <p:nvSpPr>
            <p:cNvPr id="93241" name="Rectangle 57"/>
            <p:cNvSpPr>
              <a:spLocks noChangeArrowheads="1"/>
            </p:cNvSpPr>
            <p:nvPr/>
          </p:nvSpPr>
          <p:spPr bwMode="auto">
            <a:xfrm>
              <a:off x="1779" y="1764"/>
              <a:ext cx="292"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 Work setting</a:t>
              </a:r>
              <a:endParaRPr lang="en-US" altLang="en-US" b="1">
                <a:latin typeface="Arial" panose="020B0604020202020204" pitchFamily="34" charset="0"/>
              </a:endParaRPr>
            </a:p>
          </p:txBody>
        </p:sp>
        <p:sp>
          <p:nvSpPr>
            <p:cNvPr id="93242" name="Rectangle 58"/>
            <p:cNvSpPr>
              <a:spLocks noChangeArrowheads="1"/>
            </p:cNvSpPr>
            <p:nvPr/>
          </p:nvSpPr>
          <p:spPr bwMode="auto">
            <a:xfrm>
              <a:off x="1745" y="1840"/>
              <a:ext cx="16"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a:t>
              </a:r>
              <a:endParaRPr lang="en-US" altLang="en-US" b="1">
                <a:latin typeface="Arial" panose="020B0604020202020204" pitchFamily="34" charset="0"/>
              </a:endParaRPr>
            </a:p>
          </p:txBody>
        </p:sp>
        <p:sp>
          <p:nvSpPr>
            <p:cNvPr id="93243" name="Rectangle 59"/>
            <p:cNvSpPr>
              <a:spLocks noChangeArrowheads="1"/>
            </p:cNvSpPr>
            <p:nvPr/>
          </p:nvSpPr>
          <p:spPr bwMode="auto">
            <a:xfrm>
              <a:off x="1779" y="1840"/>
              <a:ext cx="314"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panose="020B0604020202020204" pitchFamily="34" charset="0"/>
                </a:rPr>
                <a:t> Social setting</a:t>
              </a:r>
              <a:endParaRPr lang="en-US" altLang="en-US" b="1">
                <a:latin typeface="Arial" panose="020B0604020202020204" pitchFamily="34" charset="0"/>
              </a:endParaRPr>
            </a:p>
          </p:txBody>
        </p:sp>
      </p:grpSp>
    </p:spTree>
    <p:extLst>
      <p:ext uri="{BB962C8B-B14F-4D97-AF65-F5344CB8AC3E}">
        <p14:creationId xmlns:p14="http://schemas.microsoft.com/office/powerpoint/2010/main" val="72633447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3572"/>
            <a:ext cx="8911687" cy="851338"/>
          </a:xfrm>
        </p:spPr>
        <p:txBody>
          <a:bodyPr/>
          <a:lstStyle/>
          <a:p>
            <a:r>
              <a:rPr lang="en-US" dirty="0" smtClean="0"/>
              <a:t>              Types of Perception</a:t>
            </a:r>
            <a:endParaRPr lang="en-US" dirty="0"/>
          </a:p>
        </p:txBody>
      </p:sp>
      <p:pic>
        <p:nvPicPr>
          <p:cNvPr id="1026" name="Picture 2" descr="Perception: The Sensory Experience of the Worl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6579" y="924910"/>
            <a:ext cx="6579476" cy="5749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291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8" name="Rectangle 6"/>
          <p:cNvSpPr>
            <a:spLocks noGrp="1" noChangeArrowheads="1"/>
          </p:cNvSpPr>
          <p:nvPr>
            <p:ph type="title"/>
          </p:nvPr>
        </p:nvSpPr>
        <p:spPr/>
        <p:txBody>
          <a:bodyPr/>
          <a:lstStyle/>
          <a:p>
            <a:r>
              <a:rPr lang="en-US" altLang="zh-TW">
                <a:ea typeface="PMingLiU" pitchFamily="18" charset="-120"/>
              </a:rPr>
              <a:t>Factors Affecting Judgment</a:t>
            </a:r>
          </a:p>
        </p:txBody>
      </p:sp>
      <p:sp>
        <p:nvSpPr>
          <p:cNvPr id="95239" name="Rectangle 7"/>
          <p:cNvSpPr>
            <a:spLocks noGrp="1" noChangeArrowheads="1"/>
          </p:cNvSpPr>
          <p:nvPr>
            <p:ph type="body" idx="1"/>
          </p:nvPr>
        </p:nvSpPr>
        <p:spPr>
          <a:xfrm>
            <a:off x="2589212" y="1418897"/>
            <a:ext cx="8915400" cy="4492325"/>
          </a:xfrm>
        </p:spPr>
        <p:txBody>
          <a:bodyPr>
            <a:normAutofit/>
          </a:bodyPr>
          <a:lstStyle/>
          <a:p>
            <a:r>
              <a:rPr lang="en-US" altLang="zh-TW" sz="2800" dirty="0">
                <a:latin typeface="Times New Roman" panose="02020603050405020304" pitchFamily="18" charset="0"/>
                <a:ea typeface="PMingLiU" pitchFamily="18" charset="-120"/>
                <a:cs typeface="Times New Roman" panose="02020603050405020304" pitchFamily="18" charset="0"/>
              </a:rPr>
              <a:t>Attribution Theory</a:t>
            </a:r>
          </a:p>
          <a:p>
            <a:r>
              <a:rPr lang="en-US" altLang="zh-TW" sz="2800" dirty="0">
                <a:latin typeface="Times New Roman" panose="02020603050405020304" pitchFamily="18" charset="0"/>
                <a:ea typeface="PMingLiU" pitchFamily="18" charset="-120"/>
                <a:cs typeface="Times New Roman" panose="02020603050405020304" pitchFamily="18" charset="0"/>
              </a:rPr>
              <a:t>Perceptual Errors</a:t>
            </a:r>
          </a:p>
          <a:p>
            <a:pPr lvl="1"/>
            <a:r>
              <a:rPr lang="en-US" altLang="zh-TW" sz="2800" dirty="0">
                <a:latin typeface="Times New Roman" panose="02020603050405020304" pitchFamily="18" charset="0"/>
                <a:ea typeface="PMingLiU" pitchFamily="18" charset="-120"/>
                <a:cs typeface="Times New Roman" panose="02020603050405020304" pitchFamily="18" charset="0"/>
              </a:rPr>
              <a:t>Selective Perception</a:t>
            </a:r>
          </a:p>
          <a:p>
            <a:pPr lvl="1"/>
            <a:r>
              <a:rPr lang="en-US" altLang="zh-TW" sz="2800" dirty="0">
                <a:latin typeface="Times New Roman" panose="02020603050405020304" pitchFamily="18" charset="0"/>
                <a:ea typeface="PMingLiU" pitchFamily="18" charset="-120"/>
                <a:cs typeface="Times New Roman" panose="02020603050405020304" pitchFamily="18" charset="0"/>
              </a:rPr>
              <a:t>Halo Effect</a:t>
            </a:r>
          </a:p>
          <a:p>
            <a:pPr lvl="1"/>
            <a:r>
              <a:rPr lang="en-US" altLang="zh-TW" sz="2800" dirty="0">
                <a:latin typeface="Times New Roman" panose="02020603050405020304" pitchFamily="18" charset="0"/>
                <a:ea typeface="PMingLiU" pitchFamily="18" charset="-120"/>
                <a:cs typeface="Times New Roman" panose="02020603050405020304" pitchFamily="18" charset="0"/>
              </a:rPr>
              <a:t>Contrast Effects</a:t>
            </a:r>
          </a:p>
          <a:p>
            <a:pPr lvl="1"/>
            <a:r>
              <a:rPr lang="en-US" altLang="zh-TW" sz="2800" dirty="0">
                <a:latin typeface="Times New Roman" panose="02020603050405020304" pitchFamily="18" charset="0"/>
                <a:ea typeface="PMingLiU" pitchFamily="18" charset="-120"/>
                <a:cs typeface="Times New Roman" panose="02020603050405020304" pitchFamily="18" charset="0"/>
              </a:rPr>
              <a:t>Projection</a:t>
            </a:r>
          </a:p>
          <a:p>
            <a:pPr lvl="1"/>
            <a:r>
              <a:rPr lang="en-US" altLang="zh-TW" sz="2800" dirty="0">
                <a:latin typeface="Times New Roman" panose="02020603050405020304" pitchFamily="18" charset="0"/>
                <a:ea typeface="PMingLiU" pitchFamily="18" charset="-120"/>
                <a:cs typeface="Times New Roman" panose="02020603050405020304" pitchFamily="18" charset="0"/>
              </a:rPr>
              <a:t>Stereotyping</a:t>
            </a:r>
          </a:p>
        </p:txBody>
      </p:sp>
    </p:spTree>
    <p:extLst>
      <p:ext uri="{BB962C8B-B14F-4D97-AF65-F5344CB8AC3E}">
        <p14:creationId xmlns:p14="http://schemas.microsoft.com/office/powerpoint/2010/main" val="1872787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1026"/>
          <p:cNvSpPr>
            <a:spLocks noGrp="1" noChangeArrowheads="1"/>
          </p:cNvSpPr>
          <p:nvPr>
            <p:ph type="title"/>
          </p:nvPr>
        </p:nvSpPr>
        <p:spPr/>
        <p:txBody>
          <a:bodyPr/>
          <a:lstStyle/>
          <a:p>
            <a:r>
              <a:rPr lang="en-US" altLang="en-US"/>
              <a:t>Attribution Theory</a:t>
            </a:r>
          </a:p>
        </p:txBody>
      </p:sp>
      <p:sp>
        <p:nvSpPr>
          <p:cNvPr id="214019" name="Rectangle 1027"/>
          <p:cNvSpPr>
            <a:spLocks noGrp="1" noChangeArrowheads="1"/>
          </p:cNvSpPr>
          <p:nvPr>
            <p:ph type="body" idx="1"/>
          </p:nvPr>
        </p:nvSpPr>
        <p:spPr/>
        <p:txBody>
          <a:bodyPr>
            <a:normAutofit lnSpcReduction="10000"/>
          </a:bodyPr>
          <a:lstStyle/>
          <a:p>
            <a:pPr>
              <a:lnSpc>
                <a:spcPct val="90000"/>
              </a:lnSpc>
            </a:pPr>
            <a:r>
              <a:rPr lang="en-US" altLang="zh-TW" sz="2800">
                <a:ea typeface="PMingLiU" pitchFamily="18" charset="-120"/>
              </a:rPr>
              <a:t>When individual observe behaviour, they attempt to determine whether it is internally or externally caused.</a:t>
            </a:r>
          </a:p>
          <a:p>
            <a:pPr lvl="1">
              <a:lnSpc>
                <a:spcPct val="90000"/>
              </a:lnSpc>
            </a:pPr>
            <a:r>
              <a:rPr lang="en-US" altLang="zh-TW" sz="2400">
                <a:ea typeface="PMingLiU" pitchFamily="18" charset="-120"/>
              </a:rPr>
              <a:t>Distinctiveness </a:t>
            </a:r>
          </a:p>
          <a:p>
            <a:pPr lvl="2">
              <a:lnSpc>
                <a:spcPct val="90000"/>
              </a:lnSpc>
            </a:pPr>
            <a:r>
              <a:rPr lang="en-US" altLang="zh-TW" sz="2000">
                <a:ea typeface="PMingLiU" pitchFamily="18" charset="-120"/>
              </a:rPr>
              <a:t>Does individual act the same way in other situations?</a:t>
            </a:r>
          </a:p>
          <a:p>
            <a:pPr lvl="1">
              <a:lnSpc>
                <a:spcPct val="90000"/>
              </a:lnSpc>
            </a:pPr>
            <a:r>
              <a:rPr lang="en-US" altLang="zh-TW" sz="2400">
                <a:ea typeface="PMingLiU" pitchFamily="18" charset="-120"/>
              </a:rPr>
              <a:t>Consensus </a:t>
            </a:r>
          </a:p>
          <a:p>
            <a:pPr lvl="2">
              <a:lnSpc>
                <a:spcPct val="90000"/>
              </a:lnSpc>
            </a:pPr>
            <a:r>
              <a:rPr lang="en-US" altLang="zh-TW" sz="2000">
                <a:ea typeface="PMingLiU" pitchFamily="18" charset="-120"/>
              </a:rPr>
              <a:t>Does individual act the same as others in same situation?</a:t>
            </a:r>
          </a:p>
          <a:p>
            <a:pPr lvl="1">
              <a:lnSpc>
                <a:spcPct val="90000"/>
              </a:lnSpc>
            </a:pPr>
            <a:r>
              <a:rPr lang="en-US" altLang="zh-TW" sz="2400">
                <a:ea typeface="PMingLiU" pitchFamily="18" charset="-120"/>
              </a:rPr>
              <a:t>Consistency </a:t>
            </a:r>
          </a:p>
          <a:p>
            <a:pPr lvl="2">
              <a:lnSpc>
                <a:spcPct val="90000"/>
              </a:lnSpc>
            </a:pPr>
            <a:r>
              <a:rPr lang="en-US" altLang="zh-TW" sz="2000">
                <a:ea typeface="PMingLiU" pitchFamily="18" charset="-120"/>
              </a:rPr>
              <a:t>Does the individual act the same way over time?</a:t>
            </a:r>
            <a:endParaRPr lang="en-US" altLang="en-US" sz="2000"/>
          </a:p>
        </p:txBody>
      </p:sp>
    </p:spTree>
    <p:extLst>
      <p:ext uri="{BB962C8B-B14F-4D97-AF65-F5344CB8AC3E}">
        <p14:creationId xmlns:p14="http://schemas.microsoft.com/office/powerpoint/2010/main" val="349718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type="body" idx="1"/>
          </p:nvPr>
        </p:nvSpPr>
        <p:spPr>
          <a:xfrm>
            <a:off x="2438400" y="685800"/>
            <a:ext cx="7848600" cy="5410200"/>
          </a:xfrm>
        </p:spPr>
        <p:txBody>
          <a:bodyPr/>
          <a:lstStyle/>
          <a:p>
            <a:pPr>
              <a:lnSpc>
                <a:spcPct val="80000"/>
              </a:lnSpc>
            </a:pPr>
            <a:r>
              <a:rPr lang="en-US" altLang="en-US" sz="2000">
                <a:solidFill>
                  <a:srgbClr val="000000"/>
                </a:solidFill>
                <a:cs typeface="Times New Roman" panose="02020603050405020304" pitchFamily="18" charset="0"/>
              </a:rPr>
              <a:t>Attribution Theory says we judge people differently depending on what meaning we attribute to a given behaviour. </a:t>
            </a:r>
          </a:p>
          <a:p>
            <a:pPr>
              <a:lnSpc>
                <a:spcPct val="80000"/>
              </a:lnSpc>
            </a:pPr>
            <a:r>
              <a:rPr lang="en-US" altLang="en-US" sz="2000">
                <a:solidFill>
                  <a:srgbClr val="000000"/>
                </a:solidFill>
                <a:cs typeface="Times New Roman" panose="02020603050405020304" pitchFamily="18" charset="0"/>
              </a:rPr>
              <a:t>We attempt to determine whether the behaviour was internally- or externally-caused. </a:t>
            </a:r>
          </a:p>
          <a:p>
            <a:pPr>
              <a:lnSpc>
                <a:spcPct val="80000"/>
              </a:lnSpc>
            </a:pPr>
            <a:r>
              <a:rPr lang="en-US" altLang="en-US" sz="2000">
                <a:solidFill>
                  <a:srgbClr val="000000"/>
                </a:solidFill>
                <a:cs typeface="Times New Roman" panose="02020603050405020304" pitchFamily="18" charset="0"/>
              </a:rPr>
              <a:t>Externally-caused refers to the environment, while internally-caused behaviour is attributed to those events that are believed to be under the personal control of the individual. </a:t>
            </a:r>
          </a:p>
          <a:p>
            <a:pPr>
              <a:lnSpc>
                <a:spcPct val="80000"/>
              </a:lnSpc>
            </a:pPr>
            <a:r>
              <a:rPr lang="en-US" altLang="en-US" sz="2000">
                <a:solidFill>
                  <a:srgbClr val="000000"/>
                </a:solidFill>
                <a:cs typeface="Times New Roman" panose="02020603050405020304" pitchFamily="18" charset="0"/>
              </a:rPr>
              <a:t>Our determination of internally or externally caused behaviour depends on three factors: </a:t>
            </a:r>
          </a:p>
          <a:p>
            <a:pPr>
              <a:lnSpc>
                <a:spcPct val="80000"/>
              </a:lnSpc>
              <a:buFontTx/>
              <a:buAutoNum type="arabicParenBoth"/>
            </a:pPr>
            <a:r>
              <a:rPr lang="en-US" altLang="en-US" sz="2000">
                <a:solidFill>
                  <a:srgbClr val="000000"/>
                </a:solidFill>
                <a:cs typeface="Times New Roman" panose="02020603050405020304" pitchFamily="18" charset="0"/>
              </a:rPr>
              <a:t>Distinctiveness; whether an individual displays different behaviour in different situations</a:t>
            </a:r>
          </a:p>
          <a:p>
            <a:pPr>
              <a:lnSpc>
                <a:spcPct val="80000"/>
              </a:lnSpc>
              <a:buFontTx/>
              <a:buAutoNum type="arabicParenBoth"/>
            </a:pPr>
            <a:r>
              <a:rPr lang="en-US" altLang="en-US" sz="2000">
                <a:solidFill>
                  <a:srgbClr val="000000"/>
                </a:solidFill>
                <a:cs typeface="Times New Roman" panose="02020603050405020304" pitchFamily="18" charset="0"/>
              </a:rPr>
              <a:t>Consensus: If everyone who is faced with a similar situation responds in the same way, we can say the behaviour shows consensus. </a:t>
            </a:r>
          </a:p>
          <a:p>
            <a:pPr>
              <a:lnSpc>
                <a:spcPct val="80000"/>
              </a:lnSpc>
              <a:buFontTx/>
              <a:buAutoNum type="arabicParenBoth"/>
            </a:pPr>
            <a:r>
              <a:rPr lang="en-US" altLang="en-US" sz="2000">
                <a:solidFill>
                  <a:srgbClr val="000000"/>
                </a:solidFill>
                <a:cs typeface="Times New Roman" panose="02020603050405020304" pitchFamily="18" charset="0"/>
              </a:rPr>
              <a:t>Consistency. Is the person</a:t>
            </a:r>
            <a:r>
              <a:rPr lang="en-US" altLang="en-US" sz="2000">
                <a:solidFill>
                  <a:srgbClr val="000000"/>
                </a:solidFill>
                <a:latin typeface="Arial" panose="020B0604020202020204" pitchFamily="34" charset="0"/>
                <a:cs typeface="Times New Roman" panose="02020603050405020304" pitchFamily="18" charset="0"/>
              </a:rPr>
              <a:t>’</a:t>
            </a:r>
            <a:r>
              <a:rPr lang="en-US" altLang="en-US" sz="2000">
                <a:solidFill>
                  <a:srgbClr val="000000"/>
                </a:solidFill>
                <a:cs typeface="Times New Roman" panose="02020603050405020304" pitchFamily="18" charset="0"/>
              </a:rPr>
              <a:t>s actions consistent over time. </a:t>
            </a:r>
            <a:endParaRPr lang="en-US" altLang="en-US" sz="2000">
              <a:ea typeface="PMingLiU" pitchFamily="18" charset="-120"/>
            </a:endParaRPr>
          </a:p>
          <a:p>
            <a:pPr>
              <a:lnSpc>
                <a:spcPct val="80000"/>
              </a:lnSpc>
              <a:buFontTx/>
              <a:buNone/>
            </a:pPr>
            <a:endParaRPr lang="en-US" altLang="en-US" sz="2000"/>
          </a:p>
          <a:p>
            <a:pPr>
              <a:lnSpc>
                <a:spcPct val="80000"/>
              </a:lnSpc>
            </a:pPr>
            <a:endParaRPr lang="en-US" altLang="en-US" sz="2000"/>
          </a:p>
        </p:txBody>
      </p:sp>
    </p:spTree>
    <p:extLst>
      <p:ext uri="{BB962C8B-B14F-4D97-AF65-F5344CB8AC3E}">
        <p14:creationId xmlns:p14="http://schemas.microsoft.com/office/powerpoint/2010/main" val="3692805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ltLang="zh-TW">
                <a:ea typeface="PMingLiU" pitchFamily="18" charset="-120"/>
              </a:rPr>
              <a:t>Attribution Theory</a:t>
            </a:r>
            <a:endParaRPr lang="en-US" altLang="en-US"/>
          </a:p>
        </p:txBody>
      </p:sp>
      <p:sp>
        <p:nvSpPr>
          <p:cNvPr id="177155" name="Rectangle 3"/>
          <p:cNvSpPr>
            <a:spLocks noGrp="1" noChangeArrowheads="1"/>
          </p:cNvSpPr>
          <p:nvPr>
            <p:ph type="body" idx="1"/>
          </p:nvPr>
        </p:nvSpPr>
        <p:spPr/>
        <p:txBody>
          <a:bodyPr>
            <a:normAutofit lnSpcReduction="10000"/>
          </a:bodyPr>
          <a:lstStyle/>
          <a:p>
            <a:r>
              <a:rPr lang="en-US" altLang="zh-TW" sz="2800">
                <a:ea typeface="PMingLiU" pitchFamily="18" charset="-120"/>
              </a:rPr>
              <a:t>Fundamental Attribution Error</a:t>
            </a:r>
          </a:p>
          <a:p>
            <a:pPr lvl="1"/>
            <a:r>
              <a:rPr lang="en-US" altLang="zh-TW" sz="2400">
                <a:ea typeface="PMingLiU" pitchFamily="18" charset="-120"/>
              </a:rPr>
              <a:t>The tendency to underestimate the influence of external factors and overestimate the influence of internal factors when making judgments about the behaviour of others.</a:t>
            </a:r>
          </a:p>
          <a:p>
            <a:r>
              <a:rPr lang="en-US" altLang="zh-TW" sz="2800">
                <a:ea typeface="PMingLiU" pitchFamily="18" charset="-120"/>
              </a:rPr>
              <a:t>Self-Serving Bias</a:t>
            </a:r>
          </a:p>
          <a:p>
            <a:pPr lvl="1"/>
            <a:r>
              <a:rPr lang="en-US" altLang="zh-TW" sz="2400">
                <a:ea typeface="PMingLiU" pitchFamily="18" charset="-120"/>
              </a:rPr>
              <a:t>The tendency for individuals to attribute their own successes to internal factors while putting the blame for failures on external factors.</a:t>
            </a:r>
            <a:endParaRPr lang="en-US" altLang="en-US" sz="2400"/>
          </a:p>
        </p:txBody>
      </p:sp>
    </p:spTree>
    <p:extLst>
      <p:ext uri="{BB962C8B-B14F-4D97-AF65-F5344CB8AC3E}">
        <p14:creationId xmlns:p14="http://schemas.microsoft.com/office/powerpoint/2010/main" val="4001207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4" name="Rectangle 4"/>
          <p:cNvSpPr>
            <a:spLocks noGrp="1" noChangeArrowheads="1"/>
          </p:cNvSpPr>
          <p:nvPr>
            <p:ph type="title"/>
          </p:nvPr>
        </p:nvSpPr>
        <p:spPr/>
        <p:txBody>
          <a:bodyPr/>
          <a:lstStyle/>
          <a:p>
            <a:r>
              <a:rPr lang="en-US" altLang="en-US"/>
              <a:t>Perceptual Errors</a:t>
            </a:r>
          </a:p>
        </p:txBody>
      </p:sp>
      <p:sp>
        <p:nvSpPr>
          <p:cNvPr id="215045" name="Rectangle 5"/>
          <p:cNvSpPr>
            <a:spLocks noGrp="1" noChangeArrowheads="1"/>
          </p:cNvSpPr>
          <p:nvPr>
            <p:ph type="body" idx="1"/>
          </p:nvPr>
        </p:nvSpPr>
        <p:spPr/>
        <p:txBody>
          <a:bodyPr>
            <a:normAutofit lnSpcReduction="10000"/>
          </a:bodyPr>
          <a:lstStyle/>
          <a:p>
            <a:pPr>
              <a:lnSpc>
                <a:spcPct val="90000"/>
              </a:lnSpc>
            </a:pPr>
            <a:r>
              <a:rPr lang="en-US" altLang="zh-TW" sz="2800">
                <a:ea typeface="PMingLiU" pitchFamily="18" charset="-120"/>
              </a:rPr>
              <a:t>Selective Perception</a:t>
            </a:r>
          </a:p>
          <a:p>
            <a:pPr lvl="1">
              <a:lnSpc>
                <a:spcPct val="90000"/>
              </a:lnSpc>
            </a:pPr>
            <a:r>
              <a:rPr lang="en-CA" altLang="zh-TW" sz="2400">
                <a:ea typeface="PMingLiU" pitchFamily="18" charset="-120"/>
              </a:rPr>
              <a:t>People selectively interpret what they see based on their interests, background, experience, and attitudes</a:t>
            </a:r>
            <a:endParaRPr lang="en-US" altLang="zh-TW" sz="2400">
              <a:ea typeface="PMingLiU" pitchFamily="18" charset="-120"/>
            </a:endParaRPr>
          </a:p>
          <a:p>
            <a:pPr>
              <a:lnSpc>
                <a:spcPct val="90000"/>
              </a:lnSpc>
            </a:pPr>
            <a:r>
              <a:rPr lang="en-US" altLang="zh-TW" sz="2800">
                <a:ea typeface="PMingLiU" pitchFamily="18" charset="-120"/>
              </a:rPr>
              <a:t>Halo Effect</a:t>
            </a:r>
          </a:p>
          <a:p>
            <a:pPr lvl="1">
              <a:lnSpc>
                <a:spcPct val="90000"/>
              </a:lnSpc>
            </a:pPr>
            <a:r>
              <a:rPr lang="en-CA" altLang="zh-TW" sz="2400">
                <a:ea typeface="PMingLiU" pitchFamily="18" charset="-120"/>
              </a:rPr>
              <a:t>Drawing a general impression about an individual based on a single characteristic</a:t>
            </a:r>
            <a:r>
              <a:rPr lang="en-US" altLang="zh-TW" sz="2400">
                <a:ea typeface="PMingLiU" pitchFamily="18" charset="-120"/>
              </a:rPr>
              <a:t> </a:t>
            </a:r>
          </a:p>
          <a:p>
            <a:pPr>
              <a:lnSpc>
                <a:spcPct val="90000"/>
              </a:lnSpc>
            </a:pPr>
            <a:r>
              <a:rPr lang="en-US" altLang="zh-TW" sz="2800">
                <a:ea typeface="PMingLiU" pitchFamily="18" charset="-120"/>
              </a:rPr>
              <a:t>Contrast Effects</a:t>
            </a:r>
          </a:p>
          <a:p>
            <a:pPr lvl="1">
              <a:lnSpc>
                <a:spcPct val="90000"/>
              </a:lnSpc>
            </a:pPr>
            <a:r>
              <a:rPr lang="en-CA" altLang="zh-TW" sz="2400">
                <a:ea typeface="PMingLiU" pitchFamily="18" charset="-120"/>
              </a:rPr>
              <a:t>A person’s evaluation is affected by comparisons with other individuals recently encountered</a:t>
            </a:r>
            <a:r>
              <a:rPr lang="en-US" altLang="zh-TW" sz="2400">
                <a:ea typeface="PMingLiU" pitchFamily="18" charset="-120"/>
              </a:rPr>
              <a:t> </a:t>
            </a:r>
          </a:p>
        </p:txBody>
      </p:sp>
    </p:spTree>
    <p:extLst>
      <p:ext uri="{BB962C8B-B14F-4D97-AF65-F5344CB8AC3E}">
        <p14:creationId xmlns:p14="http://schemas.microsoft.com/office/powerpoint/2010/main" val="83312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0"/>
            <a:ext cx="8911687" cy="1177159"/>
          </a:xfrm>
        </p:spPr>
        <p:txBody>
          <a:bodyPr>
            <a:normAutofit fontScale="90000"/>
          </a:bodyPr>
          <a:lstStyle/>
          <a:p>
            <a:r>
              <a:rPr lang="en-US" b="1" dirty="0"/>
              <a:t>Types of perceptual errors in workplace</a:t>
            </a:r>
            <a:br>
              <a:rPr lang="en-US" b="1" dirty="0"/>
            </a:br>
            <a:endParaRPr lang="en-US" dirty="0"/>
          </a:p>
        </p:txBody>
      </p:sp>
      <p:sp>
        <p:nvSpPr>
          <p:cNvPr id="3" name="Content Placeholder 2"/>
          <p:cNvSpPr>
            <a:spLocks noGrp="1"/>
          </p:cNvSpPr>
          <p:nvPr>
            <p:ph idx="1"/>
          </p:nvPr>
        </p:nvSpPr>
        <p:spPr>
          <a:xfrm>
            <a:off x="2589212" y="662152"/>
            <a:ext cx="8915400" cy="5249070"/>
          </a:xfrm>
        </p:spPr>
        <p:txBody>
          <a:bodyPr>
            <a:normAutofit fontScale="92500" lnSpcReduction="20000"/>
          </a:bodyPr>
          <a:lstStyle/>
          <a:p>
            <a:r>
              <a:rPr lang="en-US" dirty="0"/>
              <a:t>1.</a:t>
            </a:r>
            <a:r>
              <a:rPr lang="en-US" b="1" dirty="0"/>
              <a:t>Selective Perception</a:t>
            </a:r>
            <a:r>
              <a:rPr lang="en-US" dirty="0"/>
              <a:t>-People generally interpret according to their basis of </a:t>
            </a:r>
            <a:r>
              <a:rPr lang="en-US" dirty="0" smtClean="0"/>
              <a:t>interests, idea </a:t>
            </a:r>
            <a:r>
              <a:rPr lang="en-US" dirty="0"/>
              <a:t>and </a:t>
            </a:r>
            <a:r>
              <a:rPr lang="en-US" dirty="0" smtClean="0"/>
              <a:t>backgrounds. It </a:t>
            </a:r>
            <a:r>
              <a:rPr lang="en-US" dirty="0"/>
              <a:t>is the tendency not to notice and forget the stimuli that cause emotional </a:t>
            </a:r>
            <a:r>
              <a:rPr lang="en-US" dirty="0" smtClean="0"/>
              <a:t>discomfort. For </a:t>
            </a:r>
            <a:r>
              <a:rPr lang="en-US" dirty="0"/>
              <a:t>example we might think that fresher graduates with above 80 % marks will exceptionally do well in technical interviews of respective subjects</a:t>
            </a:r>
          </a:p>
          <a:p>
            <a:r>
              <a:rPr lang="en-US" dirty="0"/>
              <a:t>2.</a:t>
            </a:r>
            <a:r>
              <a:rPr lang="en-US" b="1" dirty="0"/>
              <a:t>Halo Effect</a:t>
            </a:r>
            <a:r>
              <a:rPr lang="en-US" dirty="0"/>
              <a:t>-We misjudge people by concentrating on one single behavior or </a:t>
            </a:r>
            <a:r>
              <a:rPr lang="en-US" dirty="0" smtClean="0"/>
              <a:t>trait. It </a:t>
            </a:r>
            <a:r>
              <a:rPr lang="en-US" dirty="0"/>
              <a:t>has deep impact and give inaccurate result most of the </a:t>
            </a:r>
            <a:r>
              <a:rPr lang="en-US" dirty="0" smtClean="0"/>
              <a:t>time. For </a:t>
            </a:r>
            <a:r>
              <a:rPr lang="en-US" dirty="0"/>
              <a:t>example we always have an impression of a lazy person can never be punctual in any occasion.</a:t>
            </a:r>
          </a:p>
          <a:p>
            <a:r>
              <a:rPr lang="en-US" dirty="0"/>
              <a:t>3.</a:t>
            </a:r>
            <a:r>
              <a:rPr lang="en-US" b="1" dirty="0"/>
              <a:t>Stereotypes</a:t>
            </a:r>
            <a:r>
              <a:rPr lang="en-US" dirty="0"/>
              <a:t>-We always have a tendency to classify people to a general groups /categories in order to simplify the </a:t>
            </a:r>
            <a:r>
              <a:rPr lang="en-US" dirty="0" smtClean="0"/>
              <a:t>matter. For </a:t>
            </a:r>
            <a:r>
              <a:rPr lang="en-US" dirty="0"/>
              <a:t>example-Women are always good homemakers and can do well in work life balance</a:t>
            </a:r>
          </a:p>
          <a:p>
            <a:r>
              <a:rPr lang="en-US" dirty="0"/>
              <a:t>4.</a:t>
            </a:r>
            <a:r>
              <a:rPr lang="en-US" b="1" dirty="0"/>
              <a:t>Contrast Effect</a:t>
            </a:r>
            <a:r>
              <a:rPr lang="en-US" dirty="0"/>
              <a:t>-We again sometimes judge people in comparison to others . This example generally found in </a:t>
            </a:r>
            <a:r>
              <a:rPr lang="en-US" dirty="0" smtClean="0"/>
              <a:t>sports, academics </a:t>
            </a:r>
            <a:r>
              <a:rPr lang="en-US" dirty="0"/>
              <a:t>and performance review</a:t>
            </a:r>
          </a:p>
          <a:p>
            <a:r>
              <a:rPr lang="en-US" dirty="0"/>
              <a:t>5.</a:t>
            </a:r>
            <a:r>
              <a:rPr lang="en-US" b="1" dirty="0"/>
              <a:t>Projection</a:t>
            </a:r>
            <a:r>
              <a:rPr lang="en-US" dirty="0"/>
              <a:t>-This is very common among Perceptual </a:t>
            </a:r>
            <a:r>
              <a:rPr lang="en-US" dirty="0" smtClean="0"/>
              <a:t>errors. Projection </a:t>
            </a:r>
            <a:r>
              <a:rPr lang="en-US" dirty="0"/>
              <a:t>of one’s own </a:t>
            </a:r>
            <a:r>
              <a:rPr lang="en-US" dirty="0" smtClean="0"/>
              <a:t>attitude, personality </a:t>
            </a:r>
            <a:r>
              <a:rPr lang="en-US" dirty="0"/>
              <a:t>or behavior into some other </a:t>
            </a:r>
            <a:r>
              <a:rPr lang="en-US" dirty="0" smtClean="0"/>
              <a:t>person. For </a:t>
            </a:r>
            <a:r>
              <a:rPr lang="en-US" dirty="0"/>
              <a:t>example- To all honest </a:t>
            </a:r>
            <a:r>
              <a:rPr lang="en-US" dirty="0" smtClean="0"/>
              <a:t>people, everybody </a:t>
            </a:r>
            <a:r>
              <a:rPr lang="en-US" dirty="0"/>
              <a:t>is honest.</a:t>
            </a:r>
          </a:p>
          <a:p>
            <a:r>
              <a:rPr lang="en-US" dirty="0"/>
              <a:t>6.</a:t>
            </a:r>
            <a:r>
              <a:rPr lang="en-US" b="1" dirty="0"/>
              <a:t>Impression</a:t>
            </a:r>
            <a:r>
              <a:rPr lang="en-US" dirty="0"/>
              <a:t>-We all know the term “first impression is the last impression” and we apply that too .For example-During the time of hiring, thought like this “The most decent and modest person in the interview can do very well in every roles and responsibilities ” always arise.</a:t>
            </a:r>
          </a:p>
          <a:p>
            <a:endParaRPr lang="en-US" dirty="0"/>
          </a:p>
        </p:txBody>
      </p:sp>
    </p:spTree>
    <p:extLst>
      <p:ext uri="{BB962C8B-B14F-4D97-AF65-F5344CB8AC3E}">
        <p14:creationId xmlns:p14="http://schemas.microsoft.com/office/powerpoint/2010/main" val="257921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0"/>
            <a:ext cx="8911687" cy="1061545"/>
          </a:xfrm>
        </p:spPr>
        <p:txBody>
          <a:bodyPr>
            <a:normAutofit/>
          </a:bodyPr>
          <a:lstStyle/>
          <a:p>
            <a:r>
              <a:rPr lang="en-US" dirty="0" smtClean="0"/>
              <a:t>          Emotional Intelligence</a:t>
            </a:r>
            <a:endParaRPr lang="en-US" dirty="0"/>
          </a:p>
        </p:txBody>
      </p:sp>
      <p:sp>
        <p:nvSpPr>
          <p:cNvPr id="3" name="Content Placeholder 2"/>
          <p:cNvSpPr>
            <a:spLocks noGrp="1"/>
          </p:cNvSpPr>
          <p:nvPr>
            <p:ph idx="1"/>
          </p:nvPr>
        </p:nvSpPr>
        <p:spPr>
          <a:xfrm>
            <a:off x="2589212" y="893379"/>
            <a:ext cx="8915400" cy="5017843"/>
          </a:xfrm>
        </p:spPr>
        <p:txBody>
          <a:bodyPr>
            <a:normAutofit fontScale="92500" lnSpcReduction="10000"/>
          </a:bodyPr>
          <a:lstStyle/>
          <a:p>
            <a:r>
              <a:rPr lang="en-US" sz="2400" b="1" dirty="0">
                <a:latin typeface="Times New Roman" panose="02020603050405020304" pitchFamily="18" charset="0"/>
                <a:cs typeface="Times New Roman" panose="02020603050405020304" pitchFamily="18" charset="0"/>
              </a:rPr>
              <a:t>Emotional intelligence is  the ability to understand and manage your own emotions, as well as recognize and influence the emotions of those around you. </a:t>
            </a:r>
            <a:endParaRPr lang="en-US" sz="2400" b="1" dirty="0" smtClean="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Emotional intelligence (EI or EQ for "emotional quotient") is the ability to perceive, interpret, demonstrate, control, evaluate, and use emotions to communicate with and relate to others effectively and </a:t>
            </a:r>
            <a:r>
              <a:rPr lang="en-US" sz="2400" b="1" dirty="0" smtClean="0">
                <a:latin typeface="Times New Roman" panose="02020603050405020304" pitchFamily="18" charset="0"/>
                <a:cs typeface="Times New Roman" panose="02020603050405020304" pitchFamily="18" charset="0"/>
              </a:rPr>
              <a:t>constructively.</a:t>
            </a:r>
          </a:p>
          <a:p>
            <a:r>
              <a:rPr lang="en-US" sz="2400" b="1" dirty="0" smtClean="0">
                <a:latin typeface="Times New Roman" panose="02020603050405020304" pitchFamily="18" charset="0"/>
                <a:cs typeface="Times New Roman" panose="02020603050405020304" pitchFamily="18" charset="0"/>
              </a:rPr>
              <a:t>It is to understand self and others and act and react accordingly.</a:t>
            </a:r>
          </a:p>
          <a:p>
            <a:r>
              <a:rPr lang="en-US" sz="2400" b="1" dirty="0">
                <a:latin typeface="Times New Roman" panose="02020603050405020304" pitchFamily="18" charset="0"/>
                <a:cs typeface="Times New Roman" panose="02020603050405020304" pitchFamily="18" charset="0"/>
              </a:rPr>
              <a:t>Emotional intelligence is the ability to understand, make good judgments and quick decisions ,</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connection, and </a:t>
            </a:r>
            <a:r>
              <a:rPr lang="en-US" sz="2400" b="1" dirty="0" smtClean="0">
                <a:latin typeface="Times New Roman" panose="02020603050405020304" pitchFamily="18" charset="0"/>
                <a:cs typeface="Times New Roman" panose="02020603050405020304" pitchFamily="18" charset="0"/>
              </a:rPr>
              <a:t>influence.</a:t>
            </a:r>
          </a:p>
          <a:p>
            <a:r>
              <a:rPr lang="en-US" sz="2400" b="1" dirty="0" smtClean="0">
                <a:latin typeface="Times New Roman" panose="02020603050405020304" pitchFamily="18" charset="0"/>
                <a:cs typeface="Times New Roman" panose="02020603050405020304" pitchFamily="18" charset="0"/>
              </a:rPr>
              <a:t>High emotional intelligence helps to enhance in job, increases job satisfaction by improving and increasing organization productivity.</a:t>
            </a:r>
          </a:p>
          <a:p>
            <a:r>
              <a:rPr lang="en-US" sz="2400" b="1" dirty="0" smtClean="0">
                <a:latin typeface="Times New Roman" panose="02020603050405020304" pitchFamily="18" charset="0"/>
                <a:cs typeface="Times New Roman" panose="02020603050405020304" pitchFamily="18" charset="0"/>
              </a:rPr>
              <a:t>It is a skill which is learnable.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55740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10207"/>
            <a:ext cx="8911687" cy="1040524"/>
          </a:xfrm>
        </p:spPr>
        <p:txBody>
          <a:bodyPr>
            <a:normAutofit fontScale="90000"/>
          </a:bodyPr>
          <a:lstStyle/>
          <a:p>
            <a:r>
              <a:rPr lang="en-US" b="1" dirty="0"/>
              <a:t>Errors in perception can be overcome by</a:t>
            </a:r>
            <a:br>
              <a:rPr lang="en-US" b="1" dirty="0"/>
            </a:br>
            <a:endParaRPr lang="en-US" dirty="0"/>
          </a:p>
        </p:txBody>
      </p:sp>
      <p:sp>
        <p:nvSpPr>
          <p:cNvPr id="3" name="Content Placeholder 2"/>
          <p:cNvSpPr>
            <a:spLocks noGrp="1"/>
          </p:cNvSpPr>
          <p:nvPr>
            <p:ph idx="1"/>
          </p:nvPr>
        </p:nvSpPr>
        <p:spPr>
          <a:xfrm>
            <a:off x="2589212" y="924911"/>
            <a:ext cx="8915400" cy="4986312"/>
          </a:xfrm>
        </p:spPr>
        <p:txBody>
          <a:bodyPr/>
          <a:lstStyle/>
          <a:p>
            <a:r>
              <a:rPr lang="en-US" sz="2800" dirty="0">
                <a:latin typeface="Times New Roman" panose="02020603050405020304" pitchFamily="18" charset="0"/>
                <a:cs typeface="Times New Roman" panose="02020603050405020304" pitchFamily="18" charset="0"/>
              </a:rPr>
              <a:t>Taking more time and avoiding instant or `snap’ judgements about others. </a:t>
            </a:r>
          </a:p>
          <a:p>
            <a:r>
              <a:rPr lang="en-US" sz="2800" dirty="0">
                <a:latin typeface="Times New Roman" panose="02020603050405020304" pitchFamily="18" charset="0"/>
                <a:cs typeface="Times New Roman" panose="02020603050405020304" pitchFamily="18" charset="0"/>
              </a:rPr>
              <a:t>Collecting and consciously using more information about other people. </a:t>
            </a:r>
          </a:p>
          <a:p>
            <a:r>
              <a:rPr lang="en-US" sz="2800" dirty="0">
                <a:latin typeface="Times New Roman" panose="02020603050405020304" pitchFamily="18" charset="0"/>
                <a:cs typeface="Times New Roman" panose="02020603050405020304" pitchFamily="18" charset="0"/>
              </a:rPr>
              <a:t>Developing self-awareness and an understanding of how our personal biases are preferences affect our perceptions and judgements of other people. </a:t>
            </a:r>
          </a:p>
          <a:p>
            <a:r>
              <a:rPr lang="en-US" sz="2800" dirty="0">
                <a:latin typeface="Times New Roman" panose="02020603050405020304" pitchFamily="18" charset="0"/>
                <a:cs typeface="Times New Roman" panose="02020603050405020304" pitchFamily="18" charset="0"/>
              </a:rPr>
              <a:t>Checking our attributions – particularly the links we make between aspects of personality and appearance on the one hand and </a:t>
            </a:r>
            <a:r>
              <a:rPr lang="en-US" sz="2800" dirty="0" err="1">
                <a:latin typeface="Times New Roman" panose="02020603050405020304" pitchFamily="18" charset="0"/>
                <a:cs typeface="Times New Roman" panose="02020603050405020304" pitchFamily="18" charset="0"/>
              </a:rPr>
              <a:t>behaviour</a:t>
            </a:r>
            <a:r>
              <a:rPr lang="en-US" sz="2800" dirty="0">
                <a:latin typeface="Times New Roman" panose="02020603050405020304" pitchFamily="18" charset="0"/>
                <a:cs typeface="Times New Roman" panose="02020603050405020304" pitchFamily="18" charset="0"/>
              </a:rPr>
              <a:t> on the other.</a:t>
            </a:r>
          </a:p>
          <a:p>
            <a:endParaRPr lang="en-US" dirty="0"/>
          </a:p>
        </p:txBody>
      </p:sp>
    </p:spTree>
    <p:extLst>
      <p:ext uri="{BB962C8B-B14F-4D97-AF65-F5344CB8AC3E}">
        <p14:creationId xmlns:p14="http://schemas.microsoft.com/office/powerpoint/2010/main" val="4087996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05103"/>
            <a:ext cx="8947434" cy="1799897"/>
          </a:xfrm>
        </p:spPr>
        <p:txBody>
          <a:bodyPr/>
          <a:lstStyle/>
          <a:p>
            <a:r>
              <a:rPr lang="en-US" dirty="0" smtClean="0"/>
              <a:t> Self Awareness , Self Management, Self Affirmation, Social Awareness, Relationship Management</a:t>
            </a:r>
            <a:endParaRPr lang="en-US" dirty="0"/>
          </a:p>
        </p:txBody>
      </p:sp>
      <p:pic>
        <p:nvPicPr>
          <p:cNvPr id="4" name="Content Placeholder 3" descr="Image result"/>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4593021" y="1849816"/>
            <a:ext cx="4141076" cy="3762703"/>
          </a:xfrm>
        </p:spPr>
      </p:pic>
      <p:sp>
        <p:nvSpPr>
          <p:cNvPr id="5" name="Rectangle 4"/>
          <p:cNvSpPr/>
          <p:nvPr/>
        </p:nvSpPr>
        <p:spPr>
          <a:xfrm>
            <a:off x="4198314" y="5850893"/>
            <a:ext cx="5750292" cy="369332"/>
          </a:xfrm>
          <a:prstGeom prst="rect">
            <a:avLst/>
          </a:prstGeom>
        </p:spPr>
        <p:txBody>
          <a:bodyPr wrap="none">
            <a:spAutoFit/>
          </a:bodyPr>
          <a:lstStyle/>
          <a:p>
            <a:r>
              <a:rPr lang="en-US" dirty="0"/>
              <a:t>https://www.youtube.com/watch?v=qR3rK0kZFkg</a:t>
            </a:r>
          </a:p>
        </p:txBody>
      </p:sp>
    </p:spTree>
    <p:extLst>
      <p:ext uri="{BB962C8B-B14F-4D97-AF65-F5344CB8AC3E}">
        <p14:creationId xmlns:p14="http://schemas.microsoft.com/office/powerpoint/2010/main" val="314225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Signs of Emotional Intelligence</a:t>
            </a:r>
            <a:endParaRPr lang="en-US" dirty="0"/>
          </a:p>
        </p:txBody>
      </p:sp>
      <p:sp>
        <p:nvSpPr>
          <p:cNvPr id="3" name="Content Placeholder 2"/>
          <p:cNvSpPr>
            <a:spLocks noGrp="1"/>
          </p:cNvSpPr>
          <p:nvPr>
            <p:ph idx="1"/>
          </p:nvPr>
        </p:nvSpPr>
        <p:spPr>
          <a:xfrm>
            <a:off x="838200" y="1334814"/>
            <a:ext cx="10515600" cy="4842149"/>
          </a:xfrm>
        </p:spPr>
        <p:txBody>
          <a:bodyPr>
            <a:normAutofit/>
          </a:bodyPr>
          <a:lstStyle/>
          <a:p>
            <a:pPr fontAlgn="base"/>
            <a:r>
              <a:rPr lang="en-US" sz="2000" b="1" dirty="0">
                <a:latin typeface="Times New Roman" panose="02020603050405020304" pitchFamily="18" charset="0"/>
                <a:cs typeface="Times New Roman" panose="02020603050405020304" pitchFamily="18" charset="0"/>
              </a:rPr>
              <a:t>An ability to identify and describe what people are feeling</a:t>
            </a:r>
          </a:p>
          <a:p>
            <a:pPr fontAlgn="base"/>
            <a:r>
              <a:rPr lang="en-US" sz="2000" b="1" dirty="0">
                <a:latin typeface="Times New Roman" panose="02020603050405020304" pitchFamily="18" charset="0"/>
                <a:cs typeface="Times New Roman" panose="02020603050405020304" pitchFamily="18" charset="0"/>
              </a:rPr>
              <a:t>An awareness of personal strengths and limitations</a:t>
            </a:r>
          </a:p>
          <a:p>
            <a:pPr fontAlgn="base"/>
            <a:r>
              <a:rPr lang="en-US" sz="2000" b="1" dirty="0">
                <a:latin typeface="Times New Roman" panose="02020603050405020304" pitchFamily="18" charset="0"/>
                <a:cs typeface="Times New Roman" panose="02020603050405020304" pitchFamily="18" charset="0"/>
              </a:rPr>
              <a:t>Self-confidence and self-acceptance</a:t>
            </a:r>
          </a:p>
          <a:p>
            <a:pPr fontAlgn="base"/>
            <a:r>
              <a:rPr lang="en-US" sz="2000" b="1" dirty="0">
                <a:latin typeface="Times New Roman" panose="02020603050405020304" pitchFamily="18" charset="0"/>
                <a:cs typeface="Times New Roman" panose="02020603050405020304" pitchFamily="18" charset="0"/>
              </a:rPr>
              <a:t>The ability to let go of mistakes</a:t>
            </a:r>
          </a:p>
          <a:p>
            <a:pPr fontAlgn="base"/>
            <a:r>
              <a:rPr lang="en-US" sz="2000" b="1" dirty="0">
                <a:latin typeface="Times New Roman" panose="02020603050405020304" pitchFamily="18" charset="0"/>
                <a:cs typeface="Times New Roman" panose="02020603050405020304" pitchFamily="18" charset="0"/>
              </a:rPr>
              <a:t>An ability to accept and embrace change</a:t>
            </a:r>
          </a:p>
          <a:p>
            <a:pPr fontAlgn="base"/>
            <a:r>
              <a:rPr lang="en-US" sz="2000" b="1" dirty="0">
                <a:latin typeface="Times New Roman" panose="02020603050405020304" pitchFamily="18" charset="0"/>
                <a:cs typeface="Times New Roman" panose="02020603050405020304" pitchFamily="18" charset="0"/>
              </a:rPr>
              <a:t>A strong sense of curiosity, particularly about other people</a:t>
            </a:r>
          </a:p>
          <a:p>
            <a:pPr fontAlgn="base"/>
            <a:r>
              <a:rPr lang="en-US" sz="2000" b="1" dirty="0">
                <a:latin typeface="Times New Roman" panose="02020603050405020304" pitchFamily="18" charset="0"/>
                <a:cs typeface="Times New Roman" panose="02020603050405020304" pitchFamily="18" charset="0"/>
              </a:rPr>
              <a:t>Feelings of empathy and concern for others</a:t>
            </a:r>
          </a:p>
          <a:p>
            <a:pPr fontAlgn="base"/>
            <a:r>
              <a:rPr lang="en-US" sz="2000" b="1" dirty="0">
                <a:latin typeface="Times New Roman" panose="02020603050405020304" pitchFamily="18" charset="0"/>
                <a:cs typeface="Times New Roman" panose="02020603050405020304" pitchFamily="18" charset="0"/>
              </a:rPr>
              <a:t>Showing sensitivity to the feelings of other people</a:t>
            </a:r>
          </a:p>
          <a:p>
            <a:pPr fontAlgn="base"/>
            <a:r>
              <a:rPr lang="en-US" sz="2000" b="1" dirty="0">
                <a:latin typeface="Times New Roman" panose="02020603050405020304" pitchFamily="18" charset="0"/>
                <a:cs typeface="Times New Roman" panose="02020603050405020304" pitchFamily="18" charset="0"/>
              </a:rPr>
              <a:t>Accepting responsibility for mistakes</a:t>
            </a:r>
          </a:p>
          <a:p>
            <a:pPr fontAlgn="base"/>
            <a:r>
              <a:rPr lang="en-US" sz="2000" b="1" dirty="0">
                <a:latin typeface="Times New Roman" panose="02020603050405020304" pitchFamily="18" charset="0"/>
                <a:cs typeface="Times New Roman" panose="02020603050405020304" pitchFamily="18" charset="0"/>
              </a:rPr>
              <a:t>The ability to manage emotions in difficult situations</a:t>
            </a:r>
          </a:p>
          <a:p>
            <a:endParaRPr lang="en-US" sz="2000" dirty="0"/>
          </a:p>
        </p:txBody>
      </p:sp>
    </p:spTree>
    <p:extLst>
      <p:ext uri="{BB962C8B-B14F-4D97-AF65-F5344CB8AC3E}">
        <p14:creationId xmlns:p14="http://schemas.microsoft.com/office/powerpoint/2010/main" val="4099223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656"/>
            <a:ext cx="10515600" cy="1093076"/>
          </a:xfrm>
        </p:spPr>
        <p:txBody>
          <a:bodyPr>
            <a:normAutofit fontScale="90000"/>
          </a:bodyPr>
          <a:lstStyle/>
          <a:p>
            <a:r>
              <a:rPr lang="en-US" dirty="0" smtClean="0"/>
              <a:t>              Components </a:t>
            </a:r>
            <a:r>
              <a:rPr lang="en-US" dirty="0"/>
              <a:t>of Emotional Intelligence</a:t>
            </a:r>
            <a:br>
              <a:rPr lang="en-US" dirty="0"/>
            </a:br>
            <a:endParaRPr lang="en-US" dirty="0"/>
          </a:p>
        </p:txBody>
      </p:sp>
      <p:sp>
        <p:nvSpPr>
          <p:cNvPr id="3" name="Content Placeholder 2"/>
          <p:cNvSpPr>
            <a:spLocks noGrp="1"/>
          </p:cNvSpPr>
          <p:nvPr>
            <p:ph idx="1"/>
          </p:nvPr>
        </p:nvSpPr>
        <p:spPr>
          <a:xfrm>
            <a:off x="838200" y="1114097"/>
            <a:ext cx="10515600" cy="5062866"/>
          </a:xfrm>
        </p:spPr>
        <p:txBody>
          <a:bodyPr/>
          <a:lstStyle/>
          <a:p>
            <a:r>
              <a:rPr lang="en-US" sz="4000" dirty="0" smtClean="0">
                <a:latin typeface="Times New Roman" panose="02020603050405020304" pitchFamily="18" charset="0"/>
                <a:cs typeface="Times New Roman" panose="02020603050405020304" pitchFamily="18" charset="0"/>
              </a:rPr>
              <a:t>Thinking before reacting.</a:t>
            </a:r>
          </a:p>
          <a:p>
            <a:r>
              <a:rPr lang="en-US" sz="4000" dirty="0" smtClean="0">
                <a:latin typeface="Times New Roman" panose="02020603050405020304" pitchFamily="18" charset="0"/>
                <a:cs typeface="Times New Roman" panose="02020603050405020304" pitchFamily="18" charset="0"/>
              </a:rPr>
              <a:t>Greater self-awareness.</a:t>
            </a:r>
          </a:p>
          <a:p>
            <a:r>
              <a:rPr lang="en-US" sz="4000" dirty="0" smtClean="0">
                <a:latin typeface="Times New Roman" panose="02020603050405020304" pitchFamily="18" charset="0"/>
                <a:cs typeface="Times New Roman" panose="02020603050405020304" pitchFamily="18" charset="0"/>
              </a:rPr>
              <a:t>Empathy towards others.</a:t>
            </a:r>
          </a:p>
          <a:p>
            <a:r>
              <a:rPr lang="en-US" sz="4000" dirty="0" smtClean="0">
                <a:latin typeface="Times New Roman" panose="02020603050405020304" pitchFamily="18" charset="0"/>
                <a:cs typeface="Times New Roman" panose="02020603050405020304" pitchFamily="18" charset="0"/>
              </a:rPr>
              <a:t>Motivation.</a:t>
            </a:r>
          </a:p>
          <a:p>
            <a:r>
              <a:rPr lang="en-US" sz="4000" dirty="0" smtClean="0">
                <a:latin typeface="Times New Roman" panose="02020603050405020304" pitchFamily="18" charset="0"/>
                <a:cs typeface="Times New Roman" panose="02020603050405020304" pitchFamily="18" charset="0"/>
              </a:rPr>
              <a:t>Social skills.</a:t>
            </a:r>
          </a:p>
          <a:p>
            <a:r>
              <a:rPr lang="en-US" sz="4000" dirty="0" smtClean="0">
                <a:latin typeface="Times New Roman" panose="02020603050405020304" pitchFamily="18" charset="0"/>
                <a:cs typeface="Times New Roman" panose="02020603050405020304" pitchFamily="18" charset="0"/>
              </a:rPr>
              <a:t>Self management</a:t>
            </a:r>
          </a:p>
          <a:p>
            <a:endParaRPr lang="en-US" sz="4000"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916189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8677"/>
            <a:ext cx="10515600" cy="1061544"/>
          </a:xfrm>
        </p:spPr>
        <p:txBody>
          <a:bodyPr>
            <a:normAutofit fontScale="90000"/>
          </a:bodyPr>
          <a:lstStyle/>
          <a:p>
            <a:r>
              <a:rPr lang="en-US" dirty="0" smtClean="0"/>
              <a:t>         How </a:t>
            </a:r>
            <a:r>
              <a:rPr lang="en-US" dirty="0"/>
              <a:t>to Use Emotional Intelligence</a:t>
            </a:r>
            <a:br>
              <a:rPr lang="en-US" dirty="0"/>
            </a:br>
            <a:endParaRPr lang="en-US" dirty="0"/>
          </a:p>
        </p:txBody>
      </p:sp>
      <p:sp>
        <p:nvSpPr>
          <p:cNvPr id="3" name="Content Placeholder 2"/>
          <p:cNvSpPr>
            <a:spLocks noGrp="1"/>
          </p:cNvSpPr>
          <p:nvPr>
            <p:ph idx="1"/>
          </p:nvPr>
        </p:nvSpPr>
        <p:spPr>
          <a:xfrm>
            <a:off x="838200" y="1240221"/>
            <a:ext cx="10515600" cy="4936742"/>
          </a:xfrm>
        </p:spPr>
        <p:txBody>
          <a:bodyPr/>
          <a:lstStyle/>
          <a:p>
            <a:pPr fontAlgn="base"/>
            <a:r>
              <a:rPr lang="en-US" sz="2400" b="1" dirty="0">
                <a:latin typeface="Times New Roman" panose="02020603050405020304" pitchFamily="18" charset="0"/>
                <a:cs typeface="Times New Roman" panose="02020603050405020304" pitchFamily="18" charset="0"/>
              </a:rPr>
              <a:t>Being able to accept criticism and responsibility</a:t>
            </a:r>
          </a:p>
          <a:p>
            <a:pPr fontAlgn="base"/>
            <a:r>
              <a:rPr lang="en-US" sz="2400" b="1" dirty="0">
                <a:latin typeface="Times New Roman" panose="02020603050405020304" pitchFamily="18" charset="0"/>
                <a:cs typeface="Times New Roman" panose="02020603050405020304" pitchFamily="18" charset="0"/>
              </a:rPr>
              <a:t>Being able to move on after making a mistake</a:t>
            </a:r>
          </a:p>
          <a:p>
            <a:pPr fontAlgn="base"/>
            <a:r>
              <a:rPr lang="en-US" sz="2400" b="1" dirty="0">
                <a:latin typeface="Times New Roman" panose="02020603050405020304" pitchFamily="18" charset="0"/>
                <a:cs typeface="Times New Roman" panose="02020603050405020304" pitchFamily="18" charset="0"/>
              </a:rPr>
              <a:t>Being able to say no when you need to</a:t>
            </a:r>
          </a:p>
          <a:p>
            <a:pPr fontAlgn="base"/>
            <a:r>
              <a:rPr lang="en-US" sz="2400" b="1" dirty="0">
                <a:latin typeface="Times New Roman" panose="02020603050405020304" pitchFamily="18" charset="0"/>
                <a:cs typeface="Times New Roman" panose="02020603050405020304" pitchFamily="18" charset="0"/>
              </a:rPr>
              <a:t>Being able to share your feelings with others</a:t>
            </a:r>
          </a:p>
          <a:p>
            <a:pPr fontAlgn="base"/>
            <a:r>
              <a:rPr lang="en-US" sz="2400" b="1" dirty="0">
                <a:latin typeface="Times New Roman" panose="02020603050405020304" pitchFamily="18" charset="0"/>
                <a:cs typeface="Times New Roman" panose="02020603050405020304" pitchFamily="18" charset="0"/>
              </a:rPr>
              <a:t>Being able to solve problems in ways that work for everyone</a:t>
            </a:r>
          </a:p>
          <a:p>
            <a:pPr fontAlgn="base"/>
            <a:r>
              <a:rPr lang="en-US" sz="2400" b="1" dirty="0">
                <a:latin typeface="Times New Roman" panose="02020603050405020304" pitchFamily="18" charset="0"/>
                <a:cs typeface="Times New Roman" panose="02020603050405020304" pitchFamily="18" charset="0"/>
              </a:rPr>
              <a:t>Having empathy for other people</a:t>
            </a:r>
          </a:p>
          <a:p>
            <a:pPr fontAlgn="base"/>
            <a:r>
              <a:rPr lang="en-US" sz="2400" b="1" dirty="0">
                <a:latin typeface="Times New Roman" panose="02020603050405020304" pitchFamily="18" charset="0"/>
                <a:cs typeface="Times New Roman" panose="02020603050405020304" pitchFamily="18" charset="0"/>
              </a:rPr>
              <a:t>Having great listening skills</a:t>
            </a:r>
          </a:p>
          <a:p>
            <a:pPr fontAlgn="base"/>
            <a:r>
              <a:rPr lang="en-US" sz="2400" b="1" dirty="0">
                <a:latin typeface="Times New Roman" panose="02020603050405020304" pitchFamily="18" charset="0"/>
                <a:cs typeface="Times New Roman" panose="02020603050405020304" pitchFamily="18" charset="0"/>
              </a:rPr>
              <a:t>Knowing why you do the things you do</a:t>
            </a:r>
          </a:p>
          <a:p>
            <a:pPr fontAlgn="base"/>
            <a:r>
              <a:rPr lang="en-US" sz="2400" b="1" dirty="0">
                <a:latin typeface="Times New Roman" panose="02020603050405020304" pitchFamily="18" charset="0"/>
                <a:cs typeface="Times New Roman" panose="02020603050405020304" pitchFamily="18" charset="0"/>
              </a:rPr>
              <a:t>Not being </a:t>
            </a:r>
            <a:r>
              <a:rPr lang="en-US" sz="2400" b="1" dirty="0" smtClean="0">
                <a:latin typeface="Times New Roman" panose="02020603050405020304" pitchFamily="18" charset="0"/>
                <a:cs typeface="Times New Roman" panose="02020603050405020304" pitchFamily="18" charset="0"/>
              </a:rPr>
              <a:t>judgmental </a:t>
            </a:r>
            <a:r>
              <a:rPr lang="en-US" sz="2400" b="1" dirty="0">
                <a:latin typeface="Times New Roman" panose="02020603050405020304" pitchFamily="18" charset="0"/>
                <a:cs typeface="Times New Roman" panose="02020603050405020304" pitchFamily="18" charset="0"/>
              </a:rPr>
              <a:t>of others</a:t>
            </a:r>
          </a:p>
          <a:p>
            <a:endParaRPr lang="en-US" dirty="0"/>
          </a:p>
        </p:txBody>
      </p:sp>
    </p:spTree>
    <p:extLst>
      <p:ext uri="{BB962C8B-B14F-4D97-AF65-F5344CB8AC3E}">
        <p14:creationId xmlns:p14="http://schemas.microsoft.com/office/powerpoint/2010/main" val="1116667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Grp="1" noChangeArrowheads="1"/>
          </p:cNvSpPr>
          <p:nvPr>
            <p:ph type="title"/>
          </p:nvPr>
        </p:nvSpPr>
        <p:spPr/>
        <p:txBody>
          <a:bodyPr/>
          <a:lstStyle/>
          <a:p>
            <a:r>
              <a:rPr lang="en-US" altLang="zh-TW">
                <a:ea typeface="PMingLiU" pitchFamily="18" charset="-120"/>
              </a:rPr>
              <a:t>Perception</a:t>
            </a:r>
          </a:p>
        </p:txBody>
      </p:sp>
      <p:sp>
        <p:nvSpPr>
          <p:cNvPr id="87045" name="Rectangle 5"/>
          <p:cNvSpPr>
            <a:spLocks noGrp="1" noChangeArrowheads="1"/>
          </p:cNvSpPr>
          <p:nvPr>
            <p:ph type="body" idx="1"/>
          </p:nvPr>
        </p:nvSpPr>
        <p:spPr>
          <a:noFill/>
        </p:spPr>
        <p:txBody>
          <a:bodyPr>
            <a:normAutofit lnSpcReduction="10000"/>
          </a:bodyPr>
          <a:lstStyle/>
          <a:p>
            <a:pPr>
              <a:lnSpc>
                <a:spcPct val="90000"/>
              </a:lnSpc>
            </a:pPr>
            <a:r>
              <a:rPr lang="en-US" altLang="zh-TW" sz="2800">
                <a:ea typeface="PMingLiU" pitchFamily="18" charset="-120"/>
              </a:rPr>
              <a:t>What Is Perception?</a:t>
            </a:r>
          </a:p>
          <a:p>
            <a:pPr lvl="1">
              <a:lnSpc>
                <a:spcPct val="90000"/>
              </a:lnSpc>
            </a:pPr>
            <a:r>
              <a:rPr lang="en-US" altLang="zh-TW" sz="2400">
                <a:ea typeface="PMingLiU" pitchFamily="18" charset="-120"/>
              </a:rPr>
              <a:t>A process by which individuals organize and interpret their sensory impressions in order to give meaning to their environment.</a:t>
            </a:r>
          </a:p>
          <a:p>
            <a:pPr lvl="1">
              <a:lnSpc>
                <a:spcPct val="90000"/>
              </a:lnSpc>
            </a:pPr>
            <a:endParaRPr lang="en-US" altLang="zh-TW" sz="2400">
              <a:ea typeface="PMingLiU" pitchFamily="18" charset="-120"/>
            </a:endParaRPr>
          </a:p>
          <a:p>
            <a:pPr>
              <a:lnSpc>
                <a:spcPct val="90000"/>
              </a:lnSpc>
            </a:pPr>
            <a:r>
              <a:rPr lang="en-US" altLang="zh-TW" sz="2800">
                <a:ea typeface="PMingLiU" pitchFamily="18" charset="-120"/>
              </a:rPr>
              <a:t>Why Is it Important?</a:t>
            </a:r>
          </a:p>
          <a:p>
            <a:pPr lvl="1">
              <a:lnSpc>
                <a:spcPct val="90000"/>
              </a:lnSpc>
            </a:pPr>
            <a:r>
              <a:rPr lang="en-US" altLang="zh-TW" sz="2400">
                <a:ea typeface="PMingLiU" pitchFamily="18" charset="-120"/>
              </a:rPr>
              <a:t>Because people</a:t>
            </a:r>
            <a:r>
              <a:rPr lang="en-US" altLang="zh-TW" sz="2400">
                <a:latin typeface="Tahoma" panose="020B0604030504040204" pitchFamily="34" charset="0"/>
                <a:ea typeface="PMingLiU" pitchFamily="18" charset="-120"/>
              </a:rPr>
              <a:t>’</a:t>
            </a:r>
            <a:r>
              <a:rPr lang="en-US" altLang="zh-TW" sz="2400">
                <a:ea typeface="PMingLiU" pitchFamily="18" charset="-120"/>
              </a:rPr>
              <a:t>s behaviour is based on their perception of what reality is, not on reality itself.  </a:t>
            </a:r>
          </a:p>
          <a:p>
            <a:pPr lvl="1">
              <a:lnSpc>
                <a:spcPct val="90000"/>
              </a:lnSpc>
            </a:pPr>
            <a:r>
              <a:rPr lang="en-US" altLang="zh-TW" sz="2400">
                <a:ea typeface="PMingLiU" pitchFamily="18" charset="-120"/>
              </a:rPr>
              <a:t>The world as it is perceived is the world that is behaviourally important.</a:t>
            </a:r>
          </a:p>
        </p:txBody>
      </p:sp>
    </p:spTree>
    <p:extLst>
      <p:ext uri="{BB962C8B-B14F-4D97-AF65-F5344CB8AC3E}">
        <p14:creationId xmlns:p14="http://schemas.microsoft.com/office/powerpoint/2010/main" val="292703937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4" name="Rectangle 6"/>
          <p:cNvSpPr>
            <a:spLocks noGrp="1" noChangeArrowheads="1"/>
          </p:cNvSpPr>
          <p:nvPr>
            <p:ph type="title"/>
          </p:nvPr>
        </p:nvSpPr>
        <p:spPr/>
        <p:txBody>
          <a:bodyPr/>
          <a:lstStyle/>
          <a:p>
            <a:r>
              <a:rPr lang="en-US" altLang="zh-TW">
                <a:ea typeface="PMingLiU" pitchFamily="18" charset="-120"/>
              </a:rPr>
              <a:t>Factors Influencing Perception</a:t>
            </a:r>
          </a:p>
        </p:txBody>
      </p:sp>
      <p:sp>
        <p:nvSpPr>
          <p:cNvPr id="89095" name="Rectangle 7"/>
          <p:cNvSpPr>
            <a:spLocks noGrp="1" noChangeArrowheads="1"/>
          </p:cNvSpPr>
          <p:nvPr>
            <p:ph type="body" idx="1"/>
          </p:nvPr>
        </p:nvSpPr>
        <p:spPr/>
        <p:txBody>
          <a:bodyPr/>
          <a:lstStyle/>
          <a:p>
            <a:r>
              <a:rPr lang="en-US" altLang="zh-TW">
                <a:ea typeface="PMingLiU" pitchFamily="18" charset="-120"/>
              </a:rPr>
              <a:t>The Perceiver</a:t>
            </a:r>
          </a:p>
          <a:p>
            <a:r>
              <a:rPr lang="en-US" altLang="zh-TW">
                <a:ea typeface="PMingLiU" pitchFamily="18" charset="-120"/>
              </a:rPr>
              <a:t>The Target</a:t>
            </a:r>
          </a:p>
          <a:p>
            <a:r>
              <a:rPr lang="en-US" altLang="zh-TW">
                <a:ea typeface="PMingLiU" pitchFamily="18" charset="-120"/>
              </a:rPr>
              <a:t>The Situation</a:t>
            </a:r>
          </a:p>
        </p:txBody>
      </p:sp>
    </p:spTree>
    <p:extLst>
      <p:ext uri="{BB962C8B-B14F-4D97-AF65-F5344CB8AC3E}">
        <p14:creationId xmlns:p14="http://schemas.microsoft.com/office/powerpoint/2010/main" val="269630990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98786"/>
            <a:ext cx="8915400" cy="5112436"/>
          </a:xfrm>
        </p:spPr>
        <p:txBody>
          <a:bodyPr>
            <a:normAutofit/>
          </a:bodyPr>
          <a:lstStyle/>
          <a:p>
            <a:r>
              <a:rPr lang="en-US" sz="4000" dirty="0">
                <a:latin typeface="Times New Roman" panose="02020603050405020304" pitchFamily="18" charset="0"/>
                <a:cs typeface="Times New Roman" panose="02020603050405020304" pitchFamily="18" charset="0"/>
              </a:rPr>
              <a:t>EMOTIONAL INTELLIGENCE SELF-ASSESSMENT</a:t>
            </a:r>
          </a:p>
        </p:txBody>
      </p:sp>
    </p:spTree>
    <p:extLst>
      <p:ext uri="{BB962C8B-B14F-4D97-AF65-F5344CB8AC3E}">
        <p14:creationId xmlns:p14="http://schemas.microsoft.com/office/powerpoint/2010/main" val="10951893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0"/>
            <a:ext cx="8911687" cy="1085850"/>
          </a:xfrm>
        </p:spPr>
        <p:txBody>
          <a:bodyPr/>
          <a:lstStyle/>
          <a:p>
            <a:r>
              <a:rPr lang="en-US" dirty="0" smtClean="0"/>
              <a:t>                      Role Play</a:t>
            </a:r>
            <a:endParaRPr lang="en-US" dirty="0"/>
          </a:p>
        </p:txBody>
      </p:sp>
      <p:sp>
        <p:nvSpPr>
          <p:cNvPr id="3" name="Content Placeholder 2"/>
          <p:cNvSpPr>
            <a:spLocks noGrp="1"/>
          </p:cNvSpPr>
          <p:nvPr>
            <p:ph idx="1"/>
          </p:nvPr>
        </p:nvSpPr>
        <p:spPr>
          <a:xfrm>
            <a:off x="2589212" y="777240"/>
            <a:ext cx="8915400" cy="5133982"/>
          </a:xfrm>
        </p:spPr>
        <p:txBody>
          <a:bodyPr>
            <a:normAutofit fontScale="92500" lnSpcReduction="20000"/>
          </a:bodyPr>
          <a:lstStyle/>
          <a:p>
            <a:r>
              <a:rPr lang="en-US" sz="3600" dirty="0" smtClean="0">
                <a:latin typeface="Times New Roman" panose="02020603050405020304" pitchFamily="18" charset="0"/>
                <a:cs typeface="Times New Roman" panose="02020603050405020304" pitchFamily="18" charset="0"/>
              </a:rPr>
              <a:t>Team Building</a:t>
            </a:r>
          </a:p>
          <a:p>
            <a:r>
              <a:rPr lang="en-US" sz="3600" dirty="0" smtClean="0">
                <a:latin typeface="Times New Roman" panose="02020603050405020304" pitchFamily="18" charset="0"/>
                <a:cs typeface="Times New Roman" panose="02020603050405020304" pitchFamily="18" charset="0"/>
              </a:rPr>
              <a:t>Conflict Management</a:t>
            </a:r>
          </a:p>
          <a:p>
            <a:r>
              <a:rPr lang="en-US" sz="3600" dirty="0" smtClean="0">
                <a:latin typeface="Times New Roman" panose="02020603050405020304" pitchFamily="18" charset="0"/>
                <a:cs typeface="Times New Roman" panose="02020603050405020304" pitchFamily="18" charset="0"/>
              </a:rPr>
              <a:t>Employee Behavior</a:t>
            </a:r>
          </a:p>
          <a:p>
            <a:r>
              <a:rPr lang="en-US" sz="3600" dirty="0" smtClean="0">
                <a:latin typeface="Times New Roman" panose="02020603050405020304" pitchFamily="18" charset="0"/>
                <a:cs typeface="Times New Roman" panose="02020603050405020304" pitchFamily="18" charset="0"/>
              </a:rPr>
              <a:t>Dealing with clients</a:t>
            </a:r>
          </a:p>
          <a:p>
            <a:r>
              <a:rPr lang="en-US" sz="3600" dirty="0" smtClean="0">
                <a:latin typeface="Times New Roman" panose="02020603050405020304" pitchFamily="18" charset="0"/>
                <a:cs typeface="Times New Roman" panose="02020603050405020304" pitchFamily="18" charset="0"/>
              </a:rPr>
              <a:t>Story telling</a:t>
            </a:r>
          </a:p>
          <a:p>
            <a:r>
              <a:rPr lang="en-US" sz="3600" dirty="0" smtClean="0">
                <a:latin typeface="Times New Roman" panose="02020603050405020304" pitchFamily="18" charset="0"/>
                <a:cs typeface="Times New Roman" panose="02020603050405020304" pitchFamily="18" charset="0"/>
              </a:rPr>
              <a:t>Time Management</a:t>
            </a:r>
          </a:p>
          <a:p>
            <a:r>
              <a:rPr lang="en-US" sz="3600" dirty="0" smtClean="0">
                <a:latin typeface="Times New Roman" panose="02020603050405020304" pitchFamily="18" charset="0"/>
                <a:cs typeface="Times New Roman" panose="02020603050405020304" pitchFamily="18" charset="0"/>
              </a:rPr>
              <a:t>Problem solving</a:t>
            </a:r>
          </a:p>
          <a:p>
            <a:r>
              <a:rPr lang="en-US" sz="3600" dirty="0" smtClean="0">
                <a:latin typeface="Times New Roman" panose="02020603050405020304" pitchFamily="18" charset="0"/>
                <a:cs typeface="Times New Roman" panose="02020603050405020304" pitchFamily="18" charset="0"/>
              </a:rPr>
              <a:t>Motivation</a:t>
            </a:r>
          </a:p>
          <a:p>
            <a:r>
              <a:rPr lang="en-US" sz="3600" dirty="0" smtClean="0">
                <a:latin typeface="Times New Roman" panose="02020603050405020304" pitchFamily="18" charset="0"/>
                <a:cs typeface="Times New Roman" panose="02020603050405020304" pitchFamily="18" charset="0"/>
              </a:rPr>
              <a:t>Emotions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7953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481959"/>
            <a:ext cx="8915400" cy="3415862"/>
          </a:xfrm>
        </p:spPr>
        <p:txBody>
          <a:bodyPr/>
          <a:lstStyle/>
          <a:p>
            <a:endParaRPr lang="en-US" dirty="0" smtClean="0"/>
          </a:p>
          <a:p>
            <a:endParaRPr lang="en-US" dirty="0"/>
          </a:p>
          <a:p>
            <a:endParaRPr lang="en-US" dirty="0" smtClean="0"/>
          </a:p>
          <a:p>
            <a:endParaRPr lang="en-US" dirty="0"/>
          </a:p>
          <a:p>
            <a:pPr marL="0" indent="0">
              <a:buNone/>
            </a:pPr>
            <a:r>
              <a:rPr lang="en-US" dirty="0"/>
              <a:t> </a:t>
            </a:r>
            <a:r>
              <a:rPr lang="en-US" dirty="0" smtClean="0"/>
              <a:t>                             </a:t>
            </a:r>
            <a:r>
              <a:rPr lang="en-US" sz="3600" b="1" dirty="0" smtClean="0">
                <a:latin typeface="Times New Roman" panose="02020603050405020304" pitchFamily="18" charset="0"/>
                <a:cs typeface="Times New Roman" panose="02020603050405020304" pitchFamily="18" charset="0"/>
              </a:rPr>
              <a:t>THANK YOU </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480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7062" y="1311006"/>
            <a:ext cx="10499834" cy="6548576"/>
          </a:xfrm>
        </p:spPr>
        <p:txBody>
          <a:bodyPr>
            <a:normAutofit/>
          </a:bodyPr>
          <a:lstStyle/>
          <a:p>
            <a:r>
              <a:rPr lang="en-US" sz="2000" dirty="0" smtClean="0"/>
              <a:t>                      </a:t>
            </a:r>
            <a:r>
              <a:rPr lang="en-US" sz="2000" b="1" dirty="0" smtClean="0"/>
              <a:t>     </a:t>
            </a:r>
            <a:r>
              <a:rPr lang="en-US" sz="2000" dirty="0" smtClean="0"/>
              <a:t>                                   </a:t>
            </a:r>
            <a:endParaRPr lang="en-US" sz="2000" b="1" dirty="0"/>
          </a:p>
        </p:txBody>
      </p:sp>
      <p:graphicFrame>
        <p:nvGraphicFramePr>
          <p:cNvPr id="5" name="Table 4"/>
          <p:cNvGraphicFramePr>
            <a:graphicFrameLocks noGrp="1"/>
          </p:cNvGraphicFramePr>
          <p:nvPr>
            <p:extLst>
              <p:ext uri="{D42A27DB-BD31-4B8C-83A1-F6EECF244321}">
                <p14:modId xmlns:p14="http://schemas.microsoft.com/office/powerpoint/2010/main" val="2850870897"/>
              </p:ext>
            </p:extLst>
          </p:nvPr>
        </p:nvGraphicFramePr>
        <p:xfrm>
          <a:off x="1101686" y="255141"/>
          <a:ext cx="10985210" cy="6495050"/>
        </p:xfrm>
        <a:graphic>
          <a:graphicData uri="http://schemas.openxmlformats.org/drawingml/2006/table">
            <a:tbl>
              <a:tblPr firstRow="1" bandRow="1">
                <a:tableStyleId>{5C22544A-7EE6-4342-B048-85BDC9FD1C3A}</a:tableStyleId>
              </a:tblPr>
              <a:tblGrid>
                <a:gridCol w="5492605">
                  <a:extLst>
                    <a:ext uri="{9D8B030D-6E8A-4147-A177-3AD203B41FA5}">
                      <a16:colId xmlns:a16="http://schemas.microsoft.com/office/drawing/2014/main" val="2989833867"/>
                    </a:ext>
                  </a:extLst>
                </a:gridCol>
                <a:gridCol w="5492605">
                  <a:extLst>
                    <a:ext uri="{9D8B030D-6E8A-4147-A177-3AD203B41FA5}">
                      <a16:colId xmlns:a16="http://schemas.microsoft.com/office/drawing/2014/main" val="1245769016"/>
                    </a:ext>
                  </a:extLst>
                </a:gridCol>
              </a:tblGrid>
              <a:tr h="2907573">
                <a:tc>
                  <a:txBody>
                    <a:bodyPr/>
                    <a:lstStyle/>
                    <a:p>
                      <a:r>
                        <a:rPr lang="en-US" sz="2000" dirty="0" smtClean="0"/>
                        <a:t>                </a:t>
                      </a:r>
                      <a:r>
                        <a:rPr lang="en-US" sz="2000" dirty="0" smtClean="0">
                          <a:solidFill>
                            <a:schemeClr val="tx1"/>
                          </a:solidFill>
                        </a:rPr>
                        <a:t>Self Awareness</a:t>
                      </a:r>
                    </a:p>
                    <a:p>
                      <a:r>
                        <a:rPr lang="en-US" dirty="0" smtClean="0">
                          <a:solidFill>
                            <a:srgbClr val="002060"/>
                          </a:solidFill>
                        </a:rPr>
                        <a:t>Meta cognitive Awareness</a:t>
                      </a:r>
                    </a:p>
                    <a:p>
                      <a:r>
                        <a:rPr lang="en-US" dirty="0" smtClean="0"/>
                        <a:t>Knowing about self, confidence, strength, weaknesses, taking risk</a:t>
                      </a:r>
                    </a:p>
                    <a:p>
                      <a:r>
                        <a:rPr lang="en-US" dirty="0" smtClean="0"/>
                        <a:t>Knowing your emotions:</a:t>
                      </a:r>
                    </a:p>
                    <a:p>
                      <a:r>
                        <a:rPr lang="en-US" dirty="0" smtClean="0"/>
                        <a:t>What are the triggers , being fearful, situations causing anger, internal insecurity,</a:t>
                      </a:r>
                      <a:r>
                        <a:rPr lang="en-US" baseline="0" dirty="0" smtClean="0"/>
                        <a:t> </a:t>
                      </a:r>
                    </a:p>
                    <a:p>
                      <a:r>
                        <a:rPr lang="en-US" baseline="0" dirty="0" smtClean="0"/>
                        <a:t>Be self aware- breathing, knowing emotions, situations causing the adversity.</a:t>
                      </a:r>
                      <a:endParaRPr lang="en-US" dirty="0"/>
                    </a:p>
                  </a:txBody>
                  <a:tcPr/>
                </a:tc>
                <a:tc>
                  <a:txBody>
                    <a:bodyPr/>
                    <a:lstStyle/>
                    <a:p>
                      <a:r>
                        <a:rPr lang="en-US" sz="2000" dirty="0" smtClean="0"/>
                        <a:t>            </a:t>
                      </a:r>
                      <a:r>
                        <a:rPr lang="en-US" sz="2000" dirty="0" smtClean="0">
                          <a:solidFill>
                            <a:schemeClr val="tx1">
                              <a:lumMod val="85000"/>
                              <a:lumOff val="15000"/>
                            </a:schemeClr>
                          </a:solidFill>
                        </a:rPr>
                        <a:t>Social Awareness</a:t>
                      </a:r>
                    </a:p>
                    <a:p>
                      <a:r>
                        <a:rPr lang="en-US" sz="2000" dirty="0" smtClean="0"/>
                        <a:t>Empathy</a:t>
                      </a:r>
                    </a:p>
                    <a:p>
                      <a:r>
                        <a:rPr lang="en-US" sz="2000" dirty="0" smtClean="0"/>
                        <a:t>Organizational awareness</a:t>
                      </a:r>
                    </a:p>
                    <a:p>
                      <a:r>
                        <a:rPr lang="en-US" sz="2000" dirty="0" smtClean="0"/>
                        <a:t>Understanding dynamics of Relations</a:t>
                      </a:r>
                    </a:p>
                  </a:txBody>
                  <a:tcPr/>
                </a:tc>
                <a:extLst>
                  <a:ext uri="{0D108BD9-81ED-4DB2-BD59-A6C34878D82A}">
                    <a16:rowId xmlns:a16="http://schemas.microsoft.com/office/drawing/2014/main" val="3251565072"/>
                  </a:ext>
                </a:extLst>
              </a:tr>
              <a:tr h="3587477">
                <a:tc>
                  <a:txBody>
                    <a:bodyPr/>
                    <a:lstStyle/>
                    <a:p>
                      <a:r>
                        <a:rPr lang="en-US" dirty="0" smtClean="0"/>
                        <a:t>            </a:t>
                      </a:r>
                      <a:r>
                        <a:rPr lang="en-US" b="1" dirty="0" smtClean="0">
                          <a:solidFill>
                            <a:schemeClr val="tx1">
                              <a:lumMod val="85000"/>
                              <a:lumOff val="15000"/>
                            </a:schemeClr>
                          </a:solidFill>
                        </a:rPr>
                        <a:t>Self Management </a:t>
                      </a:r>
                    </a:p>
                    <a:p>
                      <a:r>
                        <a:rPr lang="en-US" b="1" dirty="0" smtClean="0">
                          <a:solidFill>
                            <a:srgbClr val="7030A0"/>
                          </a:solidFill>
                          <a:latin typeface="Times New Roman" panose="02020603050405020304" pitchFamily="18" charset="0"/>
                          <a:cs typeface="Times New Roman" panose="02020603050405020304" pitchFamily="18" charset="0"/>
                        </a:rPr>
                        <a:t>Ability to regularize our emotions</a:t>
                      </a:r>
                    </a:p>
                    <a:p>
                      <a:r>
                        <a:rPr lang="en-US" b="1" dirty="0" smtClean="0">
                          <a:solidFill>
                            <a:srgbClr val="7030A0"/>
                          </a:solidFill>
                          <a:latin typeface="Times New Roman" panose="02020603050405020304" pitchFamily="18" charset="0"/>
                          <a:cs typeface="Times New Roman" panose="02020603050405020304" pitchFamily="18" charset="0"/>
                        </a:rPr>
                        <a:t>Channelize the negative emotion in positive manner</a:t>
                      </a:r>
                    </a:p>
                    <a:p>
                      <a:r>
                        <a:rPr lang="en-US" b="1" dirty="0" smtClean="0">
                          <a:solidFill>
                            <a:srgbClr val="7030A0"/>
                          </a:solidFill>
                          <a:latin typeface="Times New Roman" panose="02020603050405020304" pitchFamily="18" charset="0"/>
                          <a:cs typeface="Times New Roman" panose="02020603050405020304" pitchFamily="18" charset="0"/>
                        </a:rPr>
                        <a:t>Self Motivation</a:t>
                      </a:r>
                    </a:p>
                    <a:p>
                      <a:r>
                        <a:rPr lang="en-US" b="1" dirty="0" smtClean="0">
                          <a:solidFill>
                            <a:srgbClr val="7030A0"/>
                          </a:solidFill>
                          <a:latin typeface="Times New Roman" panose="02020603050405020304" pitchFamily="18" charset="0"/>
                          <a:cs typeface="Times New Roman" panose="02020603050405020304" pitchFamily="18" charset="0"/>
                        </a:rPr>
                        <a:t>Bouncing back</a:t>
                      </a:r>
                    </a:p>
                    <a:p>
                      <a:r>
                        <a:rPr lang="en-US" b="1" dirty="0" smtClean="0">
                          <a:solidFill>
                            <a:srgbClr val="7030A0"/>
                          </a:solidFill>
                          <a:latin typeface="Times New Roman" panose="02020603050405020304" pitchFamily="18" charset="0"/>
                          <a:cs typeface="Times New Roman" panose="02020603050405020304" pitchFamily="18" charset="0"/>
                        </a:rPr>
                        <a:t>( inner vision, inner voice, inner touch, self affirmations)</a:t>
                      </a:r>
                    </a:p>
                    <a:p>
                      <a:endParaRPr lang="en-US" b="1" dirty="0" smtClean="0">
                        <a:solidFill>
                          <a:srgbClr val="7030A0"/>
                        </a:solidFill>
                        <a:latin typeface="Times New Roman" panose="02020603050405020304" pitchFamily="18" charset="0"/>
                        <a:cs typeface="Times New Roman" panose="02020603050405020304" pitchFamily="18" charset="0"/>
                      </a:endParaRPr>
                    </a:p>
                    <a:p>
                      <a:r>
                        <a:rPr lang="en-US" b="1" dirty="0" smtClean="0">
                          <a:solidFill>
                            <a:srgbClr val="7030A0"/>
                          </a:solidFill>
                          <a:latin typeface="Times New Roman" panose="02020603050405020304" pitchFamily="18" charset="0"/>
                          <a:cs typeface="Times New Roman" panose="02020603050405020304" pitchFamily="18" charset="0"/>
                        </a:rPr>
                        <a:t>Regulate emotions: Be</a:t>
                      </a:r>
                      <a:r>
                        <a:rPr lang="en-US" b="1" baseline="0" dirty="0" smtClean="0">
                          <a:solidFill>
                            <a:srgbClr val="7030A0"/>
                          </a:solidFill>
                          <a:latin typeface="Times New Roman" panose="02020603050405020304" pitchFamily="18" charset="0"/>
                          <a:cs typeface="Times New Roman" panose="02020603050405020304" pitchFamily="18" charset="0"/>
                        </a:rPr>
                        <a:t> aware of breathing pattern, physical, and </a:t>
                      </a:r>
                      <a:r>
                        <a:rPr lang="en-US" b="1" baseline="0" dirty="0" smtClean="0">
                          <a:solidFill>
                            <a:srgbClr val="7030A0"/>
                          </a:solidFill>
                        </a:rPr>
                        <a:t>present mindful awareness</a:t>
                      </a:r>
                      <a:endParaRPr lang="en-US" b="1" dirty="0" smtClean="0">
                        <a:solidFill>
                          <a:srgbClr val="7030A0"/>
                        </a:solidFill>
                      </a:endParaRPr>
                    </a:p>
                    <a:p>
                      <a:endParaRPr lang="en-US" dirty="0"/>
                    </a:p>
                  </a:txBody>
                  <a:tcPr/>
                </a:tc>
                <a:tc>
                  <a:txBody>
                    <a:bodyPr/>
                    <a:lstStyle/>
                    <a:p>
                      <a:r>
                        <a:rPr lang="en-US" dirty="0" smtClean="0"/>
                        <a:t>    </a:t>
                      </a:r>
                      <a:r>
                        <a:rPr lang="en-US" b="1" dirty="0" smtClean="0">
                          <a:solidFill>
                            <a:schemeClr val="tx1">
                              <a:lumMod val="85000"/>
                              <a:lumOff val="15000"/>
                            </a:schemeClr>
                          </a:solidFill>
                        </a:rPr>
                        <a:t>Relationship Management </a:t>
                      </a:r>
                    </a:p>
                    <a:p>
                      <a:r>
                        <a:rPr lang="en-US" b="1" dirty="0" smtClean="0">
                          <a:solidFill>
                            <a:srgbClr val="7030A0"/>
                          </a:solidFill>
                          <a:latin typeface="Times New Roman" panose="02020603050405020304" pitchFamily="18" charset="0"/>
                          <a:cs typeface="Times New Roman" panose="02020603050405020304" pitchFamily="18" charset="0"/>
                        </a:rPr>
                        <a:t>Managing</a:t>
                      </a:r>
                      <a:r>
                        <a:rPr lang="en-US" b="1" baseline="0" dirty="0" smtClean="0">
                          <a:solidFill>
                            <a:srgbClr val="7030A0"/>
                          </a:solidFill>
                          <a:latin typeface="Times New Roman" panose="02020603050405020304" pitchFamily="18" charset="0"/>
                          <a:cs typeface="Times New Roman" panose="02020603050405020304" pitchFamily="18" charset="0"/>
                        </a:rPr>
                        <a:t> conflicts</a:t>
                      </a:r>
                    </a:p>
                    <a:p>
                      <a:r>
                        <a:rPr lang="en-US" b="1" baseline="0" dirty="0" smtClean="0">
                          <a:solidFill>
                            <a:srgbClr val="7030A0"/>
                          </a:solidFill>
                          <a:latin typeface="Times New Roman" panose="02020603050405020304" pitchFamily="18" charset="0"/>
                          <a:cs typeface="Times New Roman" panose="02020603050405020304" pitchFamily="18" charset="0"/>
                        </a:rPr>
                        <a:t>Helping others to grow</a:t>
                      </a:r>
                    </a:p>
                    <a:p>
                      <a:r>
                        <a:rPr lang="en-US" b="1" baseline="0" dirty="0" smtClean="0">
                          <a:solidFill>
                            <a:srgbClr val="7030A0"/>
                          </a:solidFill>
                          <a:latin typeface="Times New Roman" panose="02020603050405020304" pitchFamily="18" charset="0"/>
                          <a:cs typeface="Times New Roman" panose="02020603050405020304" pitchFamily="18" charset="0"/>
                        </a:rPr>
                        <a:t>Team work</a:t>
                      </a:r>
                    </a:p>
                    <a:p>
                      <a:r>
                        <a:rPr lang="en-US" b="1" baseline="0" dirty="0" smtClean="0">
                          <a:solidFill>
                            <a:srgbClr val="7030A0"/>
                          </a:solidFill>
                          <a:latin typeface="Times New Roman" panose="02020603050405020304" pitchFamily="18" charset="0"/>
                          <a:cs typeface="Times New Roman" panose="02020603050405020304" pitchFamily="18" charset="0"/>
                        </a:rPr>
                        <a:t>Communication</a:t>
                      </a:r>
                    </a:p>
                    <a:p>
                      <a:endParaRPr lang="en-US" b="1" baseline="0" dirty="0" smtClean="0">
                        <a:solidFill>
                          <a:srgbClr val="7030A0"/>
                        </a:solidFill>
                        <a:latin typeface="Times New Roman" panose="02020603050405020304" pitchFamily="18" charset="0"/>
                        <a:cs typeface="Times New Roman" panose="02020603050405020304" pitchFamily="18" charset="0"/>
                      </a:endParaRPr>
                    </a:p>
                    <a:p>
                      <a:r>
                        <a:rPr lang="en-US" b="1" baseline="0" dirty="0" smtClean="0">
                          <a:solidFill>
                            <a:srgbClr val="7030A0"/>
                          </a:solidFill>
                          <a:latin typeface="Times New Roman" panose="02020603050405020304" pitchFamily="18" charset="0"/>
                          <a:cs typeface="Times New Roman" panose="02020603050405020304" pitchFamily="18" charset="0"/>
                        </a:rPr>
                        <a:t>( Filling the gap, finding the gap, bridging the gap)</a:t>
                      </a:r>
                    </a:p>
                    <a:p>
                      <a:endParaRPr lang="en-US" b="0" dirty="0" smtClean="0">
                        <a:solidFill>
                          <a:schemeClr val="tx1">
                            <a:lumMod val="85000"/>
                            <a:lumOff val="15000"/>
                          </a:schemeClr>
                        </a:solidFill>
                      </a:endParaRPr>
                    </a:p>
                  </a:txBody>
                  <a:tcPr/>
                </a:tc>
                <a:extLst>
                  <a:ext uri="{0D108BD9-81ED-4DB2-BD59-A6C34878D82A}">
                    <a16:rowId xmlns:a16="http://schemas.microsoft.com/office/drawing/2014/main" val="2915646396"/>
                  </a:ext>
                </a:extLst>
              </a:tr>
            </a:tbl>
          </a:graphicData>
        </a:graphic>
      </p:graphicFrame>
      <p:sp>
        <p:nvSpPr>
          <p:cNvPr id="6" name="TextBox 5"/>
          <p:cNvSpPr txBox="1"/>
          <p:nvPr/>
        </p:nvSpPr>
        <p:spPr>
          <a:xfrm>
            <a:off x="254020" y="457143"/>
            <a:ext cx="394938" cy="2585323"/>
          </a:xfrm>
          <a:prstGeom prst="rect">
            <a:avLst/>
          </a:prstGeom>
          <a:noFill/>
        </p:spPr>
        <p:txBody>
          <a:bodyPr wrap="square" rtlCol="0">
            <a:spAutoFit/>
          </a:bodyPr>
          <a:lstStyle/>
          <a:p>
            <a:r>
              <a:rPr lang="en-US" b="1" dirty="0" smtClean="0"/>
              <a:t>AWARENESS</a:t>
            </a:r>
            <a:endParaRPr lang="en-US" b="1" dirty="0"/>
          </a:p>
        </p:txBody>
      </p:sp>
      <p:sp>
        <p:nvSpPr>
          <p:cNvPr id="7" name="TextBox 6"/>
          <p:cNvSpPr txBox="1"/>
          <p:nvPr/>
        </p:nvSpPr>
        <p:spPr>
          <a:xfrm>
            <a:off x="242372" y="3624550"/>
            <a:ext cx="406586"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Management</a:t>
            </a:r>
          </a:p>
          <a:p>
            <a:endParaRPr lang="en-US" b="1" dirty="0"/>
          </a:p>
        </p:txBody>
      </p:sp>
      <p:sp>
        <p:nvSpPr>
          <p:cNvPr id="9" name="TextBox 8"/>
          <p:cNvSpPr txBox="1"/>
          <p:nvPr/>
        </p:nvSpPr>
        <p:spPr>
          <a:xfrm flipH="1">
            <a:off x="3086365" y="-22034"/>
            <a:ext cx="1463596" cy="369332"/>
          </a:xfrm>
          <a:prstGeom prst="rect">
            <a:avLst/>
          </a:prstGeom>
          <a:noFill/>
        </p:spPr>
        <p:txBody>
          <a:bodyPr wrap="square" rtlCol="0">
            <a:spAutoFit/>
          </a:bodyPr>
          <a:lstStyle/>
          <a:p>
            <a:r>
              <a:rPr lang="en-US" dirty="0" smtClean="0"/>
              <a:t>   </a:t>
            </a:r>
            <a:r>
              <a:rPr lang="en-US" b="1" dirty="0" smtClean="0"/>
              <a:t>Self </a:t>
            </a:r>
            <a:endParaRPr lang="en-US" b="1" dirty="0"/>
          </a:p>
        </p:txBody>
      </p:sp>
      <p:sp>
        <p:nvSpPr>
          <p:cNvPr id="10" name="TextBox 9"/>
          <p:cNvSpPr txBox="1"/>
          <p:nvPr/>
        </p:nvSpPr>
        <p:spPr>
          <a:xfrm>
            <a:off x="8538072" y="-44068"/>
            <a:ext cx="1322023" cy="369332"/>
          </a:xfrm>
          <a:prstGeom prst="rect">
            <a:avLst/>
          </a:prstGeom>
          <a:noFill/>
        </p:spPr>
        <p:txBody>
          <a:bodyPr wrap="square" rtlCol="0">
            <a:spAutoFit/>
          </a:bodyPr>
          <a:lstStyle/>
          <a:p>
            <a:r>
              <a:rPr lang="en-US" b="1" dirty="0" smtClean="0"/>
              <a:t>Others</a:t>
            </a:r>
            <a:endParaRPr lang="en-US" b="1" dirty="0"/>
          </a:p>
        </p:txBody>
      </p:sp>
    </p:spTree>
    <p:extLst>
      <p:ext uri="{BB962C8B-B14F-4D97-AF65-F5344CB8AC3E}">
        <p14:creationId xmlns:p14="http://schemas.microsoft.com/office/powerpoint/2010/main" val="675295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subTitle" idx="1"/>
          </p:nvPr>
        </p:nvSpPr>
        <p:spPr>
          <a:xfrm>
            <a:off x="3048000" y="2590800"/>
            <a:ext cx="6400800" cy="1752600"/>
          </a:xfrm>
        </p:spPr>
        <p:txBody>
          <a:bodyPr/>
          <a:lstStyle/>
          <a:p>
            <a:pPr eaLnBrk="0" hangingPunct="0">
              <a:spcBef>
                <a:spcPct val="0"/>
              </a:spcBef>
            </a:pPr>
            <a:r>
              <a:rPr lang="en-US" altLang="en-US" sz="4400">
                <a:latin typeface="Tahoma" panose="020B0604030504040204" pitchFamily="34" charset="0"/>
              </a:rPr>
              <a:t>Perception</a:t>
            </a:r>
          </a:p>
        </p:txBody>
      </p:sp>
    </p:spTree>
    <p:extLst>
      <p:ext uri="{BB962C8B-B14F-4D97-AF65-F5344CB8AC3E}">
        <p14:creationId xmlns:p14="http://schemas.microsoft.com/office/powerpoint/2010/main" val="3219380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84083"/>
            <a:ext cx="8911687" cy="998483"/>
          </a:xfrm>
        </p:spPr>
        <p:txBody>
          <a:bodyPr/>
          <a:lstStyle/>
          <a:p>
            <a:r>
              <a:rPr lang="en-US" dirty="0" smtClean="0"/>
              <a:t>                       Perception</a:t>
            </a:r>
            <a:endParaRPr lang="en-US" dirty="0"/>
          </a:p>
        </p:txBody>
      </p:sp>
      <p:sp>
        <p:nvSpPr>
          <p:cNvPr id="3" name="Content Placeholder 2"/>
          <p:cNvSpPr>
            <a:spLocks noGrp="1"/>
          </p:cNvSpPr>
          <p:nvPr>
            <p:ph idx="1"/>
          </p:nvPr>
        </p:nvSpPr>
        <p:spPr>
          <a:xfrm>
            <a:off x="2589212" y="746234"/>
            <a:ext cx="8915400" cy="5164988"/>
          </a:xfrm>
        </p:spPr>
        <p:txBody>
          <a:bodyPr>
            <a:normAutofit/>
          </a:bodyPr>
          <a:lstStyle/>
          <a:p>
            <a:r>
              <a:rPr lang="en-US" sz="2000" b="1" dirty="0">
                <a:latin typeface="Times New Roman" panose="02020603050405020304" pitchFamily="18" charset="0"/>
                <a:cs typeface="Times New Roman" panose="02020603050405020304" pitchFamily="18" charset="0"/>
              </a:rPr>
              <a:t>Perception is the organization, identification, and interpretation of sensory information in order to represent and understand the presented information or environment. </a:t>
            </a:r>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 perceptual error is the inability to judge humans, things or situations fairly and accurately. Examples could include such things as bias, prejudice, stereotyping, which have always caused human beings to err in different aspects of their lives.</a:t>
            </a:r>
          </a:p>
        </p:txBody>
      </p:sp>
      <p:sp>
        <p:nvSpPr>
          <p:cNvPr id="4" name="Rectangle 3"/>
          <p:cNvSpPr/>
          <p:nvPr/>
        </p:nvSpPr>
        <p:spPr>
          <a:xfrm>
            <a:off x="4246776" y="5556603"/>
            <a:ext cx="3698448" cy="369332"/>
          </a:xfrm>
          <a:prstGeom prst="rect">
            <a:avLst/>
          </a:prstGeom>
        </p:spPr>
        <p:txBody>
          <a:bodyPr wrap="none">
            <a:spAutoFit/>
          </a:bodyPr>
          <a:lstStyle/>
          <a:p>
            <a:r>
              <a:rPr lang="en-US" dirty="0"/>
              <a:t>https://youtu.be/vJG698U2Mvo</a:t>
            </a:r>
          </a:p>
        </p:txBody>
      </p:sp>
    </p:spTree>
    <p:extLst>
      <p:ext uri="{BB962C8B-B14F-4D97-AF65-F5344CB8AC3E}">
        <p14:creationId xmlns:p14="http://schemas.microsoft.com/office/powerpoint/2010/main" val="89292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266" name="Picture 2" descr="oldwom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533400"/>
            <a:ext cx="52578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165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0" name="Picture 2" descr="eleph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857250"/>
            <a:ext cx="6781800"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890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a:t>Figure-Ground Illustrations</a:t>
            </a:r>
          </a:p>
        </p:txBody>
      </p:sp>
      <p:pic>
        <p:nvPicPr>
          <p:cNvPr id="146436" name="Picture 4" descr="Ex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1" y="2362201"/>
            <a:ext cx="5942013" cy="268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426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Century-Old Optical Illusion: Can you Spot an Old Woman &amp; a Young Girl in  20 sec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4733" y="1807784"/>
            <a:ext cx="2940067" cy="377825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data:image/jpeg;base64,/9j/4AAQSkZJRgABAQAAAQABAAD/2wCEAAkGBwgHBgkIBwgKCgkLDRYPDQwMDRsUFRAWIB0iIiAdHx8kKDQsJCYxJx8fLT0tMTU3Ojo6Iys/RD84QzQ5OjcBCgoKDQwNGg8PGjclHyU3Nzc3Nzc3Nzc3Nzc3Nzc3Nzc3Nzc3Nzc3Nzc3Nzc3Nzc3Nzc3Nzc3Nzc3Nzc3Nzc3N//AABEIAH4A4AMBIgACEQEDEQH/xAAcAAACAgMBAQAAAAAAAAAAAAAABwYIAQMFBAL/xABPEAABAwIDAQcMDwYFBQAAAAABAAIDBAUGBxESITFUYXSy0hMUFzI2QVFxcpKT0QgVIiYzNDdSVXWBkaGxsxZCRGKUwSNDRWSCNXODouH/xAAZAQEAAwEBAAAAAAAAAAAAAAAAAgMEAQX/xAAlEQEAAgEEAQQCAwAAAAAAAAAAAgMBBBMUMxEiMTKBITQjJEH/2gAMAwEAAhEDEQA/AIPhPDtXim6Ot1BLDHK2F0us2uhAIB3vGFLTkziLhtu85/RWnIvu2m5BJz2Jx4gs1zujQ+1Yhq7VK1pH+HFHKw8Za4a/cQtdt04y8Ya7bZRl4wUPYZxDw22+c/1LPYZxDw62+c71Lo4ktebloY6aivbrpC3f62hjEmnkFv5apeT5lY6p5XxT3qojlYdHMfAxrmnjBaquRYq37ExOTGIeHW7z3epHYZxDp8dtvnP9ShXZRxr9PTeij6KOyjjX6em9FH0U35m/YmwyZxDw62+c71LIyaxCP463ec71KEdlHGv09N6KPoo7KONfp6b0UfRTfmcixNzk1iE/x1u853qWOwziHh1u853qUJ7KONfp6b0UfRR2Uca/T03oo+im/M5FicDJrEA3623H/m/1LByaxBw22+e71KFxZl44mkbHFe6h73HRrWwRkk8Q2VP8NUGbt6Y2apvD7ZTuGodVRRh5HkBuv36Jv2G/Y8fYZxDw22+e/wBSOwxiIj47bfOf6k0LZbLnYohLd8RVd1lf7j/Eijijad/UBo173fJUhpZ+qM111Tfmb81UbxbpbRdqu3VDmOlpZDG9zN4keBSXCWX91xXbH19vnpI4mSuiImLgdQAddwfzBc3H/dxfeWPTeyIHvNqOXycxi0WTlGvEl1lmcQxnHuhnYYxFw23ec71I7C+IuG27znepPpGiz79infmQvYYxFw23ec7oo7DGIeG27znepPKvrqW3UklXX1EVPTxjV8srw1rftKVeMs7bXRU/UMMR9fVT9R1aQFscXHppq7xbib9jm9NwewxiLhlt85/qR2GcRcMt3nO9SX10zBxbc6gyz36vi1/cpp3RMH2NITJySxhfZ3ize1VRcaczF89wfUOJgB8O1qD4gQU5Ezek0jJrEQ/jLd5zuig5NYi4ZbvOd0U+Buo0TkWG9MhuwziLhlu853RWRk1iED43bj/zd0U+NEaJyLHN2RDnJrER/jLd5zuioPiG0VFgvVTaax8b56bZD3Ra7J2mNeNNeJwVsNFWrNj5Rr35UP6ESuptlOXjKcLM5z4y6mRndtN9Xyc9if0XanxlILIzT9tpdB/p8nPYn7DvHxlU6jscv+b70CiuNMBWPF0Duv6cRVYGkdXCNJG+P5w4ipWhUqVQMbYNueDrkKW4hr4pNTBUR9rK0fkd7Ufmo4d9XExphukxVYKm2VYAc9pMMmm7FIO1cPt/DVVFutBU2u41FBXR9TqKd5ZI3wEIPIhCEAu/hDClyxbdRQWtgGg2pZn6hkTfCT+Q7649HSz1tVDS0kTpZ5nhkbG77nHeCtvgDClPhHD0FviDXVB93Uzabskh3/sG8OIIPHgfLux4RiElND1xcCAH1cw1d/xH7o8X4qYaBZQg4GMHFtDTkHTWoA/9XLbZSXRDXwLRjT4hS8pHNcttj+CCCvGPRrja+H/ev/sm5kR3G1HL5OYxKXHndtfOWv8A7Jt5Fdx1Ty+TmMW2/H8OGizPowYoWVgLKxM5JeyPu88cFqtEcjmxSl08rRvO2dxv5lIrUp0+yUgd19ZJ9Pc9SkZ+IKSqAVsspaKipMAWh1Cxg6vAJZnN33yHtiT49z7FU1Pz2P8Ai2kNtdhqrmbHUxyOkpA7c6o126QOMHU6caBzAaLKxqFlAIQhAKtWbHyjXvyof0I1ZVVszX+US9+XD+hGtGl+bsfd0ci+7abkEvPYn9D2p8ZSDyN7tpvq+Xnxp+Q9qfGVzUdiy75tiEIVCpgjVID2ROHm0t1o79BEA2sHUahwG/I0e5J4y3mqwCgOd9tZcMvq57g3bpHsqIye8QdD+DiEFWkIQga/se8Pi4YkqLvUMDobfHpHtD/NdvEeIA/eFYxLTIGgjpsBR1TQOqVdRI9xHf2Tsj8ky0AhCEEexp8QpeUjmuW2x/AhasafEKXlI5rltsfwQQV7x4PftfOWv/sm1kV3H1PL5OYxKnHjPfnfD/vHprZF9yFTy+TmRrff04XTz5jgxghCFgUlN7Im3Rz4SpK8kCamqw0a99rgdR94BVdVPM28ZVGJ8RVNPDUudaaSXZpowAGkgaOfx6nXTiUDQC+45Hxva+NzmPadQ5p0IXwmhgHLixYyssMsN+kp7o3a65pdlrtkBx0IG/pppuoPfl7nJV20RUGKS+roxuNrO2lj8G184ce/40/6aeKppoqine2SGVgex7d5zSNQR9iUVFkLa4pQ6su9ZMwEHYYxrNfGd1NuhpYKCip6Olj6nT08bYomA9q1o0A+4IN6EIQCrXmv8ot78uD9CNWUVbc1flFvflw/oRrTpOwdHIzu3m+r5efGn7D2p8ZSCyN7tpfq+Xnxp+w9qfGVHUdiy35NiEIVCsJJeyKxDPFHRYegBbFMOuZ3adsAdGt8Wu79gTtS8zgwNJi61xVFuLRc6LUxtI+GYd9mveOuhH/1BV9C2TQyQPfHMx0cjHFr2PboWkb4I7xWI43SvaxgLnOIAaBqSfAAgc3sdsSTtrarDkur6d8ZqYT8xwIDh4jqD9ifSWOTGApML0D7pdGgXSsYG9T03YI9ddnXwncJ8QTOQCEIQR7GnxCl5SOa5bbH8CFqxp8QpeUjmuW6x/AhBXzHh9+t85Y9NnIzuQqeXycyNKXHndrfeWPTayM7kanl8nMjXoX9GEs5/BihLbPDFbrBhoW+keBW3PaiB1OrItPduH3gfbxJkhIf2SsLxX2KctPUjFMza/mBadPxXnokqsIWQg6lThq+UxgE1prW9XaHRaQOO2CNRppvqcYzwLJg3C9hxDRSVVLcXbDKtpkGsUxaXatI3t4jROXKq8MveBbXNqHS08Qp5d7UPZ7n8RoftUH9kVf6cW2hw/G5r6l0wqZQN+NoDg37TqfuQT/LW+1OJcGUFzrQ3rl4cyRwGm05ri3XTj0UaxvPmjDcpxh2mopbc52kJg2TK1v822Ru+LcXXyWpX0uXFqbIQTJ1SQaeBzyQpvogWWCafNB9zH7S1VPT0OxtEuZFK5ztR7nRp3Nwnd4kzQgBZQCrdmp8ol78uH9CNWRVbs1PlFvflwfoRrVpOxGfs6ORvdtL9Xy8+NPyHtT4ykHkb3bzfV8vPjT8h7U+MqGp7Fk8+ctiEIVCIWNAsrBQV69kPQWilvtHUUYay5VMZdVRtHbNB0a88Z0I49F4/Y/0FprMVVD7iGvq6eESUbH721r7p2nhA0+9cPN620trxxXRUlc6sEuk0he/adE92urCeLQfYQvLljbaa640t1PV15omB/VBI12y57m7oY094lBbdumiysNGgAWUAhCEEexp8QpeUjmuW2x/AhasafEKXlI5rltsfwQQV+x53aXzlj02MjO5Cp5fJzI0qMed2t75Y9NfIzuQqeXv5ka9HUY/rx+kfP5MUJZeyAtr63BLKqMEmiqWykAfukFp/NM1cHHVAbpg+80bTo6Skk2Trpugaj8QF5ySnSFnRYQSbCGOL3hAVLbPNGGVIG2yZm20OG84DvFcOvr6u510tbcJ31FTM7akkedS48a8qy3fQOHLTNOvtlup7NUWSaupKUBglomEyRtJPbDeP4byf8TxJG14BAcAQCNCq7YHzcgwthoWz2iY+WL4N0MmwJD3y8nU66+BM3B2Y0mKo9ujwzc+phzWvma6MxtOu77pzhrpv7m6gnyEIQCrdmp8ol70+fB+hGrIqt+afyiXvy4f0I1q0fYrs+Lo5Hd20v1fLz40+4e1PjKQuSA0xvL9Xy8+NPqHtT4yo6nsWefLYhCFnAsHeWVgoKn5sy2ifG9fJYwOokjqxb2pm3dsji1/HVeTLWa00+M7bLfhrRtk11Patf8AuF3FrovLjighteLbvRUp/wACKqeGDXXQa66fZrovJhuljrsQ2yknOkNRVxRSeS54B/NBdBpBaCDqDvFZXzGwRxtY0aNaNAPAF9IBCEII9jT4hS8pHNcttj+CC1Y0+IUvKRzXLbYvgggQWPB78r3x1b01MjO5Gp5fJzI0rMdjXGN75W9NPI3uRquXycyNejqP14/SmGfVkxQviWNssb43gFr2lpBG+CvoLK85cpxjOwT4ZxHW2qcE9RfrG/ZID2HdaR9n5FcNWszOwHTYytRdC1kd1p2nraY7m139h3EfwVV54nQTPikaWvY4tc074IOhCDWtlPF1aeOLbYzbcG7cjtGt1O+T3gta9NTR1FIInVEEkQmjEkRe3TbYd5w8IQPazZC22Pqcl1vE9Sd9zKeMRtPFrunT7k1bRaqKy2+K32ynZBSxDRkbPxPGT4VWTD2auK7BSMpKeriqaeMaMjq4tvZHE4EH8VL8t8x8SYjzAo6a51bDSTskaaeKMMjbo0nXwk7nfKB9oQhAKuGafyh3ryof0I1Y9VyzS+UO8+VD+hGtei7VN+fEXQyQ7tZfq+Tnxp8w9qfGUhskO7SX6vk58aezZo42nqkjGbp7Z2ihquxbH2b18l7QCSdwLzm40QOhrKceOVvrVdsy8WYnxDdqmloILjBaonmOOOGN4E2m5tOIG6Dvgbyzun9W4ksdBtdeXehhLQSQ+do3PvS4xtnVaqKllgwu/r2td7kTuY4RR8e7ptfkkQ6z3Vx1Nsrdf+w/1LBs11J/6ZW/07/Ug8k80lRNJNO8vlkcXve47riTqSsRPdHI2Rji17SC1w3wR317Paa6/Rlb/Tv9SPaa6/Rlb/Tv9SB34Ezpt81HFR4sc6mqmDZ67ZGXRyeAkDUg+HveJM6hxPYq8N6zvFBNtbo2J2n+6qF7TXXT/plb/Tv9SBZroP8ATK3+nf6kF0g9pGoII8IX0qxZfYqxVhi6QMqILlUWp72tnp5o5C1jSd1zNR7kjXXc39FZFlzoC0Hr2m3RruytQcrGnxCl5QOa5bbH8E1eXFVTT1VHTtp54pXNqASI3hxA2XeBeyyN0iCBA46B/bG98rempkd3I1XL5OZGlVjp/vzvY/3jwmpkb3I1PL5OZGvT1P68fpnqz68mIFlYCyvMaAVTnHcDKXGd7hjaGsbXS7IHeG0SrineVVs6KKGizCuLadmy2XYlcNddXOGpP3oIMn3hWy0GZWVlHb55OpXK1F0EU4/yyO11HfaW6bnEkLondlBhfFNiutPc6WWhqrPWs2Z+oVYcC3vOA+cD+ZCBR4gsdyw/cX0F2pnQTsO8e1cPC098KYZE0rqjMOleCQKeGWQ6d/c0/urB4qwraMVW/rS70wk2fg5W7j4z/Kf7KM5W5dvwVU3SepqGVElQ8RwOa3TSIanU8Z1Go4kDDQhCAVcs0vlCvPlQ/oRqxqrlmn8oV58qH9CNbNF2/SjUfB0sjx79Jfq+Tnxp1VtIJmkEKt+FL9XYYuTrhb46aSYwui2Zw4t0JaTvEeAKWnN7EvArQf8AxSdNTvonOfnCUZ4xj8mRNYGOJOytftA35qXQzdxLwKz+il6aDm5iTT4lZ/RSdNUcWxLciYvtA35qPaBvzUuRm7iXgVn9FL01nsuYl4FZ/RS9Nd4tjm7ExfaBvzUe0DfmpdjNzEvArP6KXprPZcxJwK0eik6acWxzdiYftA3wI9oG/NS7ObuJOBWn0cnTWOy7iTgVo9FJ004thvRMX2gb81Y/Z9nzB9yXozbxHwK0+jk6aOy3iTgVo9FL004lpvQMmCxticNBou9SU/UmgDwJL9lzEo/grR6KTpo7L2JuB2j0UvTXOLY5vwRXHZ9+185a/wDsm1kb3I1PL5OZGkpdaue7XWquNS2Jk1TIZHtj1DQT4NdVI8K44vOFrc+gt8FBLE+V0xdO15dqQ0d5w8AW22uU6cRx7qYTxiec5WLCykYc3sTcDtHopOmjsvYm4HaPRSdNYuLYu34Hkd5RbFOX2G8U1Tay7UTnVQaG9WilcxxaO8dNw/clsc3sTcDtHopOmgZv4m4HaPRSdNd4lpvwSeuySwlUbHWzayl2Rodicu2vO1XewHganwWKuOiuNXUU9QQRDNs7LCO+NBvpddl7E3A7R6KTpoGb+JuB2j0UvTTiWm/A8tAsgJGjN3Ep/g7R6KTpr67LeJeCWn0cnTXcaO3P+G/A8EJGnN3EvA7R6KTprHZexNwO0eik6a5xLTfgeSrjmr8od58qH9CNdzsvYm4HaPRSdNQvEFyq77eKm6VjYWT1GyXtiBDRsta0aa6neA760aaidc/OVVtkZR8Y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8668" y="1891862"/>
            <a:ext cx="4593020" cy="3804741"/>
          </a:xfrm>
          <a:prstGeom prst="rect">
            <a:avLst/>
          </a:prstGeom>
        </p:spPr>
      </p:pic>
    </p:spTree>
    <p:extLst>
      <p:ext uri="{BB962C8B-B14F-4D97-AF65-F5344CB8AC3E}">
        <p14:creationId xmlns:p14="http://schemas.microsoft.com/office/powerpoint/2010/main" val="4180022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454</TotalTime>
  <Words>1636</Words>
  <Application>Microsoft Office PowerPoint</Application>
  <PresentationFormat>Widescreen</PresentationFormat>
  <Paragraphs>232</Paragraphs>
  <Slides>29</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Century Gothic</vt:lpstr>
      <vt:lpstr>PMingLiU</vt:lpstr>
      <vt:lpstr>PMingLiU</vt:lpstr>
      <vt:lpstr>Tahoma</vt:lpstr>
      <vt:lpstr>Times New Roman</vt:lpstr>
      <vt:lpstr>Wingdings 3</vt:lpstr>
      <vt:lpstr>Wisp</vt:lpstr>
      <vt:lpstr>    Emotional Intelligence</vt:lpstr>
      <vt:lpstr>          Emotional Intelligence</vt:lpstr>
      <vt:lpstr>PowerPoint Presentation</vt:lpstr>
      <vt:lpstr>PowerPoint Presentation</vt:lpstr>
      <vt:lpstr>                       Perception</vt:lpstr>
      <vt:lpstr>PowerPoint Presentation</vt:lpstr>
      <vt:lpstr>PowerPoint Presentation</vt:lpstr>
      <vt:lpstr>Figure-Ground Illustrations</vt:lpstr>
      <vt:lpstr>PowerPoint Presentation</vt:lpstr>
      <vt:lpstr>Perception</vt:lpstr>
      <vt:lpstr>Factors Influencing Perception</vt:lpstr>
      <vt:lpstr>Factors that Influence Perception</vt:lpstr>
      <vt:lpstr>              Types of Perception</vt:lpstr>
      <vt:lpstr>Factors Affecting Judgment</vt:lpstr>
      <vt:lpstr>Attribution Theory</vt:lpstr>
      <vt:lpstr>PowerPoint Presentation</vt:lpstr>
      <vt:lpstr>Attribution Theory</vt:lpstr>
      <vt:lpstr>Perceptual Errors</vt:lpstr>
      <vt:lpstr>Types of perceptual errors in workplace </vt:lpstr>
      <vt:lpstr>Errors in perception can be overcome by </vt:lpstr>
      <vt:lpstr> Self Awareness , Self Management, Self Affirmation, Social Awareness, Relationship Management</vt:lpstr>
      <vt:lpstr>    Signs of Emotional Intelligence</vt:lpstr>
      <vt:lpstr>              Components of Emotional Intelligence </vt:lpstr>
      <vt:lpstr>         How to Use Emotional Intelligence </vt:lpstr>
      <vt:lpstr>Perception</vt:lpstr>
      <vt:lpstr>Factors Influencing Perception</vt:lpstr>
      <vt:lpstr>PowerPoint Presentation</vt:lpstr>
      <vt:lpstr>                      Role Play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Intelligence for Enhanced Job and life Productivity</dc:title>
  <dc:creator>admin</dc:creator>
  <cp:lastModifiedBy>admin</cp:lastModifiedBy>
  <cp:revision>82</cp:revision>
  <dcterms:created xsi:type="dcterms:W3CDTF">2023-05-15T10:05:20Z</dcterms:created>
  <dcterms:modified xsi:type="dcterms:W3CDTF">2023-08-31T04:50:58Z</dcterms:modified>
</cp:coreProperties>
</file>