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9"/>
  </p:notesMasterIdLst>
  <p:handoutMasterIdLst>
    <p:handoutMasterId r:id="rId30"/>
  </p:handoutMasterIdLst>
  <p:sldIdLst>
    <p:sldId id="256" r:id="rId2"/>
    <p:sldId id="300" r:id="rId3"/>
    <p:sldId id="257" r:id="rId4"/>
    <p:sldId id="269" r:id="rId5"/>
    <p:sldId id="380" r:id="rId6"/>
    <p:sldId id="381" r:id="rId7"/>
    <p:sldId id="299" r:id="rId8"/>
    <p:sldId id="258" r:id="rId9"/>
    <p:sldId id="259" r:id="rId10"/>
    <p:sldId id="260" r:id="rId11"/>
    <p:sldId id="261" r:id="rId12"/>
    <p:sldId id="262" r:id="rId13"/>
    <p:sldId id="302" r:id="rId14"/>
    <p:sldId id="303" r:id="rId15"/>
    <p:sldId id="382" r:id="rId16"/>
    <p:sldId id="383" r:id="rId17"/>
    <p:sldId id="376" r:id="rId18"/>
    <p:sldId id="324" r:id="rId19"/>
    <p:sldId id="279" r:id="rId20"/>
    <p:sldId id="306" r:id="rId21"/>
    <p:sldId id="326" r:id="rId22"/>
    <p:sldId id="328" r:id="rId23"/>
    <p:sldId id="329" r:id="rId24"/>
    <p:sldId id="378" r:id="rId25"/>
    <p:sldId id="332" r:id="rId26"/>
    <p:sldId id="379" r:id="rId27"/>
    <p:sldId id="3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76"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E3D43E-AFF2-45A8-9DCB-7C4F3AD809A9}" type="datetimeFigureOut">
              <a:rPr lang="en-IN" smtClean="0"/>
              <a:pPr/>
              <a:t>18-06-2019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0C48D-A031-4AB4-AA7B-7C24FEA99A98}" type="slidenum">
              <a:rPr lang="en-IN" smtClean="0"/>
              <a:pPr/>
              <a:t>‹#›</a:t>
            </a:fld>
            <a:endParaRPr lang="en-IN"/>
          </a:p>
        </p:txBody>
      </p:sp>
    </p:spTree>
    <p:extLst>
      <p:ext uri="{BB962C8B-B14F-4D97-AF65-F5344CB8AC3E}">
        <p14:creationId xmlns:p14="http://schemas.microsoft.com/office/powerpoint/2010/main" val="2642356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B13E1-1D1F-417F-ADA3-689BEA6D80E4}" type="datetimeFigureOut">
              <a:rPr lang="en-IN" smtClean="0"/>
              <a:pPr/>
              <a:t>18-06-2019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7F80-7AA9-4FC4-A3C8-B4EC29873965}" type="slidenum">
              <a:rPr lang="en-IN" smtClean="0"/>
              <a:pPr/>
              <a:t>‹#›</a:t>
            </a:fld>
            <a:endParaRPr lang="en-IN"/>
          </a:p>
        </p:txBody>
      </p:sp>
    </p:spTree>
    <p:extLst>
      <p:ext uri="{BB962C8B-B14F-4D97-AF65-F5344CB8AC3E}">
        <p14:creationId xmlns:p14="http://schemas.microsoft.com/office/powerpoint/2010/main" val="221190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7F80-7AA9-4FC4-A3C8-B4EC29873965}" type="slidenum">
              <a:rPr lang="en-IN" smtClean="0"/>
              <a:pPr/>
              <a:t>1</a:t>
            </a:fld>
            <a:endParaRPr lang="en-IN" dirty="0"/>
          </a:p>
        </p:txBody>
      </p:sp>
    </p:spTree>
    <p:extLst>
      <p:ext uri="{BB962C8B-B14F-4D97-AF65-F5344CB8AC3E}">
        <p14:creationId xmlns:p14="http://schemas.microsoft.com/office/powerpoint/2010/main" val="14457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7F80-7AA9-4FC4-A3C8-B4EC29873965}" type="slidenum">
              <a:rPr lang="en-IN" smtClean="0"/>
              <a:pPr/>
              <a:t>2</a:t>
            </a:fld>
            <a:endParaRPr lang="en-IN" dirty="0"/>
          </a:p>
        </p:txBody>
      </p:sp>
    </p:spTree>
    <p:extLst>
      <p:ext uri="{BB962C8B-B14F-4D97-AF65-F5344CB8AC3E}">
        <p14:creationId xmlns:p14="http://schemas.microsoft.com/office/powerpoint/2010/main" val="425111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316815-0CE2-41E7-9EA4-45F6CFABDC8C}"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B0AB-903D-4C13-9427-633CF6BE65B6}"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0459C-F2DB-4D68-A6F1-F805CDE16F7D}"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06AB5-D6E9-4208-88FB-04C9A03F34A6}"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3AFC0-BF81-4475-9E6F-E9C12549EF7A}"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C1F6D-C7C5-454E-A679-6A45D7AD4FDD}" type="datetime1">
              <a:rPr lang="en-US" smtClean="0"/>
              <a:t>6/18/2019</a:t>
            </a:fld>
            <a:endParaRPr lang="en-US" dirty="0"/>
          </a:p>
        </p:txBody>
      </p:sp>
      <p:sp>
        <p:nvSpPr>
          <p:cNvPr id="6" name="Footer Placeholder 5"/>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4E6E0D-F2F4-4C98-BC03-B5A770D97AC0}" type="datetime1">
              <a:rPr lang="en-US" smtClean="0"/>
              <a:t>6/18/2019</a:t>
            </a:fld>
            <a:endParaRPr lang="en-US" dirty="0"/>
          </a:p>
        </p:txBody>
      </p:sp>
      <p:sp>
        <p:nvSpPr>
          <p:cNvPr id="8" name="Footer Placeholder 7"/>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9" name="Slide Number Placeholder 8"/>
          <p:cNvSpPr>
            <a:spLocks noGrp="1"/>
          </p:cNvSpPr>
          <p:nvPr>
            <p:ph type="sldNum" sz="quarter" idx="12"/>
          </p:nvPr>
        </p:nvSpPr>
        <p:spPr/>
        <p:txBody>
          <a:bodyPr/>
          <a:lstStyle/>
          <a:p>
            <a:fld id="{7DCB20AE-65C4-4F49-978F-B82EFE8D490C}" type="slidenum">
              <a:rPr lang="en-US" smtClean="0"/>
              <a:pPr/>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798916-2EB7-45C1-9500-892E8AD1DA96}"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B462-F8D0-4448-B63D-89F359A8D220}" type="datetime1">
              <a:rPr lang="en-US" smtClean="0"/>
              <a:t>6/18/2019</a:t>
            </a:fld>
            <a:endParaRPr lang="en-US" dirty="0"/>
          </a:p>
        </p:txBody>
      </p:sp>
      <p:sp>
        <p:nvSpPr>
          <p:cNvPr id="3" name="Footer Placeholder 2"/>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0F649-D8DC-482F-BCD3-C842ED3C972B}" type="datetime1">
              <a:rPr lang="en-US" smtClean="0"/>
              <a:t>6/18/2019</a:t>
            </a:fld>
            <a:endParaRPr lang="en-US" dirty="0"/>
          </a:p>
        </p:txBody>
      </p:sp>
      <p:sp>
        <p:nvSpPr>
          <p:cNvPr id="6" name="Footer Placeholder 5"/>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8D613-E137-44E5-B7ED-2FB648BB2489}" type="datetime1">
              <a:rPr lang="en-US" smtClean="0"/>
              <a:t>6/18/2019</a:t>
            </a:fld>
            <a:endParaRPr lang="en-US" dirty="0"/>
          </a:p>
        </p:txBody>
      </p:sp>
      <p:sp>
        <p:nvSpPr>
          <p:cNvPr id="6" name="Footer Placeholder 5"/>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7" name="Slide Number Placeholder 6"/>
          <p:cNvSpPr>
            <a:spLocks noGrp="1"/>
          </p:cNvSpPr>
          <p:nvPr>
            <p:ph type="sldNum" sz="quarter" idx="12"/>
          </p:nvPr>
        </p:nvSpPr>
        <p:spPr/>
        <p:txBody>
          <a:bodyPr/>
          <a:lstStyle/>
          <a:p>
            <a:fld id="{7DCB20AE-65C4-4F49-978F-B82EFE8D49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BC50112-80D0-4CEE-B731-64D582D3B901}" type="datetime1">
              <a:rPr lang="en-US" smtClean="0"/>
              <a:t>6/18/2019</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DCB20AE-65C4-4F49-978F-B82EFE8D490C}"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python-introdu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592" y="2743200"/>
            <a:ext cx="9624720" cy="1463710"/>
          </a:xfrm>
        </p:spPr>
        <p:txBody>
          <a:bodyPr>
            <a:normAutofit/>
          </a:bodyPr>
          <a:lstStyle/>
          <a:p>
            <a:pPr algn="ctr">
              <a:lnSpc>
                <a:spcPct val="150000"/>
              </a:lnSpc>
            </a:pPr>
            <a:r>
              <a:rPr lang="en-IN" sz="2400" b="1" dirty="0" smtClean="0">
                <a:latin typeface="Cambria" pitchFamily="18" charset="0"/>
              </a:rPr>
              <a:t>A Detailed Investigation and Analysis of using Machine Learning Techniques for Intrusion Detection</a:t>
            </a:r>
            <a:endParaRPr lang="en-IN" sz="2400" dirty="0">
              <a:latin typeface="Cambria" pitchFamily="18" charset="0"/>
            </a:endParaRPr>
          </a:p>
        </p:txBody>
      </p:sp>
      <p:sp>
        <p:nvSpPr>
          <p:cNvPr id="3" name="Date Placeholder 2"/>
          <p:cNvSpPr>
            <a:spLocks noGrp="1"/>
          </p:cNvSpPr>
          <p:nvPr>
            <p:ph type="dt" sz="half" idx="10"/>
          </p:nvPr>
        </p:nvSpPr>
        <p:spPr/>
        <p:txBody>
          <a:bodyPr/>
          <a:lstStyle/>
          <a:p>
            <a:fld id="{3DBE84D7-3C2E-4514-8293-7ED990D74290}"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a:t>
            </a:fld>
            <a:endParaRPr lang="en-US" dirty="0"/>
          </a:p>
        </p:txBody>
      </p:sp>
    </p:spTree>
    <p:extLst>
      <p:ext uri="{BB962C8B-B14F-4D97-AF65-F5344CB8AC3E}">
        <p14:creationId xmlns:p14="http://schemas.microsoft.com/office/powerpoint/2010/main" val="71182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54" y="831273"/>
            <a:ext cx="9960725" cy="748145"/>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DISADVANTAGES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971" y="1866516"/>
            <a:ext cx="9750829" cy="4023360"/>
          </a:xfrm>
        </p:spPr>
        <p:txBody>
          <a:bodyPr>
            <a:normAutofit/>
          </a:bodyPr>
          <a:lstStyle/>
          <a:p>
            <a:pPr>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Doesn’t Efficient for handling large volume of data.</a:t>
            </a:r>
          </a:p>
          <a:p>
            <a:pPr>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Theoritical Limits</a:t>
            </a:r>
          </a:p>
          <a:p>
            <a:pPr>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Incorrect Classification Results.</a:t>
            </a:r>
          </a:p>
          <a:p>
            <a:pPr>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Less Prediction Accuracy</a:t>
            </a:r>
          </a:p>
          <a:p>
            <a:pPr algn="just">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9511163-1FEF-4362-93BD-0446EE1883CF}"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10</a:t>
            </a:fld>
            <a:endParaRPr lang="en-US" dirty="0"/>
          </a:p>
        </p:txBody>
      </p:sp>
    </p:spTree>
    <p:extLst>
      <p:ext uri="{BB962C8B-B14F-4D97-AF65-F5344CB8AC3E}">
        <p14:creationId xmlns:p14="http://schemas.microsoft.com/office/powerpoint/2010/main" val="76750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2836"/>
            <a:ext cx="10058400" cy="675410"/>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PROPOSED SYSTEM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2749" y="1692013"/>
            <a:ext cx="9982931" cy="3981423"/>
          </a:xfrm>
        </p:spPr>
        <p:txBody>
          <a:bodyPr>
            <a:no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proposed model is introduced to overcome all the disadvantages that arises in the existing system.  </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system will increase the accuracy of the classification results by classifying the data based on the social network mental disorders and others </a:t>
            </a:r>
            <a:r>
              <a:rPr lang="en-US" sz="2000" dirty="0" smtClean="0">
                <a:latin typeface="Times New Roman" pitchFamily="18" charset="0"/>
                <a:cs typeface="Times New Roman" pitchFamily="18" charset="0"/>
              </a:rPr>
              <a:t>using random forest classification </a:t>
            </a:r>
            <a:r>
              <a:rPr lang="en-US" sz="2000" dirty="0">
                <a:latin typeface="Times New Roman" pitchFamily="18" charset="0"/>
                <a:cs typeface="Times New Roman" pitchFamily="18" charset="0"/>
              </a:rPr>
              <a:t>algorithm. </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enhances the performance of the overall classification results.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A1F7F7E7-4944-4959-A740-C477BC1FEA64}"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11</a:t>
            </a:fld>
            <a:endParaRPr lang="en-US" dirty="0"/>
          </a:p>
        </p:txBody>
      </p:sp>
    </p:spTree>
    <p:extLst>
      <p:ext uri="{BB962C8B-B14F-4D97-AF65-F5344CB8AC3E}">
        <p14:creationId xmlns:p14="http://schemas.microsoft.com/office/powerpoint/2010/main" val="3132235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68" y="924790"/>
            <a:ext cx="10011612" cy="665019"/>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ADVANTAGES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0871" y="1922318"/>
            <a:ext cx="10011612" cy="3010886"/>
          </a:xfrm>
        </p:spPr>
        <p:txBody>
          <a:bodyPr>
            <a:normAutofit/>
          </a:bodyPr>
          <a:lstStyle/>
          <a:p>
            <a:pPr lvl="0"/>
            <a:r>
              <a:rPr lang="en-US" sz="2000" dirty="0">
                <a:latin typeface="Times New Roman" pitchFamily="18" charset="0"/>
                <a:cs typeface="Times New Roman" pitchFamily="18" charset="0"/>
              </a:rPr>
              <a:t>High </a:t>
            </a:r>
            <a:r>
              <a:rPr lang="en-US" sz="2000" dirty="0" smtClean="0">
                <a:latin typeface="Times New Roman" pitchFamily="18" charset="0"/>
                <a:cs typeface="Times New Roman" pitchFamily="18" charset="0"/>
              </a:rPr>
              <a:t>performance</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Provide accurate prediction results.</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avoid </a:t>
            </a:r>
            <a:r>
              <a:rPr lang="en-US" sz="2000" dirty="0" err="1">
                <a:latin typeface="Times New Roman" pitchFamily="18" charset="0"/>
                <a:cs typeface="Times New Roman" pitchFamily="18" charset="0"/>
              </a:rPr>
              <a:t>s</a:t>
            </a:r>
            <a:r>
              <a:rPr lang="en-US" sz="2000" dirty="0" err="1" smtClean="0">
                <a:latin typeface="Times New Roman" pitchFamily="18" charset="0"/>
                <a:cs typeface="Times New Roman" pitchFamily="18" charset="0"/>
              </a:rPr>
              <a:t>parsity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problems.</a:t>
            </a:r>
            <a:endParaRPr lang="en-IN"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Reduces </a:t>
            </a:r>
            <a:r>
              <a:rPr lang="en-US" sz="2000" dirty="0">
                <a:latin typeface="Times New Roman" pitchFamily="18" charset="0"/>
                <a:cs typeface="Times New Roman" pitchFamily="18" charset="0"/>
              </a:rPr>
              <a:t>the information Loss and the bias of the inference due to the multiple estimates.</a:t>
            </a:r>
            <a:endParaRPr lang="en-IN" sz="2000" dirty="0">
              <a:latin typeface="Times New Roman" pitchFamily="18" charset="0"/>
              <a:cs typeface="Times New Roman" pitchFamily="18" charset="0"/>
            </a:endParaRP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57AAF48-FC4D-4918-B0E1-6D0B05B616E3}"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12</a:t>
            </a:fld>
            <a:endParaRPr lang="en-US" dirty="0"/>
          </a:p>
        </p:txBody>
      </p:sp>
    </p:spTree>
    <p:extLst>
      <p:ext uri="{BB962C8B-B14F-4D97-AF65-F5344CB8AC3E}">
        <p14:creationId xmlns:p14="http://schemas.microsoft.com/office/powerpoint/2010/main" val="1559762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72" y="789708"/>
            <a:ext cx="9950334" cy="800101"/>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SYSTEM REQUIREMENTS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5345" y="1845734"/>
            <a:ext cx="9950334" cy="4023360"/>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O</a:t>
            </a:r>
            <a:r>
              <a:rPr lang="en-US" dirty="0" smtClean="0">
                <a:solidFill>
                  <a:schemeClr val="tx1"/>
                </a:solidFill>
                <a:latin typeface="Times New Roman" panose="02020603050405020304" pitchFamily="18" charset="0"/>
                <a:cs typeface="Times New Roman" panose="02020603050405020304" pitchFamily="18" charset="0"/>
              </a:rPr>
              <a:t>perating System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Windows </a:t>
            </a:r>
            <a:r>
              <a:rPr lang="en-US" sz="2000" dirty="0" smtClean="0">
                <a:solidFill>
                  <a:schemeClr val="tx1"/>
                </a:solidFill>
                <a:latin typeface="Times New Roman" panose="02020603050405020304" pitchFamily="18" charset="0"/>
                <a:cs typeface="Times New Roman" panose="02020603050405020304" pitchFamily="18" charset="0"/>
              </a:rPr>
              <a:t>8.1</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Language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Python</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IDE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Anaconda - </a:t>
            </a:r>
            <a:r>
              <a:rPr lang="en-US" sz="2000" dirty="0" err="1" smtClean="0">
                <a:latin typeface="Times New Roman" panose="02020603050405020304" pitchFamily="18" charset="0"/>
                <a:cs typeface="Times New Roman" panose="02020603050405020304" pitchFamily="18" charset="0"/>
              </a:rPr>
              <a:t>Spyder</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E12227-842B-4BA0-99C8-B7D4FC4CA7F1}"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13</a:t>
            </a:fld>
            <a:endParaRPr lang="en-US" dirty="0"/>
          </a:p>
        </p:txBody>
      </p:sp>
    </p:spTree>
    <p:extLst>
      <p:ext uri="{BB962C8B-B14F-4D97-AF65-F5344CB8AC3E}">
        <p14:creationId xmlns:p14="http://schemas.microsoft.com/office/powerpoint/2010/main" val="1578361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3618"/>
            <a:ext cx="10000726" cy="706582"/>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SYSTEM REQUIREMENTS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7690" y="1926626"/>
            <a:ext cx="9927990" cy="4206733"/>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Hard </a:t>
            </a:r>
            <a:r>
              <a:rPr lang="en-US" sz="2000" dirty="0">
                <a:solidFill>
                  <a:schemeClr val="tx1"/>
                </a:solidFill>
                <a:latin typeface="Times New Roman" panose="02020603050405020304" pitchFamily="18" charset="0"/>
                <a:cs typeface="Times New Roman" panose="02020603050405020304" pitchFamily="18" charset="0"/>
              </a:rPr>
              <a:t>Disk              </a:t>
            </a:r>
            <a:r>
              <a:rPr lang="en-US" sz="2000" dirty="0" smtClean="0">
                <a:solidFill>
                  <a:schemeClr val="tx1"/>
                </a:solidFill>
                <a:latin typeface="Times New Roman" panose="02020603050405020304" pitchFamily="18" charset="0"/>
                <a:cs typeface="Times New Roman" panose="02020603050405020304" pitchFamily="18" charset="0"/>
              </a:rPr>
              <a:t>	 :   1000 </a:t>
            </a:r>
            <a:r>
              <a:rPr lang="en-US" sz="2000" dirty="0">
                <a:solidFill>
                  <a:schemeClr val="tx1"/>
                </a:solidFill>
                <a:latin typeface="Times New Roman" panose="02020603050405020304" pitchFamily="18" charset="0"/>
                <a:cs typeface="Times New Roman" panose="02020603050405020304" pitchFamily="18" charset="0"/>
              </a:rPr>
              <a:t>GB</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Monitor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15 </a:t>
            </a:r>
            <a:r>
              <a:rPr lang="en-US" sz="2000" dirty="0">
                <a:solidFill>
                  <a:schemeClr val="tx1"/>
                </a:solidFill>
                <a:latin typeface="Times New Roman" panose="02020603050405020304" pitchFamily="18" charset="0"/>
                <a:cs typeface="Times New Roman" panose="02020603050405020304" pitchFamily="18" charset="0"/>
              </a:rPr>
              <a:t>VGA color</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Mouse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Microsoft.</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Keyboard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110 keys enhanced</a:t>
            </a:r>
          </a:p>
          <a:p>
            <a:pPr lvl="0"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4GB</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4CC75C8-9F06-46F9-B6CF-D2FF998E21A6}"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14</a:t>
            </a:fld>
            <a:endParaRPr lang="en-US" dirty="0"/>
          </a:p>
        </p:txBody>
      </p:sp>
    </p:spTree>
    <p:extLst>
      <p:ext uri="{BB962C8B-B14F-4D97-AF65-F5344CB8AC3E}">
        <p14:creationId xmlns:p14="http://schemas.microsoft.com/office/powerpoint/2010/main" val="3318215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06AB5-D6E9-4208-88FB-04C9A03F34A6}"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lstStyle/>
          <a:p>
            <a:fld id="{7DCB20AE-65C4-4F49-978F-B82EFE8D490C}" type="slidenum">
              <a:rPr lang="en-US" smtClean="0"/>
              <a:pPr/>
              <a:t>15</a:t>
            </a:fld>
            <a:endParaRPr lang="en-US" dirty="0"/>
          </a:p>
        </p:txBody>
      </p:sp>
      <p:sp>
        <p:nvSpPr>
          <p:cNvPr id="7" name="Rectangle 6"/>
          <p:cNvSpPr/>
          <p:nvPr/>
        </p:nvSpPr>
        <p:spPr>
          <a:xfrm>
            <a:off x="3692269" y="788214"/>
            <a:ext cx="377178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SYSTEM ARCHITECTURE</a:t>
            </a:r>
            <a:endParaRPr lang="en-IN" dirty="0"/>
          </a:p>
        </p:txBody>
      </p:sp>
      <p:grpSp>
        <p:nvGrpSpPr>
          <p:cNvPr id="32" name="Group 31"/>
          <p:cNvGrpSpPr/>
          <p:nvPr/>
        </p:nvGrpSpPr>
        <p:grpSpPr>
          <a:xfrm>
            <a:off x="1318436" y="1488557"/>
            <a:ext cx="8518981" cy="3051545"/>
            <a:chOff x="1621465" y="1488558"/>
            <a:chExt cx="9999921" cy="2349794"/>
          </a:xfrm>
        </p:grpSpPr>
        <p:sp>
          <p:nvSpPr>
            <p:cNvPr id="8" name="Snip Single Corner Rectangle 7"/>
            <p:cNvSpPr/>
            <p:nvPr/>
          </p:nvSpPr>
          <p:spPr>
            <a:xfrm>
              <a:off x="1621465" y="1967020"/>
              <a:ext cx="1350335" cy="7336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DATASET</a:t>
              </a:r>
              <a:endParaRPr lang="en-IN" sz="1400" dirty="0"/>
            </a:p>
          </p:txBody>
        </p:sp>
        <p:sp>
          <p:nvSpPr>
            <p:cNvPr id="9" name="Rounded Rectangle 8"/>
            <p:cNvSpPr/>
            <p:nvPr/>
          </p:nvSpPr>
          <p:spPr>
            <a:xfrm>
              <a:off x="4146698" y="1967019"/>
              <a:ext cx="1850065" cy="733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FORMATTED DATSET</a:t>
              </a:r>
              <a:endParaRPr lang="en-IN" sz="1400" dirty="0"/>
            </a:p>
          </p:txBody>
        </p:sp>
        <p:cxnSp>
          <p:nvCxnSpPr>
            <p:cNvPr id="11" name="Straight Arrow Connector 10"/>
            <p:cNvCxnSpPr>
              <a:stCxn id="8" idx="0"/>
              <a:endCxn id="9" idx="1"/>
            </p:cNvCxnSpPr>
            <p:nvPr/>
          </p:nvCxnSpPr>
          <p:spPr>
            <a:xfrm flipV="1">
              <a:off x="2971800" y="2333844"/>
              <a:ext cx="11748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235455" y="1488558"/>
              <a:ext cx="1116419" cy="754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TRAIN</a:t>
              </a:r>
              <a:endParaRPr lang="en-IN" sz="1400" dirty="0"/>
            </a:p>
          </p:txBody>
        </p:sp>
        <p:sp>
          <p:nvSpPr>
            <p:cNvPr id="18" name="Rounded Rectangle 17"/>
            <p:cNvSpPr/>
            <p:nvPr/>
          </p:nvSpPr>
          <p:spPr>
            <a:xfrm>
              <a:off x="7235454" y="2700668"/>
              <a:ext cx="1116419" cy="754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TEST</a:t>
              </a:r>
              <a:endParaRPr lang="en-IN" sz="1400" dirty="0"/>
            </a:p>
          </p:txBody>
        </p:sp>
        <p:cxnSp>
          <p:nvCxnSpPr>
            <p:cNvPr id="20" name="Straight Arrow Connector 19"/>
            <p:cNvCxnSpPr>
              <a:stCxn id="9" idx="3"/>
              <a:endCxn id="17" idx="1"/>
            </p:cNvCxnSpPr>
            <p:nvPr/>
          </p:nvCxnSpPr>
          <p:spPr>
            <a:xfrm flipV="1">
              <a:off x="5996763" y="1866014"/>
              <a:ext cx="1238692" cy="467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8" idx="1"/>
            </p:cNvCxnSpPr>
            <p:nvPr/>
          </p:nvCxnSpPr>
          <p:spPr>
            <a:xfrm>
              <a:off x="5996763" y="2333844"/>
              <a:ext cx="1238691" cy="744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8" idx="3"/>
            </p:cNvCxnSpPr>
            <p:nvPr/>
          </p:nvCxnSpPr>
          <p:spPr>
            <a:xfrm flipH="1">
              <a:off x="8351873" y="1866014"/>
              <a:ext cx="1" cy="1212110"/>
            </a:xfrm>
            <a:prstGeom prst="bentConnector3">
              <a:avLst>
                <a:gd name="adj1" fmla="val -2286000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01740" y="2472069"/>
              <a:ext cx="8506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452344" y="2099929"/>
              <a:ext cx="2169042" cy="60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CLASSIFICATION</a:t>
              </a:r>
              <a:endParaRPr lang="en-IN" sz="1400" dirty="0"/>
            </a:p>
          </p:txBody>
        </p:sp>
        <p:sp>
          <p:nvSpPr>
            <p:cNvPr id="28" name="Rectangle 27"/>
            <p:cNvSpPr/>
            <p:nvPr/>
          </p:nvSpPr>
          <p:spPr>
            <a:xfrm>
              <a:off x="9510823" y="3232297"/>
              <a:ext cx="2052084" cy="60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PREDICTION</a:t>
              </a:r>
              <a:endParaRPr lang="en-IN" sz="1400" dirty="0"/>
            </a:p>
          </p:txBody>
        </p:sp>
        <p:cxnSp>
          <p:nvCxnSpPr>
            <p:cNvPr id="30" name="Straight Arrow Connector 29"/>
            <p:cNvCxnSpPr>
              <a:stCxn id="27" idx="2"/>
              <a:endCxn id="28" idx="0"/>
            </p:cNvCxnSpPr>
            <p:nvPr/>
          </p:nvCxnSpPr>
          <p:spPr>
            <a:xfrm>
              <a:off x="10536865" y="2705985"/>
              <a:ext cx="0" cy="5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233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06AB5-D6E9-4208-88FB-04C9A03F34A6}" type="datetime1">
              <a:rPr lang="en-US" sz="1000" smtClean="0"/>
              <a:t>6/18/2019</a:t>
            </a:fld>
            <a:endParaRPr lang="en-US" sz="1000" dirty="0"/>
          </a:p>
        </p:txBody>
      </p:sp>
      <p:sp>
        <p:nvSpPr>
          <p:cNvPr id="5" name="Footer Placeholder 4"/>
          <p:cNvSpPr>
            <a:spLocks noGrp="1"/>
          </p:cNvSpPr>
          <p:nvPr>
            <p:ph type="ftr" sz="quarter" idx="11"/>
          </p:nvPr>
        </p:nvSpPr>
        <p:spPr/>
        <p:txBody>
          <a:bodyPr/>
          <a:lstStyle/>
          <a:p>
            <a:r>
              <a:rPr lang="en-IN" sz="1000" smtClean="0"/>
              <a:t>A Detailed Investigation and Analysis of using Machine Learning Techniques for Intrusion Detection</a:t>
            </a:r>
            <a:endParaRPr lang="en-US" sz="1000" dirty="0"/>
          </a:p>
        </p:txBody>
      </p:sp>
      <p:sp>
        <p:nvSpPr>
          <p:cNvPr id="6" name="Slide Number Placeholder 5"/>
          <p:cNvSpPr>
            <a:spLocks noGrp="1"/>
          </p:cNvSpPr>
          <p:nvPr>
            <p:ph type="sldNum" sz="quarter" idx="12"/>
          </p:nvPr>
        </p:nvSpPr>
        <p:spPr/>
        <p:txBody>
          <a:bodyPr/>
          <a:lstStyle/>
          <a:p>
            <a:fld id="{7DCB20AE-65C4-4F49-978F-B82EFE8D490C}" type="slidenum">
              <a:rPr lang="en-US" sz="1600" smtClean="0">
                <a:latin typeface="+mn-lt"/>
              </a:rPr>
              <a:pPr/>
              <a:t>16</a:t>
            </a:fld>
            <a:endParaRPr lang="en-US" sz="1600" dirty="0">
              <a:latin typeface="+mn-lt"/>
            </a:endParaRPr>
          </a:p>
        </p:txBody>
      </p:sp>
      <p:grpSp>
        <p:nvGrpSpPr>
          <p:cNvPr id="32" name="Group 31"/>
          <p:cNvGrpSpPr/>
          <p:nvPr/>
        </p:nvGrpSpPr>
        <p:grpSpPr>
          <a:xfrm>
            <a:off x="4380615" y="1307803"/>
            <a:ext cx="2541180" cy="4306188"/>
            <a:chOff x="4752752" y="754911"/>
            <a:chExt cx="1722476" cy="4655290"/>
          </a:xfrm>
        </p:grpSpPr>
        <p:sp>
          <p:nvSpPr>
            <p:cNvPr id="7" name="Oval 6"/>
            <p:cNvSpPr/>
            <p:nvPr/>
          </p:nvSpPr>
          <p:spPr>
            <a:xfrm>
              <a:off x="4954771" y="754911"/>
              <a:ext cx="1318437" cy="552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START</a:t>
              </a:r>
              <a:endParaRPr lang="en-IN" sz="1200" dirty="0"/>
            </a:p>
          </p:txBody>
        </p:sp>
        <p:sp>
          <p:nvSpPr>
            <p:cNvPr id="8" name="Rounded Rectangle 7"/>
            <p:cNvSpPr/>
            <p:nvPr/>
          </p:nvSpPr>
          <p:spPr>
            <a:xfrm>
              <a:off x="4752752" y="1722473"/>
              <a:ext cx="1722476" cy="446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SELECT DATSET</a:t>
              </a:r>
              <a:endParaRPr lang="en-IN" sz="1200" dirty="0"/>
            </a:p>
          </p:txBody>
        </p:sp>
        <p:sp>
          <p:nvSpPr>
            <p:cNvPr id="9" name="Rounded Rectangle 8"/>
            <p:cNvSpPr/>
            <p:nvPr/>
          </p:nvSpPr>
          <p:spPr>
            <a:xfrm>
              <a:off x="4774017" y="2408277"/>
              <a:ext cx="1669312" cy="41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CLEANING DATSET</a:t>
              </a:r>
              <a:endParaRPr lang="en-IN" sz="1200" dirty="0"/>
            </a:p>
          </p:txBody>
        </p:sp>
        <p:sp>
          <p:nvSpPr>
            <p:cNvPr id="10" name="Rounded Rectangle 9"/>
            <p:cNvSpPr/>
            <p:nvPr/>
          </p:nvSpPr>
          <p:spPr>
            <a:xfrm>
              <a:off x="4774017" y="3147238"/>
              <a:ext cx="1669312" cy="489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SPLIT TRAIN AND TEST</a:t>
              </a:r>
              <a:endParaRPr lang="en-IN" sz="1200" dirty="0"/>
            </a:p>
          </p:txBody>
        </p:sp>
        <p:sp>
          <p:nvSpPr>
            <p:cNvPr id="11" name="Rounded Rectangle 10"/>
            <p:cNvSpPr/>
            <p:nvPr/>
          </p:nvSpPr>
          <p:spPr>
            <a:xfrm>
              <a:off x="4774017" y="4035057"/>
              <a:ext cx="1690577" cy="570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RANDOM FOREST CLASSIFICATION</a:t>
              </a:r>
              <a:endParaRPr lang="en-IN" sz="1200" dirty="0"/>
            </a:p>
          </p:txBody>
        </p:sp>
        <p:sp>
          <p:nvSpPr>
            <p:cNvPr id="12" name="Rounded Rectangle 11"/>
            <p:cNvSpPr/>
            <p:nvPr/>
          </p:nvSpPr>
          <p:spPr>
            <a:xfrm>
              <a:off x="4816547" y="4896294"/>
              <a:ext cx="1594885" cy="513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PREDICTION</a:t>
              </a:r>
              <a:endParaRPr lang="en-IN" sz="1200" dirty="0"/>
            </a:p>
          </p:txBody>
        </p:sp>
        <p:cxnSp>
          <p:nvCxnSpPr>
            <p:cNvPr id="14" name="Straight Arrow Connector 13"/>
            <p:cNvCxnSpPr>
              <a:stCxn id="7" idx="4"/>
              <a:endCxn id="8" idx="0"/>
            </p:cNvCxnSpPr>
            <p:nvPr/>
          </p:nvCxnSpPr>
          <p:spPr>
            <a:xfrm>
              <a:off x="5613990" y="1307804"/>
              <a:ext cx="0" cy="41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flipH="1">
              <a:off x="5608673" y="2169043"/>
              <a:ext cx="5317" cy="239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5608673" y="2822947"/>
              <a:ext cx="0" cy="32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5608673" y="3636335"/>
              <a:ext cx="10632" cy="398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flipH="1">
              <a:off x="5613990" y="4605671"/>
              <a:ext cx="5316" cy="290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7" name="Title 1"/>
          <p:cNvSpPr txBox="1">
            <a:spLocks/>
          </p:cNvSpPr>
          <p:nvPr/>
        </p:nvSpPr>
        <p:spPr>
          <a:xfrm>
            <a:off x="382212" y="490848"/>
            <a:ext cx="10058400" cy="627559"/>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solidFill>
                  <a:schemeClr val="tx1"/>
                </a:solidFill>
                <a:latin typeface="Times New Roman" panose="02020603050405020304" pitchFamily="18" charset="0"/>
                <a:cs typeface="Times New Roman" panose="02020603050405020304" pitchFamily="18" charset="0"/>
              </a:rPr>
              <a:t>FLOW DIAGRAM</a:t>
            </a:r>
            <a:endParaRPr lang="en-US"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87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73932" y="512296"/>
            <a:ext cx="9971116" cy="696191"/>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MODULES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B984FEB-BF6A-4EFB-A5B3-95F1F861E52F}" type="datetime1">
              <a:rPr lang="en-US" smtClean="0"/>
              <a:t>6/18/2019</a:t>
            </a:fld>
            <a:endParaRPr lang="en-US" dirty="0"/>
          </a:p>
        </p:txBody>
      </p:sp>
      <p:sp>
        <p:nvSpPr>
          <p:cNvPr id="9" name="Footer Placeholder 2"/>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7DCB20AE-65C4-4F49-978F-B82EFE8D490C}" type="slidenum">
              <a:rPr lang="en-US" smtClean="0"/>
              <a:pPr/>
              <a:t>17</a:t>
            </a:fld>
            <a:endParaRPr lang="en-US" dirty="0"/>
          </a:p>
        </p:txBody>
      </p:sp>
      <p:sp>
        <p:nvSpPr>
          <p:cNvPr id="8" name="Content Placeholder 2"/>
          <p:cNvSpPr txBox="1">
            <a:spLocks/>
          </p:cNvSpPr>
          <p:nvPr/>
        </p:nvSpPr>
        <p:spPr>
          <a:xfrm>
            <a:off x="1184564" y="1270610"/>
            <a:ext cx="9971116" cy="420177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lnSpc>
                <a:spcPct val="150000"/>
              </a:lnSpc>
              <a:buFont typeface="Wingdings" pitchFamily="2" charset="2"/>
              <a:buChar char="Ø"/>
            </a:pPr>
            <a:r>
              <a:rPr lang="en-US" sz="1600" dirty="0" smtClean="0">
                <a:solidFill>
                  <a:schemeClr val="tx1"/>
                </a:solidFill>
                <a:latin typeface="Times New Roman" pitchFamily="18" charset="0"/>
                <a:cs typeface="Times New Roman" pitchFamily="18" charset="0"/>
              </a:rPr>
              <a:t> Data </a:t>
            </a:r>
            <a:r>
              <a:rPr lang="en-US" sz="1600" dirty="0">
                <a:solidFill>
                  <a:schemeClr val="tx1"/>
                </a:solidFill>
                <a:latin typeface="Times New Roman" pitchFamily="18" charset="0"/>
                <a:cs typeface="Times New Roman" pitchFamily="18" charset="0"/>
              </a:rPr>
              <a:t>Selection and Loading</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US" sz="1600" dirty="0" smtClean="0">
                <a:solidFill>
                  <a:schemeClr val="tx1"/>
                </a:solidFill>
                <a:latin typeface="Times New Roman" pitchFamily="18" charset="0"/>
                <a:cs typeface="Times New Roman" pitchFamily="18" charset="0"/>
              </a:rPr>
              <a:t> Data Preprocessing</a:t>
            </a:r>
          </a:p>
          <a:p>
            <a:pPr lvl="0">
              <a:lnSpc>
                <a:spcPct val="150000"/>
              </a:lnSpc>
              <a:buFont typeface="Wingdings" pitchFamily="2" charset="2"/>
              <a:buChar char="Ø"/>
            </a:pPr>
            <a:r>
              <a:rPr lang="en-US" sz="1600" dirty="0" smtClean="0">
                <a:solidFill>
                  <a:schemeClr val="tx1"/>
                </a:solidFill>
                <a:latin typeface="Times New Roman" pitchFamily="18" charset="0"/>
                <a:cs typeface="Times New Roman" pitchFamily="18" charset="0"/>
              </a:rPr>
              <a:t>Splitting </a:t>
            </a:r>
            <a:r>
              <a:rPr lang="en-US" sz="1600" dirty="0">
                <a:solidFill>
                  <a:schemeClr val="tx1"/>
                </a:solidFill>
                <a:latin typeface="Times New Roman" pitchFamily="18" charset="0"/>
                <a:cs typeface="Times New Roman" pitchFamily="18" charset="0"/>
              </a:rPr>
              <a:t>Dataset into Train and Test Data</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 Feature </a:t>
            </a:r>
            <a:r>
              <a:rPr lang="en-IN" sz="1600" dirty="0">
                <a:solidFill>
                  <a:schemeClr val="tx1"/>
                </a:solidFill>
                <a:latin typeface="Times New Roman" pitchFamily="18" charset="0"/>
                <a:cs typeface="Times New Roman" pitchFamily="18" charset="0"/>
              </a:rPr>
              <a:t>Extraction</a:t>
            </a:r>
          </a:p>
          <a:p>
            <a:pPr lvl="0">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 Classification</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 Prediction</a:t>
            </a:r>
            <a:endParaRPr lang="en-IN" sz="1600" dirty="0">
              <a:solidFill>
                <a:schemeClr val="tx1"/>
              </a:solidFill>
              <a:latin typeface="Times New Roman" pitchFamily="18" charset="0"/>
              <a:cs typeface="Times New Roman" pitchFamily="18" charset="0"/>
            </a:endParaRPr>
          </a:p>
          <a:p>
            <a:pPr lvl="0">
              <a:lnSpc>
                <a:spcPct val="150000"/>
              </a:lnSpc>
              <a:buFont typeface="Wingdings" pitchFamily="2" charset="2"/>
              <a:buChar char="Ø"/>
            </a:pPr>
            <a:r>
              <a:rPr lang="en-IN" sz="1600" dirty="0" smtClean="0">
                <a:solidFill>
                  <a:schemeClr val="tx1"/>
                </a:solidFill>
                <a:latin typeface="Times New Roman" pitchFamily="18" charset="0"/>
                <a:cs typeface="Times New Roman" pitchFamily="18" charset="0"/>
              </a:rPr>
              <a:t> Result </a:t>
            </a:r>
            <a:r>
              <a:rPr lang="en-IN" sz="1600" dirty="0">
                <a:solidFill>
                  <a:schemeClr val="tx1"/>
                </a:solidFill>
                <a:latin typeface="Times New Roman" pitchFamily="18" charset="0"/>
                <a:cs typeface="Times New Roman" pitchFamily="18" charset="0"/>
              </a:rPr>
              <a:t>Generation</a:t>
            </a:r>
          </a:p>
          <a:p>
            <a:pPr algn="just">
              <a:lnSpc>
                <a:spcPct val="150000"/>
              </a:lnSpc>
              <a:buFont typeface="Wingdings"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318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08" y="2637599"/>
            <a:ext cx="6421582" cy="665018"/>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MODULES DESCRIPTION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4F95FA6-EF71-4B12-A925-FCB792A58514}" type="datetime1">
              <a:rPr lang="en-US" smtClean="0"/>
              <a:t>6/18/2019</a:t>
            </a:fld>
            <a:endParaRPr lang="en-US" dirty="0"/>
          </a:p>
        </p:txBody>
      </p:sp>
      <p:sp>
        <p:nvSpPr>
          <p:cNvPr id="3" name="Footer Placeholder 2"/>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7DCB20AE-65C4-4F49-978F-B82EFE8D490C}" type="slidenum">
              <a:rPr lang="en-US" smtClean="0"/>
              <a:pPr/>
              <a:t>18</a:t>
            </a:fld>
            <a:endParaRPr lang="en-US" dirty="0"/>
          </a:p>
        </p:txBody>
      </p:sp>
    </p:spTree>
    <p:extLst>
      <p:ext uri="{BB962C8B-B14F-4D97-AF65-F5344CB8AC3E}">
        <p14:creationId xmlns:p14="http://schemas.microsoft.com/office/powerpoint/2010/main" val="2467262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410" y="794656"/>
            <a:ext cx="7533826" cy="885975"/>
          </a:xfrm>
        </p:spPr>
        <p:txBody>
          <a:bodyPr>
            <a:normAutofit fontScale="90000"/>
          </a:bodyPr>
          <a:lstStyle/>
          <a:p>
            <a:r>
              <a:rPr lang="en-IN" sz="3600" b="1" dirty="0" smtClean="0">
                <a:solidFill>
                  <a:schemeClr val="tx1"/>
                </a:solidFill>
                <a:latin typeface="Times New Roman" panose="02020603050405020304" pitchFamily="18" charset="0"/>
                <a:cs typeface="Times New Roman" panose="02020603050405020304" pitchFamily="18" charset="0"/>
              </a:rPr>
              <a:t>DATA SELECTION AND LOADING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203" y="1964727"/>
            <a:ext cx="9964280" cy="2979413"/>
          </a:xfrm>
        </p:spPr>
        <p:txBody>
          <a:bodyPr>
            <a:norm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data selection is the process of selecting the data for detecting the </a:t>
            </a:r>
            <a:r>
              <a:rPr lang="en-US" sz="2000" dirty="0" smtClean="0">
                <a:latin typeface="Times New Roman" pitchFamily="18" charset="0"/>
                <a:cs typeface="Times New Roman" pitchFamily="18" charset="0"/>
              </a:rPr>
              <a:t>attacks.</a:t>
            </a: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project, the </a:t>
            </a:r>
            <a:r>
              <a:rPr lang="en-US" sz="2000" dirty="0" smtClean="0">
                <a:latin typeface="Times New Roman" pitchFamily="18" charset="0"/>
                <a:cs typeface="Times New Roman" pitchFamily="18" charset="0"/>
              </a:rPr>
              <a:t>KDDCUP dataset </a:t>
            </a:r>
            <a:r>
              <a:rPr lang="en-US" sz="2000" dirty="0">
                <a:latin typeface="Times New Roman" pitchFamily="18" charset="0"/>
                <a:cs typeface="Times New Roman" pitchFamily="18" charset="0"/>
              </a:rPr>
              <a:t>is used for detecting </a:t>
            </a:r>
            <a:r>
              <a:rPr lang="en-US" sz="2000" dirty="0" smtClean="0">
                <a:latin typeface="Times New Roman" pitchFamily="18" charset="0"/>
                <a:cs typeface="Times New Roman" pitchFamily="18" charset="0"/>
              </a:rPr>
              <a:t>attacks. </a:t>
            </a: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dataset which contains the information about the </a:t>
            </a:r>
            <a:r>
              <a:rPr lang="en-US" sz="2000" dirty="0" smtClean="0">
                <a:latin typeface="Times New Roman" pitchFamily="18" charset="0"/>
                <a:cs typeface="Times New Roman" pitchFamily="18" charset="0"/>
              </a:rPr>
              <a:t>duration, flag, service, </a:t>
            </a:r>
            <a:r>
              <a:rPr lang="en-US" sz="2000" dirty="0" err="1" smtClean="0">
                <a:latin typeface="Times New Roman" pitchFamily="18" charset="0"/>
                <a:cs typeface="Times New Roman" pitchFamily="18" charset="0"/>
              </a:rPr>
              <a:t>src_bytes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dest_bytes</a:t>
            </a:r>
            <a:r>
              <a:rPr lang="en-US" sz="2000" dirty="0" smtClean="0">
                <a:latin typeface="Times New Roman" pitchFamily="18" charset="0"/>
                <a:cs typeface="Times New Roman" pitchFamily="18" charset="0"/>
              </a:rPr>
              <a:t> and class labels.</a:t>
            </a:r>
            <a:endParaRPr lang="en-IN"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27112CDF-1E60-4B1D-8331-F52F28D157C4}"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19</a:t>
            </a:fld>
            <a:endParaRPr lang="en-US" dirty="0"/>
          </a:p>
        </p:txBody>
      </p:sp>
    </p:spTree>
    <p:extLst>
      <p:ext uri="{BB962C8B-B14F-4D97-AF65-F5344CB8AC3E}">
        <p14:creationId xmlns:p14="http://schemas.microsoft.com/office/powerpoint/2010/main" val="3818257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229222" y="787293"/>
            <a:ext cx="9826705" cy="633846"/>
          </a:xfrm>
        </p:spPr>
        <p:txBody>
          <a:bodyPr>
            <a:normAutofit fontScale="90000"/>
          </a:bodyPr>
          <a:lstStyle/>
          <a:p>
            <a:r>
              <a:rPr lang="en-US" sz="3600" b="1" dirty="0" smtClean="0">
                <a:solidFill>
                  <a:schemeClr val="tx1"/>
                </a:solidFill>
                <a:latin typeface="Times New Roman" panose="02020603050405020304" pitchFamily="18" charset="0"/>
                <a:cs typeface="Times New Roman" panose="02020603050405020304" pitchFamily="18" charset="0"/>
              </a:rPr>
              <a:t>SYNOPSIS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3167" y="1477926"/>
            <a:ext cx="4872359" cy="4499153"/>
          </a:xfrm>
        </p:spPr>
        <p:txBody>
          <a:bodyPr>
            <a:noAutofit/>
          </a:bodyPr>
          <a:lstStyle/>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Domain Introduction</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Abstract</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Introduction</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Objectives</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Existing System &amp; Disadvantages</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Proposed System &amp; Advantages</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System Requirements</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System Architecture</a:t>
            </a:r>
          </a:p>
          <a:p>
            <a:pPr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Flow Diagram</a:t>
            </a:r>
          </a:p>
          <a:p>
            <a:pPr algn="just">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Modules</a:t>
            </a:r>
            <a:endParaRPr lang="en-US" sz="2000" dirty="0">
              <a:latin typeface="Times New Roman" panose="02020603050405020304" pitchFamily="18" charset="0"/>
              <a:cs typeface="Times New Roman" panose="02020603050405020304" pitchFamily="18" charset="0"/>
            </a:endParaRPr>
          </a:p>
          <a:p>
            <a:pPr algn="just">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Module Description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C39BF3C5-0DE6-436E-ABB1-A9A6860313A5}" type="datetime1">
              <a:rPr lang="en-US" smtClean="0"/>
              <a:t>6/18/2019</a:t>
            </a:fld>
            <a:endParaRPr lang="en-US" dirty="0"/>
          </a:p>
        </p:txBody>
      </p:sp>
      <p:sp>
        <p:nvSpPr>
          <p:cNvPr id="2" name="Footer Placeholder 1"/>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normAutofit fontScale="92500" lnSpcReduction="20000"/>
          </a:bodyPr>
          <a:lstStyle/>
          <a:p>
            <a:fld id="{7DCB20AE-65C4-4F49-978F-B82EFE8D490C}" type="slidenum">
              <a:rPr lang="en-US" smtClean="0"/>
              <a:pPr/>
              <a:t>2</a:t>
            </a:fld>
            <a:endParaRPr lang="en-US" dirty="0"/>
          </a:p>
        </p:txBody>
      </p:sp>
    </p:spTree>
    <p:extLst>
      <p:ext uri="{BB962C8B-B14F-4D97-AF65-F5344CB8AC3E}">
        <p14:creationId xmlns:p14="http://schemas.microsoft.com/office/powerpoint/2010/main" val="26140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2150"/>
            <a:ext cx="8761413"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DATA PREPROCESSING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1723301"/>
            <a:ext cx="9902906" cy="3824596"/>
          </a:xfrm>
        </p:spPr>
        <p:txBody>
          <a:bodyPr>
            <a:noAutofit/>
          </a:bodyPr>
          <a:lstStyle/>
          <a:p>
            <a:pPr algn="just">
              <a:lnSpc>
                <a:spcPct val="150000"/>
              </a:lnSpc>
              <a:buFont typeface="Wingdings" pitchFamily="2" charset="2"/>
              <a:buChar char="Ø"/>
            </a:pPr>
            <a:r>
              <a:rPr lang="en-IN" sz="1800" dirty="0" smtClean="0">
                <a:solidFill>
                  <a:schemeClr val="tx1"/>
                </a:solidFill>
                <a:latin typeface="Times New Roman" pitchFamily="18" charset="0"/>
                <a:cs typeface="Times New Roman" panose="02020603050405020304" pitchFamily="18" charset="0"/>
              </a:rPr>
              <a:t> </a:t>
            </a:r>
            <a:r>
              <a:rPr lang="en-IN" sz="1800" dirty="0">
                <a:latin typeface="Times New Roman" pitchFamily="18" charset="0"/>
                <a:cs typeface="Times New Roman" pitchFamily="18" charset="0"/>
              </a:rPr>
              <a:t>Data </a:t>
            </a:r>
            <a:r>
              <a:rPr lang="en-IN" sz="1800" dirty="0" err="1">
                <a:latin typeface="Times New Roman" pitchFamily="18" charset="0"/>
                <a:cs typeface="Times New Roman" pitchFamily="18" charset="0"/>
              </a:rPr>
              <a:t>preprocessing</a:t>
            </a:r>
            <a:r>
              <a:rPr lang="en-IN" sz="1800" dirty="0">
                <a:latin typeface="Times New Roman" pitchFamily="18" charset="0"/>
                <a:cs typeface="Times New Roman" pitchFamily="18" charset="0"/>
              </a:rPr>
              <a:t> is the process of removing the unwanted data from the dataset. </a:t>
            </a:r>
          </a:p>
          <a:p>
            <a:pPr marL="274320" lvl="1" indent="0" algn="just">
              <a:lnSpc>
                <a:spcPct val="150000"/>
              </a:lnSpc>
              <a:buNone/>
            </a:pPr>
            <a:r>
              <a:rPr lang="en-IN" sz="1800" dirty="0" smtClean="0">
                <a:latin typeface="Times New Roman" pitchFamily="18" charset="0"/>
                <a:cs typeface="Times New Roman" pitchFamily="18" charset="0"/>
              </a:rPr>
              <a:t>	Missing </a:t>
            </a:r>
            <a:r>
              <a:rPr lang="en-IN" sz="1800" dirty="0">
                <a:latin typeface="Times New Roman" pitchFamily="18" charset="0"/>
                <a:cs typeface="Times New Roman" pitchFamily="18" charset="0"/>
              </a:rPr>
              <a:t>data removal</a:t>
            </a:r>
          </a:p>
          <a:p>
            <a:pPr marL="274320" lvl="1" indent="0" algn="just">
              <a:lnSpc>
                <a:spcPct val="150000"/>
              </a:lnSpc>
              <a:buNone/>
            </a:pPr>
            <a:r>
              <a:rPr lang="en-IN" sz="1800" dirty="0" smtClean="0">
                <a:latin typeface="Times New Roman" pitchFamily="18" charset="0"/>
                <a:cs typeface="Times New Roman" pitchFamily="18" charset="0"/>
              </a:rPr>
              <a:t>	Encoding </a:t>
            </a:r>
            <a:r>
              <a:rPr lang="en-IN" sz="1800" dirty="0">
                <a:latin typeface="Times New Roman" pitchFamily="18" charset="0"/>
                <a:cs typeface="Times New Roman" pitchFamily="18" charset="0"/>
              </a:rPr>
              <a:t>Categorical data</a:t>
            </a:r>
          </a:p>
          <a:p>
            <a:pPr algn="just">
              <a:lnSpc>
                <a:spcPct val="150000"/>
              </a:lnSpc>
              <a:buFont typeface="Wingdings" pitchFamily="2" charset="2"/>
              <a:buChar char="Ø"/>
            </a:pPr>
            <a:r>
              <a:rPr lang="en-IN" sz="1800" dirty="0" smtClean="0">
                <a:latin typeface="Times New Roman" pitchFamily="18" charset="0"/>
                <a:cs typeface="Times New Roman" pitchFamily="18" charset="0"/>
              </a:rPr>
              <a:t> Missing </a:t>
            </a:r>
            <a:r>
              <a:rPr lang="en-IN" sz="1800" dirty="0">
                <a:latin typeface="Times New Roman" pitchFamily="18" charset="0"/>
                <a:cs typeface="Times New Roman" pitchFamily="18" charset="0"/>
              </a:rPr>
              <a:t>data removal: In this process, the null values such as missing values are removed using imputer library.</a:t>
            </a:r>
          </a:p>
          <a:p>
            <a:pPr algn="just">
              <a:lnSpc>
                <a:spcPct val="150000"/>
              </a:lnSpc>
              <a:buFont typeface="Wingdings" pitchFamily="2" charset="2"/>
              <a:buChar char="Ø"/>
            </a:pPr>
            <a:r>
              <a:rPr lang="en-IN" sz="1800" dirty="0" smtClean="0">
                <a:latin typeface="Times New Roman" pitchFamily="18" charset="0"/>
                <a:cs typeface="Times New Roman" pitchFamily="18" charset="0"/>
              </a:rPr>
              <a:t> Encoding </a:t>
            </a:r>
            <a:r>
              <a:rPr lang="en-IN" sz="1800" dirty="0">
                <a:latin typeface="Times New Roman" pitchFamily="18" charset="0"/>
                <a:cs typeface="Times New Roman" pitchFamily="18" charset="0"/>
              </a:rPr>
              <a:t>Categorical data: That categorical data is defined as variables with a finite set of label values. That most machine learning algorithms require numerical input and output variables. That an integer and one hot encoding is used to convert categorical data to integer data.</a:t>
            </a:r>
          </a:p>
        </p:txBody>
      </p:sp>
      <p:sp>
        <p:nvSpPr>
          <p:cNvPr id="18" name="Date Placeholder 17"/>
          <p:cNvSpPr>
            <a:spLocks noGrp="1"/>
          </p:cNvSpPr>
          <p:nvPr>
            <p:ph type="dt" sz="half" idx="10"/>
          </p:nvPr>
        </p:nvSpPr>
        <p:spPr/>
        <p:txBody>
          <a:bodyPr/>
          <a:lstStyle/>
          <a:p>
            <a:fld id="{FA51E018-97DB-49B6-AB82-DB095C79CD89}" type="datetime1">
              <a:rPr lang="en-US" smtClean="0"/>
              <a:t>6/18/2019</a:t>
            </a:fld>
            <a:endParaRPr lang="en-US" dirty="0"/>
          </a:p>
        </p:txBody>
      </p:sp>
      <p:sp>
        <p:nvSpPr>
          <p:cNvPr id="16" name="Footer Placeholder 15"/>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17" name="Slide Number Placeholder 16"/>
          <p:cNvSpPr>
            <a:spLocks noGrp="1"/>
          </p:cNvSpPr>
          <p:nvPr>
            <p:ph type="sldNum" sz="quarter" idx="12"/>
          </p:nvPr>
        </p:nvSpPr>
        <p:spPr/>
        <p:txBody>
          <a:bodyPr>
            <a:normAutofit fontScale="92500" lnSpcReduction="20000"/>
          </a:bodyPr>
          <a:lstStyle/>
          <a:p>
            <a:fld id="{7DCB20AE-65C4-4F49-978F-B82EFE8D490C}" type="slidenum">
              <a:rPr lang="en-US" smtClean="0"/>
              <a:pPr/>
              <a:t>20</a:t>
            </a:fld>
            <a:endParaRPr lang="en-US" dirty="0"/>
          </a:p>
        </p:txBody>
      </p:sp>
    </p:spTree>
    <p:extLst>
      <p:ext uri="{BB962C8B-B14F-4D97-AF65-F5344CB8AC3E}">
        <p14:creationId xmlns:p14="http://schemas.microsoft.com/office/powerpoint/2010/main" val="3089693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76" y="1002270"/>
            <a:ext cx="10696353" cy="706964"/>
          </a:xfrm>
        </p:spPr>
        <p:txBody>
          <a:bodyPr>
            <a:noAutofit/>
          </a:bodyPr>
          <a:lstStyle/>
          <a:p>
            <a:r>
              <a:rPr lang="en-US" sz="3600" b="1" dirty="0" smtClean="0">
                <a:solidFill>
                  <a:schemeClr val="tx1"/>
                </a:solidFill>
                <a:latin typeface="Times New Roman" panose="02020603050405020304" pitchFamily="18" charset="0"/>
                <a:cs typeface="Times New Roman" panose="02020603050405020304" pitchFamily="18" charset="0"/>
              </a:rPr>
              <a:t>SPLITTING DATASET INTO TRAIN AND TEST DATA</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949" y="1930565"/>
            <a:ext cx="10053534" cy="3824596"/>
          </a:xfrm>
        </p:spPr>
        <p:txBody>
          <a:bodyPr>
            <a:noAutofit/>
          </a:bodyPr>
          <a:lstStyle/>
          <a:p>
            <a:pPr algn="just">
              <a:lnSpc>
                <a:spcPct val="150000"/>
              </a:lnSpc>
              <a:buFont typeface="Wingdings" pitchFamily="2" charset="2"/>
              <a:buChar char="Ø"/>
            </a:pPr>
            <a:r>
              <a:rPr lang="en-US" sz="2000" b="1" dirty="0" smtClean="0">
                <a:solidFill>
                  <a:schemeClr val="tx1"/>
                </a:solidFill>
                <a:latin typeface="Times New Roman" panose="02020603050405020304" pitchFamily="18" charset="0"/>
                <a:cs typeface="Times New Roman" panose="02020603050405020304" pitchFamily="18" charset="0"/>
              </a:rPr>
              <a:t> </a:t>
            </a:r>
            <a:r>
              <a:rPr lang="en-IN" sz="2000" dirty="0">
                <a:latin typeface="Times New Roman" pitchFamily="18" charset="0"/>
                <a:cs typeface="Times New Roman" pitchFamily="18" charset="0"/>
              </a:rPr>
              <a:t>Data splitting is the act of partitioning available data into. two portions, usually for cross-</a:t>
            </a:r>
            <a:r>
              <a:rPr lang="en-IN" sz="2000" dirty="0" err="1">
                <a:latin typeface="Times New Roman" pitchFamily="18" charset="0"/>
                <a:cs typeface="Times New Roman" pitchFamily="18" charset="0"/>
              </a:rPr>
              <a:t>validatory</a:t>
            </a:r>
            <a:r>
              <a:rPr lang="en-IN" sz="2000" dirty="0">
                <a:latin typeface="Times New Roman" pitchFamily="18" charset="0"/>
                <a:cs typeface="Times New Roman" pitchFamily="18" charset="0"/>
              </a:rPr>
              <a:t> purposes.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One</a:t>
            </a:r>
            <a:r>
              <a:rPr lang="en-IN" sz="2000" dirty="0">
                <a:latin typeface="Times New Roman" pitchFamily="18" charset="0"/>
                <a:cs typeface="Times New Roman" pitchFamily="18" charset="0"/>
              </a:rPr>
              <a:t>. portion of the data is used to develop a predictive model. and the other to evaluate the model's performance.</a:t>
            </a:r>
          </a:p>
          <a:p>
            <a:pPr algn="just">
              <a:lnSpc>
                <a:spcPct val="150000"/>
              </a:lnSpc>
              <a:buFont typeface="Wingdings" pitchFamily="2" charset="2"/>
              <a:buChar char="Ø"/>
            </a:pPr>
            <a:r>
              <a:rPr lang="en-IN" sz="2000" dirty="0" smtClean="0">
                <a:latin typeface="Times New Roman" pitchFamily="18" charset="0"/>
                <a:cs typeface="Times New Roman" pitchFamily="18" charset="0"/>
              </a:rPr>
              <a:t> Separating </a:t>
            </a:r>
            <a:r>
              <a:rPr lang="en-IN" sz="2000" dirty="0">
                <a:latin typeface="Times New Roman" pitchFamily="18" charset="0"/>
                <a:cs typeface="Times New Roman" pitchFamily="18" charset="0"/>
              </a:rPr>
              <a:t>data into training and testing sets is an important part of evaluating data mining models.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Typically</a:t>
            </a:r>
            <a:r>
              <a:rPr lang="en-IN" sz="2000" dirty="0">
                <a:latin typeface="Times New Roman" pitchFamily="18" charset="0"/>
                <a:cs typeface="Times New Roman" pitchFamily="18" charset="0"/>
              </a:rPr>
              <a:t>, when you separate a data set into a training set and testing set, most of the data is used for training, and a smaller portion of the data is used for testing. </a:t>
            </a:r>
          </a:p>
        </p:txBody>
      </p:sp>
      <p:sp>
        <p:nvSpPr>
          <p:cNvPr id="6" name="Date Placeholder 5"/>
          <p:cNvSpPr>
            <a:spLocks noGrp="1"/>
          </p:cNvSpPr>
          <p:nvPr>
            <p:ph type="dt" sz="half" idx="10"/>
          </p:nvPr>
        </p:nvSpPr>
        <p:spPr/>
        <p:txBody>
          <a:bodyPr/>
          <a:lstStyle/>
          <a:p>
            <a:fld id="{11729D4A-438E-4A80-9307-72168AAB8A4D}"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21</a:t>
            </a:fld>
            <a:endParaRPr lang="en-US" dirty="0"/>
          </a:p>
        </p:txBody>
      </p:sp>
    </p:spTree>
    <p:extLst>
      <p:ext uri="{BB962C8B-B14F-4D97-AF65-F5344CB8AC3E}">
        <p14:creationId xmlns:p14="http://schemas.microsoft.com/office/powerpoint/2010/main" val="1060317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544" y="842783"/>
            <a:ext cx="8761413" cy="706964"/>
          </a:xfrm>
        </p:spPr>
        <p:txBody>
          <a:bodyPr>
            <a:normAutofit/>
          </a:bodyPr>
          <a:lstStyle/>
          <a:p>
            <a:r>
              <a:rPr lang="en-US" sz="3600" b="1" dirty="0" smtClean="0">
                <a:latin typeface="Times New Roman" panose="02020603050405020304" pitchFamily="18" charset="0"/>
                <a:cs typeface="Times New Roman" panose="02020603050405020304" pitchFamily="18" charset="0"/>
              </a:rPr>
              <a:t>FEATURE EXTRACTION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473" y="1813607"/>
            <a:ext cx="9964010" cy="3824596"/>
          </a:xfrm>
        </p:spPr>
        <p:txBody>
          <a:bodyPr>
            <a:normAutofit/>
          </a:bodyPr>
          <a:lstStyle/>
          <a:p>
            <a:pPr algn="just">
              <a:lnSpc>
                <a:spcPct val="150000"/>
              </a:lnSpc>
            </a:pPr>
            <a:r>
              <a:rPr lang="en-IN" sz="2000" dirty="0">
                <a:latin typeface="Times New Roman" pitchFamily="18" charset="0"/>
                <a:cs typeface="Times New Roman" pitchFamily="18" charset="0"/>
              </a:rPr>
              <a:t>Feature scaling. Feature scaling is a method used to standardize the range of independent variables or features of data. In data processing, it is also known as data normalization and is generally performed during the data </a:t>
            </a: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step.</a:t>
            </a:r>
          </a:p>
          <a:p>
            <a:pPr algn="just">
              <a:lnSpc>
                <a:spcPct val="150000"/>
              </a:lnSpc>
            </a:pPr>
            <a:r>
              <a:rPr lang="en-IN" sz="2000" dirty="0">
                <a:latin typeface="Times New Roman" pitchFamily="18" charset="0"/>
                <a:cs typeface="Times New Roman" pitchFamily="18" charset="0"/>
              </a:rPr>
              <a:t>Feature Scaling or Standardization: It is a step of Data Pre Processing which is applied to independent variables or features of data. It basically helps to normalise the data within a particular range. Sometimes, it also helps in speeding up the calculations in an algorithm.</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F68F19B-8A54-45BC-BF53-2097C4442571}"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22</a:t>
            </a:fld>
            <a:endParaRPr lang="en-US" dirty="0"/>
          </a:p>
        </p:txBody>
      </p:sp>
    </p:spTree>
    <p:extLst>
      <p:ext uri="{BB962C8B-B14F-4D97-AF65-F5344CB8AC3E}">
        <p14:creationId xmlns:p14="http://schemas.microsoft.com/office/powerpoint/2010/main" val="2071232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2150"/>
            <a:ext cx="8761413"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CLASSIFICATION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105" y="1749812"/>
            <a:ext cx="9671164" cy="4066198"/>
          </a:xfrm>
        </p:spPr>
        <p:txBody>
          <a:bodyPr>
            <a:normAutofit fontScale="85000" lnSpcReduction="10000"/>
          </a:bodyPr>
          <a:lstStyle/>
          <a:p>
            <a:pPr algn="just">
              <a:lnSpc>
                <a:spcPct val="150000"/>
              </a:lnSpc>
              <a:buFont typeface="Wingdings"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 </a:t>
            </a:r>
            <a:r>
              <a:rPr lang="en-IN" dirty="0">
                <a:latin typeface="Times New Roman" pitchFamily="18" charset="0"/>
                <a:cs typeface="Times New Roman" pitchFamily="18" charset="0"/>
              </a:rPr>
              <a:t>Classification is a process related to categorization, the process in which ideas and objects are recognized, differentiated, and understood.  In this project, the </a:t>
            </a:r>
            <a:r>
              <a:rPr lang="en-IN" dirty="0" smtClean="0">
                <a:latin typeface="Times New Roman" pitchFamily="18" charset="0"/>
                <a:cs typeface="Times New Roman" pitchFamily="18" charset="0"/>
              </a:rPr>
              <a:t>random forest </a:t>
            </a:r>
            <a:r>
              <a:rPr lang="en-IN" dirty="0">
                <a:latin typeface="Times New Roman" pitchFamily="18" charset="0"/>
                <a:cs typeface="Times New Roman" pitchFamily="18" charset="0"/>
              </a:rPr>
              <a:t>classification algorithm is used for classifying the data.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a:latin typeface="Times New Roman" pitchFamily="18" charset="0"/>
                <a:cs typeface="Times New Roman" pitchFamily="18" charset="0"/>
              </a:rPr>
              <a:t> </a:t>
            </a:r>
            <a:r>
              <a:rPr lang="en-IN" dirty="0"/>
              <a:t>Here Random Forest algorithm is used. “Random Forest” is a machine learning algorithm which can be used for both classification and regression challenges. However, it is mostly used in classification problems.  </a:t>
            </a:r>
          </a:p>
          <a:p>
            <a:pPr algn="just">
              <a:lnSpc>
                <a:spcPct val="150000"/>
              </a:lnSpc>
              <a:buFont typeface="Wingdings" pitchFamily="2" charset="2"/>
              <a:buChar char="Ø"/>
            </a:pPr>
            <a:r>
              <a:rPr lang="en-US" b="1" dirty="0"/>
              <a:t>Random forest</a:t>
            </a:r>
            <a:r>
              <a:rPr lang="en-US" dirty="0"/>
              <a:t> (or </a:t>
            </a:r>
            <a:r>
              <a:rPr lang="en-US" b="1" dirty="0"/>
              <a:t>random forests</a:t>
            </a:r>
            <a:r>
              <a:rPr lang="en-US" dirty="0"/>
              <a:t>) is an ensemble classifier that consists of many decision trees and outputs the class that is the mode of the class's output by individual trees.</a:t>
            </a:r>
          </a:p>
          <a:p>
            <a:pPr algn="just">
              <a:lnSpc>
                <a:spcPct val="150000"/>
              </a:lnSpc>
              <a:buFont typeface="Wingdings" pitchFamily="2" charset="2"/>
              <a:buChar char="Ø"/>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BC7C7FD-376B-47BD-9B9D-82A9F19E1330}"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23</a:t>
            </a:fld>
            <a:endParaRPr lang="en-US" dirty="0"/>
          </a:p>
        </p:txBody>
      </p:sp>
    </p:spTree>
    <p:extLst>
      <p:ext uri="{BB962C8B-B14F-4D97-AF65-F5344CB8AC3E}">
        <p14:creationId xmlns:p14="http://schemas.microsoft.com/office/powerpoint/2010/main" val="311845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927" y="686676"/>
            <a:ext cx="8761413"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PREDICTION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3618" y="1712356"/>
            <a:ext cx="9964010" cy="3824596"/>
          </a:xfrm>
        </p:spPr>
        <p:txBody>
          <a:bodyPr>
            <a:normAutofit/>
          </a:bodyPr>
          <a:lstStyle/>
          <a:p>
            <a:pPr algn="just">
              <a:lnSpc>
                <a:spcPct val="150000"/>
              </a:lnSpc>
              <a:buFont typeface="Wingdings" pitchFamily="2" charset="2"/>
              <a:buChar char="Ø"/>
            </a:pPr>
            <a:r>
              <a:rPr lang="en-IN" dirty="0" smtClean="0">
                <a:latin typeface="Times New Roman" pitchFamily="18" charset="0"/>
                <a:cs typeface="Times New Roman" pitchFamily="18" charset="0"/>
              </a:rPr>
              <a:t> It’s </a:t>
            </a:r>
            <a:r>
              <a:rPr lang="en-IN" dirty="0">
                <a:latin typeface="Times New Roman" pitchFamily="18" charset="0"/>
                <a:cs typeface="Times New Roman" pitchFamily="18" charset="0"/>
              </a:rPr>
              <a:t>a process of predicting the </a:t>
            </a:r>
            <a:r>
              <a:rPr lang="en-IN" dirty="0" smtClean="0">
                <a:latin typeface="Times New Roman" pitchFamily="18" charset="0"/>
                <a:cs typeface="Times New Roman" pitchFamily="18" charset="0"/>
              </a:rPr>
              <a:t>attacks </a:t>
            </a:r>
            <a:r>
              <a:rPr lang="en-IN" dirty="0">
                <a:latin typeface="Times New Roman" pitchFamily="18" charset="0"/>
                <a:cs typeface="Times New Roman" pitchFamily="18" charset="0"/>
              </a:rPr>
              <a:t>in </a:t>
            </a:r>
            <a:r>
              <a:rPr lang="en-IN" dirty="0" smtClean="0">
                <a:latin typeface="Times New Roman" pitchFamily="18" charset="0"/>
                <a:cs typeface="Times New Roman" pitchFamily="18" charset="0"/>
              </a:rPr>
              <a:t>the network </a:t>
            </a:r>
            <a:r>
              <a:rPr lang="en-IN" dirty="0">
                <a:latin typeface="Times New Roman" pitchFamily="18" charset="0"/>
                <a:cs typeface="Times New Roman" pitchFamily="18" charset="0"/>
              </a:rPr>
              <a:t>from the dataset.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project will effectively predict the data from dataset by enhancing the performance of the overall prediction results.</a:t>
            </a:r>
          </a:p>
        </p:txBody>
      </p:sp>
      <p:sp>
        <p:nvSpPr>
          <p:cNvPr id="6" name="Date Placeholder 5"/>
          <p:cNvSpPr>
            <a:spLocks noGrp="1"/>
          </p:cNvSpPr>
          <p:nvPr>
            <p:ph type="dt" sz="half" idx="10"/>
          </p:nvPr>
        </p:nvSpPr>
        <p:spPr/>
        <p:txBody>
          <a:bodyPr/>
          <a:lstStyle/>
          <a:p>
            <a:fld id="{E2936F6A-CB98-43B4-AFA5-441FC4B976F7}"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24</a:t>
            </a:fld>
            <a:endParaRPr lang="en-US" dirty="0"/>
          </a:p>
        </p:txBody>
      </p:sp>
    </p:spTree>
    <p:extLst>
      <p:ext uri="{BB962C8B-B14F-4D97-AF65-F5344CB8AC3E}">
        <p14:creationId xmlns:p14="http://schemas.microsoft.com/office/powerpoint/2010/main" val="2673889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r>
              <a:rPr lang="en-US" sz="3600" b="1" dirty="0" smtClean="0">
                <a:latin typeface="Times New Roman" panose="02020603050405020304" pitchFamily="18" charset="0"/>
                <a:cs typeface="Times New Roman" panose="02020603050405020304" pitchFamily="18" charset="0"/>
              </a:rPr>
              <a:t>RESULT</a:t>
            </a:r>
            <a:r>
              <a:rPr lang="en-US" sz="3600" b="1" dirty="0" smtClean="0">
                <a:solidFill>
                  <a:schemeClr val="tx1"/>
                </a:solidFill>
                <a:latin typeface="Times New Roman" panose="02020603050405020304" pitchFamily="18" charset="0"/>
                <a:cs typeface="Times New Roman" panose="02020603050405020304" pitchFamily="18" charset="0"/>
              </a:rPr>
              <a:t> GENERATION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4"/>
            <a:ext cx="9713694" cy="3824596"/>
          </a:xfrm>
        </p:spPr>
        <p:txBody>
          <a:bodyPr>
            <a:noAutofit/>
          </a:bodyPr>
          <a:lstStyle/>
          <a:p>
            <a:pPr marL="0" indent="0" algn="just">
              <a:lnSpc>
                <a:spcPct val="150000"/>
              </a:lnSpc>
              <a:buNone/>
            </a:pPr>
            <a:r>
              <a:rPr lang="en-IN" sz="1400" dirty="0" smtClean="0"/>
              <a:t>The </a:t>
            </a:r>
            <a:r>
              <a:rPr lang="en-IN" sz="1400" dirty="0"/>
              <a:t>Final Result will get generated based on the overall classification and prediction. </a:t>
            </a:r>
            <a:r>
              <a:rPr lang="en-IN" sz="1400" dirty="0" smtClean="0"/>
              <a:t>The </a:t>
            </a:r>
            <a:r>
              <a:rPr lang="en-IN" sz="1400" dirty="0"/>
              <a:t>performance of this proposed approach is evaluated using some measures like,</a:t>
            </a:r>
          </a:p>
          <a:p>
            <a:pPr lvl="1" algn="just">
              <a:lnSpc>
                <a:spcPct val="150000"/>
              </a:lnSpc>
              <a:buFont typeface="Wingdings" pitchFamily="2" charset="2"/>
              <a:buChar char="Ø"/>
            </a:pPr>
            <a:r>
              <a:rPr lang="en-IN" sz="1200" dirty="0"/>
              <a:t>True Positive</a:t>
            </a:r>
          </a:p>
          <a:p>
            <a:pPr lvl="1" algn="just">
              <a:lnSpc>
                <a:spcPct val="150000"/>
              </a:lnSpc>
              <a:buFont typeface="Wingdings" pitchFamily="2" charset="2"/>
              <a:buChar char="Ø"/>
            </a:pPr>
            <a:r>
              <a:rPr lang="en-IN" sz="1200" dirty="0"/>
              <a:t>True Negative</a:t>
            </a:r>
          </a:p>
          <a:p>
            <a:pPr lvl="1" algn="just">
              <a:lnSpc>
                <a:spcPct val="150000"/>
              </a:lnSpc>
              <a:buFont typeface="Wingdings" pitchFamily="2" charset="2"/>
              <a:buChar char="Ø"/>
            </a:pPr>
            <a:r>
              <a:rPr lang="en-IN" sz="1200" dirty="0"/>
              <a:t>False Positive</a:t>
            </a:r>
          </a:p>
          <a:p>
            <a:pPr lvl="1" algn="just">
              <a:lnSpc>
                <a:spcPct val="150000"/>
              </a:lnSpc>
              <a:buFont typeface="Wingdings" pitchFamily="2" charset="2"/>
              <a:buChar char="Ø"/>
            </a:pPr>
            <a:r>
              <a:rPr lang="en-IN" sz="1200" dirty="0"/>
              <a:t>False Negative</a:t>
            </a:r>
          </a:p>
          <a:p>
            <a:pPr lvl="1" algn="just">
              <a:lnSpc>
                <a:spcPct val="150000"/>
              </a:lnSpc>
              <a:buFont typeface="Wingdings" pitchFamily="2" charset="2"/>
              <a:buChar char="Ø"/>
            </a:pPr>
            <a:r>
              <a:rPr lang="en-IN" sz="1200" dirty="0"/>
              <a:t>Accuracy</a:t>
            </a:r>
          </a:p>
          <a:p>
            <a:pPr lvl="1" algn="just">
              <a:lnSpc>
                <a:spcPct val="150000"/>
              </a:lnSpc>
              <a:buFont typeface="Wingdings" pitchFamily="2" charset="2"/>
              <a:buChar char="Ø"/>
            </a:pPr>
            <a:r>
              <a:rPr lang="en-IN" sz="1200" dirty="0"/>
              <a:t>Precision</a:t>
            </a:r>
          </a:p>
          <a:p>
            <a:pPr lvl="1" algn="just">
              <a:lnSpc>
                <a:spcPct val="150000"/>
              </a:lnSpc>
              <a:buFont typeface="Wingdings" pitchFamily="2" charset="2"/>
              <a:buChar char="Ø"/>
            </a:pPr>
            <a:r>
              <a:rPr lang="en-IN" sz="1200" dirty="0"/>
              <a:t>Recall</a:t>
            </a:r>
          </a:p>
          <a:p>
            <a:pPr lvl="1" algn="just">
              <a:lnSpc>
                <a:spcPct val="150000"/>
              </a:lnSpc>
              <a:buFont typeface="Wingdings" pitchFamily="2" charset="2"/>
              <a:buChar char="Ø"/>
            </a:pPr>
            <a:r>
              <a:rPr lang="en-IN" sz="1200" dirty="0"/>
              <a:t>F1-Score</a:t>
            </a:r>
          </a:p>
        </p:txBody>
      </p:sp>
      <p:sp>
        <p:nvSpPr>
          <p:cNvPr id="6" name="Date Placeholder 5"/>
          <p:cNvSpPr>
            <a:spLocks noGrp="1"/>
          </p:cNvSpPr>
          <p:nvPr>
            <p:ph type="dt" sz="half" idx="10"/>
          </p:nvPr>
        </p:nvSpPr>
        <p:spPr/>
        <p:txBody>
          <a:bodyPr/>
          <a:lstStyle/>
          <a:p>
            <a:fld id="{40A56905-6B78-4EB8-8A0B-24E23590615F}"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25</a:t>
            </a:fld>
            <a:endParaRPr lang="en-US" dirty="0"/>
          </a:p>
        </p:txBody>
      </p:sp>
    </p:spTree>
    <p:extLst>
      <p:ext uri="{BB962C8B-B14F-4D97-AF65-F5344CB8AC3E}">
        <p14:creationId xmlns:p14="http://schemas.microsoft.com/office/powerpoint/2010/main" val="1598417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87" y="481276"/>
            <a:ext cx="8761413" cy="706964"/>
          </a:xfrm>
        </p:spPr>
        <p:txBody>
          <a:bodyPr>
            <a:norm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044" y="1260714"/>
            <a:ext cx="9713694" cy="3824596"/>
          </a:xfrm>
        </p:spPr>
        <p:txBody>
          <a:bodyPr>
            <a:noAutofit/>
          </a:bodyPr>
          <a:lstStyle/>
          <a:p>
            <a:pPr marL="0" indent="0" algn="just">
              <a:lnSpc>
                <a:spcPct val="150000"/>
              </a:lnSpc>
              <a:buNone/>
            </a:pPr>
            <a:r>
              <a:rPr lang="en-IN" sz="1600" b="1" dirty="0">
                <a:latin typeface="Times New Roman" pitchFamily="18" charset="0"/>
                <a:cs typeface="Times New Roman" pitchFamily="18" charset="0"/>
                <a:hlinkClick r:id="rId2"/>
              </a:rPr>
              <a:t>https://www.udemy.com/python-introduction</a:t>
            </a:r>
            <a:r>
              <a:rPr lang="en-IN" sz="1600" b="1" dirty="0" smtClean="0">
                <a:latin typeface="Times New Roman" pitchFamily="18" charset="0"/>
                <a:cs typeface="Times New Roman" pitchFamily="18" charset="0"/>
                <a:hlinkClick r:id="rId2"/>
              </a:rPr>
              <a:t>/</a:t>
            </a:r>
            <a:endParaRPr lang="en-IN" sz="1600" b="1" dirty="0" smtClean="0">
              <a:latin typeface="Times New Roman" pitchFamily="18" charset="0"/>
              <a:cs typeface="Times New Roman" pitchFamily="18" charset="0"/>
            </a:endParaRPr>
          </a:p>
          <a:p>
            <a:pPr marL="0" indent="0" algn="just">
              <a:lnSpc>
                <a:spcPct val="150000"/>
              </a:lnSpc>
              <a:buNone/>
            </a:pPr>
            <a:endParaRPr lang="en-IN" sz="1200" dirty="0"/>
          </a:p>
          <a:p>
            <a:pPr marL="0" indent="0" algn="just">
              <a:lnSpc>
                <a:spcPct val="150000"/>
              </a:lnSpc>
              <a:buNone/>
            </a:pPr>
            <a:endParaRPr lang="en-IN" sz="1200" dirty="0"/>
          </a:p>
        </p:txBody>
      </p:sp>
      <p:sp>
        <p:nvSpPr>
          <p:cNvPr id="6" name="Date Placeholder 5"/>
          <p:cNvSpPr>
            <a:spLocks noGrp="1"/>
          </p:cNvSpPr>
          <p:nvPr>
            <p:ph type="dt" sz="half" idx="10"/>
          </p:nvPr>
        </p:nvSpPr>
        <p:spPr/>
        <p:txBody>
          <a:bodyPr/>
          <a:lstStyle/>
          <a:p>
            <a:fld id="{EFFBA1F7-C872-48F5-A462-09C877855448}"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26</a:t>
            </a:fld>
            <a:endParaRPr lang="en-US" dirty="0"/>
          </a:p>
        </p:txBody>
      </p:sp>
    </p:spTree>
    <p:extLst>
      <p:ext uri="{BB962C8B-B14F-4D97-AF65-F5344CB8AC3E}">
        <p14:creationId xmlns:p14="http://schemas.microsoft.com/office/powerpoint/2010/main" val="1432355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116" y="1306284"/>
            <a:ext cx="4971479" cy="1490472"/>
          </a:xfrm>
        </p:spPr>
        <p:txBody>
          <a:bodyPr>
            <a:normAutofit/>
          </a:bodyPr>
          <a:lstStyle/>
          <a:p>
            <a:r>
              <a:rPr lang="en-US" sz="60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Thank You…</a:t>
            </a:r>
            <a:endParaRPr lang="en-US" sz="60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0A514FA-0721-4565-B7EE-923B285B7FF6}" type="datetime1">
              <a:rPr lang="en-US" smtClean="0"/>
              <a:t>6/18/2019</a:t>
            </a:fld>
            <a:endParaRPr lang="en-US" dirty="0"/>
          </a:p>
        </p:txBody>
      </p:sp>
      <p:sp>
        <p:nvSpPr>
          <p:cNvPr id="5" name="Footer Placeholder 4"/>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6" name="Slide Number Placeholder 5"/>
          <p:cNvSpPr>
            <a:spLocks noGrp="1"/>
          </p:cNvSpPr>
          <p:nvPr>
            <p:ph type="sldNum" sz="quarter" idx="12"/>
          </p:nvPr>
        </p:nvSpPr>
        <p:spPr/>
        <p:txBody>
          <a:bodyPr>
            <a:normAutofit fontScale="92500" lnSpcReduction="20000"/>
          </a:bodyPr>
          <a:lstStyle/>
          <a:p>
            <a:fld id="{7DCB20AE-65C4-4F49-978F-B82EFE8D490C}"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2" y="778517"/>
            <a:ext cx="10000727" cy="715703"/>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DOMAIN INTRODUCTION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2" y="1829436"/>
            <a:ext cx="10057531" cy="4315914"/>
          </a:xfrm>
        </p:spPr>
        <p:txBody>
          <a:bodyPr>
            <a:normAutofit/>
          </a:bodyPr>
          <a:lstStyle/>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mining is the computing process of discovering patterns in large datasets involving methods at the intersection of machine learning, statistics and database systems.</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overall goal of the data mining process is to extract information from a data set and transform it into an understandable structure for further use</a:t>
            </a: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Data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mining is the analysis step of the "knowledge discovery in databases" process, or KDD.  </a:t>
            </a:r>
            <a:endPar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mining is about finding new information in a </a:t>
            </a: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lots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of data.</a:t>
            </a:r>
          </a:p>
          <a:p>
            <a:pPr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 </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information obtained from data mining is hopefully both new and </a:t>
            </a:r>
            <a:r>
              <a:rPr lang="en-IN"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useful.</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6D775F8-ACD1-4470-ABC8-A1B9971EFFF4}"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3</a:t>
            </a:fld>
            <a:endParaRPr lang="en-US" dirty="0"/>
          </a:p>
        </p:txBody>
      </p:sp>
    </p:spTree>
    <p:extLst>
      <p:ext uri="{BB962C8B-B14F-4D97-AF65-F5344CB8AC3E}">
        <p14:creationId xmlns:p14="http://schemas.microsoft.com/office/powerpoint/2010/main" val="358443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ABSTRACT</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2219" y="1605517"/>
            <a:ext cx="10115203" cy="4300020"/>
          </a:xfrm>
        </p:spPr>
        <p:txBody>
          <a:bodyPr>
            <a:noAutofit/>
          </a:bodyPr>
          <a:lstStyle/>
          <a:p>
            <a:pPr algn="just">
              <a:lnSpc>
                <a:spcPct val="150000"/>
              </a:lnSpc>
              <a:buFont typeface="Wingdings" panose="05000000000000000000" pitchFamily="2" charset="2"/>
              <a:buChar char="Ø"/>
            </a:pPr>
            <a:r>
              <a:rPr lang="en-IN" sz="2000" dirty="0" smtClean="0"/>
              <a:t> Intrusion </a:t>
            </a:r>
            <a:r>
              <a:rPr lang="en-IN" sz="2000" dirty="0"/>
              <a:t>detection is one of the important security problems in today’s cyber world. </a:t>
            </a:r>
            <a:endParaRPr lang="en-IN" sz="2000" dirty="0" smtClean="0"/>
          </a:p>
          <a:p>
            <a:pPr algn="just">
              <a:lnSpc>
                <a:spcPct val="150000"/>
              </a:lnSpc>
              <a:buFont typeface="Wingdings" panose="05000000000000000000" pitchFamily="2" charset="2"/>
              <a:buChar char="Ø"/>
            </a:pPr>
            <a:r>
              <a:rPr lang="en-IN" sz="2000" dirty="0" smtClean="0"/>
              <a:t> A </a:t>
            </a:r>
            <a:r>
              <a:rPr lang="en-IN" sz="2000" dirty="0"/>
              <a:t>significant number of techniques have been developed which are based on machine learning approaches. </a:t>
            </a:r>
            <a:endParaRPr lang="en-IN" sz="2000" dirty="0" smtClean="0"/>
          </a:p>
          <a:p>
            <a:pPr algn="just">
              <a:lnSpc>
                <a:spcPct val="150000"/>
              </a:lnSpc>
              <a:buFont typeface="Wingdings" panose="05000000000000000000" pitchFamily="2" charset="2"/>
              <a:buChar char="Ø"/>
            </a:pPr>
            <a:r>
              <a:rPr lang="en-IN" sz="2000" dirty="0" smtClean="0"/>
              <a:t> So </a:t>
            </a:r>
            <a:r>
              <a:rPr lang="en-IN" sz="2000" dirty="0"/>
              <a:t>for identifying the intrusion we have designed the machine learning algorithms. </a:t>
            </a:r>
            <a:endParaRPr lang="en-IN" sz="2000" dirty="0" smtClean="0"/>
          </a:p>
          <a:p>
            <a:pPr algn="just">
              <a:lnSpc>
                <a:spcPct val="150000"/>
              </a:lnSpc>
              <a:buFont typeface="Wingdings" panose="05000000000000000000" pitchFamily="2" charset="2"/>
              <a:buChar char="Ø"/>
            </a:pPr>
            <a:r>
              <a:rPr lang="en-IN" sz="2000" dirty="0"/>
              <a:t> </a:t>
            </a:r>
            <a:r>
              <a:rPr lang="en-IN" sz="2000" dirty="0" smtClean="0"/>
              <a:t>By </a:t>
            </a:r>
            <a:r>
              <a:rPr lang="en-IN" sz="2000" dirty="0"/>
              <a:t>using the algorithm we find out intrusion and we can identify the attackers details </a:t>
            </a:r>
            <a:r>
              <a:rPr lang="en-IN" sz="2000" dirty="0" smtClean="0"/>
              <a:t>also.</a:t>
            </a:r>
          </a:p>
          <a:p>
            <a:pPr algn="just">
              <a:lnSpc>
                <a:spcPct val="150000"/>
              </a:lnSpc>
              <a:buFont typeface="Wingdings" panose="05000000000000000000" pitchFamily="2" charset="2"/>
              <a:buChar char="Ø"/>
            </a:pPr>
            <a:r>
              <a:rPr lang="en-IN" sz="2000" dirty="0"/>
              <a:t>IDS are mainly two types: Host based and Network based. </a:t>
            </a:r>
            <a:endParaRPr lang="en-IN" sz="2000" dirty="0" smtClean="0"/>
          </a:p>
          <a:p>
            <a:pPr algn="just">
              <a:lnSpc>
                <a:spcPct val="150000"/>
              </a:lnSpc>
              <a:buFont typeface="Wingdings" panose="05000000000000000000" pitchFamily="2" charset="2"/>
              <a:buChar char="Ø"/>
            </a:pPr>
            <a:r>
              <a:rPr lang="en-IN" sz="2000" dirty="0" smtClean="0"/>
              <a:t>A Host </a:t>
            </a:r>
            <a:r>
              <a:rPr lang="en-IN" sz="2000" dirty="0"/>
              <a:t>based Intrusion Detection System (HIDS) </a:t>
            </a:r>
            <a:r>
              <a:rPr lang="en-IN" sz="2000" dirty="0" smtClean="0"/>
              <a:t> monitors individual </a:t>
            </a:r>
            <a:r>
              <a:rPr lang="en-IN" sz="2000" dirty="0"/>
              <a:t>host or device and sends alerts to the user if </a:t>
            </a:r>
            <a:r>
              <a:rPr lang="en-IN" sz="2000" dirty="0" smtClean="0"/>
              <a:t>suspicious activities </a:t>
            </a:r>
            <a:r>
              <a:rPr lang="en-IN" sz="2000" dirty="0"/>
              <a:t>such as modifying or deleting a system </a:t>
            </a:r>
            <a:r>
              <a:rPr lang="en-IN" sz="2000" dirty="0" smtClean="0"/>
              <a:t>file, unwanted </a:t>
            </a:r>
            <a:r>
              <a:rPr lang="en-IN" sz="2000" dirty="0"/>
              <a:t>sequence of system calls, unwanted </a:t>
            </a:r>
            <a:r>
              <a:rPr lang="en-IN" sz="2000" dirty="0" smtClean="0"/>
              <a:t>configuration changes </a:t>
            </a:r>
            <a:r>
              <a:rPr lang="en-IN" sz="2000" dirty="0"/>
              <a:t>are detected.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0E26B82-0B2A-468D-BC18-B6274E46C06B}"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4</a:t>
            </a:fld>
            <a:endParaRPr lang="en-US" dirty="0"/>
          </a:p>
        </p:txBody>
      </p:sp>
    </p:spTree>
    <p:extLst>
      <p:ext uri="{BB962C8B-B14F-4D97-AF65-F5344CB8AC3E}">
        <p14:creationId xmlns:p14="http://schemas.microsoft.com/office/powerpoint/2010/main" val="883715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CONTINUE…</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4117" y="1701210"/>
            <a:ext cx="10115203" cy="3444948"/>
          </a:xfrm>
        </p:spPr>
        <p:txBody>
          <a:bodyPr>
            <a:noAutofit/>
          </a:bodyPr>
          <a:lstStyle/>
          <a:p>
            <a:pPr algn="just">
              <a:lnSpc>
                <a:spcPct val="150000"/>
              </a:lnSpc>
              <a:buFont typeface="Wingdings" pitchFamily="2" charset="2"/>
              <a:buChar char="Ø"/>
            </a:pPr>
            <a:endParaRPr lang="en-IN" sz="2000" dirty="0" smtClean="0"/>
          </a:p>
          <a:p>
            <a:pPr algn="just">
              <a:lnSpc>
                <a:spcPct val="150000"/>
              </a:lnSpc>
              <a:buFont typeface="Wingdings" pitchFamily="2" charset="2"/>
              <a:buChar char="Ø"/>
            </a:pPr>
            <a:r>
              <a:rPr lang="en-IN" sz="2000" dirty="0"/>
              <a:t>A Network based Intrusion Detection System (NIDS) [16] is usually placed at network points such as a gateway and routers to check for intrusions in the network traffic</a:t>
            </a:r>
            <a:r>
              <a:rPr lang="en-IN" sz="2000" dirty="0" smtClean="0"/>
              <a:t>.</a:t>
            </a:r>
            <a:endParaRPr lang="en-IN" sz="2000" dirty="0"/>
          </a:p>
          <a:p>
            <a:pPr algn="just">
              <a:lnSpc>
                <a:spcPct val="150000"/>
              </a:lnSpc>
              <a:buFont typeface="Wingdings" pitchFamily="2" charset="2"/>
              <a:buChar char="Ø"/>
            </a:pPr>
            <a:r>
              <a:rPr lang="en-IN" sz="2000" dirty="0" smtClean="0"/>
              <a:t>Here </a:t>
            </a:r>
            <a:r>
              <a:rPr lang="en-IN" sz="2000" dirty="0"/>
              <a:t>Random Forest algorithm is used. “Random Forest” is a machine learning algorithm which can be used for both classification and regression challenges. However, it is mostly used in classification problems. </a:t>
            </a:r>
            <a:r>
              <a:rPr lang="en-IN" sz="2000" dirty="0" smtClean="0"/>
              <a:t> </a:t>
            </a:r>
          </a:p>
          <a:p>
            <a:pPr algn="just">
              <a:lnSpc>
                <a:spcPct val="150000"/>
              </a:lnSpc>
              <a:buFont typeface="Wingdings" pitchFamily="2" charset="2"/>
              <a:buChar char="Ø"/>
            </a:pPr>
            <a:r>
              <a:rPr lang="en-US" sz="2000" b="1" dirty="0" smtClean="0"/>
              <a:t>Random </a:t>
            </a:r>
            <a:r>
              <a:rPr lang="en-US" sz="2000" b="1" dirty="0"/>
              <a:t>forest</a:t>
            </a:r>
            <a:r>
              <a:rPr lang="en-US" sz="2000" dirty="0"/>
              <a:t> (or </a:t>
            </a:r>
            <a:r>
              <a:rPr lang="en-US" sz="2000" b="1" dirty="0"/>
              <a:t>random forests</a:t>
            </a:r>
            <a:r>
              <a:rPr lang="en-US" sz="2000" dirty="0"/>
              <a:t>) is an ensemble classifier that consists of many decision trees and outputs the class that is the mode of the class's output by individual trees</a:t>
            </a:r>
            <a:r>
              <a:rPr lang="en-US" sz="2000" dirty="0" smtClean="0"/>
              <a:t>.</a:t>
            </a:r>
          </a:p>
        </p:txBody>
      </p:sp>
      <p:sp>
        <p:nvSpPr>
          <p:cNvPr id="6" name="Date Placeholder 5"/>
          <p:cNvSpPr>
            <a:spLocks noGrp="1"/>
          </p:cNvSpPr>
          <p:nvPr>
            <p:ph type="dt" sz="half" idx="10"/>
          </p:nvPr>
        </p:nvSpPr>
        <p:spPr/>
        <p:txBody>
          <a:bodyPr/>
          <a:lstStyle/>
          <a:p>
            <a:fld id="{10E26B82-0B2A-468D-BC18-B6274E46C06B}"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5</a:t>
            </a:fld>
            <a:endParaRPr lang="en-US" dirty="0"/>
          </a:p>
        </p:txBody>
      </p:sp>
    </p:spTree>
    <p:extLst>
      <p:ext uri="{BB962C8B-B14F-4D97-AF65-F5344CB8AC3E}">
        <p14:creationId xmlns:p14="http://schemas.microsoft.com/office/powerpoint/2010/main" val="297867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7" y="732681"/>
            <a:ext cx="10058400" cy="665018"/>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CONTINUE…</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4117" y="1701210"/>
            <a:ext cx="10115203" cy="4300020"/>
          </a:xfrm>
        </p:spPr>
        <p:txBody>
          <a:bodyPr>
            <a:noAutofit/>
          </a:bodyPr>
          <a:lstStyle/>
          <a:p>
            <a:pPr algn="just">
              <a:lnSpc>
                <a:spcPct val="150000"/>
              </a:lnSpc>
              <a:buFont typeface="Wingdings" pitchFamily="2" charset="2"/>
              <a:buChar char="Ø"/>
            </a:pPr>
            <a:r>
              <a:rPr lang="en-US" altLang="zh-CN" sz="2000" b="1" dirty="0" smtClean="0">
                <a:ea typeface="宋体" pitchFamily="2" charset="-122"/>
              </a:rPr>
              <a:t>Random </a:t>
            </a:r>
            <a:r>
              <a:rPr lang="en-US" altLang="zh-CN" sz="2000" b="1" dirty="0">
                <a:ea typeface="宋体" pitchFamily="2" charset="-122"/>
              </a:rPr>
              <a:t>forests</a:t>
            </a:r>
            <a:r>
              <a:rPr lang="en-US" altLang="zh-CN" sz="2000" dirty="0">
                <a:ea typeface="宋体" pitchFamily="2" charset="-122"/>
              </a:rPr>
              <a:t> (RF) are a combination of tree predictors such that each tree depends on the values of a random vector sampled independently and with the same distribution for all trees in the forest.</a:t>
            </a:r>
          </a:p>
          <a:p>
            <a:pPr algn="just">
              <a:lnSpc>
                <a:spcPct val="150000"/>
              </a:lnSpc>
              <a:buFont typeface="Wingdings" pitchFamily="2" charset="2"/>
              <a:buChar char="Ø"/>
            </a:pPr>
            <a:r>
              <a:rPr lang="en-US" altLang="zh-CN" sz="2000" dirty="0">
                <a:ea typeface="宋体" pitchFamily="2" charset="-122"/>
              </a:rPr>
              <a:t>The generalization error of a forest of tree classifiers depends on the </a:t>
            </a:r>
            <a:r>
              <a:rPr lang="en-US" altLang="zh-CN" sz="2000" b="1" dirty="0">
                <a:ea typeface="宋体" pitchFamily="2" charset="-122"/>
              </a:rPr>
              <a:t>strength</a:t>
            </a:r>
            <a:r>
              <a:rPr lang="en-US" altLang="zh-CN" sz="2000" dirty="0">
                <a:ea typeface="宋体" pitchFamily="2" charset="-122"/>
              </a:rPr>
              <a:t> of  the individual trees in the forest and the </a:t>
            </a:r>
            <a:r>
              <a:rPr lang="en-US" altLang="zh-CN" sz="2000" b="1" dirty="0">
                <a:ea typeface="宋体" pitchFamily="2" charset="-122"/>
              </a:rPr>
              <a:t>correlation</a:t>
            </a:r>
            <a:r>
              <a:rPr lang="en-US" altLang="zh-CN" sz="2000" dirty="0">
                <a:ea typeface="宋体" pitchFamily="2" charset="-122"/>
              </a:rPr>
              <a:t> between them.</a:t>
            </a:r>
          </a:p>
          <a:p>
            <a:pPr algn="just">
              <a:lnSpc>
                <a:spcPct val="150000"/>
              </a:lnSpc>
              <a:buFont typeface="Wingdings" pitchFamily="2" charset="2"/>
              <a:buChar char="Ø"/>
            </a:pPr>
            <a:r>
              <a:rPr lang="en-US" sz="2000" dirty="0" smtClean="0"/>
              <a:t>This random forest classification and prediction algorithm will increase the performance of the overall classification and prediction results.</a:t>
            </a:r>
            <a:endParaRPr lang="en-US" sz="2000" dirty="0"/>
          </a:p>
        </p:txBody>
      </p:sp>
      <p:sp>
        <p:nvSpPr>
          <p:cNvPr id="6" name="Date Placeholder 5"/>
          <p:cNvSpPr>
            <a:spLocks noGrp="1"/>
          </p:cNvSpPr>
          <p:nvPr>
            <p:ph type="dt" sz="half" idx="10"/>
          </p:nvPr>
        </p:nvSpPr>
        <p:spPr/>
        <p:txBody>
          <a:bodyPr/>
          <a:lstStyle/>
          <a:p>
            <a:fld id="{10E26B82-0B2A-468D-BC18-B6274E46C06B}"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dirty="0"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6</a:t>
            </a:fld>
            <a:endParaRPr lang="en-US" dirty="0"/>
          </a:p>
        </p:txBody>
      </p:sp>
    </p:spTree>
    <p:extLst>
      <p:ext uri="{BB962C8B-B14F-4D97-AF65-F5344CB8AC3E}">
        <p14:creationId xmlns:p14="http://schemas.microsoft.com/office/powerpoint/2010/main" val="759761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93618"/>
            <a:ext cx="10058400" cy="633846"/>
          </a:xfrm>
        </p:spPr>
        <p:txBody>
          <a:bodyPr>
            <a:normAutofit fontScale="90000"/>
          </a:bodyPr>
          <a:lstStyle/>
          <a:p>
            <a:r>
              <a:rPr lang="en-US" sz="3600" b="1" dirty="0" smtClean="0">
                <a:solidFill>
                  <a:schemeClr val="tx1"/>
                </a:solidFill>
                <a:latin typeface="Times New Roman" panose="02020603050405020304" pitchFamily="18" charset="0"/>
                <a:cs typeface="Times New Roman" panose="02020603050405020304" pitchFamily="18" charset="0"/>
              </a:rPr>
              <a:t>INTRODUCTION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105" y="1666124"/>
            <a:ext cx="10005575" cy="3952698"/>
          </a:xfrm>
        </p:spPr>
        <p:txBody>
          <a:bodyPr>
            <a:normAutofit fontScale="92500"/>
          </a:bodyPr>
          <a:lstStyle/>
          <a:p>
            <a:pPr algn="just">
              <a:lnSpc>
                <a:spcPct val="150000"/>
              </a:lnSpc>
              <a:buFont typeface="Wingdings" pitchFamily="2" charset="2"/>
              <a:buChar char="Ø"/>
            </a:pPr>
            <a:r>
              <a:rPr lang="en-IN" sz="2000" dirty="0" smtClean="0">
                <a:latin typeface="Times New Roman" pitchFamily="18" charset="0"/>
                <a:cs typeface="Times New Roman" pitchFamily="18" charset="0"/>
              </a:rPr>
              <a:t> </a:t>
            </a:r>
            <a:r>
              <a:rPr lang="en-IN" sz="2000" dirty="0" smtClean="0"/>
              <a:t>A </a:t>
            </a:r>
            <a:r>
              <a:rPr lang="en-IN" sz="2000" dirty="0"/>
              <a:t>detailed investigation and analysis of various machine learning techniques have been carried out for finding the cause of problems associated with various machine learning techniques in detecting intrusive activities. </a:t>
            </a:r>
            <a:endParaRPr lang="en-IN" sz="2000" dirty="0" smtClean="0"/>
          </a:p>
          <a:p>
            <a:pPr algn="just">
              <a:lnSpc>
                <a:spcPct val="150000"/>
              </a:lnSpc>
              <a:buFont typeface="Wingdings" pitchFamily="2" charset="2"/>
              <a:buChar char="Ø"/>
            </a:pPr>
            <a:r>
              <a:rPr lang="en-IN" sz="2000" dirty="0"/>
              <a:t> </a:t>
            </a:r>
            <a:r>
              <a:rPr lang="en-IN" sz="2000" dirty="0" smtClean="0"/>
              <a:t>Attack </a:t>
            </a:r>
            <a:r>
              <a:rPr lang="en-IN" sz="2000" dirty="0"/>
              <a:t>classification and mapping of the attack features is provided corresponding to each attack. </a:t>
            </a:r>
            <a:endParaRPr lang="en-IN" sz="2000" dirty="0" smtClean="0"/>
          </a:p>
          <a:p>
            <a:pPr algn="just">
              <a:lnSpc>
                <a:spcPct val="150000"/>
              </a:lnSpc>
              <a:buFont typeface="Wingdings" pitchFamily="2" charset="2"/>
              <a:buChar char="Ø"/>
            </a:pPr>
            <a:r>
              <a:rPr lang="en-IN" sz="2000" dirty="0"/>
              <a:t> </a:t>
            </a:r>
            <a:r>
              <a:rPr lang="en-IN" sz="2000" dirty="0" smtClean="0"/>
              <a:t>Issues </a:t>
            </a:r>
            <a:r>
              <a:rPr lang="en-IN" sz="2000" dirty="0"/>
              <a:t>which are related to detecting low-frequency attacks using network attack dataset are also discussed and viable methods are suggested for improvement. </a:t>
            </a:r>
            <a:endParaRPr lang="en-IN" sz="2000" dirty="0" smtClean="0"/>
          </a:p>
          <a:p>
            <a:pPr algn="just">
              <a:lnSpc>
                <a:spcPct val="150000"/>
              </a:lnSpc>
              <a:buFont typeface="Wingdings" pitchFamily="2" charset="2"/>
              <a:buChar char="Ø"/>
            </a:pPr>
            <a:r>
              <a:rPr lang="en-IN" sz="2000" dirty="0"/>
              <a:t> </a:t>
            </a:r>
            <a:r>
              <a:rPr lang="en-IN" sz="2000" dirty="0" smtClean="0"/>
              <a:t>Machine </a:t>
            </a:r>
            <a:r>
              <a:rPr lang="en-IN" sz="2000" dirty="0"/>
              <a:t>learning techniques have been </a:t>
            </a:r>
            <a:r>
              <a:rPr lang="en-IN" sz="2000" dirty="0" err="1"/>
              <a:t>analyzed</a:t>
            </a:r>
            <a:r>
              <a:rPr lang="en-IN" sz="2000" dirty="0"/>
              <a:t> and compared in terms of their detection capability for detecting the various category of attacks. </a:t>
            </a:r>
            <a:endPar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85D6145-E836-4054-9273-ED9CB9FF183A}"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7</a:t>
            </a:fld>
            <a:endParaRPr lang="en-US" dirty="0"/>
          </a:p>
        </p:txBody>
      </p:sp>
    </p:spTree>
    <p:extLst>
      <p:ext uri="{BB962C8B-B14F-4D97-AF65-F5344CB8AC3E}">
        <p14:creationId xmlns:p14="http://schemas.microsoft.com/office/powerpoint/2010/main" val="2696057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125" y="973668"/>
            <a:ext cx="9952930" cy="706964"/>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OBJECTIVE</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6125" y="2012808"/>
            <a:ext cx="10119185" cy="2165787"/>
          </a:xfrm>
        </p:spPr>
        <p:txBody>
          <a:bodyPr>
            <a:normAutofit/>
          </a:bodyPr>
          <a:lstStyle/>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effectively classify and predict the data.</a:t>
            </a: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decrease </a:t>
            </a:r>
            <a:r>
              <a:rPr lang="en-US" sz="2000"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sparsity</a:t>
            </a:r>
            <a:r>
              <a:rPr lang="en-US"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problem.</a:t>
            </a: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To enhance the performance of the overall prediction results.</a:t>
            </a:r>
          </a:p>
          <a:p>
            <a:pPr marL="0" indent="0" algn="just">
              <a:lnSpc>
                <a:spcPct val="150000"/>
              </a:lnSpc>
              <a:buNone/>
            </a:pPr>
            <a:endParaRPr lang="en-US"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1170284-0C67-4D65-9164-0EB06C8C16A5}"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8</a:t>
            </a:fld>
            <a:endParaRPr lang="en-US" dirty="0"/>
          </a:p>
        </p:txBody>
      </p:sp>
    </p:spTree>
    <p:extLst>
      <p:ext uri="{BB962C8B-B14F-4D97-AF65-F5344CB8AC3E}">
        <p14:creationId xmlns:p14="http://schemas.microsoft.com/office/powerpoint/2010/main" val="4258955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4791"/>
            <a:ext cx="10058400" cy="581891"/>
          </a:xfrm>
        </p:spPr>
        <p:txBody>
          <a:bodyPr>
            <a:normAutofit fontScale="90000"/>
          </a:bodyPr>
          <a:lstStyle/>
          <a:p>
            <a:r>
              <a:rPr lang="en-US" sz="3600" b="1" dirty="0" smtClean="0">
                <a:solidFill>
                  <a:schemeClr val="tx1"/>
                </a:solidFill>
                <a:latin typeface="Times New Roman" panose="02020603050405020304" pitchFamily="18" charset="0"/>
                <a:cs typeface="Times New Roman" panose="02020603050405020304" pitchFamily="18" charset="0"/>
              </a:rPr>
              <a:t>EXISTING SYSTEM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106" y="1627806"/>
            <a:ext cx="10005574" cy="4176215"/>
          </a:xfrm>
        </p:spPr>
        <p:txBody>
          <a:bodyPr>
            <a:normAutofit/>
          </a:bodyPr>
          <a:lstStyle/>
          <a:p>
            <a:pPr>
              <a:lnSpc>
                <a:spcPct val="150000"/>
              </a:lnSpc>
              <a:buFont typeface="Wingdings" pitchFamily="2" charset="2"/>
              <a:buChar char="Ø"/>
            </a:pPr>
            <a:r>
              <a:rPr lang="en-IN" sz="2000" dirty="0" smtClean="0"/>
              <a:t>HACKING </a:t>
            </a:r>
            <a:r>
              <a:rPr lang="en-IN" sz="2000" dirty="0"/>
              <a:t>incidents are increasing day by day as </a:t>
            </a:r>
            <a:r>
              <a:rPr lang="en-IN" sz="2000" dirty="0" smtClean="0"/>
              <a:t>technology rolls </a:t>
            </a:r>
            <a:r>
              <a:rPr lang="en-IN" sz="2000" dirty="0"/>
              <a:t>out. A large number of hacking </a:t>
            </a:r>
            <a:r>
              <a:rPr lang="en-IN" sz="2000" dirty="0" smtClean="0"/>
              <a:t>incidents are </a:t>
            </a:r>
            <a:r>
              <a:rPr lang="en-IN" sz="2000" dirty="0"/>
              <a:t>reported by companies each year.</a:t>
            </a:r>
            <a:r>
              <a:rPr lang="en-IN" sz="2000" dirty="0" smtClean="0">
                <a:cs typeface="Times New Roman" panose="02020603050405020304" pitchFamily="18" charset="0"/>
              </a:rPr>
              <a:t> </a:t>
            </a:r>
          </a:p>
          <a:p>
            <a:pPr>
              <a:lnSpc>
                <a:spcPct val="150000"/>
              </a:lnSpc>
              <a:buFont typeface="Wingdings" pitchFamily="2" charset="2"/>
              <a:buChar char="Ø"/>
            </a:pPr>
            <a:r>
              <a:rPr lang="en-IN" sz="2000" dirty="0" smtClean="0">
                <a:cs typeface="Times New Roman" panose="02020603050405020304" pitchFamily="18" charset="0"/>
              </a:rPr>
              <a:t>The existing system doesn’t effectively classify and predict the attack which is presented in the network.</a:t>
            </a:r>
          </a:p>
          <a:p>
            <a:pPr>
              <a:lnSpc>
                <a:spcPct val="150000"/>
              </a:lnSpc>
              <a:buFont typeface="Wingdings" pitchFamily="2" charset="2"/>
              <a:buChar char="Ø"/>
            </a:pPr>
            <a:endParaRPr lang="en-IN" sz="2000" dirty="0" smtClean="0">
              <a:cs typeface="Times New Roman" panose="02020603050405020304" pitchFamily="18" charset="0"/>
            </a:endParaRPr>
          </a:p>
        </p:txBody>
      </p:sp>
      <p:sp>
        <p:nvSpPr>
          <p:cNvPr id="6" name="Date Placeholder 5"/>
          <p:cNvSpPr>
            <a:spLocks noGrp="1"/>
          </p:cNvSpPr>
          <p:nvPr>
            <p:ph type="dt" sz="half" idx="10"/>
          </p:nvPr>
        </p:nvSpPr>
        <p:spPr/>
        <p:txBody>
          <a:bodyPr/>
          <a:lstStyle/>
          <a:p>
            <a:fld id="{C9E667F5-0CB0-4501-A7C8-380751014F96}" type="datetime1">
              <a:rPr lang="en-US" smtClean="0"/>
              <a:t>6/18/2019</a:t>
            </a:fld>
            <a:endParaRPr lang="en-US" dirty="0"/>
          </a:p>
        </p:txBody>
      </p:sp>
      <p:sp>
        <p:nvSpPr>
          <p:cNvPr id="4" name="Footer Placeholder 3"/>
          <p:cNvSpPr>
            <a:spLocks noGrp="1"/>
          </p:cNvSpPr>
          <p:nvPr>
            <p:ph type="ftr" sz="quarter" idx="11"/>
          </p:nvPr>
        </p:nvSpPr>
        <p:spPr/>
        <p:txBody>
          <a:bodyPr/>
          <a:lstStyle/>
          <a:p>
            <a:r>
              <a:rPr lang="en-IN" smtClean="0"/>
              <a:t>A Detailed Investigation and Analysis of using Machine Learning Techniques for Intrusion Detection</a:t>
            </a:r>
            <a:endParaRPr lang="en-US" dirty="0"/>
          </a:p>
        </p:txBody>
      </p:sp>
      <p:sp>
        <p:nvSpPr>
          <p:cNvPr id="5" name="Slide Number Placeholder 4"/>
          <p:cNvSpPr>
            <a:spLocks noGrp="1"/>
          </p:cNvSpPr>
          <p:nvPr>
            <p:ph type="sldNum" sz="quarter" idx="12"/>
          </p:nvPr>
        </p:nvSpPr>
        <p:spPr/>
        <p:txBody>
          <a:bodyPr>
            <a:normAutofit fontScale="92500" lnSpcReduction="20000"/>
          </a:bodyPr>
          <a:lstStyle/>
          <a:p>
            <a:fld id="{7DCB20AE-65C4-4F49-978F-B82EFE8D490C}" type="slidenum">
              <a:rPr lang="en-US" smtClean="0"/>
              <a:pPr/>
              <a:t>9</a:t>
            </a:fld>
            <a:endParaRPr lang="en-US" dirty="0"/>
          </a:p>
        </p:txBody>
      </p:sp>
    </p:spTree>
    <p:extLst>
      <p:ext uri="{BB962C8B-B14F-4D97-AF65-F5344CB8AC3E}">
        <p14:creationId xmlns:p14="http://schemas.microsoft.com/office/powerpoint/2010/main" val="2699288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4959</TotalTime>
  <Words>1682</Words>
  <Application>Microsoft Office PowerPoint</Application>
  <PresentationFormat>Widescreen</PresentationFormat>
  <Paragraphs>217</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宋体</vt:lpstr>
      <vt:lpstr>Arial</vt:lpstr>
      <vt:lpstr>Calibri</vt:lpstr>
      <vt:lpstr>Cambria</vt:lpstr>
      <vt:lpstr>Impact</vt:lpstr>
      <vt:lpstr>Tahoma</vt:lpstr>
      <vt:lpstr>Times New Roman</vt:lpstr>
      <vt:lpstr>Wingdings</vt:lpstr>
      <vt:lpstr>NewsPrint</vt:lpstr>
      <vt:lpstr>A Detailed Investigation and Analysis of using Machine Learning Techniques for Intrusion Detection</vt:lpstr>
      <vt:lpstr>SYNOPSIS</vt:lpstr>
      <vt:lpstr>DOMAIN INTRODUCTION</vt:lpstr>
      <vt:lpstr>ABSTRACT</vt:lpstr>
      <vt:lpstr>CONTINUE…</vt:lpstr>
      <vt:lpstr>CONTINUE…</vt:lpstr>
      <vt:lpstr>INTRODUCTION</vt:lpstr>
      <vt:lpstr>OBJECTIVE</vt:lpstr>
      <vt:lpstr>EXISTING SYSTEM</vt:lpstr>
      <vt:lpstr>DISADVANTAGES</vt:lpstr>
      <vt:lpstr>PROPOSED SYSTEM</vt:lpstr>
      <vt:lpstr>ADVANTAGES</vt:lpstr>
      <vt:lpstr>SYSTEM REQUIREMENTS</vt:lpstr>
      <vt:lpstr>SYSTEM REQUIREMENTS</vt:lpstr>
      <vt:lpstr>PowerPoint Presentation</vt:lpstr>
      <vt:lpstr>PowerPoint Presentation</vt:lpstr>
      <vt:lpstr>MODULES</vt:lpstr>
      <vt:lpstr>MODULES DESCRIPTION</vt:lpstr>
      <vt:lpstr>DATA SELECTION AND LOADING</vt:lpstr>
      <vt:lpstr>DATA PREPROCESSING</vt:lpstr>
      <vt:lpstr>SPLITTING DATASET INTO TRAIN AND TEST DATA</vt:lpstr>
      <vt:lpstr>FEATURE EXTRACTION</vt:lpstr>
      <vt:lpstr>CLASSIFICATION</vt:lpstr>
      <vt:lpstr>PREDICTION</vt:lpstr>
      <vt:lpstr>RESULT GENERATION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EGC</cp:lastModifiedBy>
  <cp:revision>709</cp:revision>
  <dcterms:created xsi:type="dcterms:W3CDTF">2016-11-21T11:11:17Z</dcterms:created>
  <dcterms:modified xsi:type="dcterms:W3CDTF">2019-06-18T09:35:35Z</dcterms:modified>
</cp:coreProperties>
</file>