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8"/>
  </p:notesMasterIdLst>
  <p:handoutMasterIdLst>
    <p:handoutMasterId r:id="rId19"/>
  </p:handoutMasterIdLst>
  <p:sldIdLst>
    <p:sldId id="256" r:id="rId2"/>
    <p:sldId id="592" r:id="rId3"/>
    <p:sldId id="593" r:id="rId4"/>
    <p:sldId id="556" r:id="rId5"/>
    <p:sldId id="557" r:id="rId6"/>
    <p:sldId id="561" r:id="rId7"/>
    <p:sldId id="565" r:id="rId8"/>
    <p:sldId id="559" r:id="rId9"/>
    <p:sldId id="562" r:id="rId10"/>
    <p:sldId id="563" r:id="rId11"/>
    <p:sldId id="567" r:id="rId12"/>
    <p:sldId id="568" r:id="rId13"/>
    <p:sldId id="586" r:id="rId14"/>
    <p:sldId id="573" r:id="rId15"/>
    <p:sldId id="594" r:id="rId16"/>
    <p:sldId id="5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D3"/>
    <a:srgbClr val="00FA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4"/>
    <p:restoredTop sz="93568" autoAdjust="0"/>
  </p:normalViewPr>
  <p:slideViewPr>
    <p:cSldViewPr snapToGrid="0" snapToObjects="1">
      <p:cViewPr varScale="1">
        <p:scale>
          <a:sx n="68" d="100"/>
          <a:sy n="68" d="100"/>
        </p:scale>
        <p:origin x="104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3D05E8-3DF5-FD46-9141-5A7084B5FDF3}" type="datetimeFigureOut">
              <a:rPr lang="en-US" smtClean="0"/>
              <a:t>4/10/2019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E8DEBC-DACC-FE4F-BAEC-439EE2357818}" type="slidenum">
              <a:rPr lang="en-US" smtClean="0"/>
              <a:t>‹#›</a:t>
            </a:fld>
            <a:endParaRPr lang="en-US"/>
          </a:p>
        </p:txBody>
      </p:sp>
    </p:spTree>
    <p:extLst>
      <p:ext uri="{BB962C8B-B14F-4D97-AF65-F5344CB8AC3E}">
        <p14:creationId xmlns:p14="http://schemas.microsoft.com/office/powerpoint/2010/main" val="2164528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878A0-9C37-D94F-A0A6-9A400FDA9B06}" type="datetimeFigureOut">
              <a:rPr lang="en-US" smtClean="0"/>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1C64F-D9EB-7940-B1ED-B7B0809D9F2C}" type="slidenum">
              <a:rPr lang="en-US" smtClean="0"/>
              <a:t>‹#›</a:t>
            </a:fld>
            <a:endParaRPr lang="en-US"/>
          </a:p>
        </p:txBody>
      </p:sp>
    </p:spTree>
    <p:extLst>
      <p:ext uri="{BB962C8B-B14F-4D97-AF65-F5344CB8AC3E}">
        <p14:creationId xmlns:p14="http://schemas.microsoft.com/office/powerpoint/2010/main" val="39783954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21C64F-D9EB-7940-B1ED-B7B0809D9F2C}" type="slidenum">
              <a:rPr lang="en-US" smtClean="0"/>
              <a:t>1</a:t>
            </a:fld>
            <a:endParaRPr lang="en-US"/>
          </a:p>
        </p:txBody>
      </p:sp>
    </p:spTree>
    <p:extLst>
      <p:ext uri="{BB962C8B-B14F-4D97-AF65-F5344CB8AC3E}">
        <p14:creationId xmlns:p14="http://schemas.microsoft.com/office/powerpoint/2010/main" val="147547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674994"/>
            <a:ext cx="7886700" cy="2387600"/>
          </a:xfrm>
        </p:spPr>
        <p:txBody>
          <a:bodyPr anchor="b">
            <a:normAutofit/>
          </a:bodyPr>
          <a:lstStyle>
            <a:lvl1pPr algn="ctr" latinLnBrk="0">
              <a:defRPr lang="zh-CN" sz="4400">
                <a:solidFill>
                  <a:schemeClr val="tx1"/>
                </a:solidFill>
                <a:latin typeface="Arial"/>
                <a:cs typeface="Arial"/>
              </a:defRPr>
            </a:lvl1pPr>
          </a:lstStyle>
          <a:p>
            <a:r>
              <a:rPr lang="en-US" altLang="zh-CN" dirty="0"/>
              <a:t>Click to edit Master title style</a:t>
            </a:r>
            <a:endParaRPr lang="zh-CN" dirty="0"/>
          </a:p>
        </p:txBody>
      </p:sp>
      <p:sp>
        <p:nvSpPr>
          <p:cNvPr id="3" name="副标题 2"/>
          <p:cNvSpPr>
            <a:spLocks noGrp="1"/>
          </p:cNvSpPr>
          <p:nvPr>
            <p:ph type="subTitle" idx="1"/>
          </p:nvPr>
        </p:nvSpPr>
        <p:spPr>
          <a:xfrm>
            <a:off x="790515" y="4238972"/>
            <a:ext cx="7564372" cy="1137793"/>
          </a:xfrm>
        </p:spPr>
        <p:txBody>
          <a:bodyPr>
            <a:normAutofit/>
          </a:bodyPr>
          <a:lstStyle>
            <a:lvl1pPr marL="0" indent="0" algn="ctr" latinLnBrk="0">
              <a:lnSpc>
                <a:spcPct val="100000"/>
              </a:lnSpc>
              <a:spcBef>
                <a:spcPts val="0"/>
              </a:spcBef>
              <a:buNone/>
              <a:defRPr lang="zh-CN" sz="2800">
                <a:solidFill>
                  <a:schemeClr val="tx1"/>
                </a:solidFill>
                <a:latin typeface="Arial"/>
                <a:cs typeface="Aria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en-US" altLang="zh-CN" dirty="0"/>
              <a:t>Click to edit Master subtitle style</a:t>
            </a:r>
            <a:endParaRPr lang="zh-CN" dirty="0"/>
          </a:p>
        </p:txBody>
      </p:sp>
      <p:sp>
        <p:nvSpPr>
          <p:cNvPr id="4" name="日期占位符 3"/>
          <p:cNvSpPr>
            <a:spLocks noGrp="1"/>
          </p:cNvSpPr>
          <p:nvPr>
            <p:ph type="dt" sz="half" idx="10"/>
          </p:nvPr>
        </p:nvSpPr>
        <p:spPr/>
        <p:txBody>
          <a:bodyPr/>
          <a:lstStyle/>
          <a:p>
            <a:fld id="{DFF151F7-36B5-D143-9C1D-88EFEC9F617B}" type="datetime1">
              <a:rPr lang="en-US" smtClean="0"/>
              <a:t>4/10/2019</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DC33FCEA-7196-7E4F-8B32-C4975F41D42B}" type="datetime1">
              <a:rPr lang="en-US" smtClean="0"/>
              <a:t>4/10/2019</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8666B90C-3782-864A-B289-5FDF3A37EC7A}" type="datetime1">
              <a:rPr lang="en-US" smtClean="0"/>
              <a:t>4/10/2019</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3327" y="87165"/>
            <a:ext cx="8062025" cy="659962"/>
          </a:xfrm>
        </p:spPr>
        <p:txBody>
          <a:bodyPr anchor="b">
            <a:normAutofit/>
          </a:bodyPr>
          <a:lstStyle>
            <a:lvl1pPr latinLnBrk="0">
              <a:defRPr lang="zh-CN" sz="2800">
                <a:solidFill>
                  <a:schemeClr val="tx1"/>
                </a:solidFill>
                <a:latin typeface="Arial"/>
                <a:cs typeface="Arial"/>
              </a:defRPr>
            </a:lvl1pPr>
          </a:lstStyle>
          <a:p>
            <a:r>
              <a:rPr lang="en-US" altLang="zh-CN" dirty="0"/>
              <a:t>Click to edit Master title style</a:t>
            </a:r>
            <a:endParaRPr lang="zh-CN" dirty="0"/>
          </a:p>
        </p:txBody>
      </p:sp>
      <p:sp>
        <p:nvSpPr>
          <p:cNvPr id="3" name="内容占位符 2"/>
          <p:cNvSpPr>
            <a:spLocks noGrp="1"/>
          </p:cNvSpPr>
          <p:nvPr>
            <p:ph idx="1"/>
          </p:nvPr>
        </p:nvSpPr>
        <p:spPr>
          <a:xfrm>
            <a:off x="628651" y="971267"/>
            <a:ext cx="7888110" cy="5385087"/>
          </a:xfrm>
        </p:spPr>
        <p:txBody>
          <a:bodyPr>
            <a:normAutofit/>
          </a:bodyPr>
          <a:lstStyle>
            <a:lvl1pPr marL="285750" indent="-285750" algn="l" latinLnBrk="0">
              <a:lnSpc>
                <a:spcPct val="100000"/>
              </a:lnSpc>
              <a:spcBef>
                <a:spcPts val="200"/>
              </a:spcBef>
              <a:spcAft>
                <a:spcPts val="200"/>
              </a:spcAft>
              <a:buClrTx/>
              <a:buSzPct val="100000"/>
              <a:buFont typeface="Wingdings" charset="2"/>
              <a:buChar char="Ø"/>
              <a:defRPr lang="zh-CN" sz="2400">
                <a:solidFill>
                  <a:schemeClr val="tx1"/>
                </a:solidFill>
                <a:latin typeface="Arial"/>
                <a:ea typeface="华文宋体"/>
                <a:cs typeface="Arial"/>
              </a:defRPr>
            </a:lvl1pPr>
            <a:lvl2pPr marL="685800" indent="-228600" algn="l" latinLnBrk="0">
              <a:lnSpc>
                <a:spcPct val="100000"/>
              </a:lnSpc>
              <a:spcBef>
                <a:spcPts val="200"/>
              </a:spcBef>
              <a:spcAft>
                <a:spcPts val="200"/>
              </a:spcAft>
              <a:buClrTx/>
              <a:buSzPct val="100000"/>
              <a:buFont typeface="Wingdings" charset="2"/>
              <a:buChar char="Ø"/>
              <a:defRPr lang="zh-CN" sz="2000">
                <a:solidFill>
                  <a:schemeClr val="tx1"/>
                </a:solidFill>
                <a:latin typeface="Arial"/>
                <a:ea typeface="华文宋体"/>
                <a:cs typeface="Arial"/>
              </a:defRPr>
            </a:lvl2pPr>
            <a:lvl3pPr marL="1143000" indent="-228600" algn="l" latinLnBrk="0">
              <a:lnSpc>
                <a:spcPct val="100000"/>
              </a:lnSpc>
              <a:spcBef>
                <a:spcPts val="200"/>
              </a:spcBef>
              <a:spcAft>
                <a:spcPts val="200"/>
              </a:spcAft>
              <a:buClrTx/>
              <a:buSzPct val="100000"/>
              <a:buFont typeface="Wingdings" charset="2"/>
              <a:buChar char="Ø"/>
              <a:defRPr lang="zh-CN" sz="1800">
                <a:solidFill>
                  <a:schemeClr val="tx1"/>
                </a:solidFill>
                <a:latin typeface="Arial"/>
                <a:ea typeface="华文宋体"/>
                <a:cs typeface="Arial"/>
              </a:defRPr>
            </a:lvl3pPr>
            <a:lvl4pPr marL="1600200" indent="-228600" algn="l" latinLnBrk="0">
              <a:lnSpc>
                <a:spcPct val="100000"/>
              </a:lnSpc>
              <a:spcBef>
                <a:spcPts val="200"/>
              </a:spcBef>
              <a:spcAft>
                <a:spcPts val="200"/>
              </a:spcAft>
              <a:buClrTx/>
              <a:buSzPct val="100000"/>
              <a:buFont typeface="Wingdings" charset="2"/>
              <a:buChar char="Ø"/>
              <a:defRPr lang="zh-CN" sz="1600">
                <a:solidFill>
                  <a:schemeClr val="tx1"/>
                </a:solidFill>
                <a:latin typeface="Arial"/>
                <a:ea typeface="华文宋体"/>
                <a:cs typeface="Arial"/>
              </a:defRPr>
            </a:lvl4pPr>
            <a:lvl5pPr marL="2057400" indent="-228600" algn="l" latinLnBrk="0">
              <a:lnSpc>
                <a:spcPct val="100000"/>
              </a:lnSpc>
              <a:spcBef>
                <a:spcPts val="200"/>
              </a:spcBef>
              <a:spcAft>
                <a:spcPts val="200"/>
              </a:spcAft>
              <a:buClrTx/>
              <a:buSzPct val="100000"/>
              <a:buFont typeface="Wingdings" charset="2"/>
              <a:buChar char="Ø"/>
              <a:defRPr lang="zh-CN" sz="1400">
                <a:solidFill>
                  <a:schemeClr val="tx1"/>
                </a:solidFill>
                <a:latin typeface="Arial"/>
                <a:ea typeface="华文宋体"/>
                <a:cs typeface="Aria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dirty="0"/>
          </a:p>
        </p:txBody>
      </p:sp>
      <p:sp>
        <p:nvSpPr>
          <p:cNvPr id="4" name="日期占位符 3"/>
          <p:cNvSpPr>
            <a:spLocks noGrp="1"/>
          </p:cNvSpPr>
          <p:nvPr>
            <p:ph type="dt" sz="half" idx="10"/>
          </p:nvPr>
        </p:nvSpPr>
        <p:spPr>
          <a:xfrm>
            <a:off x="628651" y="6450195"/>
            <a:ext cx="2457450" cy="271285"/>
          </a:xfrm>
        </p:spPr>
        <p:txBody>
          <a:bodyPr/>
          <a:lstStyle/>
          <a:p>
            <a:fld id="{4205D912-1351-634A-8C62-1CD87216AF6E}" type="datetime1">
              <a:rPr lang="en-US" smtClean="0"/>
              <a:t>4/10/2019</a:t>
            </a:fld>
            <a:endParaRPr lang="en-US"/>
          </a:p>
        </p:txBody>
      </p:sp>
      <p:sp>
        <p:nvSpPr>
          <p:cNvPr id="6" name="幻灯片编号占位符 5"/>
          <p:cNvSpPr>
            <a:spLocks noGrp="1"/>
          </p:cNvSpPr>
          <p:nvPr>
            <p:ph type="sldNum" sz="quarter" idx="12"/>
          </p:nvPr>
        </p:nvSpPr>
        <p:spPr>
          <a:xfrm>
            <a:off x="6057900" y="6450195"/>
            <a:ext cx="2457450" cy="271285"/>
          </a:xfrm>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28652" y="2402239"/>
            <a:ext cx="3381536" cy="2187227"/>
          </a:xfrm>
        </p:spPr>
        <p:txBody>
          <a:bodyPr anchor="ctr">
            <a:noAutofit/>
          </a:bodyPr>
          <a:lstStyle>
            <a:lvl1pPr algn="l" latinLnBrk="0">
              <a:defRPr lang="zh-CN" sz="4800">
                <a:solidFill>
                  <a:srgbClr val="D24726"/>
                </a:solidFill>
              </a:defRPr>
            </a:lvl1pPr>
          </a:lstStyle>
          <a:p>
            <a:r>
              <a:rPr lang="en-US" altLang="zh-CN"/>
              <a:t>Click to edit Master title style</a:t>
            </a:r>
            <a:endParaRPr lang="zh-CN" dirty="0"/>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en-US" altLang="zh-CN"/>
              <a:t>Click to edit Master text styles</a:t>
            </a:r>
          </a:p>
        </p:txBody>
      </p:sp>
      <p:sp>
        <p:nvSpPr>
          <p:cNvPr id="4" name="日期占位符 3"/>
          <p:cNvSpPr>
            <a:spLocks noGrp="1"/>
          </p:cNvSpPr>
          <p:nvPr>
            <p:ph type="dt" sz="half" idx="10"/>
          </p:nvPr>
        </p:nvSpPr>
        <p:spPr/>
        <p:txBody>
          <a:bodyPr/>
          <a:lstStyle/>
          <a:p>
            <a:fld id="{7CD5BFA0-47B7-424D-8B95-32A235981F6E}" type="datetime1">
              <a:rPr lang="en-US" smtClean="0"/>
              <a:t>4/10/2019</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内容占位符 2"/>
          <p:cNvSpPr>
            <a:spLocks noGrp="1"/>
          </p:cNvSpPr>
          <p:nvPr>
            <p:ph sz="half" idx="1"/>
          </p:nvPr>
        </p:nvSpPr>
        <p:spPr>
          <a:xfrm>
            <a:off x="628651" y="1825625"/>
            <a:ext cx="3886200" cy="4351338"/>
          </a:xfrm>
        </p:spPr>
        <p:txBody>
          <a:bodyPr vert="horz" lIns="91440" tIns="45720" rIns="91440" bIns="45720" rtlCol="0">
            <a:normAutofit/>
          </a:bodyPr>
          <a:lstStyle>
            <a:lvl1pPr marL="228600" indent="-228600" latinLnBrk="0">
              <a:buClrTx/>
              <a:buFont typeface="Arial"/>
              <a:buChar char="•"/>
              <a:defRPr lang="zh-CN" sz="1600">
                <a:solidFill>
                  <a:srgbClr val="000000"/>
                </a:solidFill>
              </a:defRPr>
            </a:lvl1pPr>
            <a:lvl2pPr marL="285750" indent="-285750" latinLnBrk="0">
              <a:buClrTx/>
              <a:buFont typeface="Arial"/>
              <a:buChar char="•"/>
              <a:defRPr lang="zh-CN" sz="1400">
                <a:solidFill>
                  <a:srgbClr val="000000"/>
                </a:solidFill>
              </a:defRPr>
            </a:lvl2pPr>
            <a:lvl3pPr marL="171450" indent="-171450" latinLnBrk="0">
              <a:buClrTx/>
              <a:buFont typeface="Arial"/>
              <a:buChar char="•"/>
              <a:defRPr lang="zh-CN" sz="1200">
                <a:solidFill>
                  <a:srgbClr val="000000"/>
                </a:solidFill>
              </a:defRPr>
            </a:lvl3pPr>
            <a:lvl4pPr marL="171450" indent="-171450" latinLnBrk="0">
              <a:buClrTx/>
              <a:buFont typeface="Arial"/>
              <a:buChar char="•"/>
              <a:defRPr lang="zh-CN" sz="1100">
                <a:solidFill>
                  <a:srgbClr val="000000"/>
                </a:solidFill>
              </a:defRPr>
            </a:lvl4pPr>
            <a:lvl5pPr marL="171450" indent="-171450" latinLnBrk="0">
              <a:buClrTx/>
              <a:buFont typeface="Arial"/>
              <a:buChar char="•"/>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日期占位符 4"/>
          <p:cNvSpPr>
            <a:spLocks noGrp="1"/>
          </p:cNvSpPr>
          <p:nvPr>
            <p:ph type="dt" sz="half" idx="10"/>
          </p:nvPr>
        </p:nvSpPr>
        <p:spPr/>
        <p:txBody>
          <a:bodyPr/>
          <a:lstStyle/>
          <a:p>
            <a:fld id="{9B71D40B-6957-5647-A2D4-6D9FE171E0D1}" type="datetime1">
              <a:rPr lang="en-US" smtClean="0"/>
              <a:t>4/10/2019</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
        <p:nvSpPr>
          <p:cNvPr id="9" name="矩形 8"/>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文本占位符 4"/>
          <p:cNvSpPr>
            <a:spLocks noGrp="1"/>
          </p:cNvSpPr>
          <p:nvPr>
            <p:ph type="body" sz="quarter" idx="3"/>
          </p:nvPr>
        </p:nvSpPr>
        <p:spPr>
          <a:xfrm>
            <a:off x="4642250" y="1489075"/>
            <a:ext cx="386834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6" name="内容占位符 5"/>
          <p:cNvSpPr>
            <a:spLocks noGrp="1"/>
          </p:cNvSpPr>
          <p:nvPr>
            <p:ph sz="quarter" idx="4"/>
          </p:nvPr>
        </p:nvSpPr>
        <p:spPr>
          <a:xfrm>
            <a:off x="4642250" y="2193929"/>
            <a:ext cx="386834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7" name="日期占位符 6"/>
          <p:cNvSpPr>
            <a:spLocks noGrp="1"/>
          </p:cNvSpPr>
          <p:nvPr>
            <p:ph type="dt" sz="half" idx="10"/>
          </p:nvPr>
        </p:nvSpPr>
        <p:spPr/>
        <p:txBody>
          <a:bodyPr/>
          <a:lstStyle/>
          <a:p>
            <a:fld id="{CF0E8FC1-53E6-5349-897A-8543DD68AA5C}" type="datetime1">
              <a:rPr lang="en-US" smtClean="0"/>
              <a:t>4/10/2019</a:t>
            </a:fld>
            <a:endParaRPr lang="en-US"/>
          </a:p>
        </p:txBody>
      </p:sp>
      <p:sp>
        <p:nvSpPr>
          <p:cNvPr id="9" name="幻灯片编号占位符 8"/>
          <p:cNvSpPr>
            <a:spLocks noGrp="1"/>
          </p:cNvSpPr>
          <p:nvPr>
            <p:ph type="sldNum" sz="quarter" idx="12"/>
          </p:nvPr>
        </p:nvSpPr>
        <p:spPr/>
        <p:txBody>
          <a:bodyPr/>
          <a:lstStyle/>
          <a:p>
            <a:fld id="{AEC44C54-BAF9-9C49-9C7D-D463085BC6A7}" type="slidenum">
              <a:rPr lang="en-US" smtClean="0"/>
              <a:t>‹#›</a:t>
            </a:fld>
            <a:endParaRPr lang="en-US"/>
          </a:p>
        </p:txBody>
      </p:sp>
      <p:sp>
        <p:nvSpPr>
          <p:cNvPr id="11" name="矩形 10"/>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日期占位符 2"/>
          <p:cNvSpPr>
            <a:spLocks noGrp="1"/>
          </p:cNvSpPr>
          <p:nvPr>
            <p:ph type="dt" sz="half" idx="10"/>
          </p:nvPr>
        </p:nvSpPr>
        <p:spPr/>
        <p:txBody>
          <a:bodyPr/>
          <a:lstStyle/>
          <a:p>
            <a:fld id="{92341219-F138-3348-B886-7CAA4BD03A5E}" type="datetime1">
              <a:rPr lang="en-US" smtClean="0"/>
              <a:t>4/10/2019</a:t>
            </a:fld>
            <a:endParaRPr lang="en-US"/>
          </a:p>
        </p:txBody>
      </p:sp>
      <p:sp>
        <p:nvSpPr>
          <p:cNvPr id="5" name="幻灯片编号占位符 4"/>
          <p:cNvSpPr>
            <a:spLocks noGrp="1"/>
          </p:cNvSpPr>
          <p:nvPr>
            <p:ph type="sldNum" sz="quarter" idx="12"/>
          </p:nvPr>
        </p:nvSpPr>
        <p:spPr/>
        <p:txBody>
          <a:bodyPr/>
          <a:lstStyle/>
          <a:p>
            <a:fld id="{AEC44C54-BAF9-9C49-9C7D-D463085BC6A7}" type="slidenum">
              <a:rPr lang="en-US" smtClean="0"/>
              <a:t>‹#›</a:t>
            </a:fld>
            <a:endParaRPr lang="en-US"/>
          </a:p>
        </p:txBody>
      </p:sp>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8840EE-BDE7-9241-84E9-183A22D75A55}" type="datetime1">
              <a:rPr lang="en-US" smtClean="0"/>
              <a:t>4/10/2019</a:t>
            </a:fld>
            <a:endParaRPr lang="en-US"/>
          </a:p>
        </p:txBody>
      </p:sp>
      <p:sp>
        <p:nvSpPr>
          <p:cNvPr id="4" name="幻灯片编号占位符 3"/>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0CC7852A-9871-3B4C-93D9-A6952F6BF0FB}" type="datetime1">
              <a:rPr lang="en-US" smtClean="0"/>
              <a:t>4/10/2019</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en-US" altLang="zh-CN"/>
              <a:t>Drag picture to placeholder or click icon to add</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25782CDA-5BE6-B24E-8CDA-117A9FB7F165}" type="datetime1">
              <a:rPr lang="en-US" smtClean="0"/>
              <a:t>4/10/2019</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1156186" y="6356355"/>
            <a:ext cx="245745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4C36AA73-39E1-7947-BC1A-AFCF61EC0215}" type="datetime1">
              <a:rPr lang="en-US" smtClean="0"/>
              <a:t>4/10/2019</a:t>
            </a:fld>
            <a:endParaRPr 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EC44C54-BAF9-9C49-9C7D-D463085BC6A7}"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lang="zh-CN" sz="2800" kern="1200">
          <a:solidFill>
            <a:schemeClr val="tx1"/>
          </a:solidFill>
          <a:latin typeface="Arial"/>
          <a:ea typeface="Microsoft YaHei UI" panose="020B0503020204020204" pitchFamily="34" charset="-122"/>
          <a:cs typeface="Arial"/>
        </a:defRPr>
      </a:lvl1pPr>
    </p:titleStyle>
    <p:bodyStyle>
      <a:lvl1pPr marL="228600" indent="-228600" algn="l" defTabSz="914400" rtl="0" eaLnBrk="1" latinLnBrk="0" hangingPunct="1">
        <a:lnSpc>
          <a:spcPct val="100000"/>
        </a:lnSpc>
        <a:spcBef>
          <a:spcPts val="0"/>
        </a:spcBef>
        <a:buFont typeface="Wingdings" charset="2"/>
        <a:buChar char="Ø"/>
        <a:defRPr lang="zh-CN" sz="2800" kern="1200" baseline="0">
          <a:solidFill>
            <a:schemeClr val="tx1"/>
          </a:solidFill>
          <a:latin typeface="Arial"/>
          <a:ea typeface="华文宋体"/>
          <a:cs typeface="华文宋体"/>
        </a:defRPr>
      </a:lvl1pPr>
      <a:lvl2pPr marL="685800" indent="-228600" algn="l" defTabSz="914400" rtl="0" eaLnBrk="1" latinLnBrk="0" hangingPunct="1">
        <a:lnSpc>
          <a:spcPct val="100000"/>
        </a:lnSpc>
        <a:spcBef>
          <a:spcPts val="0"/>
        </a:spcBef>
        <a:buFont typeface="Wingdings" charset="2"/>
        <a:buChar char="Ø"/>
        <a:defRPr lang="zh-CN" sz="2400" kern="1200" baseline="0">
          <a:solidFill>
            <a:schemeClr val="tx1"/>
          </a:solidFill>
          <a:latin typeface="Arial"/>
          <a:ea typeface="华文宋体"/>
          <a:cs typeface="华文宋体"/>
        </a:defRPr>
      </a:lvl2pPr>
      <a:lvl3pPr marL="1143000" indent="-228600" algn="l" defTabSz="914400" rtl="0" eaLnBrk="1" latinLnBrk="0" hangingPunct="1">
        <a:lnSpc>
          <a:spcPct val="100000"/>
        </a:lnSpc>
        <a:spcBef>
          <a:spcPts val="0"/>
        </a:spcBef>
        <a:buFont typeface="Wingdings" charset="2"/>
        <a:buChar char="Ø"/>
        <a:defRPr lang="zh-CN" sz="2000" kern="1200" baseline="0">
          <a:solidFill>
            <a:schemeClr val="tx1"/>
          </a:solidFill>
          <a:latin typeface="Arial"/>
          <a:ea typeface="华文宋体"/>
          <a:cs typeface="华文宋体"/>
        </a:defRPr>
      </a:lvl3pPr>
      <a:lvl4pPr marL="16002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4pPr>
      <a:lvl5pPr marL="20574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tiff"/><Relationship Id="rId7" Type="http://schemas.openxmlformats.org/officeDocument/2006/relationships/image" Target="../media/image18.tif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3.png"/><Relationship Id="rId4" Type="http://schemas.openxmlformats.org/officeDocument/2006/relationships/image" Target="../media/image2.tiff"/><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tiff"/><Relationship Id="rId1" Type="http://schemas.openxmlformats.org/officeDocument/2006/relationships/slideLayout" Target="../slideLayouts/slideLayout2.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dl.acm.org/citation.cfm?id=3132892" TargetMode="External"/><Relationship Id="rId2" Type="http://schemas.openxmlformats.org/officeDocument/2006/relationships/hyperlink" Target="http://dl.acm.org/citation.cfm?id=2507163" TargetMode="External"/><Relationship Id="rId1" Type="http://schemas.openxmlformats.org/officeDocument/2006/relationships/slideLayout" Target="../slideLayouts/slideLayout2.xml"/><Relationship Id="rId4" Type="http://schemas.openxmlformats.org/officeDocument/2006/relationships/hyperlink" Target="https://dl.acm.org/citation.cfm?id=3271776"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8.png"/><Relationship Id="rId4" Type="http://schemas.openxmlformats.org/officeDocument/2006/relationships/image" Target="../media/image112.png"/><Relationship Id="rId9" Type="http://schemas.openxmlformats.org/officeDocument/2006/relationships/image" Target="../media/image117.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4717"/>
            <a:ext cx="9144000" cy="2725683"/>
          </a:xfrm>
        </p:spPr>
        <p:txBody>
          <a:bodyPr>
            <a:normAutofit/>
          </a:bodyPr>
          <a:lstStyle/>
          <a:p>
            <a:br>
              <a:rPr lang="en-US" sz="2800" b="1" dirty="0"/>
            </a:br>
            <a:br>
              <a:rPr lang="en-US" sz="2800" b="1" dirty="0"/>
            </a:br>
            <a:r>
              <a:rPr lang="en-US" sz="2800" dirty="0"/>
              <a:t>Joint Representation Learning for Recommendation with Heterogeneous Information Sources</a:t>
            </a:r>
          </a:p>
        </p:txBody>
      </p:sp>
    </p:spTree>
    <p:extLst>
      <p:ext uri="{BB962C8B-B14F-4D97-AF65-F5344CB8AC3E}">
        <p14:creationId xmlns:p14="http://schemas.microsoft.com/office/powerpoint/2010/main" val="299929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Numerical Ratings (View V</a:t>
            </a:r>
            <a:r>
              <a:rPr lang="en-US" baseline="-25000" dirty="0"/>
              <a:t>3</a:t>
            </a:r>
            <a:r>
              <a:rPr lang="en-US" dirty="0"/>
              <a:t>)</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10</a:t>
            </a:fld>
            <a:endParaRPr lang="en-US"/>
          </a:p>
        </p:txBody>
      </p:sp>
      <p:sp>
        <p:nvSpPr>
          <p:cNvPr id="7" name="Rounded Rectangle 6"/>
          <p:cNvSpPr/>
          <p:nvPr/>
        </p:nvSpPr>
        <p:spPr>
          <a:xfrm>
            <a:off x="273131"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35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616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902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188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744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66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9235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616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902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4188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4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966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0" name="Rectangle 19"/>
          <p:cNvSpPr/>
          <p:nvPr/>
        </p:nvSpPr>
        <p:spPr>
          <a:xfrm>
            <a:off x="27142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23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809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095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51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873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6" name="Rectangle 25"/>
          <p:cNvSpPr/>
          <p:nvPr/>
        </p:nvSpPr>
        <p:spPr>
          <a:xfrm>
            <a:off x="462622" y="248494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0267" y="3233731"/>
            <a:ext cx="340394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1</a:t>
            </a:r>
          </a:p>
        </p:txBody>
      </p:sp>
      <p:sp>
        <p:nvSpPr>
          <p:cNvPr id="28" name="Rectangle 27"/>
          <p:cNvSpPr/>
          <p:nvPr/>
        </p:nvSpPr>
        <p:spPr>
          <a:xfrm>
            <a:off x="1048174" y="2713623"/>
            <a:ext cx="2557434"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2</a:t>
            </a:r>
          </a:p>
        </p:txBody>
      </p:sp>
      <mc:AlternateContent xmlns:mc="http://schemas.openxmlformats.org/markup-compatibility/2006" xmlns:a14="http://schemas.microsoft.com/office/drawing/2010/main">
        <mc:Choice Requires="a14">
          <p:sp>
            <p:nvSpPr>
              <p:cNvPr id="29" name="TextBox 28"/>
              <p:cNvSpPr txBox="1"/>
              <p:nvPr/>
            </p:nvSpPr>
            <p:spPr>
              <a:xfrm>
                <a:off x="1142079" y="4369288"/>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9" name="TextBox 28"/>
              <p:cNvSpPr txBox="1">
                <a:spLocks noRot="1" noChangeAspect="1" noMove="1" noResize="1" noEditPoints="1" noAdjustHandles="1" noChangeArrowheads="1" noChangeShapeType="1" noTextEdit="1"/>
              </p:cNvSpPr>
              <p:nvPr/>
            </p:nvSpPr>
            <p:spPr>
              <a:xfrm>
                <a:off x="1142079" y="4369288"/>
                <a:ext cx="602153" cy="276999"/>
              </a:xfrm>
              <a:prstGeom prst="rect">
                <a:avLst/>
              </a:prstGeom>
              <a:blipFill rotWithShape="0">
                <a:blip r:embed="rId2"/>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942050" y="4369288"/>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2942050" y="4369288"/>
                <a:ext cx="596382" cy="276999"/>
              </a:xfrm>
              <a:prstGeom prst="rect">
                <a:avLst/>
              </a:prstGeom>
              <a:blipFill rotWithShape="0">
                <a:blip r:embed="rId3"/>
                <a:stretch>
                  <a:fillRect l="-1031" t="-2222" b="-17778"/>
                </a:stretch>
              </a:blipFill>
            </p:spPr>
            <p:txBody>
              <a:bodyPr/>
              <a:lstStyle/>
              <a:p>
                <a:r>
                  <a:rPr lang="en-US">
                    <a:noFill/>
                  </a:rPr>
                  <a:t> </a:t>
                </a:r>
              </a:p>
            </p:txBody>
          </p:sp>
        </mc:Fallback>
      </mc:AlternateContent>
      <p:sp>
        <p:nvSpPr>
          <p:cNvPr id="31" name="Rectangle 30"/>
          <p:cNvSpPr/>
          <p:nvPr/>
        </p:nvSpPr>
        <p:spPr>
          <a:xfrm>
            <a:off x="27142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523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9809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2095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651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873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7" name="Document 36"/>
              <p:cNvSpPr/>
              <p:nvPr/>
            </p:nvSpPr>
            <p:spPr>
              <a:xfrm>
                <a:off x="1708649" y="2058022"/>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Rating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𝑟</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37" name="Document 36"/>
              <p:cNvSpPr>
                <a:spLocks noRot="1" noChangeAspect="1" noMove="1" noResize="1" noEditPoints="1" noAdjustHandles="1" noChangeArrowheads="1" noChangeShapeType="1" noTextEdit="1"/>
              </p:cNvSpPr>
              <p:nvPr/>
            </p:nvSpPr>
            <p:spPr>
              <a:xfrm>
                <a:off x="1708649" y="2058022"/>
                <a:ext cx="1221783" cy="317500"/>
              </a:xfrm>
              <a:prstGeom prst="flowChartDocument">
                <a:avLst/>
              </a:prstGeom>
              <a:blipFill rotWithShape="0">
                <a:blip r:embed="rId4"/>
                <a:stretch>
                  <a:fillRect t="-16667" b="-14815"/>
                </a:stretch>
              </a:blipFill>
              <a:ln>
                <a:solidFill>
                  <a:schemeClr val="tx1"/>
                </a:solidFill>
              </a:ln>
            </p:spPr>
            <p:txBody>
              <a:bodyPr/>
              <a:lstStyle/>
              <a:p>
                <a:r>
                  <a:rPr lang="en-US">
                    <a:noFill/>
                  </a:rPr>
                  <a:t> </a:t>
                </a:r>
              </a:p>
            </p:txBody>
          </p:sp>
        </mc:Fallback>
      </mc:AlternateContent>
      <p:cxnSp>
        <p:nvCxnSpPr>
          <p:cNvPr id="38" name="Straight Arrow Connector 37"/>
          <p:cNvCxnSpPr/>
          <p:nvPr/>
        </p:nvCxnSpPr>
        <p:spPr>
          <a:xfrm>
            <a:off x="14505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412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50592" y="3501993"/>
            <a:ext cx="881648"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332240" y="3501993"/>
            <a:ext cx="909052"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2326892" y="2958135"/>
            <a:ext cx="5348" cy="2755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319541" y="2354532"/>
            <a:ext cx="7350" cy="335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24518" y="2970351"/>
            <a:ext cx="3579513" cy="376256"/>
          </a:xfrm>
          <a:prstGeom prst="rect">
            <a:avLst/>
          </a:prstGeom>
        </p:spPr>
      </p:pic>
      <p:pic>
        <p:nvPicPr>
          <p:cNvPr id="45" name="Picture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91467" y="3339994"/>
            <a:ext cx="3926231" cy="543192"/>
          </a:xfrm>
          <a:prstGeom prst="rect">
            <a:avLst/>
          </a:prstGeom>
        </p:spPr>
      </p:pic>
      <p:sp>
        <p:nvSpPr>
          <p:cNvPr id="46" name="TextBox 45"/>
          <p:cNvSpPr txBox="1"/>
          <p:nvPr/>
        </p:nvSpPr>
        <p:spPr>
          <a:xfrm>
            <a:off x="1942084" y="4941658"/>
            <a:ext cx="4368440" cy="369332"/>
          </a:xfrm>
          <a:prstGeom prst="rect">
            <a:avLst/>
          </a:prstGeom>
          <a:noFill/>
        </p:spPr>
        <p:txBody>
          <a:bodyPr wrap="none" rtlCol="0">
            <a:spAutoFit/>
          </a:bodyPr>
          <a:lstStyle/>
          <a:p>
            <a:r>
              <a:rPr lang="en-US" dirty="0"/>
              <a:t>Rating Embedding </a:t>
            </a:r>
            <a:r>
              <a:rPr lang="en-US"/>
              <a:t>by Fully </a:t>
            </a:r>
            <a:r>
              <a:rPr lang="en-US" dirty="0"/>
              <a:t>Connected Layers</a:t>
            </a:r>
          </a:p>
        </p:txBody>
      </p:sp>
      <p:sp>
        <p:nvSpPr>
          <p:cNvPr id="47" name="TextBox 46"/>
          <p:cNvSpPr txBox="1"/>
          <p:nvPr/>
        </p:nvSpPr>
        <p:spPr>
          <a:xfrm>
            <a:off x="282213" y="4260409"/>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44528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Representation Learning</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11</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1" y="1099188"/>
            <a:ext cx="4855090" cy="3859416"/>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37805" y="1099188"/>
            <a:ext cx="2489239" cy="1685390"/>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684467" y="2730074"/>
            <a:ext cx="2467629" cy="1675745"/>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684469" y="4415464"/>
            <a:ext cx="2467627" cy="1682669"/>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4624" y="5191160"/>
            <a:ext cx="4098091" cy="561149"/>
          </a:xfrm>
          <a:prstGeom prst="rect">
            <a:avLst/>
          </a:prstGeom>
        </p:spPr>
      </p:pic>
      <p:sp>
        <p:nvSpPr>
          <p:cNvPr id="12" name="TextBox 11"/>
          <p:cNvSpPr txBox="1"/>
          <p:nvPr/>
        </p:nvSpPr>
        <p:spPr>
          <a:xfrm>
            <a:off x="5663240" y="2360742"/>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 name="TextBox 12"/>
          <p:cNvSpPr txBox="1"/>
          <p:nvPr/>
        </p:nvSpPr>
        <p:spPr>
          <a:xfrm>
            <a:off x="5675940" y="4017028"/>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4" name="TextBox 13"/>
          <p:cNvSpPr txBox="1"/>
          <p:nvPr/>
        </p:nvSpPr>
        <p:spPr>
          <a:xfrm>
            <a:off x="5675940" y="5693285"/>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7705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55739" y="4031542"/>
            <a:ext cx="1470112" cy="639594"/>
          </a:xfrm>
          <a:prstGeom prst="rect">
            <a:avLst/>
          </a:prstGeom>
        </p:spPr>
      </p:pic>
      <p:sp>
        <p:nvSpPr>
          <p:cNvPr id="2" name="Title 1"/>
          <p:cNvSpPr>
            <a:spLocks noGrp="1"/>
          </p:cNvSpPr>
          <p:nvPr>
            <p:ph type="title"/>
          </p:nvPr>
        </p:nvSpPr>
        <p:spPr/>
        <p:txBody>
          <a:bodyPr/>
          <a:lstStyle/>
          <a:p>
            <a:r>
              <a:rPr lang="en-US" dirty="0"/>
              <a:t>Extendable to New Information Sources</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12</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8859" y="1454629"/>
            <a:ext cx="1287831" cy="1287831"/>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3039" y="1693636"/>
            <a:ext cx="1583778" cy="83847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19767" y="1497679"/>
            <a:ext cx="1275412" cy="1205334"/>
          </a:xfrm>
          <a:prstGeom prst="rect">
            <a:avLst/>
          </a:prstGeom>
        </p:spPr>
      </p:pic>
      <p:sp>
        <p:nvSpPr>
          <p:cNvPr id="10" name="Rounded Rectangle 9"/>
          <p:cNvSpPr/>
          <p:nvPr/>
        </p:nvSpPr>
        <p:spPr>
          <a:xfrm>
            <a:off x="453327" y="1356813"/>
            <a:ext cx="5408854" cy="15446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28333" y="1824221"/>
            <a:ext cx="588723" cy="707886"/>
          </a:xfrm>
          <a:prstGeom prst="rect">
            <a:avLst/>
          </a:prstGeom>
          <a:solidFill>
            <a:schemeClr val="bg1"/>
          </a:solidFill>
        </p:spPr>
        <p:txBody>
          <a:bodyPr wrap="square" rtlCol="0">
            <a:spAutoFit/>
          </a:bodyPr>
          <a:lstStyle/>
          <a:p>
            <a:r>
              <a:rPr lang="zh-CN" altLang="en-US" sz="4000" dirty="0"/>
              <a:t>➕</a:t>
            </a:r>
            <a:endParaRPr lang="en-US" sz="6000"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83208" y="1379506"/>
            <a:ext cx="1269683" cy="678363"/>
          </a:xfrm>
          <a:prstGeom prst="rect">
            <a:avLst/>
          </a:prstGeom>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24217" y="2161117"/>
            <a:ext cx="876261" cy="656499"/>
          </a:xfrm>
          <a:prstGeom prst="rect">
            <a:avLst/>
          </a:prstGeom>
        </p:spPr>
      </p:pic>
      <p:sp>
        <p:nvSpPr>
          <p:cNvPr id="14" name="TextBox 13"/>
          <p:cNvSpPr txBox="1"/>
          <p:nvPr/>
        </p:nvSpPr>
        <p:spPr>
          <a:xfrm>
            <a:off x="1090132" y="2594737"/>
            <a:ext cx="565283" cy="369332"/>
          </a:xfrm>
          <a:prstGeom prst="rect">
            <a:avLst/>
          </a:prstGeom>
          <a:noFill/>
        </p:spPr>
        <p:txBody>
          <a:bodyPr wrap="none" rtlCol="0">
            <a:spAutoFit/>
          </a:bodyPr>
          <a:lstStyle/>
          <a:p>
            <a:r>
              <a:rPr lang="en-US" altLang="zh-CN"/>
              <a:t>Text</a:t>
            </a:r>
            <a:endParaRPr lang="en-US" dirty="0"/>
          </a:p>
        </p:txBody>
      </p:sp>
      <p:sp>
        <p:nvSpPr>
          <p:cNvPr id="15" name="TextBox 14"/>
          <p:cNvSpPr txBox="1"/>
          <p:nvPr/>
        </p:nvSpPr>
        <p:spPr>
          <a:xfrm>
            <a:off x="2720247" y="2565085"/>
            <a:ext cx="759888" cy="369332"/>
          </a:xfrm>
          <a:prstGeom prst="rect">
            <a:avLst/>
          </a:prstGeom>
          <a:noFill/>
        </p:spPr>
        <p:txBody>
          <a:bodyPr wrap="none" rtlCol="0">
            <a:spAutoFit/>
          </a:bodyPr>
          <a:lstStyle/>
          <a:p>
            <a:r>
              <a:rPr lang="en-US" altLang="zh-CN"/>
              <a:t>Image</a:t>
            </a:r>
            <a:endParaRPr lang="en-US" dirty="0"/>
          </a:p>
        </p:txBody>
      </p:sp>
      <p:sp>
        <p:nvSpPr>
          <p:cNvPr id="16" name="TextBox 15"/>
          <p:cNvSpPr txBox="1"/>
          <p:nvPr/>
        </p:nvSpPr>
        <p:spPr>
          <a:xfrm>
            <a:off x="4544967" y="2565085"/>
            <a:ext cx="868699" cy="369332"/>
          </a:xfrm>
          <a:prstGeom prst="rect">
            <a:avLst/>
          </a:prstGeom>
          <a:noFill/>
        </p:spPr>
        <p:txBody>
          <a:bodyPr wrap="none" rtlCol="0">
            <a:spAutoFit/>
          </a:bodyPr>
          <a:lstStyle/>
          <a:p>
            <a:r>
              <a:rPr lang="en-US" altLang="zh-CN"/>
              <a:t>Ratings</a:t>
            </a:r>
            <a:endParaRPr lang="en-US" dirty="0"/>
          </a:p>
        </p:txBody>
      </p:sp>
      <p:sp>
        <p:nvSpPr>
          <p:cNvPr id="17" name="TextBox 16"/>
          <p:cNvSpPr txBox="1"/>
          <p:nvPr/>
        </p:nvSpPr>
        <p:spPr>
          <a:xfrm>
            <a:off x="8275842" y="1529785"/>
            <a:ext cx="694549" cy="369332"/>
          </a:xfrm>
          <a:prstGeom prst="rect">
            <a:avLst/>
          </a:prstGeom>
          <a:noFill/>
        </p:spPr>
        <p:txBody>
          <a:bodyPr wrap="none" rtlCol="0">
            <a:spAutoFit/>
          </a:bodyPr>
          <a:lstStyle/>
          <a:p>
            <a:r>
              <a:rPr lang="en-US" altLang="zh-CN"/>
              <a:t>Voice</a:t>
            </a:r>
            <a:endParaRPr lang="en-US" dirty="0"/>
          </a:p>
        </p:txBody>
      </p:sp>
      <p:sp>
        <p:nvSpPr>
          <p:cNvPr id="18" name="TextBox 17"/>
          <p:cNvSpPr txBox="1"/>
          <p:nvPr/>
        </p:nvSpPr>
        <p:spPr>
          <a:xfrm>
            <a:off x="8275842" y="2304161"/>
            <a:ext cx="728084" cy="369332"/>
          </a:xfrm>
          <a:prstGeom prst="rect">
            <a:avLst/>
          </a:prstGeom>
          <a:noFill/>
        </p:spPr>
        <p:txBody>
          <a:bodyPr wrap="none" rtlCol="0">
            <a:spAutoFit/>
          </a:bodyPr>
          <a:lstStyle/>
          <a:p>
            <a:r>
              <a:rPr lang="en-US" altLang="zh-CN" dirty="0"/>
              <a:t>Video</a:t>
            </a:r>
            <a:endParaRPr lang="en-US" dirty="0"/>
          </a:p>
        </p:txBody>
      </p:sp>
      <p:pic>
        <p:nvPicPr>
          <p:cNvPr id="20" name="Picture 19"/>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617640" y="4657423"/>
            <a:ext cx="6595566" cy="697486"/>
          </a:xfrm>
          <a:prstGeom prst="rect">
            <a:avLst/>
          </a:prstGeom>
        </p:spPr>
      </p:pic>
      <p:sp>
        <p:nvSpPr>
          <p:cNvPr id="21" name="Rounded Rectangle 20"/>
          <p:cNvSpPr/>
          <p:nvPr/>
        </p:nvSpPr>
        <p:spPr>
          <a:xfrm>
            <a:off x="1604939" y="4077465"/>
            <a:ext cx="595315" cy="1277444"/>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endCxn id="21" idx="2"/>
          </p:cNvCxnSpPr>
          <p:nvPr/>
        </p:nvCxnSpPr>
        <p:spPr>
          <a:xfrm flipV="1">
            <a:off x="1898457" y="5354909"/>
            <a:ext cx="4140" cy="3445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6642" y="5616037"/>
            <a:ext cx="3578993" cy="369332"/>
          </a:xfrm>
          <a:prstGeom prst="rect">
            <a:avLst/>
          </a:prstGeom>
          <a:noFill/>
        </p:spPr>
        <p:txBody>
          <a:bodyPr wrap="none" rtlCol="0">
            <a:spAutoFit/>
          </a:bodyPr>
          <a:lstStyle/>
          <a:p>
            <a:r>
              <a:rPr lang="en-US" dirty="0"/>
              <a:t>Gradient </a:t>
            </a:r>
            <a:r>
              <a:rPr lang="en-US"/>
              <a:t>on parameters from view k</a:t>
            </a:r>
          </a:p>
        </p:txBody>
      </p:sp>
      <p:sp>
        <p:nvSpPr>
          <p:cNvPr id="28" name="Rounded Rectangle 27"/>
          <p:cNvSpPr/>
          <p:nvPr/>
        </p:nvSpPr>
        <p:spPr>
          <a:xfrm>
            <a:off x="2390796" y="4077465"/>
            <a:ext cx="5859054" cy="1277444"/>
          </a:xfrm>
          <a:prstGeom prst="roundRect">
            <a:avLst>
              <a:gd name="adj" fmla="val 8714"/>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5405919" y="5329940"/>
            <a:ext cx="0" cy="375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24680" y="5611524"/>
            <a:ext cx="3985065" cy="646331"/>
          </a:xfrm>
          <a:prstGeom prst="rect">
            <a:avLst/>
          </a:prstGeom>
          <a:noFill/>
        </p:spPr>
        <p:txBody>
          <a:bodyPr wrap="none" rtlCol="0">
            <a:spAutoFit/>
          </a:bodyPr>
          <a:lstStyle/>
          <a:p>
            <a:r>
              <a:rPr lang="en-US" dirty="0"/>
              <a:t>Only contains parameters of view k itself</a:t>
            </a:r>
          </a:p>
          <a:p>
            <a:r>
              <a:rPr lang="en-US" dirty="0"/>
              <a:t>Independent from other views</a:t>
            </a:r>
          </a:p>
        </p:txBody>
      </p:sp>
      <p:pic>
        <p:nvPicPr>
          <p:cNvPr id="25" name="Picture 2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33918" y="3293887"/>
            <a:ext cx="4523982" cy="619466"/>
          </a:xfrm>
          <a:prstGeom prst="rect">
            <a:avLst/>
          </a:prstGeom>
        </p:spPr>
      </p:pic>
    </p:spTree>
    <p:extLst>
      <p:ext uri="{BB962C8B-B14F-4D97-AF65-F5344CB8AC3E}">
        <p14:creationId xmlns:p14="http://schemas.microsoft.com/office/powerpoint/2010/main" val="8799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18" grpId="0"/>
      <p:bldP spid="21" grpId="0" animBg="1"/>
      <p:bldP spid="27" grpId="0"/>
      <p:bldP spid="28"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methods</a:t>
            </a:r>
          </a:p>
        </p:txBody>
      </p:sp>
      <p:sp>
        <p:nvSpPr>
          <p:cNvPr id="3" name="Content Placeholder 2"/>
          <p:cNvSpPr>
            <a:spLocks noGrp="1"/>
          </p:cNvSpPr>
          <p:nvPr>
            <p:ph idx="1"/>
          </p:nvPr>
        </p:nvSpPr>
        <p:spPr/>
        <p:txBody>
          <a:bodyPr/>
          <a:lstStyle/>
          <a:p>
            <a:r>
              <a:rPr lang="en-US" dirty="0"/>
              <a:t>Baseline Methods</a:t>
            </a:r>
          </a:p>
          <a:p>
            <a:pPr lvl="1"/>
            <a:r>
              <a:rPr lang="en-US" dirty="0"/>
              <a:t>BPR: Bayesian Personalized Ranking with </a:t>
            </a:r>
            <a:r>
              <a:rPr lang="en-US" dirty="0">
                <a:solidFill>
                  <a:srgbClr val="2D33D3"/>
                </a:solidFill>
              </a:rPr>
              <a:t>implicit feedback</a:t>
            </a:r>
            <a:r>
              <a:rPr lang="en-US" dirty="0"/>
              <a:t>.</a:t>
            </a:r>
          </a:p>
          <a:p>
            <a:pPr lvl="1"/>
            <a:r>
              <a:rPr lang="en-US" dirty="0"/>
              <a:t>HFT: Hidden factor and topics model integrated into BPR, because the original model is designed for rating prediction. It relies on </a:t>
            </a:r>
            <a:r>
              <a:rPr lang="en-US" dirty="0">
                <a:solidFill>
                  <a:srgbClr val="2D33D3"/>
                </a:solidFill>
              </a:rPr>
              <a:t>reviews</a:t>
            </a:r>
            <a:r>
              <a:rPr lang="en-US" dirty="0"/>
              <a:t>.</a:t>
            </a:r>
          </a:p>
          <a:p>
            <a:pPr lvl="1"/>
            <a:r>
              <a:rPr lang="en-US" dirty="0"/>
              <a:t>VBPR: Visual Bayesian Personalized Ranking method based on </a:t>
            </a:r>
            <a:r>
              <a:rPr lang="en-US" dirty="0">
                <a:solidFill>
                  <a:srgbClr val="2D33D3"/>
                </a:solidFill>
              </a:rPr>
              <a:t>images</a:t>
            </a:r>
            <a:r>
              <a:rPr lang="en-US" dirty="0"/>
              <a: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AEC44C54-BAF9-9C49-9C7D-D463085BC6A7}" type="slidenum">
              <a:rPr lang="en-US" smtClean="0"/>
              <a:t>13</a:t>
            </a:fld>
            <a:endParaRPr lang="en-US"/>
          </a:p>
        </p:txBody>
      </p:sp>
    </p:spTree>
    <p:extLst>
      <p:ext uri="{BB962C8B-B14F-4D97-AF65-F5344CB8AC3E}">
        <p14:creationId xmlns:p14="http://schemas.microsoft.com/office/powerpoint/2010/main" val="154577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and Future Works</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14</a:t>
            </a:fld>
            <a:endParaRPr lang="en-US"/>
          </a:p>
        </p:txBody>
      </p:sp>
      <p:sp>
        <p:nvSpPr>
          <p:cNvPr id="17" name="TextBox 16"/>
          <p:cNvSpPr txBox="1"/>
          <p:nvPr/>
        </p:nvSpPr>
        <p:spPr>
          <a:xfrm>
            <a:off x="3968797" y="1361987"/>
            <a:ext cx="4222951" cy="646331"/>
          </a:xfrm>
          <a:prstGeom prst="rect">
            <a:avLst/>
          </a:prstGeom>
          <a:noFill/>
        </p:spPr>
        <p:txBody>
          <a:bodyPr wrap="none" rtlCol="0">
            <a:spAutoFit/>
          </a:bodyPr>
          <a:lstStyle/>
          <a:p>
            <a:r>
              <a:rPr lang="en-US" dirty="0"/>
              <a:t>Use various heterogeneous data to provide</a:t>
            </a:r>
          </a:p>
          <a:p>
            <a:r>
              <a:rPr lang="en-US" b="1" dirty="0"/>
              <a:t>Significant personalization performance.</a:t>
            </a:r>
          </a:p>
        </p:txBody>
      </p:sp>
      <p:sp>
        <p:nvSpPr>
          <p:cNvPr id="18" name="Rectangle 17"/>
          <p:cNvSpPr/>
          <p:nvPr/>
        </p:nvSpPr>
        <p:spPr>
          <a:xfrm>
            <a:off x="947900" y="976429"/>
            <a:ext cx="3008199" cy="14100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0"/>
            <a:endCxn id="18" idx="2"/>
          </p:cNvCxnSpPr>
          <p:nvPr/>
        </p:nvCxnSpPr>
        <p:spPr>
          <a:xfrm>
            <a:off x="2452000" y="976429"/>
            <a:ext cx="0" cy="141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32260" y="1063134"/>
            <a:ext cx="656172" cy="656172"/>
          </a:xfrm>
          <a:prstGeom prst="rect">
            <a:avLst/>
          </a:prstGeom>
        </p:spPr>
      </p:pic>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6213" y="1486988"/>
            <a:ext cx="1015577" cy="537659"/>
          </a:xfrm>
          <a:prstGeom prst="rect">
            <a:avLst/>
          </a:prstGeom>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64887" y="1121842"/>
            <a:ext cx="588004" cy="555696"/>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02000" y="1836765"/>
            <a:ext cx="565199" cy="423450"/>
          </a:xfrm>
          <a:prstGeom prst="rect">
            <a:avLst/>
          </a:prstGeom>
        </p:spPr>
      </p:pic>
      <p:pic>
        <p:nvPicPr>
          <p:cNvPr id="24" name="Picture 2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65560" y="1886733"/>
            <a:ext cx="634842" cy="339182"/>
          </a:xfrm>
          <a:prstGeom prst="rect">
            <a:avLst/>
          </a:prstGeom>
        </p:spPr>
      </p:pic>
      <p:sp>
        <p:nvSpPr>
          <p:cNvPr id="13" name="Content Placeholder 2"/>
          <p:cNvSpPr>
            <a:spLocks noGrp="1"/>
          </p:cNvSpPr>
          <p:nvPr>
            <p:ph idx="1"/>
          </p:nvPr>
        </p:nvSpPr>
        <p:spPr>
          <a:xfrm>
            <a:off x="340672" y="2818708"/>
            <a:ext cx="8870730" cy="3484160"/>
          </a:xfrm>
        </p:spPr>
        <p:txBody>
          <a:bodyPr>
            <a:normAutofit/>
          </a:bodyPr>
          <a:lstStyle/>
          <a:p>
            <a:r>
              <a:rPr lang="en-US" sz="2000" dirty="0"/>
              <a:t>Develop a </a:t>
            </a:r>
            <a:r>
              <a:rPr lang="en-US" sz="2000" dirty="0">
                <a:solidFill>
                  <a:srgbClr val="2D33D3"/>
                </a:solidFill>
              </a:rPr>
              <a:t>Joint Representation Learning </a:t>
            </a:r>
            <a:r>
              <a:rPr lang="en-US" sz="2000" dirty="0"/>
              <a:t>framework for recommendation based on heterogeneous information sources.</a:t>
            </a:r>
          </a:p>
          <a:p>
            <a:r>
              <a:rPr lang="en-US" sz="2000" dirty="0"/>
              <a:t>Not only ratings, review, and images, but also </a:t>
            </a:r>
            <a:r>
              <a:rPr lang="en-US" sz="2000" dirty="0">
                <a:solidFill>
                  <a:srgbClr val="2D33D3"/>
                </a:solidFill>
              </a:rPr>
              <a:t>extendable to new information sources</a:t>
            </a:r>
            <a:r>
              <a:rPr lang="en-US" sz="2000" dirty="0"/>
              <a:t>.</a:t>
            </a:r>
          </a:p>
          <a:p>
            <a:r>
              <a:rPr lang="en-US" sz="2000" dirty="0"/>
              <a:t>Achieved significant improve for top-N recommendation.</a:t>
            </a:r>
          </a:p>
          <a:p>
            <a:endParaRPr lang="en-US" sz="2000" dirty="0"/>
          </a:p>
          <a:p>
            <a:r>
              <a:rPr lang="en-US" sz="2000" dirty="0"/>
              <a:t>Future work</a:t>
            </a:r>
          </a:p>
          <a:p>
            <a:pPr lvl="1"/>
            <a:r>
              <a:rPr lang="en-US" sz="1600" dirty="0"/>
              <a:t>Consider </a:t>
            </a:r>
            <a:r>
              <a:rPr lang="en-US" sz="1600" dirty="0">
                <a:solidFill>
                  <a:srgbClr val="2D33D3"/>
                </a:solidFill>
              </a:rPr>
              <a:t>other representation learning architectures </a:t>
            </a:r>
            <a:r>
              <a:rPr lang="en-US" sz="1600" dirty="0"/>
              <a:t>for recommendation</a:t>
            </a:r>
          </a:p>
          <a:p>
            <a:pPr lvl="1"/>
            <a:r>
              <a:rPr lang="en-US" sz="1600" dirty="0"/>
              <a:t>Consider </a:t>
            </a:r>
            <a:r>
              <a:rPr lang="en-US" sz="1600" dirty="0">
                <a:solidFill>
                  <a:srgbClr val="2D33D3"/>
                </a:solidFill>
              </a:rPr>
              <a:t>other information sources </a:t>
            </a:r>
            <a:r>
              <a:rPr lang="en-US" sz="1600" dirty="0"/>
              <a:t>for recommendation</a:t>
            </a:r>
          </a:p>
        </p:txBody>
      </p:sp>
    </p:spTree>
    <p:extLst>
      <p:ext uri="{BB962C8B-B14F-4D97-AF65-F5344CB8AC3E}">
        <p14:creationId xmlns:p14="http://schemas.microsoft.com/office/powerpoint/2010/main" val="31527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DD85-3713-4C6C-8B0B-AA2850B8324B}"/>
              </a:ext>
            </a:extLst>
          </p:cNvPr>
          <p:cNvSpPr>
            <a:spLocks noGrp="1"/>
          </p:cNvSpPr>
          <p:nvPr>
            <p:ph type="title"/>
          </p:nvPr>
        </p:nvSpPr>
        <p:spPr/>
        <p:txBody>
          <a:bodyPr/>
          <a:lstStyle/>
          <a:p>
            <a:r>
              <a:rPr lang="en-US" dirty="0"/>
              <a:t>Thesis Timeline</a:t>
            </a:r>
          </a:p>
        </p:txBody>
      </p:sp>
      <p:sp>
        <p:nvSpPr>
          <p:cNvPr id="3" name="Content Placeholder 2">
            <a:extLst>
              <a:ext uri="{FF2B5EF4-FFF2-40B4-BE49-F238E27FC236}">
                <a16:creationId xmlns:a16="http://schemas.microsoft.com/office/drawing/2014/main" id="{32859614-81C2-4A00-9667-67E1C8A52D74}"/>
              </a:ext>
            </a:extLst>
          </p:cNvPr>
          <p:cNvSpPr>
            <a:spLocks noGrp="1"/>
          </p:cNvSpPr>
          <p:nvPr>
            <p:ph idx="1"/>
          </p:nvPr>
        </p:nvSpPr>
        <p:spPr/>
        <p:txBody>
          <a:bodyPr>
            <a:normAutofit fontScale="85000" lnSpcReduction="10000"/>
          </a:bodyPr>
          <a:lstStyle/>
          <a:p>
            <a:r>
              <a:rPr lang="en-US" dirty="0"/>
              <a:t>Complete Textual, Visual and Rating based Joint Representation Learning for Recommendation Systems by the first week of May. Possibly 1</a:t>
            </a:r>
            <a:r>
              <a:rPr lang="en-US" baseline="30000" dirty="0"/>
              <a:t>st</a:t>
            </a:r>
            <a:r>
              <a:rPr lang="en-US" dirty="0"/>
              <a:t> May 2019.</a:t>
            </a:r>
          </a:p>
          <a:p>
            <a:endParaRPr lang="en-US" dirty="0"/>
          </a:p>
          <a:p>
            <a:r>
              <a:rPr lang="en-US" dirty="0"/>
              <a:t>Improve the Recommendation System implementing one of the following research topics: Complete by August 2019</a:t>
            </a:r>
          </a:p>
          <a:p>
            <a:pPr marL="457200" indent="-457200">
              <a:buFont typeface="+mj-lt"/>
              <a:buAutoNum type="arabicPeriod"/>
            </a:pPr>
            <a:r>
              <a:rPr lang="en-US" dirty="0"/>
              <a:t>Hidden factors and hidden topics: understanding rating dimensions with review text (</a:t>
            </a:r>
            <a:r>
              <a:rPr lang="en-US" dirty="0">
                <a:hlinkClick r:id="rId2"/>
              </a:rPr>
              <a:t>http://dl.acm.org/citation.cfm?id=2507163</a:t>
            </a:r>
            <a:r>
              <a:rPr lang="en-US" dirty="0"/>
              <a:t>)</a:t>
            </a:r>
          </a:p>
          <a:p>
            <a:pPr marL="457200" indent="-457200">
              <a:buFont typeface="+mj-lt"/>
              <a:buAutoNum type="arabicPeriod"/>
            </a:pPr>
            <a:r>
              <a:rPr lang="en-US" dirty="0"/>
              <a:t>VBPR: Visual Bayesian Personalized Ranking from Implicit Feedback (www.aaai.org/ocs/index.php/AAAI/AAAI16/paper/download/11914/115 76)</a:t>
            </a:r>
          </a:p>
          <a:p>
            <a:pPr marL="457200" indent="-457200">
              <a:buFont typeface="+mj-lt"/>
              <a:buAutoNum type="arabicPeriod"/>
            </a:pPr>
            <a:r>
              <a:rPr lang="en-US" dirty="0"/>
              <a:t>Joint Representation Learning for Recommendation with Heterogeneous Information Sources (</a:t>
            </a:r>
            <a:r>
              <a:rPr lang="en-US" dirty="0">
                <a:hlinkClick r:id="rId3"/>
              </a:rPr>
              <a:t>https://dl.acm.org/citation.cfm?id=3132892</a:t>
            </a:r>
            <a:r>
              <a:rPr lang="en-US" dirty="0"/>
              <a:t>)</a:t>
            </a:r>
          </a:p>
          <a:p>
            <a:pPr marL="457200" indent="-457200">
              <a:buFont typeface="+mj-lt"/>
              <a:buAutoNum type="arabicPeriod"/>
            </a:pPr>
            <a:r>
              <a:rPr lang="en-US" dirty="0"/>
              <a:t>Towards conversational search and recommendation: System ask, user respond (</a:t>
            </a:r>
            <a:r>
              <a:rPr lang="en-US" dirty="0">
                <a:hlinkClick r:id="rId4"/>
              </a:rPr>
              <a:t>https://dl.acm.org/citation.cfm?id=3271776</a:t>
            </a:r>
            <a:r>
              <a:rPr lang="en-US" dirty="0"/>
              <a:t>)</a:t>
            </a:r>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F3F231DE-27B2-41A2-B8AA-F03350F0ECCF}"/>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9375DD5A-C8D4-4F59-8C0F-1509EBA652A7}"/>
              </a:ext>
            </a:extLst>
          </p:cNvPr>
          <p:cNvSpPr>
            <a:spLocks noGrp="1"/>
          </p:cNvSpPr>
          <p:nvPr>
            <p:ph type="sldNum" sz="quarter" idx="12"/>
          </p:nvPr>
        </p:nvSpPr>
        <p:spPr/>
        <p:txBody>
          <a:bodyPr/>
          <a:lstStyle/>
          <a:p>
            <a:fld id="{AEC44C54-BAF9-9C49-9C7D-D463085BC6A7}" type="slidenum">
              <a:rPr lang="en-US" smtClean="0"/>
              <a:t>15</a:t>
            </a:fld>
            <a:endParaRPr lang="en-US"/>
          </a:p>
        </p:txBody>
      </p:sp>
    </p:spTree>
    <p:extLst>
      <p:ext uri="{BB962C8B-B14F-4D97-AF65-F5344CB8AC3E}">
        <p14:creationId xmlns:p14="http://schemas.microsoft.com/office/powerpoint/2010/main" val="332513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16</a:t>
            </a:fld>
            <a:endParaRPr lang="en-US"/>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43100" y="2679700"/>
            <a:ext cx="5080000" cy="2476500"/>
          </a:xfrm>
          <a:prstGeom prst="rect">
            <a:avLst/>
          </a:prstGeom>
        </p:spPr>
      </p:pic>
    </p:spTree>
    <p:extLst>
      <p:ext uri="{BB962C8B-B14F-4D97-AF65-F5344CB8AC3E}">
        <p14:creationId xmlns:p14="http://schemas.microsoft.com/office/powerpoint/2010/main" val="172803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565"/>
            <a:ext cx="9144000" cy="659962"/>
          </a:xfrm>
        </p:spPr>
        <p:txBody>
          <a:bodyPr>
            <a:normAutofit/>
          </a:bodyPr>
          <a:lstStyle/>
          <a:p>
            <a:endParaRPr lang="en-US" dirty="0"/>
          </a:p>
        </p:txBody>
      </p:sp>
      <p:sp>
        <p:nvSpPr>
          <p:cNvPr id="3" name="Content Placeholder 2"/>
          <p:cNvSpPr>
            <a:spLocks noGrp="1"/>
          </p:cNvSpPr>
          <p:nvPr>
            <p:ph idx="1"/>
          </p:nvPr>
        </p:nvSpPr>
        <p:spPr>
          <a:xfrm>
            <a:off x="457200" y="1093936"/>
            <a:ext cx="8229600" cy="5257800"/>
          </a:xfrm>
        </p:spPr>
        <p:txBody>
          <a:bodyPr>
            <a:normAutofit lnSpcReduction="10000"/>
          </a:bodyPr>
          <a:lstStyle/>
          <a:p>
            <a:r>
              <a:rPr lang="en-US" dirty="0"/>
              <a:t>Dataset</a:t>
            </a:r>
          </a:p>
          <a:p>
            <a:pPr lvl="1"/>
            <a:r>
              <a:rPr lang="en-US" dirty="0"/>
              <a:t>Amazon (24 product categories: 24 sub-datasets)</a:t>
            </a:r>
          </a:p>
          <a:p>
            <a:r>
              <a:rPr lang="en-US" dirty="0"/>
              <a:t>Basic data format (Actually it is a sparse matrix)</a:t>
            </a:r>
          </a:p>
          <a:p>
            <a:pPr lvl="1"/>
            <a:r>
              <a:rPr lang="en-US" b="1" dirty="0"/>
              <a:t>user-id</a:t>
            </a:r>
            <a:r>
              <a:rPr lang="en-US" dirty="0"/>
              <a:t>: which is denoted as “</a:t>
            </a:r>
            <a:r>
              <a:rPr lang="en-US" dirty="0" err="1"/>
              <a:t>reviewerID</a:t>
            </a:r>
            <a:r>
              <a:rPr lang="en-US" dirty="0"/>
              <a:t>” in the dataset</a:t>
            </a:r>
          </a:p>
          <a:p>
            <a:pPr lvl="1"/>
            <a:r>
              <a:rPr lang="en-US" b="1" dirty="0"/>
              <a:t>product-id</a:t>
            </a:r>
            <a:r>
              <a:rPr lang="en-US" dirty="0"/>
              <a:t>: which is denoted as “</a:t>
            </a:r>
            <a:r>
              <a:rPr lang="en-US" dirty="0" err="1"/>
              <a:t>asin</a:t>
            </a:r>
            <a:r>
              <a:rPr lang="en-US" dirty="0"/>
              <a:t>” in the dataset</a:t>
            </a:r>
          </a:p>
          <a:p>
            <a:pPr lvl="1"/>
            <a:r>
              <a:rPr lang="en-US" b="1" dirty="0"/>
              <a:t>rating</a:t>
            </a:r>
            <a:r>
              <a:rPr lang="en-US" dirty="0"/>
              <a:t>: a 1-5 integer star rating, which is the rating that the user rated on the product, it is denoted as “overall” in the dataset</a:t>
            </a:r>
          </a:p>
          <a:p>
            <a:pPr lvl="1"/>
            <a:r>
              <a:rPr lang="en-US" b="1" dirty="0"/>
              <a:t>review</a:t>
            </a:r>
            <a:r>
              <a:rPr lang="en-US" dirty="0"/>
              <a:t>: a piece of review text, which is the review content that the user commented about the product, it is denoted as “</a:t>
            </a:r>
            <a:r>
              <a:rPr lang="en-US" dirty="0" err="1"/>
              <a:t>reviewText</a:t>
            </a:r>
            <a:r>
              <a:rPr lang="en-US" dirty="0"/>
              <a:t>” in the dataset</a:t>
            </a:r>
          </a:p>
          <a:p>
            <a:pPr lvl="1"/>
            <a:r>
              <a:rPr lang="en-US" b="1" dirty="0"/>
              <a:t>title</a:t>
            </a:r>
            <a:r>
              <a:rPr lang="en-US" dirty="0"/>
              <a:t>: the title of the review, which is denoted as “summary” in the dataset</a:t>
            </a:r>
          </a:p>
          <a:p>
            <a:pPr lvl="1"/>
            <a:r>
              <a:rPr lang="en-US" b="1" dirty="0"/>
              <a:t>timestamp</a:t>
            </a:r>
            <a:r>
              <a:rPr lang="en-US" dirty="0"/>
              <a:t>: time that the user made the rating and review</a:t>
            </a:r>
          </a:p>
          <a:p>
            <a:pPr lvl="1"/>
            <a:r>
              <a:rPr lang="en-US" b="1" dirty="0"/>
              <a:t>image</a:t>
            </a:r>
            <a:r>
              <a:rPr lang="en-US" dirty="0"/>
              <a:t>: image of the product</a:t>
            </a:r>
          </a:p>
          <a:p>
            <a:pPr lvl="1"/>
            <a:r>
              <a:rPr lang="en-US" b="1" dirty="0"/>
              <a:t>description</a:t>
            </a:r>
            <a:r>
              <a:rPr lang="en-US" dirty="0"/>
              <a:t>: a piece of text description of the product</a:t>
            </a:r>
          </a:p>
          <a:p>
            <a:pPr marL="457200" lvl="1" indent="0">
              <a:buNone/>
            </a:pPr>
            <a:endParaRPr lang="en-US" dirty="0"/>
          </a:p>
          <a:p>
            <a:pPr lvl="1"/>
            <a:endParaRPr lang="en-US" dirty="0"/>
          </a:p>
        </p:txBody>
      </p:sp>
    </p:spTree>
    <p:extLst>
      <p:ext uri="{BB962C8B-B14F-4D97-AF65-F5344CB8AC3E}">
        <p14:creationId xmlns:p14="http://schemas.microsoft.com/office/powerpoint/2010/main" val="23019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 Tasks</a:t>
            </a:r>
          </a:p>
        </p:txBody>
      </p:sp>
      <p:sp>
        <p:nvSpPr>
          <p:cNvPr id="3" name="Content Placeholder 2"/>
          <p:cNvSpPr>
            <a:spLocks noGrp="1"/>
          </p:cNvSpPr>
          <p:nvPr>
            <p:ph idx="1"/>
          </p:nvPr>
        </p:nvSpPr>
        <p:spPr/>
        <p:txBody>
          <a:bodyPr/>
          <a:lstStyle/>
          <a:p>
            <a:r>
              <a:rPr lang="en-US" dirty="0"/>
              <a:t>Basic Requirements</a:t>
            </a:r>
          </a:p>
          <a:p>
            <a:pPr lvl="1"/>
            <a:r>
              <a:rPr lang="en-US" dirty="0"/>
              <a:t>Step 1: </a:t>
            </a:r>
            <a:r>
              <a:rPr lang="en-US" dirty="0">
                <a:solidFill>
                  <a:srgbClr val="2D33D3"/>
                </a:solidFill>
              </a:rPr>
              <a:t>Data prepressing and split</a:t>
            </a:r>
            <a:r>
              <a:rPr lang="en-US" dirty="0"/>
              <a:t>, create a training dataset and a testing dataset for experiment</a:t>
            </a:r>
          </a:p>
          <a:p>
            <a:pPr lvl="1"/>
            <a:r>
              <a:rPr lang="en-US" dirty="0"/>
              <a:t>Step 2: </a:t>
            </a:r>
            <a:r>
              <a:rPr lang="en-US" dirty="0">
                <a:solidFill>
                  <a:srgbClr val="2D33D3"/>
                </a:solidFill>
              </a:rPr>
              <a:t>Rating prediction</a:t>
            </a:r>
            <a:r>
              <a:rPr lang="en-US" dirty="0"/>
              <a:t>, develop an algorithm to predict the ratings in the testing set based on the information (ratings and others) in the training dataset, and evaluate the predictions based on MAE and RMSE.</a:t>
            </a:r>
          </a:p>
          <a:p>
            <a:pPr lvl="1"/>
            <a:r>
              <a:rPr lang="en-US" dirty="0"/>
              <a:t>Step 3: </a:t>
            </a:r>
            <a:r>
              <a:rPr lang="en-US" dirty="0">
                <a:solidFill>
                  <a:srgbClr val="2D33D3"/>
                </a:solidFill>
              </a:rPr>
              <a:t>Item Recommendation</a:t>
            </a:r>
            <a:r>
              <a:rPr lang="en-US" dirty="0"/>
              <a:t>, construct a recommendation list for each user, and then evaluate the recommendation quality based on precision, recall, F-measure, and NDCG.</a:t>
            </a:r>
          </a:p>
          <a:p>
            <a:pPr marL="0" indent="0">
              <a:buNone/>
            </a:pPr>
            <a:endParaRPr lang="en-US" dirty="0"/>
          </a:p>
        </p:txBody>
      </p:sp>
    </p:spTree>
    <p:extLst>
      <p:ext uri="{BB962C8B-B14F-4D97-AF65-F5344CB8AC3E}">
        <p14:creationId xmlns:p14="http://schemas.microsoft.com/office/powerpoint/2010/main" val="119034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Representation Learning</a:t>
            </a:r>
          </a:p>
        </p:txBody>
      </p:sp>
      <p:sp>
        <p:nvSpPr>
          <p:cNvPr id="6" name="Slide Number Placeholder 5"/>
          <p:cNvSpPr>
            <a:spLocks noGrp="1"/>
          </p:cNvSpPr>
          <p:nvPr>
            <p:ph type="sldNum" sz="quarter" idx="12"/>
          </p:nvPr>
        </p:nvSpPr>
        <p:spPr/>
        <p:txBody>
          <a:bodyPr/>
          <a:lstStyle/>
          <a:p>
            <a:fld id="{AEC44C54-BAF9-9C49-9C7D-D463085BC6A7}" type="slidenum">
              <a:rPr lang="en-US" smtClean="0"/>
              <a:t>4</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7240" y="1435049"/>
            <a:ext cx="1562315" cy="1562315"/>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621" y="1765060"/>
            <a:ext cx="1642593" cy="869608"/>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04644" y="1512026"/>
            <a:ext cx="1490241" cy="1408359"/>
          </a:xfrm>
          <a:prstGeom prst="rect">
            <a:avLst/>
          </a:prstGeom>
        </p:spPr>
      </p:pic>
      <p:sp>
        <p:nvSpPr>
          <p:cNvPr id="12" name="Rectangle 11"/>
          <p:cNvSpPr/>
          <p:nvPr/>
        </p:nvSpPr>
        <p:spPr>
          <a:xfrm>
            <a:off x="1077240" y="3362073"/>
            <a:ext cx="1659888"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3" name="Rectangle 12"/>
          <p:cNvSpPr/>
          <p:nvPr/>
        </p:nvSpPr>
        <p:spPr>
          <a:xfrm>
            <a:off x="3654395" y="3362073"/>
            <a:ext cx="1659888"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4" name="Rectangle 13"/>
          <p:cNvSpPr/>
          <p:nvPr/>
        </p:nvSpPr>
        <p:spPr>
          <a:xfrm>
            <a:off x="6231550" y="3362073"/>
            <a:ext cx="1659888"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5" name="Down Arrow 14"/>
          <p:cNvSpPr/>
          <p:nvPr/>
        </p:nvSpPr>
        <p:spPr>
          <a:xfrm>
            <a:off x="1680268"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26902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88075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680268"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26902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88075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5953"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865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77428"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4" name="Oval 23"/>
          <p:cNvSpPr/>
          <p:nvPr/>
        </p:nvSpPr>
        <p:spPr>
          <a:xfrm>
            <a:off x="1738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891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119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34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81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29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72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24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77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70559"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711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62034"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4323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75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04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18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866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13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56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09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161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250968"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7515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42443"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6903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056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284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99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446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294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437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589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742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user4.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282165" y="5649479"/>
            <a:ext cx="404348" cy="513604"/>
          </a:xfrm>
          <a:prstGeom prst="rect">
            <a:avLst/>
          </a:prstGeom>
        </p:spPr>
      </p:pic>
      <p:sp>
        <p:nvSpPr>
          <p:cNvPr id="66" name="Down Arrow 65"/>
          <p:cNvSpPr/>
          <p:nvPr/>
        </p:nvSpPr>
        <p:spPr>
          <a:xfrm rot="18017956">
            <a:off x="2592539" y="5100959"/>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4269026" y="5113839"/>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rot="3580252">
            <a:off x="5958655" y="5101047"/>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78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5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25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250"/>
                                        <p:tgtEl>
                                          <p:spTgt spid="17"/>
                                        </p:tgtEl>
                                      </p:cBhvr>
                                    </p:animEffect>
                                  </p:childTnLst>
                                </p:cTn>
                              </p:par>
                            </p:childTnLst>
                          </p:cTn>
                        </p:par>
                        <p:par>
                          <p:cTn id="14" fill="hold">
                            <p:stCondLst>
                              <p:cond delay="25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25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25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250"/>
                                        <p:tgtEl>
                                          <p:spTgt spid="1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250"/>
                                        <p:tgtEl>
                                          <p:spTgt spid="1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250"/>
                                        <p:tgtEl>
                                          <p:spTgt spid="20"/>
                                        </p:tgtEl>
                                      </p:cBhvr>
                                    </p:animEffect>
                                  </p:childTnLst>
                                </p:cTn>
                              </p:par>
                            </p:childTnLst>
                          </p:cTn>
                        </p:par>
                        <p:par>
                          <p:cTn id="34" fill="hold">
                            <p:stCondLst>
                              <p:cond delay="750"/>
                            </p:stCondLst>
                            <p:childTnLst>
                              <p:par>
                                <p:cTn id="35" presetID="1" presetClass="entr" presetSubtype="0" fill="hold" grpId="1"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up)">
                                      <p:cBhvr>
                                        <p:cTn id="117" dur="250"/>
                                        <p:tgtEl>
                                          <p:spTgt spid="6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wipe(up)">
                                      <p:cBhvr>
                                        <p:cTn id="120" dur="250"/>
                                        <p:tgtEl>
                                          <p:spTgt spid="6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250"/>
                                        <p:tgtEl>
                                          <p:spTgt spid="69"/>
                                        </p:tgtEl>
                                      </p:cBhvr>
                                    </p:animEffect>
                                  </p:childTnLst>
                                </p:cTn>
                              </p:par>
                            </p:childTnLst>
                          </p:cTn>
                        </p:par>
                        <p:par>
                          <p:cTn id="124" fill="hold">
                            <p:stCondLst>
                              <p:cond delay="250"/>
                            </p:stCondLst>
                            <p:childTnLst>
                              <p:par>
                                <p:cTn id="125" presetID="1" presetClass="entr" presetSubtype="0" fill="hold" nodeType="after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P spid="35"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5</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41107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3" idx="2"/>
            <a:endCxn id="59" idx="0"/>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Entity</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Representation </a:t>
            </a:r>
            <a:r>
              <a:rPr lang="en-US" dirty="0">
                <a:solidFill>
                  <a:schemeClr val="tx1"/>
                </a:solidFill>
              </a:rPr>
              <a:t>Learning</a:t>
            </a:r>
          </a:p>
        </p:txBody>
      </p: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4" name="TextBox 173"/>
          <p:cNvSpPr txBox="1"/>
          <p:nvPr/>
        </p:nvSpPr>
        <p:spPr>
          <a:xfrm>
            <a:off x="614735" y="711426"/>
            <a:ext cx="8163132" cy="369332"/>
          </a:xfrm>
          <a:prstGeom prst="rect">
            <a:avLst/>
          </a:prstGeom>
          <a:noFill/>
        </p:spPr>
        <p:txBody>
          <a:bodyPr wrap="none" rtlCol="0">
            <a:spAutoFit/>
          </a:bodyPr>
          <a:lstStyle/>
          <a:p>
            <a:r>
              <a:rPr lang="en-US" dirty="0"/>
              <a:t>A Multi-View Machine Learning Framework </a:t>
            </a:r>
            <a:r>
              <a:rPr lang="en-US"/>
              <a:t>with Heterogeneous Information Sources</a:t>
            </a:r>
          </a:p>
        </p:txBody>
      </p:sp>
    </p:spTree>
    <p:extLst>
      <p:ext uri="{BB962C8B-B14F-4D97-AF65-F5344CB8AC3E}">
        <p14:creationId xmlns:p14="http://schemas.microsoft.com/office/powerpoint/2010/main" val="176976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6</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41107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3" idx="2"/>
            <a:endCxn id="59" idx="0"/>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Review</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Representation </a:t>
            </a:r>
            <a:r>
              <a:rPr lang="en-US" dirty="0">
                <a:solidFill>
                  <a:schemeClr val="tx1"/>
                </a:solidFill>
              </a:rPr>
              <a:t>Learning</a:t>
            </a:r>
          </a:p>
        </p:txBody>
      </p: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4" name="TextBox 173"/>
          <p:cNvSpPr txBox="1"/>
          <p:nvPr/>
        </p:nvSpPr>
        <p:spPr>
          <a:xfrm>
            <a:off x="614735" y="711426"/>
            <a:ext cx="8163132" cy="369332"/>
          </a:xfrm>
          <a:prstGeom prst="rect">
            <a:avLst/>
          </a:prstGeom>
          <a:noFill/>
        </p:spPr>
        <p:txBody>
          <a:bodyPr wrap="none" rtlCol="0">
            <a:spAutoFit/>
          </a:bodyPr>
          <a:lstStyle/>
          <a:p>
            <a:r>
              <a:rPr lang="en-US" dirty="0"/>
              <a:t>A Multi-View Machine Learning Framework </a:t>
            </a:r>
            <a:r>
              <a:rPr lang="en-US"/>
              <a:t>with Heterogeneous Information Sources</a:t>
            </a:r>
          </a:p>
        </p:txBody>
      </p:sp>
    </p:spTree>
    <p:extLst>
      <p:ext uri="{BB962C8B-B14F-4D97-AF65-F5344CB8AC3E}">
        <p14:creationId xmlns:p14="http://schemas.microsoft.com/office/powerpoint/2010/main" val="13799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up)">
                                      <p:cBhvr>
                                        <p:cTn id="11" dur="250"/>
                                        <p:tgtEl>
                                          <p:spTgt spid="71"/>
                                        </p:tgtEl>
                                      </p:cBhvr>
                                    </p:animEffect>
                                  </p:childTnLst>
                                </p:cTn>
                              </p:par>
                              <p:par>
                                <p:cTn id="12" presetID="22" presetClass="entr" presetSubtype="1" fill="hold"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250"/>
                                        <p:tgtEl>
                                          <p:spTgt spid="72"/>
                                        </p:tgtEl>
                                      </p:cBhvr>
                                    </p:animEffect>
                                  </p:childTnLst>
                                </p:cTn>
                              </p:par>
                              <p:par>
                                <p:cTn id="15" presetID="22" presetClass="entr" presetSubtype="1"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up)">
                                      <p:cBhvr>
                                        <p:cTn id="17" dur="250"/>
                                        <p:tgtEl>
                                          <p:spTgt spid="73"/>
                                        </p:tgtEl>
                                      </p:cBhvr>
                                    </p:animEffect>
                                  </p:childTnLst>
                                </p:cTn>
                              </p:par>
                              <p:par>
                                <p:cTn id="18" presetID="22" presetClass="entr" presetSubtype="1"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up)">
                                      <p:cBhvr>
                                        <p:cTn id="20" dur="250"/>
                                        <p:tgtEl>
                                          <p:spTgt spid="74"/>
                                        </p:tgtEl>
                                      </p:cBhvr>
                                    </p:animEffect>
                                  </p:childTnLst>
                                </p:cTn>
                              </p:par>
                              <p:par>
                                <p:cTn id="21" presetID="22" presetClass="entr" presetSubtype="1"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up)">
                                      <p:cBhvr>
                                        <p:cTn id="23" dur="250"/>
                                        <p:tgtEl>
                                          <p:spTgt spid="75"/>
                                        </p:tgtEl>
                                      </p:cBhvr>
                                    </p:animEffect>
                                  </p:childTnLst>
                                </p:cTn>
                              </p:par>
                              <p:par>
                                <p:cTn id="24" presetID="22" presetClass="entr" presetSubtype="1" fill="hold"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wipe(up)">
                                      <p:cBhvr>
                                        <p:cTn id="26" dur="250"/>
                                        <p:tgtEl>
                                          <p:spTgt spid="143"/>
                                        </p:tgtEl>
                                      </p:cBhvr>
                                    </p:animEffect>
                                  </p:childTnLst>
                                </p:cTn>
                              </p:par>
                            </p:childTnLst>
                          </p:cTn>
                        </p:par>
                        <p:par>
                          <p:cTn id="27" fill="hold">
                            <p:stCondLst>
                              <p:cond delay="250"/>
                            </p:stCondLst>
                            <p:childTnLst>
                              <p:par>
                                <p:cTn id="28" presetID="22" presetClass="entr" presetSubtype="1"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250"/>
                                        <p:tgtEl>
                                          <p:spTgt spid="34"/>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250"/>
                                        <p:tgtEl>
                                          <p:spTgt spid="3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250"/>
                                        <p:tgtEl>
                                          <p:spTgt spid="3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250"/>
                                        <p:tgtEl>
                                          <p:spTgt spid="3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up)">
                                      <p:cBhvr>
                                        <p:cTn id="42" dur="250"/>
                                        <p:tgtEl>
                                          <p:spTgt spid="3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up)">
                                      <p:cBhvr>
                                        <p:cTn id="45" dur="250"/>
                                        <p:tgtEl>
                                          <p:spTgt spid="39"/>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250"/>
                                        <p:tgtEl>
                                          <p:spTgt spid="4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up)">
                                      <p:cBhvr>
                                        <p:cTn id="51" dur="250"/>
                                        <p:tgtEl>
                                          <p:spTgt spid="4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up)">
                                      <p:cBhvr>
                                        <p:cTn id="54" dur="250"/>
                                        <p:tgtEl>
                                          <p:spTgt spid="4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250"/>
                                        <p:tgtEl>
                                          <p:spTgt spid="4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up)">
                                      <p:cBhvr>
                                        <p:cTn id="60" dur="250"/>
                                        <p:tgtEl>
                                          <p:spTgt spid="4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up)">
                                      <p:cBhvr>
                                        <p:cTn id="63" dur="250"/>
                                        <p:tgtEl>
                                          <p:spTgt spid="4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up)">
                                      <p:cBhvr>
                                        <p:cTn id="66" dur="250"/>
                                        <p:tgtEl>
                                          <p:spTgt spid="46"/>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up)">
                                      <p:cBhvr>
                                        <p:cTn id="69" dur="250"/>
                                        <p:tgtEl>
                                          <p:spTgt spid="47"/>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up)">
                                      <p:cBhvr>
                                        <p:cTn id="72" dur="250"/>
                                        <p:tgtEl>
                                          <p:spTgt spid="4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up)">
                                      <p:cBhvr>
                                        <p:cTn id="75" dur="250"/>
                                        <p:tgtEl>
                                          <p:spTgt spid="49"/>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up)">
                                      <p:cBhvr>
                                        <p:cTn id="78" dur="250"/>
                                        <p:tgtEl>
                                          <p:spTgt spid="5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250"/>
                                        <p:tgtEl>
                                          <p:spTgt spid="5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up)">
                                      <p:cBhvr>
                                        <p:cTn id="84" dur="250"/>
                                        <p:tgtEl>
                                          <p:spTgt spid="5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up)">
                                      <p:cBhvr>
                                        <p:cTn id="87" dur="250"/>
                                        <p:tgtEl>
                                          <p:spTgt spid="5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25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up)">
                                      <p:cBhvr>
                                        <p:cTn id="93" dur="250"/>
                                        <p:tgtEl>
                                          <p:spTgt spid="55"/>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up)">
                                      <p:cBhvr>
                                        <p:cTn id="96" dur="250"/>
                                        <p:tgtEl>
                                          <p:spTgt spid="56"/>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25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wipe(up)">
                                      <p:cBhvr>
                                        <p:cTn id="102" dur="250"/>
                                        <p:tgtEl>
                                          <p:spTgt spid="58"/>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250"/>
                                        <p:tgtEl>
                                          <p:spTgt spid="59"/>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up)">
                                      <p:cBhvr>
                                        <p:cTn id="108" dur="250"/>
                                        <p:tgtEl>
                                          <p:spTgt spid="60"/>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wipe(up)">
                                      <p:cBhvr>
                                        <p:cTn id="111" dur="250"/>
                                        <p:tgtEl>
                                          <p:spTgt spid="61"/>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wipe(up)">
                                      <p:cBhvr>
                                        <p:cTn id="114" dur="250"/>
                                        <p:tgtEl>
                                          <p:spTgt spid="6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wipe(up)">
                                      <p:cBhvr>
                                        <p:cTn id="117" dur="250"/>
                                        <p:tgtEl>
                                          <p:spTgt spid="63"/>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wipe(up)">
                                      <p:cBhvr>
                                        <p:cTn id="120" dur="250"/>
                                        <p:tgtEl>
                                          <p:spTgt spid="6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37"/>
                                        </p:tgtEl>
                                        <p:attrNameLst>
                                          <p:attrName>style.visibility</p:attrName>
                                        </p:attrNameLst>
                                      </p:cBhvr>
                                      <p:to>
                                        <p:strVal val="visible"/>
                                      </p:to>
                                    </p:set>
                                    <p:animEffect transition="in" filter="wipe(up)">
                                      <p:cBhvr>
                                        <p:cTn id="123" dur="250"/>
                                        <p:tgtEl>
                                          <p:spTgt spid="137"/>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38"/>
                                        </p:tgtEl>
                                        <p:attrNameLst>
                                          <p:attrName>style.visibility</p:attrName>
                                        </p:attrNameLst>
                                      </p:cBhvr>
                                      <p:to>
                                        <p:strVal val="visible"/>
                                      </p:to>
                                    </p:set>
                                    <p:animEffect transition="in" filter="wipe(up)">
                                      <p:cBhvr>
                                        <p:cTn id="126" dur="250"/>
                                        <p:tgtEl>
                                          <p:spTgt spid="138"/>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39"/>
                                        </p:tgtEl>
                                        <p:attrNameLst>
                                          <p:attrName>style.visibility</p:attrName>
                                        </p:attrNameLst>
                                      </p:cBhvr>
                                      <p:to>
                                        <p:strVal val="visible"/>
                                      </p:to>
                                    </p:set>
                                    <p:animEffect transition="in" filter="wipe(up)">
                                      <p:cBhvr>
                                        <p:cTn id="129" dur="250"/>
                                        <p:tgtEl>
                                          <p:spTgt spid="1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wipe(up)">
                                      <p:cBhvr>
                                        <p:cTn id="132" dur="250"/>
                                        <p:tgtEl>
                                          <p:spTgt spid="140"/>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141"/>
                                        </p:tgtEl>
                                        <p:attrNameLst>
                                          <p:attrName>style.visibility</p:attrName>
                                        </p:attrNameLst>
                                      </p:cBhvr>
                                      <p:to>
                                        <p:strVal val="visible"/>
                                      </p:to>
                                    </p:set>
                                    <p:animEffect transition="in" filter="wipe(up)">
                                      <p:cBhvr>
                                        <p:cTn id="135" dur="250"/>
                                        <p:tgtEl>
                                          <p:spTgt spid="141"/>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142"/>
                                        </p:tgtEl>
                                        <p:attrNameLst>
                                          <p:attrName>style.visibility</p:attrName>
                                        </p:attrNameLst>
                                      </p:cBhvr>
                                      <p:to>
                                        <p:strVal val="visible"/>
                                      </p:to>
                                    </p:set>
                                    <p:animEffect transition="in" filter="wipe(up)">
                                      <p:cBhvr>
                                        <p:cTn id="138" dur="250"/>
                                        <p:tgtEl>
                                          <p:spTgt spid="14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wipe(up)">
                                      <p:cBhvr>
                                        <p:cTn id="143" dur="250"/>
                                        <p:tgtEl>
                                          <p:spTgt spid="68"/>
                                        </p:tgtEl>
                                      </p:cBhvr>
                                    </p:animEffect>
                                  </p:childTnLst>
                                </p:cTn>
                              </p:par>
                              <p:par>
                                <p:cTn id="144" presetID="22" presetClass="entr" presetSubtype="1" fill="hold" nodeType="with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up)">
                                      <p:cBhvr>
                                        <p:cTn id="146" dur="250"/>
                                        <p:tgtEl>
                                          <p:spTgt spid="66"/>
                                        </p:tgtEl>
                                      </p:cBhvr>
                                    </p:animEffect>
                                  </p:childTnLst>
                                </p:cTn>
                              </p:par>
                              <p:par>
                                <p:cTn id="147" presetID="22" presetClass="entr" presetSubtype="1" fill="hold" nodeType="withEffect">
                                  <p:stCondLst>
                                    <p:cond delay="0"/>
                                  </p:stCondLst>
                                  <p:childTnLst>
                                    <p:set>
                                      <p:cBhvr>
                                        <p:cTn id="148" dur="1" fill="hold">
                                          <p:stCondLst>
                                            <p:cond delay="0"/>
                                          </p:stCondLst>
                                        </p:cTn>
                                        <p:tgtEl>
                                          <p:spTgt spid="145"/>
                                        </p:tgtEl>
                                        <p:attrNameLst>
                                          <p:attrName>style.visibility</p:attrName>
                                        </p:attrNameLst>
                                      </p:cBhvr>
                                      <p:to>
                                        <p:strVal val="visible"/>
                                      </p:to>
                                    </p:set>
                                    <p:animEffect transition="in" filter="wipe(up)">
                                      <p:cBhvr>
                                        <p:cTn id="149" dur="250"/>
                                        <p:tgtEl>
                                          <p:spTgt spid="145"/>
                                        </p:tgtEl>
                                      </p:cBhvr>
                                    </p:animEffect>
                                  </p:childTnLst>
                                </p:cTn>
                              </p:par>
                            </p:childTnLst>
                          </p:cTn>
                        </p:par>
                        <p:par>
                          <p:cTn id="150" fill="hold">
                            <p:stCondLst>
                              <p:cond delay="250"/>
                            </p:stCondLst>
                            <p:childTnLst>
                              <p:par>
                                <p:cTn id="151" presetID="22" presetClass="entr" presetSubtype="1" fill="hold" grpId="0" nodeType="afterEffect">
                                  <p:stCondLst>
                                    <p:cond delay="0"/>
                                  </p:stCondLst>
                                  <p:childTnLst>
                                    <p:set>
                                      <p:cBhvr>
                                        <p:cTn id="152" dur="1" fill="hold">
                                          <p:stCondLst>
                                            <p:cond delay="0"/>
                                          </p:stCondLst>
                                        </p:cTn>
                                        <p:tgtEl>
                                          <p:spTgt spid="10"/>
                                        </p:tgtEl>
                                        <p:attrNameLst>
                                          <p:attrName>style.visibility</p:attrName>
                                        </p:attrNameLst>
                                      </p:cBhvr>
                                      <p:to>
                                        <p:strVal val="visible"/>
                                      </p:to>
                                    </p:set>
                                    <p:animEffect transition="in" filter="wipe(up)">
                                      <p:cBhvr>
                                        <p:cTn id="153" dur="250"/>
                                        <p:tgtEl>
                                          <p:spTgt spid="10"/>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11"/>
                                        </p:tgtEl>
                                        <p:attrNameLst>
                                          <p:attrName>style.visibility</p:attrName>
                                        </p:attrNameLst>
                                      </p:cBhvr>
                                      <p:to>
                                        <p:strVal val="visible"/>
                                      </p:to>
                                    </p:set>
                                    <p:animEffect transition="in" filter="wipe(up)">
                                      <p:cBhvr>
                                        <p:cTn id="156" dur="250"/>
                                        <p:tgtEl>
                                          <p:spTgt spid="11"/>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12"/>
                                        </p:tgtEl>
                                        <p:attrNameLst>
                                          <p:attrName>style.visibility</p:attrName>
                                        </p:attrNameLst>
                                      </p:cBhvr>
                                      <p:to>
                                        <p:strVal val="visible"/>
                                      </p:to>
                                    </p:set>
                                    <p:animEffect transition="in" filter="wipe(up)">
                                      <p:cBhvr>
                                        <p:cTn id="159" dur="250"/>
                                        <p:tgtEl>
                                          <p:spTgt spid="12"/>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13"/>
                                        </p:tgtEl>
                                        <p:attrNameLst>
                                          <p:attrName>style.visibility</p:attrName>
                                        </p:attrNameLst>
                                      </p:cBhvr>
                                      <p:to>
                                        <p:strVal val="visible"/>
                                      </p:to>
                                    </p:set>
                                    <p:animEffect transition="in" filter="wipe(up)">
                                      <p:cBhvr>
                                        <p:cTn id="162" dur="250"/>
                                        <p:tgtEl>
                                          <p:spTgt spid="13"/>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14"/>
                                        </p:tgtEl>
                                        <p:attrNameLst>
                                          <p:attrName>style.visibility</p:attrName>
                                        </p:attrNameLst>
                                      </p:cBhvr>
                                      <p:to>
                                        <p:strVal val="visible"/>
                                      </p:to>
                                    </p:set>
                                    <p:animEffect transition="in" filter="wipe(up)">
                                      <p:cBhvr>
                                        <p:cTn id="165" dur="250"/>
                                        <p:tgtEl>
                                          <p:spTgt spid="14"/>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15"/>
                                        </p:tgtEl>
                                        <p:attrNameLst>
                                          <p:attrName>style.visibility</p:attrName>
                                        </p:attrNameLst>
                                      </p:cBhvr>
                                      <p:to>
                                        <p:strVal val="visible"/>
                                      </p:to>
                                    </p:set>
                                    <p:animEffect transition="in" filter="wipe(up)">
                                      <p:cBhvr>
                                        <p:cTn id="168" dur="250"/>
                                        <p:tgtEl>
                                          <p:spTgt spid="15"/>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76"/>
                                        </p:tgtEl>
                                        <p:attrNameLst>
                                          <p:attrName>style.visibility</p:attrName>
                                        </p:attrNameLst>
                                      </p:cBhvr>
                                      <p:to>
                                        <p:strVal val="visible"/>
                                      </p:to>
                                    </p:set>
                                    <p:animEffect transition="in" filter="wipe(up)">
                                      <p:cBhvr>
                                        <p:cTn id="171" dur="250"/>
                                        <p:tgtEl>
                                          <p:spTgt spid="7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nodeType="clickEffect">
                                  <p:stCondLst>
                                    <p:cond delay="0"/>
                                  </p:stCondLst>
                                  <p:childTnLst>
                                    <p:set>
                                      <p:cBhvr>
                                        <p:cTn id="175" dur="1" fill="hold">
                                          <p:stCondLst>
                                            <p:cond delay="0"/>
                                          </p:stCondLst>
                                        </p:cTn>
                                        <p:tgtEl>
                                          <p:spTgt spid="65"/>
                                        </p:tgtEl>
                                        <p:attrNameLst>
                                          <p:attrName>style.visibility</p:attrName>
                                        </p:attrNameLst>
                                      </p:cBhvr>
                                      <p:to>
                                        <p:strVal val="visible"/>
                                      </p:to>
                                    </p:set>
                                    <p:animEffect transition="in" filter="wipe(up)">
                                      <p:cBhvr>
                                        <p:cTn id="176" dur="250"/>
                                        <p:tgtEl>
                                          <p:spTgt spid="65"/>
                                        </p:tgtEl>
                                      </p:cBhvr>
                                    </p:animEffect>
                                  </p:childTnLst>
                                </p:cTn>
                              </p:par>
                              <p:par>
                                <p:cTn id="177" presetID="22" presetClass="entr" presetSubtype="1" fill="hold" nodeType="withEffect">
                                  <p:stCondLst>
                                    <p:cond delay="0"/>
                                  </p:stCondLst>
                                  <p:childTnLst>
                                    <p:set>
                                      <p:cBhvr>
                                        <p:cTn id="178" dur="1" fill="hold">
                                          <p:stCondLst>
                                            <p:cond delay="0"/>
                                          </p:stCondLst>
                                        </p:cTn>
                                        <p:tgtEl>
                                          <p:spTgt spid="67"/>
                                        </p:tgtEl>
                                        <p:attrNameLst>
                                          <p:attrName>style.visibility</p:attrName>
                                        </p:attrNameLst>
                                      </p:cBhvr>
                                      <p:to>
                                        <p:strVal val="visible"/>
                                      </p:to>
                                    </p:set>
                                    <p:animEffect transition="in" filter="wipe(up)">
                                      <p:cBhvr>
                                        <p:cTn id="179" dur="250"/>
                                        <p:tgtEl>
                                          <p:spTgt spid="67"/>
                                        </p:tgtEl>
                                      </p:cBhvr>
                                    </p:animEffect>
                                  </p:childTnLst>
                                </p:cTn>
                              </p:par>
                            </p:childTnLst>
                          </p:cTn>
                        </p:par>
                        <p:par>
                          <p:cTn id="180" fill="hold">
                            <p:stCondLst>
                              <p:cond delay="250"/>
                            </p:stCondLst>
                            <p:childTnLst>
                              <p:par>
                                <p:cTn id="181" presetID="22" presetClass="entr" presetSubtype="1" fill="hold" grpId="0" nodeType="afterEffect">
                                  <p:stCondLst>
                                    <p:cond delay="0"/>
                                  </p:stCondLst>
                                  <p:childTnLst>
                                    <p:set>
                                      <p:cBhvr>
                                        <p:cTn id="182" dur="1" fill="hold">
                                          <p:stCondLst>
                                            <p:cond delay="0"/>
                                          </p:stCondLst>
                                        </p:cTn>
                                        <p:tgtEl>
                                          <p:spTgt spid="22"/>
                                        </p:tgtEl>
                                        <p:attrNameLst>
                                          <p:attrName>style.visibility</p:attrName>
                                        </p:attrNameLst>
                                      </p:cBhvr>
                                      <p:to>
                                        <p:strVal val="visible"/>
                                      </p:to>
                                    </p:set>
                                    <p:animEffect transition="in" filter="wipe(up)">
                                      <p:cBhvr>
                                        <p:cTn id="183" dur="250"/>
                                        <p:tgtEl>
                                          <p:spTgt spid="22"/>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23"/>
                                        </p:tgtEl>
                                        <p:attrNameLst>
                                          <p:attrName>style.visibility</p:attrName>
                                        </p:attrNameLst>
                                      </p:cBhvr>
                                      <p:to>
                                        <p:strVal val="visible"/>
                                      </p:to>
                                    </p:set>
                                    <p:animEffect transition="in" filter="wipe(up)">
                                      <p:cBhvr>
                                        <p:cTn id="186" dur="250"/>
                                        <p:tgtEl>
                                          <p:spTgt spid="23"/>
                                        </p:tgtEl>
                                      </p:cBhvr>
                                    </p:animEffect>
                                  </p:childTnLst>
                                </p:cTn>
                              </p:par>
                              <p:par>
                                <p:cTn id="187" presetID="22" presetClass="entr" presetSubtype="1" fill="hold" grpId="0" nodeType="withEffect">
                                  <p:stCondLst>
                                    <p:cond delay="0"/>
                                  </p:stCondLst>
                                  <p:childTnLst>
                                    <p:set>
                                      <p:cBhvr>
                                        <p:cTn id="188" dur="1" fill="hold">
                                          <p:stCondLst>
                                            <p:cond delay="0"/>
                                          </p:stCondLst>
                                        </p:cTn>
                                        <p:tgtEl>
                                          <p:spTgt spid="24"/>
                                        </p:tgtEl>
                                        <p:attrNameLst>
                                          <p:attrName>style.visibility</p:attrName>
                                        </p:attrNameLst>
                                      </p:cBhvr>
                                      <p:to>
                                        <p:strVal val="visible"/>
                                      </p:to>
                                    </p:set>
                                    <p:animEffect transition="in" filter="wipe(up)">
                                      <p:cBhvr>
                                        <p:cTn id="189" dur="250"/>
                                        <p:tgtEl>
                                          <p:spTgt spid="24"/>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25"/>
                                        </p:tgtEl>
                                        <p:attrNameLst>
                                          <p:attrName>style.visibility</p:attrName>
                                        </p:attrNameLst>
                                      </p:cBhvr>
                                      <p:to>
                                        <p:strVal val="visible"/>
                                      </p:to>
                                    </p:set>
                                    <p:animEffect transition="in" filter="wipe(up)">
                                      <p:cBhvr>
                                        <p:cTn id="192" dur="250"/>
                                        <p:tgtEl>
                                          <p:spTgt spid="25"/>
                                        </p:tgtEl>
                                      </p:cBhvr>
                                    </p:animEffect>
                                  </p:childTnLst>
                                </p:cTn>
                              </p:par>
                              <p:par>
                                <p:cTn id="193" presetID="22" presetClass="entr" presetSubtype="1" fill="hold" grpId="0" nodeType="withEffect">
                                  <p:stCondLst>
                                    <p:cond delay="0"/>
                                  </p:stCondLst>
                                  <p:childTnLst>
                                    <p:set>
                                      <p:cBhvr>
                                        <p:cTn id="194" dur="1" fill="hold">
                                          <p:stCondLst>
                                            <p:cond delay="0"/>
                                          </p:stCondLst>
                                        </p:cTn>
                                        <p:tgtEl>
                                          <p:spTgt spid="26"/>
                                        </p:tgtEl>
                                        <p:attrNameLst>
                                          <p:attrName>style.visibility</p:attrName>
                                        </p:attrNameLst>
                                      </p:cBhvr>
                                      <p:to>
                                        <p:strVal val="visible"/>
                                      </p:to>
                                    </p:set>
                                    <p:animEffect transition="in" filter="wipe(up)">
                                      <p:cBhvr>
                                        <p:cTn id="195" dur="250"/>
                                        <p:tgtEl>
                                          <p:spTgt spid="26"/>
                                        </p:tgtEl>
                                      </p:cBhvr>
                                    </p:animEffect>
                                  </p:childTnLst>
                                </p:cTn>
                              </p:par>
                              <p:par>
                                <p:cTn id="196" presetID="22" presetClass="entr" presetSubtype="1" fill="hold" grpId="0" nodeType="with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wipe(up)">
                                      <p:cBhvr>
                                        <p:cTn id="198" dur="250"/>
                                        <p:tgtEl>
                                          <p:spTgt spid="27"/>
                                        </p:tgtEl>
                                      </p:cBhvr>
                                    </p:animEffect>
                                  </p:childTnLst>
                                </p:cTn>
                              </p:par>
                              <p:par>
                                <p:cTn id="199" presetID="22" presetClass="entr" presetSubtype="1" fill="hold" grpId="0"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wipe(up)">
                                      <p:cBhvr>
                                        <p:cTn id="201" dur="250"/>
                                        <p:tgtEl>
                                          <p:spTgt spid="77"/>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70"/>
                                        </p:tgtEl>
                                        <p:attrNameLst>
                                          <p:attrName>style.visibility</p:attrName>
                                        </p:attrNameLst>
                                      </p:cBhvr>
                                      <p:to>
                                        <p:strVal val="visible"/>
                                      </p:to>
                                    </p:set>
                                    <p:animEffect transition="in" filter="wipe(up)">
                                      <p:cBhvr>
                                        <p:cTn id="206" dur="250"/>
                                        <p:tgtEl>
                                          <p:spTgt spid="70"/>
                                        </p:tgtEl>
                                      </p:cBhvr>
                                    </p:animEffect>
                                  </p:childTnLst>
                                </p:cTn>
                              </p:par>
                              <p:par>
                                <p:cTn id="207" presetID="22" presetClass="entr" presetSubtype="1" fill="hold"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wipe(up)">
                                      <p:cBhvr>
                                        <p:cTn id="209" dur="250"/>
                                        <p:tgtEl>
                                          <p:spTgt spid="69"/>
                                        </p:tgtEl>
                                      </p:cBhvr>
                                    </p:animEffect>
                                  </p:childTnLst>
                                </p:cTn>
                              </p:par>
                            </p:childTnLst>
                          </p:cTn>
                        </p:par>
                        <p:par>
                          <p:cTn id="210" fill="hold">
                            <p:stCondLst>
                              <p:cond delay="250"/>
                            </p:stCondLst>
                            <p:childTnLst>
                              <p:par>
                                <p:cTn id="211" presetID="22" presetClass="entr" presetSubtype="1" fill="hold" grpId="0" nodeType="afterEffect">
                                  <p:stCondLst>
                                    <p:cond delay="0"/>
                                  </p:stCondLst>
                                  <p:childTnLst>
                                    <p:set>
                                      <p:cBhvr>
                                        <p:cTn id="212" dur="1" fill="hold">
                                          <p:stCondLst>
                                            <p:cond delay="0"/>
                                          </p:stCondLst>
                                        </p:cTn>
                                        <p:tgtEl>
                                          <p:spTgt spid="16"/>
                                        </p:tgtEl>
                                        <p:attrNameLst>
                                          <p:attrName>style.visibility</p:attrName>
                                        </p:attrNameLst>
                                      </p:cBhvr>
                                      <p:to>
                                        <p:strVal val="visible"/>
                                      </p:to>
                                    </p:set>
                                    <p:animEffect transition="in" filter="wipe(up)">
                                      <p:cBhvr>
                                        <p:cTn id="213" dur="250"/>
                                        <p:tgtEl>
                                          <p:spTgt spid="16"/>
                                        </p:tgtEl>
                                      </p:cBhvr>
                                    </p:animEffect>
                                  </p:childTnLst>
                                </p:cTn>
                              </p:par>
                              <p:par>
                                <p:cTn id="214" presetID="22" presetClass="entr" presetSubtype="1" fill="hold" grpId="0" nodeType="withEffect">
                                  <p:stCondLst>
                                    <p:cond delay="0"/>
                                  </p:stCondLst>
                                  <p:childTnLst>
                                    <p:set>
                                      <p:cBhvr>
                                        <p:cTn id="215" dur="1" fill="hold">
                                          <p:stCondLst>
                                            <p:cond delay="0"/>
                                          </p:stCondLst>
                                        </p:cTn>
                                        <p:tgtEl>
                                          <p:spTgt spid="17"/>
                                        </p:tgtEl>
                                        <p:attrNameLst>
                                          <p:attrName>style.visibility</p:attrName>
                                        </p:attrNameLst>
                                      </p:cBhvr>
                                      <p:to>
                                        <p:strVal val="visible"/>
                                      </p:to>
                                    </p:set>
                                    <p:animEffect transition="in" filter="wipe(up)">
                                      <p:cBhvr>
                                        <p:cTn id="216" dur="250"/>
                                        <p:tgtEl>
                                          <p:spTgt spid="17"/>
                                        </p:tgtEl>
                                      </p:cBhvr>
                                    </p:animEffect>
                                  </p:childTnLst>
                                </p:cTn>
                              </p:par>
                              <p:par>
                                <p:cTn id="217" presetID="22" presetClass="entr" presetSubtype="1" fill="hold" grpId="0" nodeType="withEffect">
                                  <p:stCondLst>
                                    <p:cond delay="0"/>
                                  </p:stCondLst>
                                  <p:childTnLst>
                                    <p:set>
                                      <p:cBhvr>
                                        <p:cTn id="218" dur="1" fill="hold">
                                          <p:stCondLst>
                                            <p:cond delay="0"/>
                                          </p:stCondLst>
                                        </p:cTn>
                                        <p:tgtEl>
                                          <p:spTgt spid="18"/>
                                        </p:tgtEl>
                                        <p:attrNameLst>
                                          <p:attrName>style.visibility</p:attrName>
                                        </p:attrNameLst>
                                      </p:cBhvr>
                                      <p:to>
                                        <p:strVal val="visible"/>
                                      </p:to>
                                    </p:set>
                                    <p:animEffect transition="in" filter="wipe(up)">
                                      <p:cBhvr>
                                        <p:cTn id="219" dur="250"/>
                                        <p:tgtEl>
                                          <p:spTgt spid="18"/>
                                        </p:tgtEl>
                                      </p:cBhvr>
                                    </p:animEffect>
                                  </p:childTnLst>
                                </p:cTn>
                              </p:par>
                              <p:par>
                                <p:cTn id="220" presetID="22" presetClass="entr" presetSubtype="1" fill="hold" grpId="0" nodeType="withEffect">
                                  <p:stCondLst>
                                    <p:cond delay="0"/>
                                  </p:stCondLst>
                                  <p:childTnLst>
                                    <p:set>
                                      <p:cBhvr>
                                        <p:cTn id="221" dur="1" fill="hold">
                                          <p:stCondLst>
                                            <p:cond delay="0"/>
                                          </p:stCondLst>
                                        </p:cTn>
                                        <p:tgtEl>
                                          <p:spTgt spid="19"/>
                                        </p:tgtEl>
                                        <p:attrNameLst>
                                          <p:attrName>style.visibility</p:attrName>
                                        </p:attrNameLst>
                                      </p:cBhvr>
                                      <p:to>
                                        <p:strVal val="visible"/>
                                      </p:to>
                                    </p:set>
                                    <p:animEffect transition="in" filter="wipe(up)">
                                      <p:cBhvr>
                                        <p:cTn id="222" dur="250"/>
                                        <p:tgtEl>
                                          <p:spTgt spid="19"/>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20"/>
                                        </p:tgtEl>
                                        <p:attrNameLst>
                                          <p:attrName>style.visibility</p:attrName>
                                        </p:attrNameLst>
                                      </p:cBhvr>
                                      <p:to>
                                        <p:strVal val="visible"/>
                                      </p:to>
                                    </p:set>
                                    <p:animEffect transition="in" filter="wipe(up)">
                                      <p:cBhvr>
                                        <p:cTn id="225" dur="250"/>
                                        <p:tgtEl>
                                          <p:spTgt spid="20"/>
                                        </p:tgtEl>
                                      </p:cBhvr>
                                    </p:animEffect>
                                  </p:childTnLst>
                                </p:cTn>
                              </p:par>
                              <p:par>
                                <p:cTn id="226" presetID="22" presetClass="entr" presetSubtype="1" fill="hold" grpId="0" nodeType="withEffect">
                                  <p:stCondLst>
                                    <p:cond delay="0"/>
                                  </p:stCondLst>
                                  <p:childTnLst>
                                    <p:set>
                                      <p:cBhvr>
                                        <p:cTn id="227" dur="1" fill="hold">
                                          <p:stCondLst>
                                            <p:cond delay="0"/>
                                          </p:stCondLst>
                                        </p:cTn>
                                        <p:tgtEl>
                                          <p:spTgt spid="21"/>
                                        </p:tgtEl>
                                        <p:attrNameLst>
                                          <p:attrName>style.visibility</p:attrName>
                                        </p:attrNameLst>
                                      </p:cBhvr>
                                      <p:to>
                                        <p:strVal val="visible"/>
                                      </p:to>
                                    </p:set>
                                    <p:animEffect transition="in" filter="wipe(up)">
                                      <p:cBhvr>
                                        <p:cTn id="228" dur="250"/>
                                        <p:tgtEl>
                                          <p:spTgt spid="21"/>
                                        </p:tgtEl>
                                      </p:cBhvr>
                                    </p:animEffect>
                                  </p:childTnLst>
                                </p:cTn>
                              </p:par>
                              <p:par>
                                <p:cTn id="229" presetID="22" presetClass="entr" presetSubtype="1" fill="hold" grpId="0" nodeType="withEffect">
                                  <p:stCondLst>
                                    <p:cond delay="0"/>
                                  </p:stCondLst>
                                  <p:childTnLst>
                                    <p:set>
                                      <p:cBhvr>
                                        <p:cTn id="230" dur="1" fill="hold">
                                          <p:stCondLst>
                                            <p:cond delay="0"/>
                                          </p:stCondLst>
                                        </p:cTn>
                                        <p:tgtEl>
                                          <p:spTgt spid="78"/>
                                        </p:tgtEl>
                                        <p:attrNameLst>
                                          <p:attrName>style.visibility</p:attrName>
                                        </p:attrNameLst>
                                      </p:cBhvr>
                                      <p:to>
                                        <p:strVal val="visible"/>
                                      </p:to>
                                    </p:set>
                                    <p:animEffect transition="in" filter="wipe(up)">
                                      <p:cBhvr>
                                        <p:cTn id="231" dur="250"/>
                                        <p:tgtEl>
                                          <p:spTgt spid="78"/>
                                        </p:tgtEl>
                                      </p:cBhvr>
                                    </p:animEffec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0"/>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1"/>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2"/>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4"/>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86"/>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87"/>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88"/>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89"/>
                                        </p:tgtEl>
                                        <p:attrNameLst>
                                          <p:attrName>style.visibility</p:attrName>
                                        </p:attrNameLst>
                                      </p:cBhvr>
                                      <p:to>
                                        <p:strVal val="visible"/>
                                      </p:to>
                                    </p:set>
                                  </p:childTnLst>
                                </p:cTn>
                              </p:par>
                              <p:par>
                                <p:cTn id="256" presetID="1" presetClass="entr" presetSubtype="0" fill="hold" grpId="0" nodeType="withEffect">
                                  <p:stCondLst>
                                    <p:cond delay="0"/>
                                  </p:stCondLst>
                                  <p:childTnLst>
                                    <p:set>
                                      <p:cBhvr>
                                        <p:cTn id="257" dur="1" fill="hold">
                                          <p:stCondLst>
                                            <p:cond delay="0"/>
                                          </p:stCondLst>
                                        </p:cTn>
                                        <p:tgtEl>
                                          <p:spTgt spid="90"/>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9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9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93"/>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9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95"/>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96"/>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133"/>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163"/>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66"/>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169"/>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8"/>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97"/>
                                        </p:tgtEl>
                                        <p:attrNameLst>
                                          <p:attrName>style.visibility</p:attrName>
                                        </p:attrNameLst>
                                      </p:cBhvr>
                                      <p:to>
                                        <p:strVal val="visible"/>
                                      </p:to>
                                    </p:set>
                                  </p:childTnLst>
                                </p:cTn>
                              </p:par>
                              <p:par>
                                <p:cTn id="284" presetID="1" presetClass="entr" presetSubtype="0" fill="hold" grpId="0" nodeType="withEffect">
                                  <p:stCondLst>
                                    <p:cond delay="0"/>
                                  </p:stCondLst>
                                  <p:childTnLst>
                                    <p:set>
                                      <p:cBhvr>
                                        <p:cTn id="285" dur="1" fill="hold">
                                          <p:stCondLst>
                                            <p:cond delay="0"/>
                                          </p:stCondLst>
                                        </p:cTn>
                                        <p:tgtEl>
                                          <p:spTgt spid="98"/>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99"/>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100"/>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101"/>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102"/>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103"/>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104"/>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05"/>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06"/>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107"/>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108"/>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109"/>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110"/>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111"/>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112"/>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113"/>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114"/>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135"/>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164"/>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167"/>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170"/>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7"/>
                                        </p:tgtEl>
                                        <p:attrNameLst>
                                          <p:attrName>style.visibility</p:attrName>
                                        </p:attrNameLst>
                                      </p:cBhvr>
                                      <p:to>
                                        <p:strVal val="visible"/>
                                      </p:to>
                                    </p:set>
                                  </p:childTnLst>
                                </p:cTn>
                              </p:par>
                            </p:childTnLst>
                          </p:cTn>
                        </p:par>
                      </p:childTnLst>
                    </p:cTn>
                  </p:par>
                  <p:par>
                    <p:cTn id="328" fill="hold">
                      <p:stCondLst>
                        <p:cond delay="indefinite"/>
                      </p:stCondLst>
                      <p:childTnLst>
                        <p:par>
                          <p:cTn id="329" fill="hold">
                            <p:stCondLst>
                              <p:cond delay="0"/>
                            </p:stCondLst>
                            <p:childTnLst>
                              <p:par>
                                <p:cTn id="330" presetID="22" presetClass="entr" presetSubtype="1" fill="hold" nodeType="clickEffect">
                                  <p:stCondLst>
                                    <p:cond delay="0"/>
                                  </p:stCondLst>
                                  <p:childTnLst>
                                    <p:set>
                                      <p:cBhvr>
                                        <p:cTn id="331" dur="1" fill="hold">
                                          <p:stCondLst>
                                            <p:cond delay="0"/>
                                          </p:stCondLst>
                                        </p:cTn>
                                        <p:tgtEl>
                                          <p:spTgt spid="146"/>
                                        </p:tgtEl>
                                        <p:attrNameLst>
                                          <p:attrName>style.visibility</p:attrName>
                                        </p:attrNameLst>
                                      </p:cBhvr>
                                      <p:to>
                                        <p:strVal val="visible"/>
                                      </p:to>
                                    </p:set>
                                    <p:animEffect transition="in" filter="wipe(up)">
                                      <p:cBhvr>
                                        <p:cTn id="332" dur="250"/>
                                        <p:tgtEl>
                                          <p:spTgt spid="146"/>
                                        </p:tgtEl>
                                      </p:cBhvr>
                                    </p:animEffect>
                                  </p:childTnLst>
                                </p:cTn>
                              </p:par>
                              <p:par>
                                <p:cTn id="333" presetID="22" presetClass="entr" presetSubtype="1" fill="hold" nodeType="withEffect">
                                  <p:stCondLst>
                                    <p:cond delay="0"/>
                                  </p:stCondLst>
                                  <p:childTnLst>
                                    <p:set>
                                      <p:cBhvr>
                                        <p:cTn id="334" dur="1" fill="hold">
                                          <p:stCondLst>
                                            <p:cond delay="0"/>
                                          </p:stCondLst>
                                        </p:cTn>
                                        <p:tgtEl>
                                          <p:spTgt spid="147"/>
                                        </p:tgtEl>
                                        <p:attrNameLst>
                                          <p:attrName>style.visibility</p:attrName>
                                        </p:attrNameLst>
                                      </p:cBhvr>
                                      <p:to>
                                        <p:strVal val="visible"/>
                                      </p:to>
                                    </p:set>
                                    <p:animEffect transition="in" filter="wipe(up)">
                                      <p:cBhvr>
                                        <p:cTn id="335" dur="250"/>
                                        <p:tgtEl>
                                          <p:spTgt spid="147"/>
                                        </p:tgtEl>
                                      </p:cBhvr>
                                    </p:animEffect>
                                  </p:childTnLst>
                                </p:cTn>
                              </p:par>
                              <p:par>
                                <p:cTn id="336" presetID="22" presetClass="entr" presetSubtype="1" fill="hold" nodeType="withEffect">
                                  <p:stCondLst>
                                    <p:cond delay="0"/>
                                  </p:stCondLst>
                                  <p:childTnLst>
                                    <p:set>
                                      <p:cBhvr>
                                        <p:cTn id="337" dur="1" fill="hold">
                                          <p:stCondLst>
                                            <p:cond delay="0"/>
                                          </p:stCondLst>
                                        </p:cTn>
                                        <p:tgtEl>
                                          <p:spTgt spid="148"/>
                                        </p:tgtEl>
                                        <p:attrNameLst>
                                          <p:attrName>style.visibility</p:attrName>
                                        </p:attrNameLst>
                                      </p:cBhvr>
                                      <p:to>
                                        <p:strVal val="visible"/>
                                      </p:to>
                                    </p:set>
                                    <p:animEffect transition="in" filter="wipe(up)">
                                      <p:cBhvr>
                                        <p:cTn id="338" dur="250"/>
                                        <p:tgtEl>
                                          <p:spTgt spid="148"/>
                                        </p:tgtEl>
                                      </p:cBhvr>
                                    </p:animEffect>
                                  </p:childTnLst>
                                </p:cTn>
                              </p:par>
                              <p:par>
                                <p:cTn id="339" presetID="22" presetClass="entr" presetSubtype="1" fill="hold" nodeType="withEffect">
                                  <p:stCondLst>
                                    <p:cond delay="0"/>
                                  </p:stCondLst>
                                  <p:childTnLst>
                                    <p:set>
                                      <p:cBhvr>
                                        <p:cTn id="340" dur="1" fill="hold">
                                          <p:stCondLst>
                                            <p:cond delay="0"/>
                                          </p:stCondLst>
                                        </p:cTn>
                                        <p:tgtEl>
                                          <p:spTgt spid="150"/>
                                        </p:tgtEl>
                                        <p:attrNameLst>
                                          <p:attrName>style.visibility</p:attrName>
                                        </p:attrNameLst>
                                      </p:cBhvr>
                                      <p:to>
                                        <p:strVal val="visible"/>
                                      </p:to>
                                    </p:set>
                                    <p:animEffect transition="in" filter="wipe(up)">
                                      <p:cBhvr>
                                        <p:cTn id="341" dur="250"/>
                                        <p:tgtEl>
                                          <p:spTgt spid="150"/>
                                        </p:tgtEl>
                                      </p:cBhvr>
                                    </p:animEffect>
                                  </p:childTnLst>
                                </p:cTn>
                              </p:par>
                              <p:par>
                                <p:cTn id="342" presetID="22" presetClass="entr" presetSubtype="1" fill="hold" nodeType="withEffect">
                                  <p:stCondLst>
                                    <p:cond delay="0"/>
                                  </p:stCondLst>
                                  <p:childTnLst>
                                    <p:set>
                                      <p:cBhvr>
                                        <p:cTn id="343" dur="1" fill="hold">
                                          <p:stCondLst>
                                            <p:cond delay="0"/>
                                          </p:stCondLst>
                                        </p:cTn>
                                        <p:tgtEl>
                                          <p:spTgt spid="149"/>
                                        </p:tgtEl>
                                        <p:attrNameLst>
                                          <p:attrName>style.visibility</p:attrName>
                                        </p:attrNameLst>
                                      </p:cBhvr>
                                      <p:to>
                                        <p:strVal val="visible"/>
                                      </p:to>
                                    </p:set>
                                    <p:animEffect transition="in" filter="wipe(up)">
                                      <p:cBhvr>
                                        <p:cTn id="344" dur="250"/>
                                        <p:tgtEl>
                                          <p:spTgt spid="149"/>
                                        </p:tgtEl>
                                      </p:cBhvr>
                                    </p:animEffect>
                                  </p:childTnLst>
                                </p:cTn>
                              </p:par>
                              <p:par>
                                <p:cTn id="345" presetID="22" presetClass="entr" presetSubtype="1" fill="hold" nodeType="withEffect">
                                  <p:stCondLst>
                                    <p:cond delay="0"/>
                                  </p:stCondLst>
                                  <p:childTnLst>
                                    <p:set>
                                      <p:cBhvr>
                                        <p:cTn id="346" dur="1" fill="hold">
                                          <p:stCondLst>
                                            <p:cond delay="0"/>
                                          </p:stCondLst>
                                        </p:cTn>
                                        <p:tgtEl>
                                          <p:spTgt spid="151"/>
                                        </p:tgtEl>
                                        <p:attrNameLst>
                                          <p:attrName>style.visibility</p:attrName>
                                        </p:attrNameLst>
                                      </p:cBhvr>
                                      <p:to>
                                        <p:strVal val="visible"/>
                                      </p:to>
                                    </p:set>
                                    <p:animEffect transition="in" filter="wipe(up)">
                                      <p:cBhvr>
                                        <p:cTn id="347" dur="250"/>
                                        <p:tgtEl>
                                          <p:spTgt spid="151"/>
                                        </p:tgtEl>
                                      </p:cBhvr>
                                    </p:animEffect>
                                  </p:childTnLst>
                                </p:cTn>
                              </p:par>
                              <p:par>
                                <p:cTn id="348" presetID="22" presetClass="entr" presetSubtype="1" fill="hold" nodeType="withEffect">
                                  <p:stCondLst>
                                    <p:cond delay="0"/>
                                  </p:stCondLst>
                                  <p:childTnLst>
                                    <p:set>
                                      <p:cBhvr>
                                        <p:cTn id="349" dur="1" fill="hold">
                                          <p:stCondLst>
                                            <p:cond delay="0"/>
                                          </p:stCondLst>
                                        </p:cTn>
                                        <p:tgtEl>
                                          <p:spTgt spid="152"/>
                                        </p:tgtEl>
                                        <p:attrNameLst>
                                          <p:attrName>style.visibility</p:attrName>
                                        </p:attrNameLst>
                                      </p:cBhvr>
                                      <p:to>
                                        <p:strVal val="visible"/>
                                      </p:to>
                                    </p:set>
                                    <p:animEffect transition="in" filter="wipe(up)">
                                      <p:cBhvr>
                                        <p:cTn id="350" dur="250"/>
                                        <p:tgtEl>
                                          <p:spTgt spid="152"/>
                                        </p:tgtEl>
                                      </p:cBhvr>
                                    </p:animEffect>
                                  </p:childTnLst>
                                </p:cTn>
                              </p:par>
                              <p:par>
                                <p:cTn id="351" presetID="22" presetClass="entr" presetSubtype="1" fill="hold" nodeType="withEffect">
                                  <p:stCondLst>
                                    <p:cond delay="0"/>
                                  </p:stCondLst>
                                  <p:childTnLst>
                                    <p:set>
                                      <p:cBhvr>
                                        <p:cTn id="352" dur="1" fill="hold">
                                          <p:stCondLst>
                                            <p:cond delay="0"/>
                                          </p:stCondLst>
                                        </p:cTn>
                                        <p:tgtEl>
                                          <p:spTgt spid="154"/>
                                        </p:tgtEl>
                                        <p:attrNameLst>
                                          <p:attrName>style.visibility</p:attrName>
                                        </p:attrNameLst>
                                      </p:cBhvr>
                                      <p:to>
                                        <p:strVal val="visible"/>
                                      </p:to>
                                    </p:set>
                                    <p:animEffect transition="in" filter="wipe(up)">
                                      <p:cBhvr>
                                        <p:cTn id="353" dur="250"/>
                                        <p:tgtEl>
                                          <p:spTgt spid="154"/>
                                        </p:tgtEl>
                                      </p:cBhvr>
                                    </p:animEffect>
                                  </p:childTnLst>
                                </p:cTn>
                              </p:par>
                              <p:par>
                                <p:cTn id="354" presetID="22" presetClass="entr" presetSubtype="1" fill="hold"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wipe(up)">
                                      <p:cBhvr>
                                        <p:cTn id="356" dur="250"/>
                                        <p:tgtEl>
                                          <p:spTgt spid="153"/>
                                        </p:tgtEl>
                                      </p:cBhvr>
                                    </p:animEffect>
                                  </p:childTnLst>
                                </p:cTn>
                              </p:par>
                            </p:childTnLst>
                          </p:cTn>
                        </p:par>
                        <p:par>
                          <p:cTn id="357" fill="hold">
                            <p:stCondLst>
                              <p:cond delay="250"/>
                            </p:stCondLst>
                            <p:childTnLst>
                              <p:par>
                                <p:cTn id="358" presetID="22" presetClass="entr" presetSubtype="1" fill="hold" grpId="0" nodeType="afterEffect">
                                  <p:stCondLst>
                                    <p:cond delay="0"/>
                                  </p:stCondLst>
                                  <p:childTnLst>
                                    <p:set>
                                      <p:cBhvr>
                                        <p:cTn id="359" dur="1" fill="hold">
                                          <p:stCondLst>
                                            <p:cond delay="0"/>
                                          </p:stCondLst>
                                        </p:cTn>
                                        <p:tgtEl>
                                          <p:spTgt spid="115"/>
                                        </p:tgtEl>
                                        <p:attrNameLst>
                                          <p:attrName>style.visibility</p:attrName>
                                        </p:attrNameLst>
                                      </p:cBhvr>
                                      <p:to>
                                        <p:strVal val="visible"/>
                                      </p:to>
                                    </p:set>
                                    <p:animEffect transition="in" filter="wipe(up)">
                                      <p:cBhvr>
                                        <p:cTn id="360" dur="250"/>
                                        <p:tgtEl>
                                          <p:spTgt spid="115"/>
                                        </p:tgtEl>
                                      </p:cBhvr>
                                    </p:animEffect>
                                  </p:childTnLst>
                                </p:cTn>
                              </p:par>
                              <p:par>
                                <p:cTn id="361" presetID="22" presetClass="entr" presetSubtype="1" fill="hold" grpId="0" nodeType="withEffect">
                                  <p:stCondLst>
                                    <p:cond delay="0"/>
                                  </p:stCondLst>
                                  <p:childTnLst>
                                    <p:set>
                                      <p:cBhvr>
                                        <p:cTn id="362" dur="1" fill="hold">
                                          <p:stCondLst>
                                            <p:cond delay="0"/>
                                          </p:stCondLst>
                                        </p:cTn>
                                        <p:tgtEl>
                                          <p:spTgt spid="116"/>
                                        </p:tgtEl>
                                        <p:attrNameLst>
                                          <p:attrName>style.visibility</p:attrName>
                                        </p:attrNameLst>
                                      </p:cBhvr>
                                      <p:to>
                                        <p:strVal val="visible"/>
                                      </p:to>
                                    </p:set>
                                    <p:animEffect transition="in" filter="wipe(up)">
                                      <p:cBhvr>
                                        <p:cTn id="363" dur="250"/>
                                        <p:tgtEl>
                                          <p:spTgt spid="116"/>
                                        </p:tgtEl>
                                      </p:cBhvr>
                                    </p:animEffect>
                                  </p:childTnLst>
                                </p:cTn>
                              </p:par>
                              <p:par>
                                <p:cTn id="364" presetID="22" presetClass="entr" presetSubtype="1" fill="hold" grpId="0" nodeType="withEffect">
                                  <p:stCondLst>
                                    <p:cond delay="0"/>
                                  </p:stCondLst>
                                  <p:childTnLst>
                                    <p:set>
                                      <p:cBhvr>
                                        <p:cTn id="365" dur="1" fill="hold">
                                          <p:stCondLst>
                                            <p:cond delay="0"/>
                                          </p:stCondLst>
                                        </p:cTn>
                                        <p:tgtEl>
                                          <p:spTgt spid="117"/>
                                        </p:tgtEl>
                                        <p:attrNameLst>
                                          <p:attrName>style.visibility</p:attrName>
                                        </p:attrNameLst>
                                      </p:cBhvr>
                                      <p:to>
                                        <p:strVal val="visible"/>
                                      </p:to>
                                    </p:set>
                                    <p:animEffect transition="in" filter="wipe(up)">
                                      <p:cBhvr>
                                        <p:cTn id="366" dur="250"/>
                                        <p:tgtEl>
                                          <p:spTgt spid="117"/>
                                        </p:tgtEl>
                                      </p:cBhvr>
                                    </p:animEffect>
                                  </p:childTnLst>
                                </p:cTn>
                              </p:par>
                              <p:par>
                                <p:cTn id="367" presetID="22" presetClass="entr" presetSubtype="1" fill="hold" grpId="0" nodeType="withEffect">
                                  <p:stCondLst>
                                    <p:cond delay="0"/>
                                  </p:stCondLst>
                                  <p:childTnLst>
                                    <p:set>
                                      <p:cBhvr>
                                        <p:cTn id="368" dur="1" fill="hold">
                                          <p:stCondLst>
                                            <p:cond delay="0"/>
                                          </p:stCondLst>
                                        </p:cTn>
                                        <p:tgtEl>
                                          <p:spTgt spid="118"/>
                                        </p:tgtEl>
                                        <p:attrNameLst>
                                          <p:attrName>style.visibility</p:attrName>
                                        </p:attrNameLst>
                                      </p:cBhvr>
                                      <p:to>
                                        <p:strVal val="visible"/>
                                      </p:to>
                                    </p:set>
                                    <p:animEffect transition="in" filter="wipe(up)">
                                      <p:cBhvr>
                                        <p:cTn id="369" dur="250"/>
                                        <p:tgtEl>
                                          <p:spTgt spid="118"/>
                                        </p:tgtEl>
                                      </p:cBhvr>
                                    </p:animEffect>
                                  </p:childTnLst>
                                </p:cTn>
                              </p:par>
                              <p:par>
                                <p:cTn id="370" presetID="22" presetClass="entr" presetSubtype="1" fill="hold" grpId="0" nodeType="withEffect">
                                  <p:stCondLst>
                                    <p:cond delay="0"/>
                                  </p:stCondLst>
                                  <p:childTnLst>
                                    <p:set>
                                      <p:cBhvr>
                                        <p:cTn id="371" dur="1" fill="hold">
                                          <p:stCondLst>
                                            <p:cond delay="0"/>
                                          </p:stCondLst>
                                        </p:cTn>
                                        <p:tgtEl>
                                          <p:spTgt spid="119"/>
                                        </p:tgtEl>
                                        <p:attrNameLst>
                                          <p:attrName>style.visibility</p:attrName>
                                        </p:attrNameLst>
                                      </p:cBhvr>
                                      <p:to>
                                        <p:strVal val="visible"/>
                                      </p:to>
                                    </p:set>
                                    <p:animEffect transition="in" filter="wipe(up)">
                                      <p:cBhvr>
                                        <p:cTn id="372" dur="250"/>
                                        <p:tgtEl>
                                          <p:spTgt spid="119"/>
                                        </p:tgtEl>
                                      </p:cBhvr>
                                    </p:animEffect>
                                  </p:childTnLst>
                                </p:cTn>
                              </p:par>
                              <p:par>
                                <p:cTn id="373" presetID="22" presetClass="entr" presetSubtype="1" fill="hold" grpId="0" nodeType="withEffect">
                                  <p:stCondLst>
                                    <p:cond delay="0"/>
                                  </p:stCondLst>
                                  <p:childTnLst>
                                    <p:set>
                                      <p:cBhvr>
                                        <p:cTn id="374" dur="1" fill="hold">
                                          <p:stCondLst>
                                            <p:cond delay="0"/>
                                          </p:stCondLst>
                                        </p:cTn>
                                        <p:tgtEl>
                                          <p:spTgt spid="120"/>
                                        </p:tgtEl>
                                        <p:attrNameLst>
                                          <p:attrName>style.visibility</p:attrName>
                                        </p:attrNameLst>
                                      </p:cBhvr>
                                      <p:to>
                                        <p:strVal val="visible"/>
                                      </p:to>
                                    </p:set>
                                    <p:animEffect transition="in" filter="wipe(up)">
                                      <p:cBhvr>
                                        <p:cTn id="375" dur="250"/>
                                        <p:tgtEl>
                                          <p:spTgt spid="120"/>
                                        </p:tgtEl>
                                      </p:cBhvr>
                                    </p:animEffect>
                                  </p:childTnLst>
                                </p:cTn>
                              </p:par>
                              <p:par>
                                <p:cTn id="376" presetID="22" presetClass="entr" presetSubtype="1" fill="hold" grpId="0" nodeType="withEffect">
                                  <p:stCondLst>
                                    <p:cond delay="0"/>
                                  </p:stCondLst>
                                  <p:childTnLst>
                                    <p:set>
                                      <p:cBhvr>
                                        <p:cTn id="377" dur="1" fill="hold">
                                          <p:stCondLst>
                                            <p:cond delay="0"/>
                                          </p:stCondLst>
                                        </p:cTn>
                                        <p:tgtEl>
                                          <p:spTgt spid="121"/>
                                        </p:tgtEl>
                                        <p:attrNameLst>
                                          <p:attrName>style.visibility</p:attrName>
                                        </p:attrNameLst>
                                      </p:cBhvr>
                                      <p:to>
                                        <p:strVal val="visible"/>
                                      </p:to>
                                    </p:set>
                                    <p:animEffect transition="in" filter="wipe(up)">
                                      <p:cBhvr>
                                        <p:cTn id="378" dur="250"/>
                                        <p:tgtEl>
                                          <p:spTgt spid="121"/>
                                        </p:tgtEl>
                                      </p:cBhvr>
                                    </p:animEffect>
                                  </p:childTnLst>
                                </p:cTn>
                              </p:par>
                              <p:par>
                                <p:cTn id="379" presetID="22" presetClass="entr" presetSubtype="1" fill="hold" grpId="0" nodeType="withEffect">
                                  <p:stCondLst>
                                    <p:cond delay="0"/>
                                  </p:stCondLst>
                                  <p:childTnLst>
                                    <p:set>
                                      <p:cBhvr>
                                        <p:cTn id="380" dur="1" fill="hold">
                                          <p:stCondLst>
                                            <p:cond delay="0"/>
                                          </p:stCondLst>
                                        </p:cTn>
                                        <p:tgtEl>
                                          <p:spTgt spid="122"/>
                                        </p:tgtEl>
                                        <p:attrNameLst>
                                          <p:attrName>style.visibility</p:attrName>
                                        </p:attrNameLst>
                                      </p:cBhvr>
                                      <p:to>
                                        <p:strVal val="visible"/>
                                      </p:to>
                                    </p:set>
                                    <p:animEffect transition="in" filter="wipe(up)">
                                      <p:cBhvr>
                                        <p:cTn id="381" dur="250"/>
                                        <p:tgtEl>
                                          <p:spTgt spid="122"/>
                                        </p:tgtEl>
                                      </p:cBhvr>
                                    </p:animEffect>
                                  </p:childTnLst>
                                </p:cTn>
                              </p:par>
                              <p:par>
                                <p:cTn id="382" presetID="22" presetClass="entr" presetSubtype="1" fill="hold" grpId="0" nodeType="withEffect">
                                  <p:stCondLst>
                                    <p:cond delay="0"/>
                                  </p:stCondLst>
                                  <p:childTnLst>
                                    <p:set>
                                      <p:cBhvr>
                                        <p:cTn id="383" dur="1" fill="hold">
                                          <p:stCondLst>
                                            <p:cond delay="0"/>
                                          </p:stCondLst>
                                        </p:cTn>
                                        <p:tgtEl>
                                          <p:spTgt spid="123"/>
                                        </p:tgtEl>
                                        <p:attrNameLst>
                                          <p:attrName>style.visibility</p:attrName>
                                        </p:attrNameLst>
                                      </p:cBhvr>
                                      <p:to>
                                        <p:strVal val="visible"/>
                                      </p:to>
                                    </p:set>
                                    <p:animEffect transition="in" filter="wipe(up)">
                                      <p:cBhvr>
                                        <p:cTn id="384" dur="250"/>
                                        <p:tgtEl>
                                          <p:spTgt spid="123"/>
                                        </p:tgtEl>
                                      </p:cBhvr>
                                    </p:animEffect>
                                  </p:childTnLst>
                                </p:cTn>
                              </p:par>
                              <p:par>
                                <p:cTn id="385" presetID="22" presetClass="entr" presetSubtype="1" fill="hold" grpId="0" nodeType="withEffect">
                                  <p:stCondLst>
                                    <p:cond delay="0"/>
                                  </p:stCondLst>
                                  <p:childTnLst>
                                    <p:set>
                                      <p:cBhvr>
                                        <p:cTn id="386" dur="1" fill="hold">
                                          <p:stCondLst>
                                            <p:cond delay="0"/>
                                          </p:stCondLst>
                                        </p:cTn>
                                        <p:tgtEl>
                                          <p:spTgt spid="124"/>
                                        </p:tgtEl>
                                        <p:attrNameLst>
                                          <p:attrName>style.visibility</p:attrName>
                                        </p:attrNameLst>
                                      </p:cBhvr>
                                      <p:to>
                                        <p:strVal val="visible"/>
                                      </p:to>
                                    </p:set>
                                    <p:animEffect transition="in" filter="wipe(up)">
                                      <p:cBhvr>
                                        <p:cTn id="387" dur="250"/>
                                        <p:tgtEl>
                                          <p:spTgt spid="124"/>
                                        </p:tgtEl>
                                      </p:cBhvr>
                                    </p:animEffect>
                                  </p:childTnLst>
                                </p:cTn>
                              </p:par>
                              <p:par>
                                <p:cTn id="388" presetID="22" presetClass="entr" presetSubtype="1" fill="hold" grpId="0" nodeType="withEffect">
                                  <p:stCondLst>
                                    <p:cond delay="0"/>
                                  </p:stCondLst>
                                  <p:childTnLst>
                                    <p:set>
                                      <p:cBhvr>
                                        <p:cTn id="389" dur="1" fill="hold">
                                          <p:stCondLst>
                                            <p:cond delay="0"/>
                                          </p:stCondLst>
                                        </p:cTn>
                                        <p:tgtEl>
                                          <p:spTgt spid="125"/>
                                        </p:tgtEl>
                                        <p:attrNameLst>
                                          <p:attrName>style.visibility</p:attrName>
                                        </p:attrNameLst>
                                      </p:cBhvr>
                                      <p:to>
                                        <p:strVal val="visible"/>
                                      </p:to>
                                    </p:set>
                                    <p:animEffect transition="in" filter="wipe(up)">
                                      <p:cBhvr>
                                        <p:cTn id="390" dur="250"/>
                                        <p:tgtEl>
                                          <p:spTgt spid="125"/>
                                        </p:tgtEl>
                                      </p:cBhvr>
                                    </p:animEffect>
                                  </p:childTnLst>
                                </p:cTn>
                              </p:par>
                              <p:par>
                                <p:cTn id="391" presetID="22" presetClass="entr" presetSubtype="1" fill="hold" grpId="0" nodeType="withEffect">
                                  <p:stCondLst>
                                    <p:cond delay="0"/>
                                  </p:stCondLst>
                                  <p:childTnLst>
                                    <p:set>
                                      <p:cBhvr>
                                        <p:cTn id="392" dur="1" fill="hold">
                                          <p:stCondLst>
                                            <p:cond delay="0"/>
                                          </p:stCondLst>
                                        </p:cTn>
                                        <p:tgtEl>
                                          <p:spTgt spid="126"/>
                                        </p:tgtEl>
                                        <p:attrNameLst>
                                          <p:attrName>style.visibility</p:attrName>
                                        </p:attrNameLst>
                                      </p:cBhvr>
                                      <p:to>
                                        <p:strVal val="visible"/>
                                      </p:to>
                                    </p:set>
                                    <p:animEffect transition="in" filter="wipe(up)">
                                      <p:cBhvr>
                                        <p:cTn id="393" dur="250"/>
                                        <p:tgtEl>
                                          <p:spTgt spid="126"/>
                                        </p:tgtEl>
                                      </p:cBhvr>
                                    </p:animEffect>
                                  </p:childTnLst>
                                </p:cTn>
                              </p:par>
                              <p:par>
                                <p:cTn id="394" presetID="22" presetClass="entr" presetSubtype="1" fill="hold" grpId="0" nodeType="withEffect">
                                  <p:stCondLst>
                                    <p:cond delay="0"/>
                                  </p:stCondLst>
                                  <p:childTnLst>
                                    <p:set>
                                      <p:cBhvr>
                                        <p:cTn id="395" dur="1" fill="hold">
                                          <p:stCondLst>
                                            <p:cond delay="0"/>
                                          </p:stCondLst>
                                        </p:cTn>
                                        <p:tgtEl>
                                          <p:spTgt spid="127"/>
                                        </p:tgtEl>
                                        <p:attrNameLst>
                                          <p:attrName>style.visibility</p:attrName>
                                        </p:attrNameLst>
                                      </p:cBhvr>
                                      <p:to>
                                        <p:strVal val="visible"/>
                                      </p:to>
                                    </p:set>
                                    <p:animEffect transition="in" filter="wipe(up)">
                                      <p:cBhvr>
                                        <p:cTn id="396" dur="250"/>
                                        <p:tgtEl>
                                          <p:spTgt spid="127"/>
                                        </p:tgtEl>
                                      </p:cBhvr>
                                    </p:animEffect>
                                  </p:childTnLst>
                                </p:cTn>
                              </p:par>
                              <p:par>
                                <p:cTn id="397" presetID="22" presetClass="entr" presetSubtype="1" fill="hold" grpId="0" nodeType="withEffect">
                                  <p:stCondLst>
                                    <p:cond delay="0"/>
                                  </p:stCondLst>
                                  <p:childTnLst>
                                    <p:set>
                                      <p:cBhvr>
                                        <p:cTn id="398" dur="1" fill="hold">
                                          <p:stCondLst>
                                            <p:cond delay="0"/>
                                          </p:stCondLst>
                                        </p:cTn>
                                        <p:tgtEl>
                                          <p:spTgt spid="128"/>
                                        </p:tgtEl>
                                        <p:attrNameLst>
                                          <p:attrName>style.visibility</p:attrName>
                                        </p:attrNameLst>
                                      </p:cBhvr>
                                      <p:to>
                                        <p:strVal val="visible"/>
                                      </p:to>
                                    </p:set>
                                    <p:animEffect transition="in" filter="wipe(up)">
                                      <p:cBhvr>
                                        <p:cTn id="399" dur="250"/>
                                        <p:tgtEl>
                                          <p:spTgt spid="128"/>
                                        </p:tgtEl>
                                      </p:cBhvr>
                                    </p:animEffect>
                                  </p:childTnLst>
                                </p:cTn>
                              </p:par>
                              <p:par>
                                <p:cTn id="400" presetID="22" presetClass="entr" presetSubtype="1" fill="hold" grpId="0" nodeType="withEffect">
                                  <p:stCondLst>
                                    <p:cond delay="0"/>
                                  </p:stCondLst>
                                  <p:childTnLst>
                                    <p:set>
                                      <p:cBhvr>
                                        <p:cTn id="401" dur="1" fill="hold">
                                          <p:stCondLst>
                                            <p:cond delay="0"/>
                                          </p:stCondLst>
                                        </p:cTn>
                                        <p:tgtEl>
                                          <p:spTgt spid="129"/>
                                        </p:tgtEl>
                                        <p:attrNameLst>
                                          <p:attrName>style.visibility</p:attrName>
                                        </p:attrNameLst>
                                      </p:cBhvr>
                                      <p:to>
                                        <p:strVal val="visible"/>
                                      </p:to>
                                    </p:set>
                                    <p:animEffect transition="in" filter="wipe(up)">
                                      <p:cBhvr>
                                        <p:cTn id="402" dur="250"/>
                                        <p:tgtEl>
                                          <p:spTgt spid="129"/>
                                        </p:tgtEl>
                                      </p:cBhvr>
                                    </p:animEffect>
                                  </p:childTnLst>
                                </p:cTn>
                              </p:par>
                              <p:par>
                                <p:cTn id="403" presetID="22" presetClass="entr" presetSubtype="1" fill="hold" grpId="0" nodeType="withEffect">
                                  <p:stCondLst>
                                    <p:cond delay="0"/>
                                  </p:stCondLst>
                                  <p:childTnLst>
                                    <p:set>
                                      <p:cBhvr>
                                        <p:cTn id="404" dur="1" fill="hold">
                                          <p:stCondLst>
                                            <p:cond delay="0"/>
                                          </p:stCondLst>
                                        </p:cTn>
                                        <p:tgtEl>
                                          <p:spTgt spid="130"/>
                                        </p:tgtEl>
                                        <p:attrNameLst>
                                          <p:attrName>style.visibility</p:attrName>
                                        </p:attrNameLst>
                                      </p:cBhvr>
                                      <p:to>
                                        <p:strVal val="visible"/>
                                      </p:to>
                                    </p:set>
                                    <p:animEffect transition="in" filter="wipe(up)">
                                      <p:cBhvr>
                                        <p:cTn id="405" dur="250"/>
                                        <p:tgtEl>
                                          <p:spTgt spid="130"/>
                                        </p:tgtEl>
                                      </p:cBhvr>
                                    </p:animEffect>
                                  </p:childTnLst>
                                </p:cTn>
                              </p:par>
                              <p:par>
                                <p:cTn id="406" presetID="22" presetClass="entr" presetSubtype="1" fill="hold" grpId="0" nodeType="withEffect">
                                  <p:stCondLst>
                                    <p:cond delay="0"/>
                                  </p:stCondLst>
                                  <p:childTnLst>
                                    <p:set>
                                      <p:cBhvr>
                                        <p:cTn id="407" dur="1" fill="hold">
                                          <p:stCondLst>
                                            <p:cond delay="0"/>
                                          </p:stCondLst>
                                        </p:cTn>
                                        <p:tgtEl>
                                          <p:spTgt spid="131"/>
                                        </p:tgtEl>
                                        <p:attrNameLst>
                                          <p:attrName>style.visibility</p:attrName>
                                        </p:attrNameLst>
                                      </p:cBhvr>
                                      <p:to>
                                        <p:strVal val="visible"/>
                                      </p:to>
                                    </p:set>
                                    <p:animEffect transition="in" filter="wipe(up)">
                                      <p:cBhvr>
                                        <p:cTn id="408" dur="250"/>
                                        <p:tgtEl>
                                          <p:spTgt spid="131"/>
                                        </p:tgtEl>
                                      </p:cBhvr>
                                    </p:animEffect>
                                  </p:childTnLst>
                                </p:cTn>
                              </p:par>
                              <p:par>
                                <p:cTn id="409" presetID="22" presetClass="entr" presetSubtype="1" fill="hold" grpId="0" nodeType="withEffect">
                                  <p:stCondLst>
                                    <p:cond delay="0"/>
                                  </p:stCondLst>
                                  <p:childTnLst>
                                    <p:set>
                                      <p:cBhvr>
                                        <p:cTn id="410" dur="1" fill="hold">
                                          <p:stCondLst>
                                            <p:cond delay="0"/>
                                          </p:stCondLst>
                                        </p:cTn>
                                        <p:tgtEl>
                                          <p:spTgt spid="132"/>
                                        </p:tgtEl>
                                        <p:attrNameLst>
                                          <p:attrName>style.visibility</p:attrName>
                                        </p:attrNameLst>
                                      </p:cBhvr>
                                      <p:to>
                                        <p:strVal val="visible"/>
                                      </p:to>
                                    </p:set>
                                    <p:animEffect transition="in" filter="wipe(up)">
                                      <p:cBhvr>
                                        <p:cTn id="411" dur="250"/>
                                        <p:tgtEl>
                                          <p:spTgt spid="132"/>
                                        </p:tgtEl>
                                      </p:cBhvr>
                                    </p:animEffect>
                                  </p:childTnLst>
                                </p:cTn>
                              </p:par>
                              <p:par>
                                <p:cTn id="412" presetID="22" presetClass="entr" presetSubtype="1" fill="hold" grpId="0" nodeType="withEffect">
                                  <p:stCondLst>
                                    <p:cond delay="0"/>
                                  </p:stCondLst>
                                  <p:childTnLst>
                                    <p:set>
                                      <p:cBhvr>
                                        <p:cTn id="413" dur="1" fill="hold">
                                          <p:stCondLst>
                                            <p:cond delay="0"/>
                                          </p:stCondLst>
                                        </p:cTn>
                                        <p:tgtEl>
                                          <p:spTgt spid="165"/>
                                        </p:tgtEl>
                                        <p:attrNameLst>
                                          <p:attrName>style.visibility</p:attrName>
                                        </p:attrNameLst>
                                      </p:cBhvr>
                                      <p:to>
                                        <p:strVal val="visible"/>
                                      </p:to>
                                    </p:set>
                                    <p:animEffect transition="in" filter="wipe(up)">
                                      <p:cBhvr>
                                        <p:cTn id="414" dur="250"/>
                                        <p:tgtEl>
                                          <p:spTgt spid="165"/>
                                        </p:tgtEl>
                                      </p:cBhvr>
                                    </p:animEffect>
                                  </p:childTnLst>
                                </p:cTn>
                              </p:par>
                              <p:par>
                                <p:cTn id="415" presetID="22" presetClass="entr" presetSubtype="1" fill="hold" grpId="0" nodeType="withEffect">
                                  <p:stCondLst>
                                    <p:cond delay="0"/>
                                  </p:stCondLst>
                                  <p:childTnLst>
                                    <p:set>
                                      <p:cBhvr>
                                        <p:cTn id="416" dur="1" fill="hold">
                                          <p:stCondLst>
                                            <p:cond delay="0"/>
                                          </p:stCondLst>
                                        </p:cTn>
                                        <p:tgtEl>
                                          <p:spTgt spid="168"/>
                                        </p:tgtEl>
                                        <p:attrNameLst>
                                          <p:attrName>style.visibility</p:attrName>
                                        </p:attrNameLst>
                                      </p:cBhvr>
                                      <p:to>
                                        <p:strVal val="visible"/>
                                      </p:to>
                                    </p:set>
                                    <p:animEffect transition="in" filter="wipe(up)">
                                      <p:cBhvr>
                                        <p:cTn id="417" dur="250"/>
                                        <p:tgtEl>
                                          <p:spTgt spid="168"/>
                                        </p:tgtEl>
                                      </p:cBhvr>
                                    </p:animEffect>
                                  </p:childTnLst>
                                </p:cTn>
                              </p:par>
                              <p:par>
                                <p:cTn id="418" presetID="22" presetClass="entr" presetSubtype="1" fill="hold" grpId="0" nodeType="withEffect">
                                  <p:stCondLst>
                                    <p:cond delay="0"/>
                                  </p:stCondLst>
                                  <p:childTnLst>
                                    <p:set>
                                      <p:cBhvr>
                                        <p:cTn id="419" dur="1" fill="hold">
                                          <p:stCondLst>
                                            <p:cond delay="0"/>
                                          </p:stCondLst>
                                        </p:cTn>
                                        <p:tgtEl>
                                          <p:spTgt spid="171"/>
                                        </p:tgtEl>
                                        <p:attrNameLst>
                                          <p:attrName>style.visibility</p:attrName>
                                        </p:attrNameLst>
                                      </p:cBhvr>
                                      <p:to>
                                        <p:strVal val="visible"/>
                                      </p:to>
                                    </p:set>
                                    <p:animEffect transition="in" filter="wipe(up)">
                                      <p:cBhvr>
                                        <p:cTn id="420" dur="250"/>
                                        <p:tgtEl>
                                          <p:spTgt spid="171"/>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1" fill="hold" nodeType="clickEffect">
                                  <p:stCondLst>
                                    <p:cond delay="0"/>
                                  </p:stCondLst>
                                  <p:childTnLst>
                                    <p:set>
                                      <p:cBhvr>
                                        <p:cTn id="424" dur="1" fill="hold">
                                          <p:stCondLst>
                                            <p:cond delay="0"/>
                                          </p:stCondLst>
                                        </p:cTn>
                                        <p:tgtEl>
                                          <p:spTgt spid="156"/>
                                        </p:tgtEl>
                                        <p:attrNameLst>
                                          <p:attrName>style.visibility</p:attrName>
                                        </p:attrNameLst>
                                      </p:cBhvr>
                                      <p:to>
                                        <p:strVal val="visible"/>
                                      </p:to>
                                    </p:set>
                                    <p:animEffect transition="in" filter="wipe(up)">
                                      <p:cBhvr>
                                        <p:cTn id="425" dur="250"/>
                                        <p:tgtEl>
                                          <p:spTgt spid="156"/>
                                        </p:tgtEl>
                                      </p:cBhvr>
                                    </p:animEffect>
                                  </p:childTnLst>
                                </p:cTn>
                              </p:par>
                              <p:par>
                                <p:cTn id="426" presetID="22" presetClass="entr" presetSubtype="1" fill="hold" nodeType="withEffect">
                                  <p:stCondLst>
                                    <p:cond delay="0"/>
                                  </p:stCondLst>
                                  <p:childTnLst>
                                    <p:set>
                                      <p:cBhvr>
                                        <p:cTn id="427" dur="1" fill="hold">
                                          <p:stCondLst>
                                            <p:cond delay="0"/>
                                          </p:stCondLst>
                                        </p:cTn>
                                        <p:tgtEl>
                                          <p:spTgt spid="160"/>
                                        </p:tgtEl>
                                        <p:attrNameLst>
                                          <p:attrName>style.visibility</p:attrName>
                                        </p:attrNameLst>
                                      </p:cBhvr>
                                      <p:to>
                                        <p:strVal val="visible"/>
                                      </p:to>
                                    </p:set>
                                    <p:animEffect transition="in" filter="wipe(up)">
                                      <p:cBhvr>
                                        <p:cTn id="428" dur="250"/>
                                        <p:tgtEl>
                                          <p:spTgt spid="160"/>
                                        </p:tgtEl>
                                      </p:cBhvr>
                                    </p:animEffect>
                                  </p:childTnLst>
                                </p:cTn>
                              </p:par>
                              <p:par>
                                <p:cTn id="429" presetID="22" presetClass="entr" presetSubtype="1" fill="hold" nodeType="withEffect">
                                  <p:stCondLst>
                                    <p:cond delay="0"/>
                                  </p:stCondLst>
                                  <p:childTnLst>
                                    <p:set>
                                      <p:cBhvr>
                                        <p:cTn id="430" dur="1" fill="hold">
                                          <p:stCondLst>
                                            <p:cond delay="0"/>
                                          </p:stCondLst>
                                        </p:cTn>
                                        <p:tgtEl>
                                          <p:spTgt spid="161"/>
                                        </p:tgtEl>
                                        <p:attrNameLst>
                                          <p:attrName>style.visibility</p:attrName>
                                        </p:attrNameLst>
                                      </p:cBhvr>
                                      <p:to>
                                        <p:strVal val="visible"/>
                                      </p:to>
                                    </p:set>
                                    <p:animEffect transition="in" filter="wipe(up)">
                                      <p:cBhvr>
                                        <p:cTn id="431" dur="250"/>
                                        <p:tgtEl>
                                          <p:spTgt spid="161"/>
                                        </p:tgtEl>
                                      </p:cBhvr>
                                    </p:animEffect>
                                  </p:childTnLst>
                                </p:cTn>
                              </p:par>
                              <p:par>
                                <p:cTn id="432" presetID="22" presetClass="entr" presetSubtype="1" fill="hold" nodeType="withEffect">
                                  <p:stCondLst>
                                    <p:cond delay="0"/>
                                  </p:stCondLst>
                                  <p:childTnLst>
                                    <p:set>
                                      <p:cBhvr>
                                        <p:cTn id="433" dur="1" fill="hold">
                                          <p:stCondLst>
                                            <p:cond delay="0"/>
                                          </p:stCondLst>
                                        </p:cTn>
                                        <p:tgtEl>
                                          <p:spTgt spid="157"/>
                                        </p:tgtEl>
                                        <p:attrNameLst>
                                          <p:attrName>style.visibility</p:attrName>
                                        </p:attrNameLst>
                                      </p:cBhvr>
                                      <p:to>
                                        <p:strVal val="visible"/>
                                      </p:to>
                                    </p:set>
                                    <p:animEffect transition="in" filter="wipe(up)">
                                      <p:cBhvr>
                                        <p:cTn id="434" dur="250"/>
                                        <p:tgtEl>
                                          <p:spTgt spid="157"/>
                                        </p:tgtEl>
                                      </p:cBhvr>
                                    </p:animEffect>
                                  </p:childTnLst>
                                </p:cTn>
                              </p:par>
                            </p:childTnLst>
                          </p:cTn>
                        </p:par>
                        <p:par>
                          <p:cTn id="435" fill="hold">
                            <p:stCondLst>
                              <p:cond delay="250"/>
                            </p:stCondLst>
                            <p:childTnLst>
                              <p:par>
                                <p:cTn id="436" presetID="1" presetClass="entr" presetSubtype="0" fill="hold" grpId="0" nodeType="afterEffect">
                                  <p:stCondLst>
                                    <p:cond delay="0"/>
                                  </p:stCondLst>
                                  <p:childTnLst>
                                    <p:set>
                                      <p:cBhvr>
                                        <p:cTn id="437" dur="1" fill="hold">
                                          <p:stCondLst>
                                            <p:cond delay="0"/>
                                          </p:stCondLst>
                                        </p:cTn>
                                        <p:tgtEl>
                                          <p:spTgt spid="155"/>
                                        </p:tgtEl>
                                        <p:attrNameLst>
                                          <p:attrName>style.visibility</p:attrName>
                                        </p:attrNameLst>
                                      </p:cBhvr>
                                      <p:to>
                                        <p:strVal val="visible"/>
                                      </p:to>
                                    </p:set>
                                  </p:childTnLst>
                                </p:cTn>
                              </p:par>
                              <p:par>
                                <p:cTn id="438" presetID="1" presetClass="entr" presetSubtype="0" fill="hold" grpId="0" nodeType="withEffect">
                                  <p:stCondLst>
                                    <p:cond delay="0"/>
                                  </p:stCondLst>
                                  <p:childTnLst>
                                    <p:set>
                                      <p:cBhvr>
                                        <p:cTn id="439" dur="1" fill="hold">
                                          <p:stCondLst>
                                            <p:cond delay="0"/>
                                          </p:stCondLst>
                                        </p:cTn>
                                        <p:tgtEl>
                                          <p:spTgt spid="158"/>
                                        </p:tgtEl>
                                        <p:attrNameLst>
                                          <p:attrName>style.visibility</p:attrName>
                                        </p:attrNameLst>
                                      </p:cBhvr>
                                      <p:to>
                                        <p:strVal val="visible"/>
                                      </p:to>
                                    </p:set>
                                  </p:childTnLst>
                                </p:cTn>
                              </p:par>
                              <p:par>
                                <p:cTn id="440" presetID="1" presetClass="entr" presetSubtype="0" fill="hold" grpId="0" nodeType="withEffect">
                                  <p:stCondLst>
                                    <p:cond delay="0"/>
                                  </p:stCondLst>
                                  <p:childTnLst>
                                    <p:set>
                                      <p:cBhvr>
                                        <p:cTn id="441" dur="1" fill="hold">
                                          <p:stCondLst>
                                            <p:cond delay="0"/>
                                          </p:stCondLst>
                                        </p:cTn>
                                        <p:tgtEl>
                                          <p:spTgt spid="159"/>
                                        </p:tgtEl>
                                        <p:attrNameLst>
                                          <p:attrName>style.visibility</p:attrName>
                                        </p:attrNameLst>
                                      </p:cBhvr>
                                      <p:to>
                                        <p:strVal val="visible"/>
                                      </p:to>
                                    </p:set>
                                  </p:childTnLst>
                                </p:cTn>
                              </p:par>
                            </p:childTnLst>
                          </p:cTn>
                        </p:par>
                        <p:par>
                          <p:cTn id="442" fill="hold">
                            <p:stCondLst>
                              <p:cond delay="250"/>
                            </p:stCondLst>
                            <p:childTnLst>
                              <p:par>
                                <p:cTn id="443" presetID="16" presetClass="entr" presetSubtype="37" fill="hold" grpId="0" nodeType="afterEffect">
                                  <p:stCondLst>
                                    <p:cond delay="0"/>
                                  </p:stCondLst>
                                  <p:childTnLst>
                                    <p:set>
                                      <p:cBhvr>
                                        <p:cTn id="444" dur="1" fill="hold">
                                          <p:stCondLst>
                                            <p:cond delay="0"/>
                                          </p:stCondLst>
                                        </p:cTn>
                                        <p:tgtEl>
                                          <p:spTgt spid="162"/>
                                        </p:tgtEl>
                                        <p:attrNameLst>
                                          <p:attrName>style.visibility</p:attrName>
                                        </p:attrNameLst>
                                      </p:cBhvr>
                                      <p:to>
                                        <p:strVal val="visible"/>
                                      </p:to>
                                    </p:set>
                                    <p:animEffect transition="in" filter="barn(outVertical)">
                                      <p:cBhvr>
                                        <p:cTn id="445" dur="25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p:bldP spid="34" grpId="0" animBg="1"/>
      <p:bldP spid="35" grpId="0" animBg="1"/>
      <p:bldP spid="36" grpId="0"/>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p:bldP spid="55" grpId="0" animBg="1"/>
      <p:bldP spid="56" grpId="0" animBg="1"/>
      <p:bldP spid="57" grpId="0" animBg="1"/>
      <p:bldP spid="58" grpId="0" animBg="1"/>
      <p:bldP spid="59" grpId="0" animBg="1"/>
      <p:bldP spid="60" grpId="0"/>
      <p:bldP spid="61" grpId="0" animBg="1"/>
      <p:bldP spid="62" grpId="0" animBg="1"/>
      <p:bldP spid="63" grpId="0" animBg="1"/>
      <p:bldP spid="64" grpId="0"/>
      <p:bldP spid="76" grpId="0"/>
      <p:bldP spid="77" grpId="0"/>
      <p:bldP spid="78" grpId="0"/>
      <p:bldP spid="79" grpId="0" animBg="1"/>
      <p:bldP spid="80" grpId="0" animBg="1"/>
      <p:bldP spid="81" grpId="0" animBg="1"/>
      <p:bldP spid="82" grpId="0" animBg="1"/>
      <p:bldP spid="83" grpId="0" animBg="1"/>
      <p:bldP spid="84" grpId="0"/>
      <p:bldP spid="85" grpId="0" animBg="1"/>
      <p:bldP spid="86" grpId="0" animBg="1"/>
      <p:bldP spid="87" grpId="0" animBg="1"/>
      <p:bldP spid="88" grpId="0" animBg="1"/>
      <p:bldP spid="89" grpId="0" animBg="1"/>
      <p:bldP spid="90" grpId="0"/>
      <p:bldP spid="91" grpId="0" animBg="1"/>
      <p:bldP spid="92" grpId="0" animBg="1"/>
      <p:bldP spid="93" grpId="0" animBg="1"/>
      <p:bldP spid="94" grpId="0" animBg="1"/>
      <p:bldP spid="95" grpId="0" animBg="1"/>
      <p:bldP spid="96" grpId="0"/>
      <p:bldP spid="97" grpId="0" animBg="1"/>
      <p:bldP spid="98" grpId="0" animBg="1"/>
      <p:bldP spid="99" grpId="0" animBg="1"/>
      <p:bldP spid="100" grpId="0" animBg="1"/>
      <p:bldP spid="101" grpId="0" animBg="1"/>
      <p:bldP spid="102" grpId="0"/>
      <p:bldP spid="103" grpId="0" animBg="1"/>
      <p:bldP spid="104" grpId="0" animBg="1"/>
      <p:bldP spid="105" grpId="0" animBg="1"/>
      <p:bldP spid="106" grpId="0" animBg="1"/>
      <p:bldP spid="107" grpId="0" animBg="1"/>
      <p:bldP spid="108" grpId="0"/>
      <p:bldP spid="109" grpId="0" animBg="1"/>
      <p:bldP spid="110" grpId="0" animBg="1"/>
      <p:bldP spid="111" grpId="0" animBg="1"/>
      <p:bldP spid="112" grpId="0" animBg="1"/>
      <p:bldP spid="113" grpId="0" animBg="1"/>
      <p:bldP spid="114" grpId="0"/>
      <p:bldP spid="115" grpId="0" animBg="1"/>
      <p:bldP spid="116" grpId="0" animBg="1"/>
      <p:bldP spid="117" grpId="0" animBg="1"/>
      <p:bldP spid="118" grpId="0" animBg="1"/>
      <p:bldP spid="119" grpId="0" animBg="1"/>
      <p:bldP spid="120" grpId="0"/>
      <p:bldP spid="121" grpId="0" animBg="1"/>
      <p:bldP spid="122" grpId="0" animBg="1"/>
      <p:bldP spid="123" grpId="0" animBg="1"/>
      <p:bldP spid="124" grpId="0" animBg="1"/>
      <p:bldP spid="125" grpId="0" animBg="1"/>
      <p:bldP spid="126" grpId="0"/>
      <p:bldP spid="127" grpId="0" animBg="1"/>
      <p:bldP spid="128" grpId="0" animBg="1"/>
      <p:bldP spid="129" grpId="0" animBg="1"/>
      <p:bldP spid="130" grpId="0" animBg="1"/>
      <p:bldP spid="131" grpId="0" animBg="1"/>
      <p:bldP spid="132" grpId="0"/>
      <p:bldP spid="133" grpId="0"/>
      <p:bldP spid="135" grpId="0"/>
      <p:bldP spid="137" grpId="0" animBg="1"/>
      <p:bldP spid="138" grpId="0" animBg="1"/>
      <p:bldP spid="139" grpId="0"/>
      <p:bldP spid="140" grpId="0" animBg="1"/>
      <p:bldP spid="141" grpId="0" animBg="1"/>
      <p:bldP spid="142" grpId="0" animBg="1"/>
      <p:bldP spid="144" grpId="0" animBg="1"/>
      <p:bldP spid="155" grpId="0" animBg="1"/>
      <p:bldP spid="158" grpId="0" animBg="1"/>
      <p:bldP spid="159" grpId="0"/>
      <p:bldP spid="162" grpId="0" animBg="1"/>
      <p:bldP spid="163" grpId="0"/>
      <p:bldP spid="164" grpId="0"/>
      <p:bldP spid="165" grpId="0"/>
      <p:bldP spid="166" grpId="0"/>
      <p:bldP spid="167" grpId="0"/>
      <p:bldP spid="168" grpId="0"/>
      <p:bldP spid="169" grpId="0"/>
      <p:bldP spid="170" grpId="0"/>
      <p:bldP spid="1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7</a:t>
            </a:fld>
            <a:endParaRPr lang="en-US"/>
          </a:p>
        </p:txBody>
      </p:sp>
      <p:sp>
        <p:nvSpPr>
          <p:cNvPr id="173" name="Title 172"/>
          <p:cNvSpPr>
            <a:spLocks noGrp="1"/>
          </p:cNvSpPr>
          <p:nvPr>
            <p:ph type="title"/>
          </p:nvPr>
        </p:nvSpPr>
        <p:spPr/>
        <p:txBody>
          <a:bodyPr/>
          <a:lstStyle/>
          <a:p>
            <a:r>
              <a:rPr lang="en-US" dirty="0"/>
              <a:t>Joint Representation Learning</a:t>
            </a:r>
          </a:p>
        </p:txBody>
      </p:sp>
      <p:sp>
        <p:nvSpPr>
          <p:cNvPr id="174" name="TextBox 173"/>
          <p:cNvSpPr txBox="1"/>
          <p:nvPr/>
        </p:nvSpPr>
        <p:spPr>
          <a:xfrm>
            <a:off x="614735" y="711426"/>
            <a:ext cx="8163132" cy="369332"/>
          </a:xfrm>
          <a:prstGeom prst="rect">
            <a:avLst/>
          </a:prstGeom>
          <a:noFill/>
        </p:spPr>
        <p:txBody>
          <a:bodyPr wrap="none" rtlCol="0">
            <a:spAutoFit/>
          </a:bodyPr>
          <a:lstStyle/>
          <a:p>
            <a:r>
              <a:rPr lang="en-US" dirty="0"/>
              <a:t>A Multi-View Machine Learning Framework </a:t>
            </a:r>
            <a:r>
              <a:rPr lang="en-US"/>
              <a:t>with Heterogeneous Information Sources</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165" y="1590729"/>
            <a:ext cx="4855090" cy="3859416"/>
          </a:xfrm>
          <a:prstGeom prst="rect">
            <a:avLst/>
          </a:prstGeom>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5255" y="3962011"/>
            <a:ext cx="4098091" cy="561149"/>
          </a:xfrm>
          <a:prstGeom prst="rect">
            <a:avLst/>
          </a:prstGeom>
        </p:spPr>
      </p:pic>
      <p:sp>
        <p:nvSpPr>
          <p:cNvPr id="9" name="Rounded Rectangle 8"/>
          <p:cNvSpPr/>
          <p:nvPr/>
        </p:nvSpPr>
        <p:spPr>
          <a:xfrm>
            <a:off x="6832794" y="4004546"/>
            <a:ext cx="939452"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8388109" y="4006634"/>
            <a:ext cx="624214"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189947" y="2226794"/>
            <a:ext cx="237566" cy="369332"/>
          </a:xfrm>
          <a:prstGeom prst="rect">
            <a:avLst/>
          </a:prstGeom>
          <a:noFill/>
        </p:spPr>
        <p:txBody>
          <a:bodyPr wrap="none" rtlCol="0">
            <a:spAutoFit/>
          </a:bodyPr>
          <a:lstStyle/>
          <a:p>
            <a:r>
              <a:rPr lang="en-US" dirty="0"/>
              <a:t> </a:t>
            </a:r>
          </a:p>
        </p:txBody>
      </p:sp>
      <p:sp>
        <p:nvSpPr>
          <p:cNvPr id="60" name="TextBox 59"/>
          <p:cNvSpPr txBox="1"/>
          <p:nvPr/>
        </p:nvSpPr>
        <p:spPr>
          <a:xfrm>
            <a:off x="6189947" y="2054755"/>
            <a:ext cx="237566" cy="369332"/>
          </a:xfrm>
          <a:prstGeom prst="rect">
            <a:avLst/>
          </a:prstGeom>
          <a:noFill/>
        </p:spPr>
        <p:txBody>
          <a:bodyPr wrap="none" rtlCol="0">
            <a:spAutoFit/>
          </a:bodyPr>
          <a:lstStyle/>
          <a:p>
            <a:r>
              <a:rPr lang="en-US" dirty="0"/>
              <a:t> </a:t>
            </a:r>
          </a:p>
        </p:txBody>
      </p:sp>
      <p:cxnSp>
        <p:nvCxnSpPr>
          <p:cNvPr id="18" name="Elbow Connector 17"/>
          <p:cNvCxnSpPr>
            <a:stCxn id="9" idx="2"/>
          </p:cNvCxnSpPr>
          <p:nvPr/>
        </p:nvCxnSpPr>
        <p:spPr>
          <a:xfrm rot="5400000">
            <a:off x="5677810" y="3323074"/>
            <a:ext cx="606582" cy="264283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p:cNvCxnSpPr>
          <p:nvPr/>
        </p:nvCxnSpPr>
        <p:spPr>
          <a:xfrm rot="16200000" flipV="1">
            <a:off x="6442803" y="1749220"/>
            <a:ext cx="649659" cy="386516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a:off x="4659683" y="3031300"/>
            <a:ext cx="425885" cy="325675"/>
          </a:xfrm>
          <a:prstGeom prst="bentConnector3">
            <a:avLst>
              <a:gd name="adj1" fmla="val -705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0800000">
            <a:off x="4509372" y="2682120"/>
            <a:ext cx="826717" cy="349181"/>
          </a:xfrm>
          <a:prstGeom prst="bentConnector3">
            <a:avLst>
              <a:gd name="adj1" fmla="val 2575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58884" y="4978334"/>
            <a:ext cx="1044434" cy="287219"/>
          </a:xfrm>
          <a:prstGeom prst="rect">
            <a:avLst/>
          </a:prstGeom>
        </p:spPr>
      </p:pic>
      <p:sp>
        <p:nvSpPr>
          <p:cNvPr id="29" name="TextBox 28"/>
          <p:cNvSpPr txBox="1"/>
          <p:nvPr/>
        </p:nvSpPr>
        <p:spPr>
          <a:xfrm>
            <a:off x="4835048" y="2317314"/>
            <a:ext cx="360996" cy="369332"/>
          </a:xfrm>
          <a:prstGeom prst="rect">
            <a:avLst/>
          </a:prstGeom>
          <a:noFill/>
        </p:spPr>
        <p:txBody>
          <a:bodyPr wrap="none" rtlCol="0">
            <a:spAutoFit/>
          </a:bodyPr>
          <a:lstStyle/>
          <a:p>
            <a:r>
              <a:rPr lang="en-US"/>
              <a:t>L</a:t>
            </a:r>
            <a:r>
              <a:rPr lang="en-US" baseline="-25000"/>
              <a:t>1</a:t>
            </a:r>
            <a:endParaRPr lang="en-US"/>
          </a:p>
        </p:txBody>
      </p:sp>
      <p:sp>
        <p:nvSpPr>
          <p:cNvPr id="37" name="TextBox 36"/>
          <p:cNvSpPr txBox="1"/>
          <p:nvPr/>
        </p:nvSpPr>
        <p:spPr>
          <a:xfrm>
            <a:off x="5075130" y="2670130"/>
            <a:ext cx="360996" cy="369332"/>
          </a:xfrm>
          <a:prstGeom prst="rect">
            <a:avLst/>
          </a:prstGeom>
          <a:noFill/>
        </p:spPr>
        <p:txBody>
          <a:bodyPr wrap="none" rtlCol="0">
            <a:spAutoFit/>
          </a:bodyPr>
          <a:lstStyle/>
          <a:p>
            <a:r>
              <a:rPr lang="en-US" dirty="0"/>
              <a:t>L</a:t>
            </a:r>
            <a:r>
              <a:rPr lang="en-US" baseline="-25000" dirty="0"/>
              <a:t>2</a:t>
            </a:r>
            <a:endParaRPr lang="en-US" dirty="0"/>
          </a:p>
        </p:txBody>
      </p:sp>
      <p:sp>
        <p:nvSpPr>
          <p:cNvPr id="38" name="TextBox 37"/>
          <p:cNvSpPr txBox="1"/>
          <p:nvPr/>
        </p:nvSpPr>
        <p:spPr>
          <a:xfrm>
            <a:off x="5338176" y="3008332"/>
            <a:ext cx="360996" cy="369332"/>
          </a:xfrm>
          <a:prstGeom prst="rect">
            <a:avLst/>
          </a:prstGeom>
          <a:noFill/>
        </p:spPr>
        <p:txBody>
          <a:bodyPr wrap="none" rtlCol="0">
            <a:spAutoFit/>
          </a:bodyPr>
          <a:lstStyle/>
          <a:p>
            <a:r>
              <a:rPr lang="en-US" dirty="0"/>
              <a:t>L</a:t>
            </a:r>
            <a:r>
              <a:rPr lang="en-US" baseline="-25000" dirty="0"/>
              <a:t>3</a:t>
            </a:r>
            <a:endParaRPr lang="en-US" dirty="0"/>
          </a:p>
        </p:txBody>
      </p:sp>
    </p:spTree>
    <p:extLst>
      <p:ext uri="{BB962C8B-B14F-4D97-AF65-F5344CB8AC3E}">
        <p14:creationId xmlns:p14="http://schemas.microsoft.com/office/powerpoint/2010/main" val="7186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250"/>
                                        <p:tgtEl>
                                          <p:spTgt spid="18"/>
                                        </p:tgtEl>
                                      </p:cBhvr>
                                    </p:animEffec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250"/>
                                        <p:tgtEl>
                                          <p:spTgt spid="21"/>
                                        </p:tgtEl>
                                      </p:cBhvr>
                                    </p:animEffect>
                                  </p:childTnLst>
                                </p:cTn>
                              </p:par>
                            </p:childTnLst>
                          </p:cTn>
                        </p:par>
                        <p:par>
                          <p:cTn id="22" fill="hold">
                            <p:stCondLst>
                              <p:cond delay="25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250"/>
                                        <p:tgtEl>
                                          <p:spTgt spid="25"/>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250"/>
                                        <p:tgtEl>
                                          <p:spTgt spid="30"/>
                                        </p:tgtEl>
                                      </p:cBhvr>
                                    </p:animEffect>
                                  </p:childTnLst>
                                </p:cTn>
                              </p:par>
                            </p:childTnLst>
                          </p:cTn>
                        </p:par>
                        <p:par>
                          <p:cTn id="30" fill="hold">
                            <p:stCondLst>
                              <p:cond delay="75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par>
                          <p:cTn id="33" fill="hold">
                            <p:stCondLst>
                              <p:cond delay="750"/>
                            </p:stCondLst>
                            <p:childTnLst>
                              <p:par>
                                <p:cTn id="34" presetID="1" presetClass="entr" presetSubtype="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par>
                          <p:cTn id="36" fill="hold">
                            <p:stCondLst>
                              <p:cond delay="75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9" grpId="0"/>
      <p:bldP spid="3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Textual Reviews (View V</a:t>
            </a:r>
            <a:r>
              <a:rPr lang="en-US" baseline="-25000" dirty="0"/>
              <a:t>1</a:t>
            </a:r>
            <a:r>
              <a:rPr lang="en-US" dirty="0"/>
              <a:t>)</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8</a:t>
            </a:fld>
            <a:endParaRPr lang="en-US"/>
          </a:p>
        </p:txBody>
      </p:sp>
      <p:sp>
        <p:nvSpPr>
          <p:cNvPr id="7" name="Rounded Rectangle 6"/>
          <p:cNvSpPr/>
          <p:nvPr/>
        </p:nvSpPr>
        <p:spPr>
          <a:xfrm>
            <a:off x="282908" y="1916505"/>
            <a:ext cx="4067571" cy="2685766"/>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79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60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46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832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388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610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26405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786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072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358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914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136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cxnSp>
        <p:nvCxnSpPr>
          <p:cNvPr id="20" name="Straight Arrow Connector 19"/>
          <p:cNvCxnSpPr>
            <a:endCxn id="8" idx="0"/>
          </p:cNvCxnSpPr>
          <p:nvPr/>
        </p:nvCxnSpPr>
        <p:spPr>
          <a:xfrm flipH="1">
            <a:off x="1415034" y="4071042"/>
            <a:ext cx="885187"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0" idx="0"/>
          </p:cNvCxnSpPr>
          <p:nvPr/>
        </p:nvCxnSpPr>
        <p:spPr>
          <a:xfrm>
            <a:off x="2300221" y="4071042"/>
            <a:ext cx="867413"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131776" y="4386425"/>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1131776" y="4386425"/>
                <a:ext cx="602153" cy="276999"/>
              </a:xfrm>
              <a:prstGeom prst="rect">
                <a:avLst/>
              </a:prstGeom>
              <a:blipFill rotWithShape="0">
                <a:blip r:embed="rId2"/>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93647" y="4386425"/>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93647" y="4386425"/>
                <a:ext cx="596382" cy="276999"/>
              </a:xfrm>
              <a:prstGeom prst="rect">
                <a:avLst/>
              </a:prstGeom>
              <a:blipFill rotWithShape="0">
                <a:blip r:embed="rId3"/>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Document 23"/>
              <p:cNvSpPr/>
              <p:nvPr/>
            </p:nvSpPr>
            <p:spPr>
              <a:xfrm>
                <a:off x="1705803" y="2055676"/>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Review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𝑑</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24" name="Document 23"/>
              <p:cNvSpPr>
                <a:spLocks noRot="1" noChangeAspect="1" noMove="1" noResize="1" noEditPoints="1" noAdjustHandles="1" noChangeArrowheads="1" noChangeShapeType="1" noTextEdit="1"/>
              </p:cNvSpPr>
              <p:nvPr/>
            </p:nvSpPr>
            <p:spPr>
              <a:xfrm>
                <a:off x="1705803" y="2055676"/>
                <a:ext cx="1221783" cy="317500"/>
              </a:xfrm>
              <a:prstGeom prst="flowChartDocument">
                <a:avLst/>
              </a:prstGeom>
              <a:blipFill rotWithShape="0">
                <a:blip r:embed="rId4"/>
                <a:stretch>
                  <a:fillRect t="-14815" b="-16667"/>
                </a:stretch>
              </a:blipFill>
              <a:ln>
                <a:solidFill>
                  <a:schemeClr val="tx1"/>
                </a:solidFill>
              </a:ln>
            </p:spPr>
            <p:txBody>
              <a:bodyPr/>
              <a:lstStyle/>
              <a:p>
                <a:r>
                  <a:rPr lang="en-US">
                    <a:noFill/>
                  </a:rPr>
                  <a:t> </a:t>
                </a:r>
              </a:p>
            </p:txBody>
          </p:sp>
        </mc:Fallback>
      </mc:AlternateContent>
      <p:sp>
        <p:nvSpPr>
          <p:cNvPr id="25" name="Rectangle 24"/>
          <p:cNvSpPr/>
          <p:nvPr/>
        </p:nvSpPr>
        <p:spPr>
          <a:xfrm>
            <a:off x="1506238" y="3298185"/>
            <a:ext cx="158796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Projection</a:t>
            </a:r>
            <a:endParaRPr lang="en-US" dirty="0">
              <a:solidFill>
                <a:schemeClr val="tx1"/>
              </a:solidFill>
            </a:endParaRPr>
          </a:p>
        </p:txBody>
      </p:sp>
      <p:sp>
        <p:nvSpPr>
          <p:cNvPr id="26" name="Rounded Rectangle 25"/>
          <p:cNvSpPr/>
          <p:nvPr/>
        </p:nvSpPr>
        <p:spPr>
          <a:xfrm>
            <a:off x="54376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1773171" y="384244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8112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398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684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6240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446271" y="383609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3" name="TextBox 32"/>
              <p:cNvSpPr txBox="1"/>
              <p:nvPr/>
            </p:nvSpPr>
            <p:spPr>
              <a:xfrm>
                <a:off x="611113"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1</m:t>
                          </m:r>
                        </m:sup>
                      </m:sSubSup>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11113" y="2748721"/>
                <a:ext cx="331181" cy="215444"/>
              </a:xfrm>
              <a:prstGeom prst="rect">
                <a:avLst/>
              </a:prstGeom>
              <a:blipFill rotWithShape="0">
                <a:blip r:embed="rId5"/>
                <a:stretch>
                  <a:fillRect l="-7273" b="-17143"/>
                </a:stretch>
              </a:blipFill>
            </p:spPr>
            <p:txBody>
              <a:bodyPr/>
              <a:lstStyle/>
              <a:p>
                <a:r>
                  <a:rPr lang="en-US">
                    <a:noFill/>
                  </a:rPr>
                  <a:t> </a:t>
                </a:r>
              </a:p>
            </p:txBody>
          </p:sp>
        </mc:Fallback>
      </mc:AlternateContent>
      <p:sp>
        <p:nvSpPr>
          <p:cNvPr id="34" name="Rounded Rectangle 33"/>
          <p:cNvSpPr/>
          <p:nvPr/>
        </p:nvSpPr>
        <p:spPr>
          <a:xfrm>
            <a:off x="1177154"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1244502"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2</m:t>
                          </m:r>
                        </m:sup>
                      </m:sSubSup>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244502" y="2748721"/>
                <a:ext cx="331181" cy="215444"/>
              </a:xfrm>
              <a:prstGeom prst="rect">
                <a:avLst/>
              </a:prstGeom>
              <a:blipFill rotWithShape="0">
                <a:blip r:embed="rId6"/>
                <a:stretch>
                  <a:fillRect l="-7407" b="-17143"/>
                </a:stretch>
              </a:blipFill>
            </p:spPr>
            <p:txBody>
              <a:bodyPr/>
              <a:lstStyle/>
              <a:p>
                <a:r>
                  <a:rPr lang="en-US">
                    <a:noFill/>
                  </a:rPr>
                  <a:t> </a:t>
                </a:r>
              </a:p>
            </p:txBody>
          </p:sp>
        </mc:Fallback>
      </mc:AlternateContent>
      <p:sp>
        <p:nvSpPr>
          <p:cNvPr id="36" name="Rounded Rectangle 35"/>
          <p:cNvSpPr/>
          <p:nvPr/>
        </p:nvSpPr>
        <p:spPr>
          <a:xfrm>
            <a:off x="1811206"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7" name="TextBox 36"/>
              <p:cNvSpPr txBox="1"/>
              <p:nvPr/>
            </p:nvSpPr>
            <p:spPr>
              <a:xfrm>
                <a:off x="1878554"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3</m:t>
                          </m:r>
                        </m:sup>
                      </m:sSubSup>
                    </m:oMath>
                  </m:oMathPara>
                </a14:m>
                <a:endParaRPr 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878554" y="2748721"/>
                <a:ext cx="331181" cy="215444"/>
              </a:xfrm>
              <a:prstGeom prst="rect">
                <a:avLst/>
              </a:prstGeom>
              <a:blipFill rotWithShape="0">
                <a:blip r:embed="rId7"/>
                <a:stretch>
                  <a:fillRect l="-7407" b="-17143"/>
                </a:stretch>
              </a:blipFill>
            </p:spPr>
            <p:txBody>
              <a:bodyPr/>
              <a:lstStyle/>
              <a:p>
                <a:r>
                  <a:rPr lang="en-US">
                    <a:noFill/>
                  </a:rPr>
                  <a:t> </a:t>
                </a:r>
              </a:p>
            </p:txBody>
          </p:sp>
        </mc:Fallback>
      </mc:AlternateContent>
      <p:sp>
        <p:nvSpPr>
          <p:cNvPr id="38" name="Rounded Rectangle 37"/>
          <p:cNvSpPr/>
          <p:nvPr/>
        </p:nvSpPr>
        <p:spPr>
          <a:xfrm>
            <a:off x="2764609" y="2725627"/>
            <a:ext cx="651858"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9" name="TextBox 38"/>
              <p:cNvSpPr txBox="1"/>
              <p:nvPr/>
            </p:nvSpPr>
            <p:spPr>
              <a:xfrm>
                <a:off x="2828540" y="2726156"/>
                <a:ext cx="589713" cy="2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𝑢𝑣</m:t>
                              </m:r>
                            </m:sub>
                          </m:sSub>
                          <m:r>
                            <a:rPr lang="en-US" sz="1400" b="0" i="1" smtClean="0">
                              <a:latin typeface="Cambria Math" charset="0"/>
                            </a:rPr>
                            <m:t>−1</m:t>
                          </m:r>
                        </m:sup>
                      </m:sSubSup>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828540" y="2726156"/>
                <a:ext cx="589713" cy="249812"/>
              </a:xfrm>
              <a:prstGeom prst="rect">
                <a:avLst/>
              </a:prstGeom>
              <a:blipFill rotWithShape="0">
                <a:blip r:embed="rId8"/>
                <a:stretch>
                  <a:fillRect l="-3093" r="-2062" b="-17073"/>
                </a:stretch>
              </a:blipFill>
            </p:spPr>
            <p:txBody>
              <a:bodyPr/>
              <a:lstStyle/>
              <a:p>
                <a:r>
                  <a:rPr lang="en-US">
                    <a:noFill/>
                  </a:rPr>
                  <a:t> </a:t>
                </a:r>
              </a:p>
            </p:txBody>
          </p:sp>
        </mc:Fallback>
      </mc:AlternateContent>
      <p:sp>
        <p:nvSpPr>
          <p:cNvPr id="40" name="Rounded Rectangle 39"/>
          <p:cNvSpPr/>
          <p:nvPr/>
        </p:nvSpPr>
        <p:spPr>
          <a:xfrm>
            <a:off x="361893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3648183" y="2748721"/>
                <a:ext cx="419795"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𝑢𝑣</m:t>
                              </m:r>
                            </m:sub>
                          </m:sSub>
                        </m:sup>
                      </m:sSubSup>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648183" y="2748721"/>
                <a:ext cx="419795" cy="232756"/>
              </a:xfrm>
              <a:prstGeom prst="rect">
                <a:avLst/>
              </a:prstGeom>
              <a:blipFill rotWithShape="0">
                <a:blip r:embed="rId9"/>
                <a:stretch>
                  <a:fillRect l="-4348" b="-18421"/>
                </a:stretch>
              </a:blipFill>
            </p:spPr>
            <p:txBody>
              <a:bodyPr/>
              <a:lstStyle/>
              <a:p>
                <a:r>
                  <a:rPr lang="en-US">
                    <a:noFill/>
                  </a:rPr>
                  <a:t> </a:t>
                </a:r>
              </a:p>
            </p:txBody>
          </p:sp>
        </mc:Fallback>
      </mc:AlternateContent>
      <p:sp>
        <p:nvSpPr>
          <p:cNvPr id="42" name="TextBox 41"/>
          <p:cNvSpPr txBox="1"/>
          <p:nvPr/>
        </p:nvSpPr>
        <p:spPr>
          <a:xfrm>
            <a:off x="2354033" y="2627679"/>
            <a:ext cx="343364" cy="369332"/>
          </a:xfrm>
          <a:prstGeom prst="rect">
            <a:avLst/>
          </a:prstGeom>
          <a:noFill/>
        </p:spPr>
        <p:txBody>
          <a:bodyPr wrap="none" rtlCol="0">
            <a:spAutoFit/>
          </a:bodyPr>
          <a:lstStyle/>
          <a:p>
            <a:r>
              <a:rPr lang="is-IS"/>
              <a:t>…</a:t>
            </a:r>
            <a:endParaRPr lang="en-US" dirty="0"/>
          </a:p>
        </p:txBody>
      </p:sp>
      <p:cxnSp>
        <p:nvCxnSpPr>
          <p:cNvPr id="43" name="Straight Arrow Connector 42"/>
          <p:cNvCxnSpPr/>
          <p:nvPr/>
        </p:nvCxnSpPr>
        <p:spPr>
          <a:xfrm flipH="1">
            <a:off x="766379" y="2352186"/>
            <a:ext cx="1550316"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399768" y="2352186"/>
            <a:ext cx="916927"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033820" y="2352186"/>
            <a:ext cx="282875"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16695" y="2352186"/>
            <a:ext cx="806702" cy="373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316695" y="2352186"/>
            <a:ext cx="1524854"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50060" y="2484831"/>
            <a:ext cx="3728540" cy="12274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V="1">
            <a:off x="2300221" y="3566447"/>
            <a:ext cx="0" cy="275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66379" y="3009260"/>
            <a:ext cx="1533842"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399768" y="3009260"/>
            <a:ext cx="900453"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033820" y="3009260"/>
            <a:ext cx="266401"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300221" y="3009260"/>
            <a:ext cx="790317"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300221" y="3009260"/>
            <a:ext cx="1541328"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33354" y="2726733"/>
            <a:ext cx="4226597" cy="1065310"/>
          </a:xfrm>
          <a:prstGeom prst="rect">
            <a:avLst/>
          </a:prstGeom>
        </p:spPr>
      </p:pic>
      <p:sp>
        <p:nvSpPr>
          <p:cNvPr id="100" name="TextBox 99"/>
          <p:cNvSpPr txBox="1"/>
          <p:nvPr/>
        </p:nvSpPr>
        <p:spPr>
          <a:xfrm>
            <a:off x="1942084" y="4941658"/>
            <a:ext cx="4621009" cy="369332"/>
          </a:xfrm>
          <a:prstGeom prst="rect">
            <a:avLst/>
          </a:prstGeom>
          <a:noFill/>
        </p:spPr>
        <p:txBody>
          <a:bodyPr wrap="none" rtlCol="0">
            <a:spAutoFit/>
          </a:bodyPr>
          <a:lstStyle/>
          <a:p>
            <a:r>
              <a:rPr lang="en-US" dirty="0"/>
              <a:t>Word Embedding by Paragraph Vector Learning</a:t>
            </a:r>
          </a:p>
        </p:txBody>
      </p:sp>
      <p:sp>
        <p:nvSpPr>
          <p:cNvPr id="102" name="TextBox 101"/>
          <p:cNvSpPr txBox="1"/>
          <p:nvPr/>
        </p:nvSpPr>
        <p:spPr>
          <a:xfrm>
            <a:off x="293517" y="4227150"/>
            <a:ext cx="394660" cy="369332"/>
          </a:xfrm>
          <a:prstGeom prst="rect">
            <a:avLst/>
          </a:prstGeom>
          <a:noFill/>
        </p:spPr>
        <p:txBody>
          <a:bodyPr wrap="none" rtlCol="0">
            <a:spAutoFit/>
          </a:bodyPr>
          <a:lstStyle/>
          <a:p>
            <a:r>
              <a:rPr lang="en-US" dirty="0"/>
              <a:t>V</a:t>
            </a:r>
            <a:r>
              <a:rPr lang="en-US" baseline="-25000" dirty="0"/>
              <a:t>1</a:t>
            </a:r>
            <a:endParaRPr lang="en-US" dirty="0"/>
          </a:p>
        </p:txBody>
      </p:sp>
    </p:spTree>
    <p:extLst>
      <p:ext uri="{BB962C8B-B14F-4D97-AF65-F5344CB8AC3E}">
        <p14:creationId xmlns:p14="http://schemas.microsoft.com/office/powerpoint/2010/main" val="56470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Visual Images (View V</a:t>
            </a:r>
            <a:r>
              <a:rPr lang="en-US" baseline="-25000" dirty="0"/>
              <a:t>2</a:t>
            </a:r>
            <a:r>
              <a:rPr lang="en-US" dirty="0"/>
              <a:t>)</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AEC44C54-BAF9-9C49-9C7D-D463085BC6A7}" type="slidenum">
              <a:rPr lang="en-US" smtClean="0"/>
              <a:t>9</a:t>
            </a:fld>
            <a:endParaRPr lang="en-US"/>
          </a:p>
        </p:txBody>
      </p:sp>
      <p:sp>
        <p:nvSpPr>
          <p:cNvPr id="7" name="Rounded Rectangle 6"/>
          <p:cNvSpPr/>
          <p:nvPr/>
        </p:nvSpPr>
        <p:spPr>
          <a:xfrm>
            <a:off x="286797"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Document 7"/>
              <p:cNvSpPr/>
              <p:nvPr/>
            </p:nvSpPr>
            <p:spPr>
              <a:xfrm>
                <a:off x="1696025" y="2057595"/>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Image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𝑝</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8" name="Document 7"/>
              <p:cNvSpPr>
                <a:spLocks noRot="1" noChangeAspect="1" noMove="1" noResize="1" noEditPoints="1" noAdjustHandles="1" noChangeArrowheads="1" noChangeShapeType="1" noTextEdit="1"/>
              </p:cNvSpPr>
              <p:nvPr/>
            </p:nvSpPr>
            <p:spPr>
              <a:xfrm>
                <a:off x="1696025" y="2057595"/>
                <a:ext cx="1221783" cy="317500"/>
              </a:xfrm>
              <a:prstGeom prst="flowChartDocument">
                <a:avLst/>
              </a:prstGeom>
              <a:blipFill rotWithShape="0">
                <a:blip r:embed="rId2"/>
                <a:stretch>
                  <a:fillRect t="-16667" b="-14815"/>
                </a:stretch>
              </a:blipFill>
              <a:ln>
                <a:solidFill>
                  <a:schemeClr val="tx1"/>
                </a:solidFill>
              </a:ln>
            </p:spPr>
            <p:txBody>
              <a:bodyPr/>
              <a:lstStyle/>
              <a:p>
                <a:r>
                  <a:rPr lang="en-US">
                    <a:noFill/>
                  </a:rPr>
                  <a:t> </a:t>
                </a:r>
              </a:p>
            </p:txBody>
          </p:sp>
        </mc:Fallback>
      </mc:AlternateContent>
      <p:sp>
        <p:nvSpPr>
          <p:cNvPr id="9" name="Rectangle 8"/>
          <p:cNvSpPr/>
          <p:nvPr/>
        </p:nvSpPr>
        <p:spPr>
          <a:xfrm>
            <a:off x="455348" y="248329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9670" y="2560327"/>
            <a:ext cx="3094495" cy="1723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Multi-Layer Convolutional Neural Network</a:t>
            </a:r>
            <a:endParaRPr lang="en-US" sz="1400" dirty="0">
              <a:solidFill>
                <a:schemeClr val="tx1"/>
              </a:solidFill>
            </a:endParaRPr>
          </a:p>
        </p:txBody>
      </p:sp>
      <p:sp>
        <p:nvSpPr>
          <p:cNvPr id="11" name="Rectangle 10"/>
          <p:cNvSpPr/>
          <p:nvPr/>
        </p:nvSpPr>
        <p:spPr>
          <a:xfrm>
            <a:off x="1144448" y="2849436"/>
            <a:ext cx="2324940" cy="174250"/>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Multiple Fully Connected Layers</a:t>
            </a:r>
          </a:p>
        </p:txBody>
      </p:sp>
      <p:cxnSp>
        <p:nvCxnSpPr>
          <p:cNvPr id="12" name="Straight Arrow Connector 11"/>
          <p:cNvCxnSpPr/>
          <p:nvPr/>
        </p:nvCxnSpPr>
        <p:spPr>
          <a:xfrm>
            <a:off x="2306917" y="2354105"/>
            <a:ext cx="1" cy="2062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306918" y="2732689"/>
            <a:ext cx="0" cy="1167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306918" y="3636704"/>
            <a:ext cx="102" cy="1822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404942" y="4047507"/>
            <a:ext cx="902078" cy="142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07020" y="4047507"/>
            <a:ext cx="853271" cy="143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29802" y="4374532"/>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9802" y="4374532"/>
                <a:ext cx="602153" cy="276999"/>
              </a:xfrm>
              <a:prstGeom prst="rect">
                <a:avLst/>
              </a:prstGeom>
              <a:blipFill rotWithShape="0">
                <a:blip r:embed="rId3"/>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91673" y="4374532"/>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2891673" y="4374532"/>
                <a:ext cx="596382" cy="276999"/>
              </a:xfrm>
              <a:prstGeom prst="rect">
                <a:avLst/>
              </a:prstGeom>
              <a:blipFill rotWithShape="0">
                <a:blip r:embed="rId4"/>
                <a:stretch>
                  <a:fillRect t="-2222" b="-17778"/>
                </a:stretch>
              </a:blipFill>
            </p:spPr>
            <p:txBody>
              <a:bodyPr/>
              <a:lstStyle/>
              <a:p>
                <a:r>
                  <a:rPr lang="en-US">
                    <a:noFill/>
                  </a:rPr>
                  <a:t> </a:t>
                </a:r>
              </a:p>
            </p:txBody>
          </p:sp>
        </mc:Fallback>
      </mc:AlternateContent>
      <p:sp>
        <p:nvSpPr>
          <p:cNvPr id="19" name="Rectangle 18"/>
          <p:cNvSpPr/>
          <p:nvPr/>
        </p:nvSpPr>
        <p:spPr>
          <a:xfrm>
            <a:off x="1779970" y="381890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8180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466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52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308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53070" y="381255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5" name="Rectangle 24"/>
          <p:cNvSpPr/>
          <p:nvPr/>
        </p:nvSpPr>
        <p:spPr>
          <a:xfrm>
            <a:off x="1346199" y="3478295"/>
            <a:ext cx="1921438" cy="158409"/>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Fully Connected Layer</a:t>
            </a:r>
          </a:p>
        </p:txBody>
      </p:sp>
      <p:sp>
        <p:nvSpPr>
          <p:cNvPr id="26" name="Rectangle 25"/>
          <p:cNvSpPr/>
          <p:nvPr/>
        </p:nvSpPr>
        <p:spPr>
          <a:xfrm>
            <a:off x="1486785" y="315850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873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78260" y="315850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9" name="Oval 28"/>
          <p:cNvSpPr/>
          <p:nvPr/>
        </p:nvSpPr>
        <p:spPr>
          <a:xfrm>
            <a:off x="2139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92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520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834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82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530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673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825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7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2306918" y="3023686"/>
            <a:ext cx="102" cy="134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306918" y="3323607"/>
            <a:ext cx="102" cy="154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77892" y="4190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159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445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3731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87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550992" y="4184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46" name="Rectangle 45"/>
          <p:cNvSpPr/>
          <p:nvPr/>
        </p:nvSpPr>
        <p:spPr>
          <a:xfrm>
            <a:off x="2633241" y="419083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6713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999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1285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4841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06341" y="418448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pic>
        <p:nvPicPr>
          <p:cNvPr id="89" name="Picture 8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05768" y="2953741"/>
            <a:ext cx="3776253" cy="615985"/>
          </a:xfrm>
          <a:prstGeom prst="rect">
            <a:avLst/>
          </a:prstGeom>
        </p:spPr>
      </p:pic>
      <p:sp>
        <p:nvSpPr>
          <p:cNvPr id="90" name="TextBox 89"/>
          <p:cNvSpPr txBox="1"/>
          <p:nvPr/>
        </p:nvSpPr>
        <p:spPr>
          <a:xfrm>
            <a:off x="1754194" y="4941658"/>
            <a:ext cx="5044651" cy="369332"/>
          </a:xfrm>
          <a:prstGeom prst="rect">
            <a:avLst/>
          </a:prstGeom>
          <a:noFill/>
        </p:spPr>
        <p:txBody>
          <a:bodyPr wrap="none" rtlCol="0">
            <a:spAutoFit/>
          </a:bodyPr>
          <a:lstStyle/>
          <a:p>
            <a:r>
              <a:rPr lang="en-US" dirty="0"/>
              <a:t>Image Embedding by Convolutional Neural Network</a:t>
            </a:r>
          </a:p>
        </p:txBody>
      </p:sp>
      <p:sp>
        <p:nvSpPr>
          <p:cNvPr id="91" name="TextBox 90"/>
          <p:cNvSpPr txBox="1"/>
          <p:nvPr/>
        </p:nvSpPr>
        <p:spPr>
          <a:xfrm>
            <a:off x="286797" y="4215782"/>
            <a:ext cx="394660" cy="369332"/>
          </a:xfrm>
          <a:prstGeom prst="rect">
            <a:avLst/>
          </a:prstGeom>
          <a:noFill/>
        </p:spPr>
        <p:txBody>
          <a:bodyPr wrap="none" rtlCol="0">
            <a:spAutoFit/>
          </a:bodyPr>
          <a:lstStyle/>
          <a:p>
            <a:r>
              <a:rPr lang="en-US" dirty="0"/>
              <a:t>V</a:t>
            </a:r>
            <a:r>
              <a:rPr lang="en-US" baseline="-25000" dirty="0"/>
              <a:t>2</a:t>
            </a:r>
            <a:endParaRPr lang="en-US" dirty="0"/>
          </a:p>
        </p:txBody>
      </p:sp>
    </p:spTree>
    <p:extLst>
      <p:ext uri="{BB962C8B-B14F-4D97-AF65-F5344CB8AC3E}">
        <p14:creationId xmlns:p14="http://schemas.microsoft.com/office/powerpoint/2010/main" val="779748798"/>
      </p:ext>
    </p:extLst>
  </p:cSld>
  <p:clrMapOvr>
    <a:masterClrMapping/>
  </p:clrMapOvr>
</p:sld>
</file>

<file path=ppt/theme/theme1.xml><?xml version="1.0" encoding="utf-8"?>
<a:theme xmlns:a="http://schemas.openxmlformats.org/drawingml/2006/main" name="MyTheme-t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MyTheme-tight.thmx</Template>
  <TotalTime>25938</TotalTime>
  <Words>865</Words>
  <Application>Microsoft Office PowerPoint</Application>
  <PresentationFormat>On-screen Show (4:3)</PresentationFormat>
  <Paragraphs>223</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YaHei UI</vt:lpstr>
      <vt:lpstr>Arial</vt:lpstr>
      <vt:lpstr>Calibri</vt:lpstr>
      <vt:lpstr>Cambria Math</vt:lpstr>
      <vt:lpstr>Segoe UI</vt:lpstr>
      <vt:lpstr>Segoe UI Light</vt:lpstr>
      <vt:lpstr>Wingdings</vt:lpstr>
      <vt:lpstr>MyTheme-tight</vt:lpstr>
      <vt:lpstr>  Joint Representation Learning for Recommendation with Heterogeneous Information Sources</vt:lpstr>
      <vt:lpstr>PowerPoint Presentation</vt:lpstr>
      <vt:lpstr>Project Description - Tasks</vt:lpstr>
      <vt:lpstr>Deep Representation Learning</vt:lpstr>
      <vt:lpstr>Joint Representation Learning</vt:lpstr>
      <vt:lpstr>Joint Representation Learning</vt:lpstr>
      <vt:lpstr>Joint Representation Learning</vt:lpstr>
      <vt:lpstr>Modeling of Textual Reviews (View V1)</vt:lpstr>
      <vt:lpstr>Modeling of Visual Images (View V2)</vt:lpstr>
      <vt:lpstr>Modeling of Numerical Ratings (View V3)</vt:lpstr>
      <vt:lpstr>Joint Representation Learning</vt:lpstr>
      <vt:lpstr>Extendable to New Information Sources</vt:lpstr>
      <vt:lpstr>Baseline methods</vt:lpstr>
      <vt:lpstr>Summary and Future Works</vt:lpstr>
      <vt:lpstr>Thesis Timeline</vt:lpstr>
      <vt:lpstr>PowerPoint Presentation</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Evison Zhang</dc:creator>
  <cp:lastModifiedBy>divyaprakash dhurandhar</cp:lastModifiedBy>
  <cp:revision>3261</cp:revision>
  <dcterms:created xsi:type="dcterms:W3CDTF">2013-07-29T17:37:30Z</dcterms:created>
  <dcterms:modified xsi:type="dcterms:W3CDTF">2019-04-10T08:21:24Z</dcterms:modified>
</cp:coreProperties>
</file>