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C5178-9AB9-45F3-8F48-5C179410AB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886901-EDAB-44EF-BAF4-FFCC26E36774}">
      <dgm:prSet/>
      <dgm:spPr/>
      <dgm:t>
        <a:bodyPr/>
        <a:lstStyle/>
        <a:p>
          <a:r>
            <a:rPr lang="en-US" b="1"/>
            <a:t>Stage 1: Planning and Requirement Analysis </a:t>
          </a:r>
          <a:r>
            <a:rPr lang="en-US"/>
            <a:t>:-  Planning for the quality assurance requirements and recognization of the risks involved is also done at this stage.</a:t>
          </a:r>
        </a:p>
      </dgm:t>
    </dgm:pt>
    <dgm:pt modelId="{213C012D-5274-4EE0-8F2B-C289F7847821}" type="parTrans" cxnId="{D0C1B203-2313-4F42-A025-E0926EAE4521}">
      <dgm:prSet/>
      <dgm:spPr/>
      <dgm:t>
        <a:bodyPr/>
        <a:lstStyle/>
        <a:p>
          <a:endParaRPr lang="en-US"/>
        </a:p>
      </dgm:t>
    </dgm:pt>
    <dgm:pt modelId="{831FB285-BF85-469C-A7B9-0E19659EA1D0}" type="sibTrans" cxnId="{D0C1B203-2313-4F42-A025-E0926EAE4521}">
      <dgm:prSet/>
      <dgm:spPr/>
      <dgm:t>
        <a:bodyPr/>
        <a:lstStyle/>
        <a:p>
          <a:endParaRPr lang="en-US"/>
        </a:p>
      </dgm:t>
    </dgm:pt>
    <dgm:pt modelId="{D3EB3CC2-E2E4-4B8C-A631-CB4D98B6E353}">
      <dgm:prSet/>
      <dgm:spPr/>
      <dgm:t>
        <a:bodyPr/>
        <a:lstStyle/>
        <a:p>
          <a:r>
            <a:rPr lang="en-US" b="1"/>
            <a:t>Phase 2: Feasibility study:- </a:t>
          </a:r>
          <a:r>
            <a:rPr lang="en-US"/>
            <a:t>This process conducted with the help of 'Software Requirement Specification' document also known as 'SRS' document. </a:t>
          </a:r>
        </a:p>
      </dgm:t>
    </dgm:pt>
    <dgm:pt modelId="{1284E919-1B7F-4D3F-A7EA-2502D2A68FC9}" type="parTrans" cxnId="{65F28C88-1624-4101-A9A1-9383A1D58F20}">
      <dgm:prSet/>
      <dgm:spPr/>
      <dgm:t>
        <a:bodyPr/>
        <a:lstStyle/>
        <a:p>
          <a:endParaRPr lang="en-US"/>
        </a:p>
      </dgm:t>
    </dgm:pt>
    <dgm:pt modelId="{E6E26033-601E-44F9-94B7-B9934109C610}" type="sibTrans" cxnId="{65F28C88-1624-4101-A9A1-9383A1D58F20}">
      <dgm:prSet/>
      <dgm:spPr/>
      <dgm:t>
        <a:bodyPr/>
        <a:lstStyle/>
        <a:p>
          <a:endParaRPr lang="en-US"/>
        </a:p>
      </dgm:t>
    </dgm:pt>
    <dgm:pt modelId="{DAD1C0AC-E5EB-4B01-973C-DC066E9B3EB3}" type="pres">
      <dgm:prSet presAssocID="{48DC5178-9AB9-45F3-8F48-5C179410AB05}" presName="root" presStyleCnt="0">
        <dgm:presLayoutVars>
          <dgm:dir/>
          <dgm:resizeHandles val="exact"/>
        </dgm:presLayoutVars>
      </dgm:prSet>
      <dgm:spPr/>
    </dgm:pt>
    <dgm:pt modelId="{979F6F86-640C-49D5-81A4-F33A3A935D32}" type="pres">
      <dgm:prSet presAssocID="{E4886901-EDAB-44EF-BAF4-FFCC26E36774}" presName="compNode" presStyleCnt="0"/>
      <dgm:spPr/>
    </dgm:pt>
    <dgm:pt modelId="{45B6EAEF-5CF8-407D-8797-64274DADB23A}" type="pres">
      <dgm:prSet presAssocID="{E4886901-EDAB-44EF-BAF4-FFCC26E36774}" presName="bgRect" presStyleLbl="bgShp" presStyleIdx="0" presStyleCnt="2"/>
      <dgm:spPr/>
    </dgm:pt>
    <dgm:pt modelId="{44A9108B-9D4A-495D-83B7-15162E1A580C}" type="pres">
      <dgm:prSet presAssocID="{E4886901-EDAB-44EF-BAF4-FFCC26E367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6A29CEB-15C0-4CFB-A0BA-0A384484BE02}" type="pres">
      <dgm:prSet presAssocID="{E4886901-EDAB-44EF-BAF4-FFCC26E36774}" presName="spaceRect" presStyleCnt="0"/>
      <dgm:spPr/>
    </dgm:pt>
    <dgm:pt modelId="{C8F30A8D-5F58-4A0C-AD4B-23CBEE3CC770}" type="pres">
      <dgm:prSet presAssocID="{E4886901-EDAB-44EF-BAF4-FFCC26E36774}" presName="parTx" presStyleLbl="revTx" presStyleIdx="0" presStyleCnt="2">
        <dgm:presLayoutVars>
          <dgm:chMax val="0"/>
          <dgm:chPref val="0"/>
        </dgm:presLayoutVars>
      </dgm:prSet>
      <dgm:spPr/>
    </dgm:pt>
    <dgm:pt modelId="{6A7F359A-06AD-40D0-B953-20DAF6A1D28E}" type="pres">
      <dgm:prSet presAssocID="{831FB285-BF85-469C-A7B9-0E19659EA1D0}" presName="sibTrans" presStyleCnt="0"/>
      <dgm:spPr/>
    </dgm:pt>
    <dgm:pt modelId="{D7022EF4-8E36-4995-A279-67B14B3BF1DD}" type="pres">
      <dgm:prSet presAssocID="{D3EB3CC2-E2E4-4B8C-A631-CB4D98B6E353}" presName="compNode" presStyleCnt="0"/>
      <dgm:spPr/>
    </dgm:pt>
    <dgm:pt modelId="{F3E392EC-EE22-43A7-881D-D7E7509804EF}" type="pres">
      <dgm:prSet presAssocID="{D3EB3CC2-E2E4-4B8C-A631-CB4D98B6E353}" presName="bgRect" presStyleLbl="bgShp" presStyleIdx="1" presStyleCnt="2"/>
      <dgm:spPr/>
    </dgm:pt>
    <dgm:pt modelId="{9D3F9743-BDD9-42A4-8B52-B34097E2BC74}" type="pres">
      <dgm:prSet presAssocID="{D3EB3CC2-E2E4-4B8C-A631-CB4D98B6E3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645DE57D-300C-4E22-AF13-AE085B23863F}" type="pres">
      <dgm:prSet presAssocID="{D3EB3CC2-E2E4-4B8C-A631-CB4D98B6E353}" presName="spaceRect" presStyleCnt="0"/>
      <dgm:spPr/>
    </dgm:pt>
    <dgm:pt modelId="{ED2D2D76-5907-435E-B014-FE9E868AC45B}" type="pres">
      <dgm:prSet presAssocID="{D3EB3CC2-E2E4-4B8C-A631-CB4D98B6E353}" presName="parTx" presStyleLbl="revTx" presStyleIdx="1" presStyleCnt="2">
        <dgm:presLayoutVars>
          <dgm:chMax val="0"/>
          <dgm:chPref val="0"/>
        </dgm:presLayoutVars>
      </dgm:prSet>
      <dgm:spPr/>
    </dgm:pt>
  </dgm:ptLst>
  <dgm:cxnLst>
    <dgm:cxn modelId="{D0C1B203-2313-4F42-A025-E0926EAE4521}" srcId="{48DC5178-9AB9-45F3-8F48-5C179410AB05}" destId="{E4886901-EDAB-44EF-BAF4-FFCC26E36774}" srcOrd="0" destOrd="0" parTransId="{213C012D-5274-4EE0-8F2B-C289F7847821}" sibTransId="{831FB285-BF85-469C-A7B9-0E19659EA1D0}"/>
    <dgm:cxn modelId="{99B5AA80-6C66-4B05-9AF7-3436EB203F32}" type="presOf" srcId="{D3EB3CC2-E2E4-4B8C-A631-CB4D98B6E353}" destId="{ED2D2D76-5907-435E-B014-FE9E868AC45B}" srcOrd="0" destOrd="0" presId="urn:microsoft.com/office/officeart/2018/2/layout/IconVerticalSolidList"/>
    <dgm:cxn modelId="{65F28C88-1624-4101-A9A1-9383A1D58F20}" srcId="{48DC5178-9AB9-45F3-8F48-5C179410AB05}" destId="{D3EB3CC2-E2E4-4B8C-A631-CB4D98B6E353}" srcOrd="1" destOrd="0" parTransId="{1284E919-1B7F-4D3F-A7EA-2502D2A68FC9}" sibTransId="{E6E26033-601E-44F9-94B7-B9934109C610}"/>
    <dgm:cxn modelId="{5AA2B4BE-125A-4DE3-B6FE-AFE787715BB5}" type="presOf" srcId="{E4886901-EDAB-44EF-BAF4-FFCC26E36774}" destId="{C8F30A8D-5F58-4A0C-AD4B-23CBEE3CC770}" srcOrd="0" destOrd="0" presId="urn:microsoft.com/office/officeart/2018/2/layout/IconVerticalSolidList"/>
    <dgm:cxn modelId="{91E1CEC7-D969-46B3-99BE-C348368D697A}" type="presOf" srcId="{48DC5178-9AB9-45F3-8F48-5C179410AB05}" destId="{DAD1C0AC-E5EB-4B01-973C-DC066E9B3EB3}" srcOrd="0" destOrd="0" presId="urn:microsoft.com/office/officeart/2018/2/layout/IconVerticalSolidList"/>
    <dgm:cxn modelId="{4666B4AA-4193-4249-A8C4-9E6554583672}" type="presParOf" srcId="{DAD1C0AC-E5EB-4B01-973C-DC066E9B3EB3}" destId="{979F6F86-640C-49D5-81A4-F33A3A935D32}" srcOrd="0" destOrd="0" presId="urn:microsoft.com/office/officeart/2018/2/layout/IconVerticalSolidList"/>
    <dgm:cxn modelId="{17A4F59C-1021-436A-95E4-7F8A380B0E2C}" type="presParOf" srcId="{979F6F86-640C-49D5-81A4-F33A3A935D32}" destId="{45B6EAEF-5CF8-407D-8797-64274DADB23A}" srcOrd="0" destOrd="0" presId="urn:microsoft.com/office/officeart/2018/2/layout/IconVerticalSolidList"/>
    <dgm:cxn modelId="{A6BE7EB1-9A70-4005-ADBD-5D7625B94D8D}" type="presParOf" srcId="{979F6F86-640C-49D5-81A4-F33A3A935D32}" destId="{44A9108B-9D4A-495D-83B7-15162E1A580C}" srcOrd="1" destOrd="0" presId="urn:microsoft.com/office/officeart/2018/2/layout/IconVerticalSolidList"/>
    <dgm:cxn modelId="{2DA5235C-8F54-48EA-ABE9-37F0CA755292}" type="presParOf" srcId="{979F6F86-640C-49D5-81A4-F33A3A935D32}" destId="{B6A29CEB-15C0-4CFB-A0BA-0A384484BE02}" srcOrd="2" destOrd="0" presId="urn:microsoft.com/office/officeart/2018/2/layout/IconVerticalSolidList"/>
    <dgm:cxn modelId="{F352196E-9035-4B4F-942C-2699A43A05D8}" type="presParOf" srcId="{979F6F86-640C-49D5-81A4-F33A3A935D32}" destId="{C8F30A8D-5F58-4A0C-AD4B-23CBEE3CC770}" srcOrd="3" destOrd="0" presId="urn:microsoft.com/office/officeart/2018/2/layout/IconVerticalSolidList"/>
    <dgm:cxn modelId="{2558D8D4-2ADA-4514-AFA7-CC09125740B1}" type="presParOf" srcId="{DAD1C0AC-E5EB-4B01-973C-DC066E9B3EB3}" destId="{6A7F359A-06AD-40D0-B953-20DAF6A1D28E}" srcOrd="1" destOrd="0" presId="urn:microsoft.com/office/officeart/2018/2/layout/IconVerticalSolidList"/>
    <dgm:cxn modelId="{8A7BB4BD-B6AE-426A-A2F5-03118A905DF6}" type="presParOf" srcId="{DAD1C0AC-E5EB-4B01-973C-DC066E9B3EB3}" destId="{D7022EF4-8E36-4995-A279-67B14B3BF1DD}" srcOrd="2" destOrd="0" presId="urn:microsoft.com/office/officeart/2018/2/layout/IconVerticalSolidList"/>
    <dgm:cxn modelId="{A26A92E9-2533-4AE3-96DF-F58E97143F08}" type="presParOf" srcId="{D7022EF4-8E36-4995-A279-67B14B3BF1DD}" destId="{F3E392EC-EE22-43A7-881D-D7E7509804EF}" srcOrd="0" destOrd="0" presId="urn:microsoft.com/office/officeart/2018/2/layout/IconVerticalSolidList"/>
    <dgm:cxn modelId="{769E21D8-7E9B-4533-9CC6-134A0DD2D1E4}" type="presParOf" srcId="{D7022EF4-8E36-4995-A279-67B14B3BF1DD}" destId="{9D3F9743-BDD9-42A4-8B52-B34097E2BC74}" srcOrd="1" destOrd="0" presId="urn:microsoft.com/office/officeart/2018/2/layout/IconVerticalSolidList"/>
    <dgm:cxn modelId="{8005A0FE-E8EA-4DC1-B46F-4412A9E945FC}" type="presParOf" srcId="{D7022EF4-8E36-4995-A279-67B14B3BF1DD}" destId="{645DE57D-300C-4E22-AF13-AE085B23863F}" srcOrd="2" destOrd="0" presId="urn:microsoft.com/office/officeart/2018/2/layout/IconVerticalSolidList"/>
    <dgm:cxn modelId="{9FDAAAF4-E803-4E8E-8B08-97A9C96D009B}" type="presParOf" srcId="{D7022EF4-8E36-4995-A279-67B14B3BF1DD}" destId="{ED2D2D76-5907-435E-B014-FE9E868AC45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1B5AED-43E6-4111-A918-4922CDA3D9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E87588-2751-4054-B837-D3A86F6B67B9}">
      <dgm:prSet/>
      <dgm:spPr/>
      <dgm:t>
        <a:bodyPr/>
        <a:lstStyle/>
        <a:p>
          <a:r>
            <a:rPr lang="en-US" b="1" dirty="0"/>
            <a:t>Stage 3: Designing the Product Architecture:- </a:t>
          </a:r>
          <a:r>
            <a:rPr lang="en-US" dirty="0"/>
            <a:t> the system and software design documents are prepared as per the requirement specification document. This helps define overall system architecture.</a:t>
          </a:r>
        </a:p>
      </dgm:t>
    </dgm:pt>
    <dgm:pt modelId="{CE019C2D-A9EB-489F-8FE1-7AF3F74910AF}" type="parTrans" cxnId="{4E6AEFF5-8C94-4835-AFAF-B5C68D457BAC}">
      <dgm:prSet/>
      <dgm:spPr/>
      <dgm:t>
        <a:bodyPr/>
        <a:lstStyle/>
        <a:p>
          <a:endParaRPr lang="en-US"/>
        </a:p>
      </dgm:t>
    </dgm:pt>
    <dgm:pt modelId="{768FA73D-8716-4B39-984C-FC8A6DEDFF2C}" type="sibTrans" cxnId="{4E6AEFF5-8C94-4835-AFAF-B5C68D457BAC}">
      <dgm:prSet/>
      <dgm:spPr/>
      <dgm:t>
        <a:bodyPr/>
        <a:lstStyle/>
        <a:p>
          <a:endParaRPr lang="en-US"/>
        </a:p>
      </dgm:t>
    </dgm:pt>
    <dgm:pt modelId="{1351678A-DA1B-4EF7-8C26-92AB694AE06B}">
      <dgm:prSet/>
      <dgm:spPr/>
      <dgm:t>
        <a:bodyPr/>
        <a:lstStyle/>
        <a:p>
          <a:r>
            <a:rPr lang="en-US" b="1" dirty="0"/>
            <a:t>Stage 4: Building or Developing the Product:- </a:t>
          </a:r>
          <a:r>
            <a:rPr lang="en-US" dirty="0"/>
            <a:t>In this stage of SDLC the actual development starts and the product is built. The programming code is generated as per DDS during this stage. If the design is performed in a detailed and organized manner, code generation can be accomplished without much hassle.</a:t>
          </a:r>
        </a:p>
      </dgm:t>
    </dgm:pt>
    <dgm:pt modelId="{35A13E37-0CFD-4133-BBFE-C4D41145E59C}" type="parTrans" cxnId="{428154EA-39CB-4BDE-8802-A50490B24CBE}">
      <dgm:prSet/>
      <dgm:spPr/>
      <dgm:t>
        <a:bodyPr/>
        <a:lstStyle/>
        <a:p>
          <a:endParaRPr lang="en-US"/>
        </a:p>
      </dgm:t>
    </dgm:pt>
    <dgm:pt modelId="{57BF388E-B852-4D88-9617-811D2E4AD440}" type="sibTrans" cxnId="{428154EA-39CB-4BDE-8802-A50490B24CBE}">
      <dgm:prSet/>
      <dgm:spPr/>
      <dgm:t>
        <a:bodyPr/>
        <a:lstStyle/>
        <a:p>
          <a:endParaRPr lang="en-US"/>
        </a:p>
      </dgm:t>
    </dgm:pt>
    <dgm:pt modelId="{E27D2545-B214-4660-8005-A2B61E8C8965}" type="pres">
      <dgm:prSet presAssocID="{6B1B5AED-43E6-4111-A918-4922CDA3D9AA}" presName="root" presStyleCnt="0">
        <dgm:presLayoutVars>
          <dgm:dir/>
          <dgm:resizeHandles val="exact"/>
        </dgm:presLayoutVars>
      </dgm:prSet>
      <dgm:spPr/>
    </dgm:pt>
    <dgm:pt modelId="{0505E44C-2539-441B-80AC-C6DCFC444004}" type="pres">
      <dgm:prSet presAssocID="{3FE87588-2751-4054-B837-D3A86F6B67B9}" presName="compNode" presStyleCnt="0"/>
      <dgm:spPr/>
    </dgm:pt>
    <dgm:pt modelId="{FB0D9085-C8A4-4941-BB92-6FB74F056063}" type="pres">
      <dgm:prSet presAssocID="{3FE87588-2751-4054-B837-D3A86F6B67B9}" presName="bgRect" presStyleLbl="bgShp" presStyleIdx="0" presStyleCnt="2" custScaleY="160906" custLinFactNeighborX="-1145" custLinFactNeighborY="-8103"/>
      <dgm:spPr/>
    </dgm:pt>
    <dgm:pt modelId="{F8668B25-AF6C-4BDB-AD42-1989F99F826C}" type="pres">
      <dgm:prSet presAssocID="{3FE87588-2751-4054-B837-D3A86F6B67B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F7443D8-CC44-46C5-B55D-1033E6F7B22A}" type="pres">
      <dgm:prSet presAssocID="{3FE87588-2751-4054-B837-D3A86F6B67B9}" presName="spaceRect" presStyleCnt="0"/>
      <dgm:spPr/>
    </dgm:pt>
    <dgm:pt modelId="{F25B814C-04FD-46A5-8F0E-6C5F9D1FB32B}" type="pres">
      <dgm:prSet presAssocID="{3FE87588-2751-4054-B837-D3A86F6B67B9}" presName="parTx" presStyleLbl="revTx" presStyleIdx="0" presStyleCnt="2" custLinFactNeighborX="-4705" custLinFactNeighborY="-16499">
        <dgm:presLayoutVars>
          <dgm:chMax val="0"/>
          <dgm:chPref val="0"/>
        </dgm:presLayoutVars>
      </dgm:prSet>
      <dgm:spPr/>
    </dgm:pt>
    <dgm:pt modelId="{2CBE6F88-9D81-4775-937C-18A4204C279E}" type="pres">
      <dgm:prSet presAssocID="{768FA73D-8716-4B39-984C-FC8A6DEDFF2C}" presName="sibTrans" presStyleCnt="0"/>
      <dgm:spPr/>
    </dgm:pt>
    <dgm:pt modelId="{F62E017C-6ED0-4CF4-8EEC-70DDD99ED449}" type="pres">
      <dgm:prSet presAssocID="{1351678A-DA1B-4EF7-8C26-92AB694AE06B}" presName="compNode" presStyleCnt="0"/>
      <dgm:spPr/>
    </dgm:pt>
    <dgm:pt modelId="{B5ABAEF7-5C66-47B1-92BD-C10F1CFBE616}" type="pres">
      <dgm:prSet presAssocID="{1351678A-DA1B-4EF7-8C26-92AB694AE06B}" presName="bgRect" presStyleLbl="bgShp" presStyleIdx="1" presStyleCnt="2" custScaleY="122322" custLinFactNeighborX="-405" custLinFactNeighborY="29015"/>
      <dgm:spPr/>
    </dgm:pt>
    <dgm:pt modelId="{F05954EC-DE57-4ECB-B691-3E3C60267F1C}" type="pres">
      <dgm:prSet presAssocID="{1351678A-DA1B-4EF7-8C26-92AB694AE0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8FA5E4A1-61EC-415E-A88F-5274FBC9960E}" type="pres">
      <dgm:prSet presAssocID="{1351678A-DA1B-4EF7-8C26-92AB694AE06B}" presName="spaceRect" presStyleCnt="0"/>
      <dgm:spPr/>
    </dgm:pt>
    <dgm:pt modelId="{E8BBE8A8-EADB-475F-9F7F-28F73D56DB7F}" type="pres">
      <dgm:prSet presAssocID="{1351678A-DA1B-4EF7-8C26-92AB694AE06B}" presName="parTx" presStyleLbl="revTx" presStyleIdx="1" presStyleCnt="2" custLinFactNeighborY="12539">
        <dgm:presLayoutVars>
          <dgm:chMax val="0"/>
          <dgm:chPref val="0"/>
        </dgm:presLayoutVars>
      </dgm:prSet>
      <dgm:spPr/>
    </dgm:pt>
  </dgm:ptLst>
  <dgm:cxnLst>
    <dgm:cxn modelId="{B5DD4E39-3DC1-4AC6-9051-194CFEFC5015}" type="presOf" srcId="{1351678A-DA1B-4EF7-8C26-92AB694AE06B}" destId="{E8BBE8A8-EADB-475F-9F7F-28F73D56DB7F}" srcOrd="0" destOrd="0" presId="urn:microsoft.com/office/officeart/2018/2/layout/IconVerticalSolidList"/>
    <dgm:cxn modelId="{678C324B-8D19-49BA-978B-31AC7BB0C5B3}" type="presOf" srcId="{3FE87588-2751-4054-B837-D3A86F6B67B9}" destId="{F25B814C-04FD-46A5-8F0E-6C5F9D1FB32B}" srcOrd="0" destOrd="0" presId="urn:microsoft.com/office/officeart/2018/2/layout/IconVerticalSolidList"/>
    <dgm:cxn modelId="{CBE4B6D6-981F-42BB-9D79-F718F3193B42}" type="presOf" srcId="{6B1B5AED-43E6-4111-A918-4922CDA3D9AA}" destId="{E27D2545-B214-4660-8005-A2B61E8C8965}" srcOrd="0" destOrd="0" presId="urn:microsoft.com/office/officeart/2018/2/layout/IconVerticalSolidList"/>
    <dgm:cxn modelId="{428154EA-39CB-4BDE-8802-A50490B24CBE}" srcId="{6B1B5AED-43E6-4111-A918-4922CDA3D9AA}" destId="{1351678A-DA1B-4EF7-8C26-92AB694AE06B}" srcOrd="1" destOrd="0" parTransId="{35A13E37-0CFD-4133-BBFE-C4D41145E59C}" sibTransId="{57BF388E-B852-4D88-9617-811D2E4AD440}"/>
    <dgm:cxn modelId="{4E6AEFF5-8C94-4835-AFAF-B5C68D457BAC}" srcId="{6B1B5AED-43E6-4111-A918-4922CDA3D9AA}" destId="{3FE87588-2751-4054-B837-D3A86F6B67B9}" srcOrd="0" destOrd="0" parTransId="{CE019C2D-A9EB-489F-8FE1-7AF3F74910AF}" sibTransId="{768FA73D-8716-4B39-984C-FC8A6DEDFF2C}"/>
    <dgm:cxn modelId="{1493FEE1-202E-4544-BD31-09D45AB54E08}" type="presParOf" srcId="{E27D2545-B214-4660-8005-A2B61E8C8965}" destId="{0505E44C-2539-441B-80AC-C6DCFC444004}" srcOrd="0" destOrd="0" presId="urn:microsoft.com/office/officeart/2018/2/layout/IconVerticalSolidList"/>
    <dgm:cxn modelId="{8322BECF-F695-4D67-83CD-A80EC6BAE90C}" type="presParOf" srcId="{0505E44C-2539-441B-80AC-C6DCFC444004}" destId="{FB0D9085-C8A4-4941-BB92-6FB74F056063}" srcOrd="0" destOrd="0" presId="urn:microsoft.com/office/officeart/2018/2/layout/IconVerticalSolidList"/>
    <dgm:cxn modelId="{6CEAD0FD-795E-4FCE-B4AA-A89DB2AA2FD0}" type="presParOf" srcId="{0505E44C-2539-441B-80AC-C6DCFC444004}" destId="{F8668B25-AF6C-4BDB-AD42-1989F99F826C}" srcOrd="1" destOrd="0" presId="urn:microsoft.com/office/officeart/2018/2/layout/IconVerticalSolidList"/>
    <dgm:cxn modelId="{D1102142-2677-4739-9A03-C5B012BFA027}" type="presParOf" srcId="{0505E44C-2539-441B-80AC-C6DCFC444004}" destId="{FF7443D8-CC44-46C5-B55D-1033E6F7B22A}" srcOrd="2" destOrd="0" presId="urn:microsoft.com/office/officeart/2018/2/layout/IconVerticalSolidList"/>
    <dgm:cxn modelId="{456C41DC-DF9A-4E50-8EA8-35B050A8A083}" type="presParOf" srcId="{0505E44C-2539-441B-80AC-C6DCFC444004}" destId="{F25B814C-04FD-46A5-8F0E-6C5F9D1FB32B}" srcOrd="3" destOrd="0" presId="urn:microsoft.com/office/officeart/2018/2/layout/IconVerticalSolidList"/>
    <dgm:cxn modelId="{9BD85386-CC1F-4C83-8112-06F16D108456}" type="presParOf" srcId="{E27D2545-B214-4660-8005-A2B61E8C8965}" destId="{2CBE6F88-9D81-4775-937C-18A4204C279E}" srcOrd="1" destOrd="0" presId="urn:microsoft.com/office/officeart/2018/2/layout/IconVerticalSolidList"/>
    <dgm:cxn modelId="{5A8561AA-694B-4AD1-8435-87DB7A4A7C9F}" type="presParOf" srcId="{E27D2545-B214-4660-8005-A2B61E8C8965}" destId="{F62E017C-6ED0-4CF4-8EEC-70DDD99ED449}" srcOrd="2" destOrd="0" presId="urn:microsoft.com/office/officeart/2018/2/layout/IconVerticalSolidList"/>
    <dgm:cxn modelId="{340F0C79-E8AA-4D35-ACBC-8307111C87AA}" type="presParOf" srcId="{F62E017C-6ED0-4CF4-8EEC-70DDD99ED449}" destId="{B5ABAEF7-5C66-47B1-92BD-C10F1CFBE616}" srcOrd="0" destOrd="0" presId="urn:microsoft.com/office/officeart/2018/2/layout/IconVerticalSolidList"/>
    <dgm:cxn modelId="{777BC152-BD3C-46E7-A85C-0FDC3B4E3C0B}" type="presParOf" srcId="{F62E017C-6ED0-4CF4-8EEC-70DDD99ED449}" destId="{F05954EC-DE57-4ECB-B691-3E3C60267F1C}" srcOrd="1" destOrd="0" presId="urn:microsoft.com/office/officeart/2018/2/layout/IconVerticalSolidList"/>
    <dgm:cxn modelId="{465A7B3D-489B-4608-914C-BA3B796F95EF}" type="presParOf" srcId="{F62E017C-6ED0-4CF4-8EEC-70DDD99ED449}" destId="{8FA5E4A1-61EC-415E-A88F-5274FBC9960E}" srcOrd="2" destOrd="0" presId="urn:microsoft.com/office/officeart/2018/2/layout/IconVerticalSolidList"/>
    <dgm:cxn modelId="{740FE5BA-25B8-453B-82CA-CCEDBE7985A0}" type="presParOf" srcId="{F62E017C-6ED0-4CF4-8EEC-70DDD99ED449}" destId="{E8BBE8A8-EADB-475F-9F7F-28F73D56DB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E4F341-7C11-4EBA-884D-FA117C367A6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61D397-EA74-4870-9E41-CA2DB4540B7E}">
      <dgm:prSet/>
      <dgm:spPr/>
      <dgm:t>
        <a:bodyPr/>
        <a:lstStyle/>
        <a:p>
          <a:r>
            <a:rPr lang="en-US" b="1"/>
            <a:t>Stage 5: Testing the Product:- </a:t>
          </a:r>
          <a:r>
            <a:rPr lang="en-US"/>
            <a:t>The testing team starts testing the functionality of the entire system. This is done to verify that the entire application works according to the customer requirement.</a:t>
          </a:r>
        </a:p>
      </dgm:t>
    </dgm:pt>
    <dgm:pt modelId="{C726DA9F-25A9-45B7-8B43-19A7BB93EA2F}" type="parTrans" cxnId="{F9F0A437-3D11-40C6-8746-A656045C4509}">
      <dgm:prSet/>
      <dgm:spPr/>
      <dgm:t>
        <a:bodyPr/>
        <a:lstStyle/>
        <a:p>
          <a:endParaRPr lang="en-US"/>
        </a:p>
      </dgm:t>
    </dgm:pt>
    <dgm:pt modelId="{8352867F-5FA0-43F4-BAF3-6E899ACA44AB}" type="sibTrans" cxnId="{F9F0A437-3D11-40C6-8746-A656045C4509}">
      <dgm:prSet/>
      <dgm:spPr/>
      <dgm:t>
        <a:bodyPr/>
        <a:lstStyle/>
        <a:p>
          <a:endParaRPr lang="en-US"/>
        </a:p>
      </dgm:t>
    </dgm:pt>
    <dgm:pt modelId="{119D7641-1DA2-44F7-9115-D76D4A8552A4}">
      <dgm:prSet/>
      <dgm:spPr/>
      <dgm:t>
        <a:bodyPr/>
        <a:lstStyle/>
        <a:p>
          <a:r>
            <a:rPr lang="en-US" b="1"/>
            <a:t>Stage 6: Deployment in the Market and Maintenance :- </a:t>
          </a:r>
          <a:r>
            <a:rPr lang="en-US"/>
            <a:t>Based on the feedback given by the project manager, the final software is released and checked for deployment issues if any.</a:t>
          </a:r>
        </a:p>
      </dgm:t>
    </dgm:pt>
    <dgm:pt modelId="{129713E6-32FE-4E50-98AE-7648BF3BA133}" type="parTrans" cxnId="{6773B574-E7F3-4F48-B8A7-DC51D45E0538}">
      <dgm:prSet/>
      <dgm:spPr/>
      <dgm:t>
        <a:bodyPr/>
        <a:lstStyle/>
        <a:p>
          <a:endParaRPr lang="en-US"/>
        </a:p>
      </dgm:t>
    </dgm:pt>
    <dgm:pt modelId="{1B7C48CB-ED94-4525-BB19-F3E570AE752D}" type="sibTrans" cxnId="{6773B574-E7F3-4F48-B8A7-DC51D45E0538}">
      <dgm:prSet/>
      <dgm:spPr/>
      <dgm:t>
        <a:bodyPr/>
        <a:lstStyle/>
        <a:p>
          <a:endParaRPr lang="en-US"/>
        </a:p>
      </dgm:t>
    </dgm:pt>
    <dgm:pt modelId="{B2C6EC11-4DC5-4924-AA62-FF47FE414C3F}" type="pres">
      <dgm:prSet presAssocID="{56E4F341-7C11-4EBA-884D-FA117C367A6F}" presName="linear" presStyleCnt="0">
        <dgm:presLayoutVars>
          <dgm:animLvl val="lvl"/>
          <dgm:resizeHandles val="exact"/>
        </dgm:presLayoutVars>
      </dgm:prSet>
      <dgm:spPr/>
    </dgm:pt>
    <dgm:pt modelId="{0A55A90A-8F23-41DB-B0AF-772FD205F4BD}" type="pres">
      <dgm:prSet presAssocID="{9561D397-EA74-4870-9E41-CA2DB4540B7E}" presName="parentText" presStyleLbl="node1" presStyleIdx="0" presStyleCnt="2">
        <dgm:presLayoutVars>
          <dgm:chMax val="0"/>
          <dgm:bulletEnabled val="1"/>
        </dgm:presLayoutVars>
      </dgm:prSet>
      <dgm:spPr/>
    </dgm:pt>
    <dgm:pt modelId="{D4715BE1-99C5-4CE6-8628-A43FBA29A917}" type="pres">
      <dgm:prSet presAssocID="{8352867F-5FA0-43F4-BAF3-6E899ACA44AB}" presName="spacer" presStyleCnt="0"/>
      <dgm:spPr/>
    </dgm:pt>
    <dgm:pt modelId="{518ED946-729B-44F4-9E47-CDC614389953}" type="pres">
      <dgm:prSet presAssocID="{119D7641-1DA2-44F7-9115-D76D4A8552A4}" presName="parentText" presStyleLbl="node1" presStyleIdx="1" presStyleCnt="2">
        <dgm:presLayoutVars>
          <dgm:chMax val="0"/>
          <dgm:bulletEnabled val="1"/>
        </dgm:presLayoutVars>
      </dgm:prSet>
      <dgm:spPr/>
    </dgm:pt>
  </dgm:ptLst>
  <dgm:cxnLst>
    <dgm:cxn modelId="{09493410-34E1-4C80-8C27-0D9212EA7F00}" type="presOf" srcId="{9561D397-EA74-4870-9E41-CA2DB4540B7E}" destId="{0A55A90A-8F23-41DB-B0AF-772FD205F4BD}" srcOrd="0" destOrd="0" presId="urn:microsoft.com/office/officeart/2005/8/layout/vList2"/>
    <dgm:cxn modelId="{F9F0A437-3D11-40C6-8746-A656045C4509}" srcId="{56E4F341-7C11-4EBA-884D-FA117C367A6F}" destId="{9561D397-EA74-4870-9E41-CA2DB4540B7E}" srcOrd="0" destOrd="0" parTransId="{C726DA9F-25A9-45B7-8B43-19A7BB93EA2F}" sibTransId="{8352867F-5FA0-43F4-BAF3-6E899ACA44AB}"/>
    <dgm:cxn modelId="{6773B574-E7F3-4F48-B8A7-DC51D45E0538}" srcId="{56E4F341-7C11-4EBA-884D-FA117C367A6F}" destId="{119D7641-1DA2-44F7-9115-D76D4A8552A4}" srcOrd="1" destOrd="0" parTransId="{129713E6-32FE-4E50-98AE-7648BF3BA133}" sibTransId="{1B7C48CB-ED94-4525-BB19-F3E570AE752D}"/>
    <dgm:cxn modelId="{D1CE398B-631C-4812-9DC6-140778F4D2AB}" type="presOf" srcId="{56E4F341-7C11-4EBA-884D-FA117C367A6F}" destId="{B2C6EC11-4DC5-4924-AA62-FF47FE414C3F}" srcOrd="0" destOrd="0" presId="urn:microsoft.com/office/officeart/2005/8/layout/vList2"/>
    <dgm:cxn modelId="{904494EC-57D8-4700-ABAC-9F5A867F9A9F}" type="presOf" srcId="{119D7641-1DA2-44F7-9115-D76D4A8552A4}" destId="{518ED946-729B-44F4-9E47-CDC614389953}" srcOrd="0" destOrd="0" presId="urn:microsoft.com/office/officeart/2005/8/layout/vList2"/>
    <dgm:cxn modelId="{BF6964D4-5BB5-4938-A9C6-C0EA2126D1BC}" type="presParOf" srcId="{B2C6EC11-4DC5-4924-AA62-FF47FE414C3F}" destId="{0A55A90A-8F23-41DB-B0AF-772FD205F4BD}" srcOrd="0" destOrd="0" presId="urn:microsoft.com/office/officeart/2005/8/layout/vList2"/>
    <dgm:cxn modelId="{B6ECCEF1-AB08-4002-8FCB-59F522B30244}" type="presParOf" srcId="{B2C6EC11-4DC5-4924-AA62-FF47FE414C3F}" destId="{D4715BE1-99C5-4CE6-8628-A43FBA29A917}" srcOrd="1" destOrd="0" presId="urn:microsoft.com/office/officeart/2005/8/layout/vList2"/>
    <dgm:cxn modelId="{1A75AE5F-E04D-4F54-B946-766BFF2CA61C}" type="presParOf" srcId="{B2C6EC11-4DC5-4924-AA62-FF47FE414C3F}" destId="{518ED946-729B-44F4-9E47-CDC61438995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6EAEF-5CF8-407D-8797-64274DADB23A}">
      <dsp:nvSpPr>
        <dsp:cNvPr id="0" name=""/>
        <dsp:cNvSpPr/>
      </dsp:nvSpPr>
      <dsp:spPr>
        <a:xfrm>
          <a:off x="0" y="864376"/>
          <a:ext cx="5889686" cy="15957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9108B-9D4A-495D-83B7-15162E1A580C}">
      <dsp:nvSpPr>
        <dsp:cNvPr id="0" name=""/>
        <dsp:cNvSpPr/>
      </dsp:nvSpPr>
      <dsp:spPr>
        <a:xfrm>
          <a:off x="482721" y="1223425"/>
          <a:ext cx="877674" cy="877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F30A8D-5F58-4A0C-AD4B-23CBEE3CC770}">
      <dsp:nvSpPr>
        <dsp:cNvPr id="0" name=""/>
        <dsp:cNvSpPr/>
      </dsp:nvSpPr>
      <dsp:spPr>
        <a:xfrm>
          <a:off x="1843117" y="864376"/>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755650">
            <a:lnSpc>
              <a:spcPct val="90000"/>
            </a:lnSpc>
            <a:spcBef>
              <a:spcPct val="0"/>
            </a:spcBef>
            <a:spcAft>
              <a:spcPct val="35000"/>
            </a:spcAft>
            <a:buNone/>
          </a:pPr>
          <a:r>
            <a:rPr lang="en-US" sz="1700" b="1" kern="1200"/>
            <a:t>Stage 1: Planning and Requirement Analysis </a:t>
          </a:r>
          <a:r>
            <a:rPr lang="en-US" sz="1700" kern="1200"/>
            <a:t>:-  Planning for the quality assurance requirements and recognization of the risks involved is also done at this stage.</a:t>
          </a:r>
        </a:p>
      </dsp:txBody>
      <dsp:txXfrm>
        <a:off x="1843117" y="864376"/>
        <a:ext cx="4046568" cy="1595772"/>
      </dsp:txXfrm>
    </dsp:sp>
    <dsp:sp modelId="{F3E392EC-EE22-43A7-881D-D7E7509804EF}">
      <dsp:nvSpPr>
        <dsp:cNvPr id="0" name=""/>
        <dsp:cNvSpPr/>
      </dsp:nvSpPr>
      <dsp:spPr>
        <a:xfrm>
          <a:off x="0" y="2859092"/>
          <a:ext cx="5889686" cy="15957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F9743-BDD9-42A4-8B52-B34097E2BC74}">
      <dsp:nvSpPr>
        <dsp:cNvPr id="0" name=""/>
        <dsp:cNvSpPr/>
      </dsp:nvSpPr>
      <dsp:spPr>
        <a:xfrm>
          <a:off x="482721" y="3218140"/>
          <a:ext cx="877674" cy="877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2D2D76-5907-435E-B014-FE9E868AC45B}">
      <dsp:nvSpPr>
        <dsp:cNvPr id="0" name=""/>
        <dsp:cNvSpPr/>
      </dsp:nvSpPr>
      <dsp:spPr>
        <a:xfrm>
          <a:off x="1843117" y="2859092"/>
          <a:ext cx="4046568" cy="159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86" tIns="168886" rIns="168886" bIns="168886" numCol="1" spcCol="1270" anchor="ctr" anchorCtr="0">
          <a:noAutofit/>
        </a:bodyPr>
        <a:lstStyle/>
        <a:p>
          <a:pPr marL="0" lvl="0" indent="0" algn="l" defTabSz="755650">
            <a:lnSpc>
              <a:spcPct val="90000"/>
            </a:lnSpc>
            <a:spcBef>
              <a:spcPct val="0"/>
            </a:spcBef>
            <a:spcAft>
              <a:spcPct val="35000"/>
            </a:spcAft>
            <a:buNone/>
          </a:pPr>
          <a:r>
            <a:rPr lang="en-US" sz="1700" b="1" kern="1200"/>
            <a:t>Phase 2: Feasibility study:- </a:t>
          </a:r>
          <a:r>
            <a:rPr lang="en-US" sz="1700" kern="1200"/>
            <a:t>This process conducted with the help of 'Software Requirement Specification' document also known as 'SRS' document. </a:t>
          </a:r>
        </a:p>
      </dsp:txBody>
      <dsp:txXfrm>
        <a:off x="1843117" y="2859092"/>
        <a:ext cx="4046568" cy="159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D9085-C8A4-4941-BB92-6FB74F056063}">
      <dsp:nvSpPr>
        <dsp:cNvPr id="0" name=""/>
        <dsp:cNvSpPr/>
      </dsp:nvSpPr>
      <dsp:spPr>
        <a:xfrm>
          <a:off x="0" y="347217"/>
          <a:ext cx="5889686" cy="24967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68B25-AF6C-4BDB-AD42-1989F99F826C}">
      <dsp:nvSpPr>
        <dsp:cNvPr id="0" name=""/>
        <dsp:cNvSpPr/>
      </dsp:nvSpPr>
      <dsp:spPr>
        <a:xfrm>
          <a:off x="574158" y="1199358"/>
          <a:ext cx="1043923" cy="1043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5B814C-04FD-46A5-8F0E-6C5F9D1FB32B}">
      <dsp:nvSpPr>
        <dsp:cNvPr id="0" name=""/>
        <dsp:cNvSpPr/>
      </dsp:nvSpPr>
      <dsp:spPr>
        <a:xfrm>
          <a:off x="2018323" y="632323"/>
          <a:ext cx="3696425" cy="189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76" tIns="200876" rIns="200876" bIns="200876" numCol="1" spcCol="1270" anchor="ctr" anchorCtr="0">
          <a:noAutofit/>
        </a:bodyPr>
        <a:lstStyle/>
        <a:p>
          <a:pPr marL="0" lvl="0" indent="0" algn="l" defTabSz="622300">
            <a:lnSpc>
              <a:spcPct val="90000"/>
            </a:lnSpc>
            <a:spcBef>
              <a:spcPct val="0"/>
            </a:spcBef>
            <a:spcAft>
              <a:spcPct val="35000"/>
            </a:spcAft>
            <a:buNone/>
          </a:pPr>
          <a:r>
            <a:rPr lang="en-US" sz="1400" b="1" kern="1200" dirty="0"/>
            <a:t>Stage 3: Designing the Product Architecture:- </a:t>
          </a:r>
          <a:r>
            <a:rPr lang="en-US" sz="1400" kern="1200" dirty="0"/>
            <a:t> the system and software design documents are prepared as per the requirement specification document. This helps define overall system architecture.</a:t>
          </a:r>
        </a:p>
      </dsp:txBody>
      <dsp:txXfrm>
        <a:off x="2018323" y="632323"/>
        <a:ext cx="3696425" cy="1898043"/>
      </dsp:txXfrm>
    </dsp:sp>
    <dsp:sp modelId="{B5ABAEF7-5C66-47B1-92BD-C10F1CFBE616}">
      <dsp:nvSpPr>
        <dsp:cNvPr id="0" name=""/>
        <dsp:cNvSpPr/>
      </dsp:nvSpPr>
      <dsp:spPr>
        <a:xfrm>
          <a:off x="0" y="3866509"/>
          <a:ext cx="5889686" cy="18980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954EC-DE57-4ECB-B691-3E3C60267F1C}">
      <dsp:nvSpPr>
        <dsp:cNvPr id="0" name=""/>
        <dsp:cNvSpPr/>
      </dsp:nvSpPr>
      <dsp:spPr>
        <a:xfrm>
          <a:off x="574158" y="3843350"/>
          <a:ext cx="1043923" cy="1043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BBE8A8-EADB-475F-9F7F-28F73D56DB7F}">
      <dsp:nvSpPr>
        <dsp:cNvPr id="0" name=""/>
        <dsp:cNvSpPr/>
      </dsp:nvSpPr>
      <dsp:spPr>
        <a:xfrm>
          <a:off x="2192239" y="3827468"/>
          <a:ext cx="3696425" cy="1898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76" tIns="200876" rIns="200876" bIns="200876" numCol="1" spcCol="1270" anchor="ctr" anchorCtr="0">
          <a:noAutofit/>
        </a:bodyPr>
        <a:lstStyle/>
        <a:p>
          <a:pPr marL="0" lvl="0" indent="0" algn="l" defTabSz="622300">
            <a:lnSpc>
              <a:spcPct val="90000"/>
            </a:lnSpc>
            <a:spcBef>
              <a:spcPct val="0"/>
            </a:spcBef>
            <a:spcAft>
              <a:spcPct val="35000"/>
            </a:spcAft>
            <a:buNone/>
          </a:pPr>
          <a:r>
            <a:rPr lang="en-US" sz="1400" b="1" kern="1200" dirty="0"/>
            <a:t>Stage 4: Building or Developing the Product:- </a:t>
          </a:r>
          <a:r>
            <a:rPr lang="en-US" sz="1400" kern="1200" dirty="0"/>
            <a:t>In this stage of SDLC the actual development starts and the product is built. The programming code is generated as per DDS during this stage. If the design is performed in a detailed and organized manner, code generation can be accomplished without much hassle.</a:t>
          </a:r>
        </a:p>
      </dsp:txBody>
      <dsp:txXfrm>
        <a:off x="2192239" y="3827468"/>
        <a:ext cx="3696425" cy="1898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5A90A-8F23-41DB-B0AF-772FD205F4BD}">
      <dsp:nvSpPr>
        <dsp:cNvPr id="0" name=""/>
        <dsp:cNvSpPr/>
      </dsp:nvSpPr>
      <dsp:spPr>
        <a:xfrm>
          <a:off x="0" y="30360"/>
          <a:ext cx="5889686" cy="25903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Stage 5: Testing the Product:- </a:t>
          </a:r>
          <a:r>
            <a:rPr lang="en-US" sz="2700" kern="1200"/>
            <a:t>The testing team starts testing the functionality of the entire system. This is done to verify that the entire application works according to the customer requirement.</a:t>
          </a:r>
        </a:p>
      </dsp:txBody>
      <dsp:txXfrm>
        <a:off x="126452" y="156812"/>
        <a:ext cx="5636782" cy="2337476"/>
      </dsp:txXfrm>
    </dsp:sp>
    <dsp:sp modelId="{518ED946-729B-44F4-9E47-CDC614389953}">
      <dsp:nvSpPr>
        <dsp:cNvPr id="0" name=""/>
        <dsp:cNvSpPr/>
      </dsp:nvSpPr>
      <dsp:spPr>
        <a:xfrm>
          <a:off x="0" y="2698500"/>
          <a:ext cx="5889686" cy="259038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Stage 6: Deployment in the Market and Maintenance :- </a:t>
          </a:r>
          <a:r>
            <a:rPr lang="en-US" sz="2700" kern="1200"/>
            <a:t>Based on the feedback given by the project manager, the final software is released and checked for deployment issues if any.</a:t>
          </a:r>
        </a:p>
      </dsp:txBody>
      <dsp:txXfrm>
        <a:off x="126452" y="2824952"/>
        <a:ext cx="5636782" cy="23374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6/23/2020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1992-CB35-4B7E-AD71-615606D1DE8C}"/>
              </a:ext>
            </a:extLst>
          </p:cNvPr>
          <p:cNvSpPr>
            <a:spLocks noGrp="1"/>
          </p:cNvSpPr>
          <p:nvPr>
            <p:ph type="ctrTitle"/>
          </p:nvPr>
        </p:nvSpPr>
        <p:spPr/>
        <p:txBody>
          <a:bodyPr>
            <a:normAutofit fontScale="90000"/>
          </a:bodyPr>
          <a:lstStyle/>
          <a:p>
            <a:r>
              <a:rPr lang="en-US" dirty="0"/>
              <a:t>SOFTWARE ENGINEERING</a:t>
            </a:r>
            <a:br>
              <a:rPr lang="en-US" dirty="0"/>
            </a:br>
            <a:r>
              <a:rPr lang="en-US" dirty="0"/>
              <a:t>(DAY 1-2)</a:t>
            </a:r>
            <a:br>
              <a:rPr lang="en-US" dirty="0"/>
            </a:br>
            <a:endParaRPr lang="en-US" dirty="0"/>
          </a:p>
        </p:txBody>
      </p:sp>
      <p:sp>
        <p:nvSpPr>
          <p:cNvPr id="3" name="Subtitle 2">
            <a:extLst>
              <a:ext uri="{FF2B5EF4-FFF2-40B4-BE49-F238E27FC236}">
                <a16:creationId xmlns:a16="http://schemas.microsoft.com/office/drawing/2014/main" id="{0B28B0E8-6C4E-4832-8BD7-8461AA840D23}"/>
              </a:ext>
            </a:extLst>
          </p:cNvPr>
          <p:cNvSpPr>
            <a:spLocks noGrp="1"/>
          </p:cNvSpPr>
          <p:nvPr>
            <p:ph type="subTitle" idx="1"/>
          </p:nvPr>
        </p:nvSpPr>
        <p:spPr/>
        <p:txBody>
          <a:bodyPr/>
          <a:lstStyle/>
          <a:p>
            <a:r>
              <a:rPr lang="en-US" dirty="0"/>
              <a:t>SUMMER INTERNSHIP BY VIRTUSA</a:t>
            </a:r>
          </a:p>
        </p:txBody>
      </p:sp>
      <p:sp>
        <p:nvSpPr>
          <p:cNvPr id="4" name="TextBox 3">
            <a:extLst>
              <a:ext uri="{FF2B5EF4-FFF2-40B4-BE49-F238E27FC236}">
                <a16:creationId xmlns:a16="http://schemas.microsoft.com/office/drawing/2014/main" id="{892789E4-C7D6-42DD-8429-1A2134FFD43B}"/>
              </a:ext>
            </a:extLst>
          </p:cNvPr>
          <p:cNvSpPr txBox="1"/>
          <p:nvPr/>
        </p:nvSpPr>
        <p:spPr>
          <a:xfrm>
            <a:off x="9106422" y="3645074"/>
            <a:ext cx="2868460" cy="2031325"/>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Divya Pratap Singh</a:t>
            </a:r>
          </a:p>
          <a:p>
            <a:r>
              <a:rPr lang="en-US" dirty="0">
                <a:solidFill>
                  <a:schemeClr val="bg1"/>
                </a:solidFill>
              </a:rPr>
              <a:t>11705218</a:t>
            </a:r>
          </a:p>
          <a:p>
            <a:r>
              <a:rPr lang="en-US" dirty="0">
                <a:solidFill>
                  <a:schemeClr val="bg1"/>
                </a:solidFill>
              </a:rPr>
              <a:t>Lovely Professional University</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191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32B1-F774-4ADB-8834-E86ECA5D57FF}"/>
              </a:ext>
            </a:extLst>
          </p:cNvPr>
          <p:cNvSpPr>
            <a:spLocks noGrp="1"/>
          </p:cNvSpPr>
          <p:nvPr>
            <p:ph type="title"/>
          </p:nvPr>
        </p:nvSpPr>
        <p:spPr/>
        <p:txBody>
          <a:bodyPr/>
          <a:lstStyle/>
          <a:p>
            <a:pPr algn="ctr"/>
            <a:r>
              <a:rPr lang="en-US" b="1" dirty="0"/>
              <a:t>V-Model</a:t>
            </a:r>
          </a:p>
        </p:txBody>
      </p:sp>
      <p:sp>
        <p:nvSpPr>
          <p:cNvPr id="3" name="Content Placeholder 2">
            <a:extLst>
              <a:ext uri="{FF2B5EF4-FFF2-40B4-BE49-F238E27FC236}">
                <a16:creationId xmlns:a16="http://schemas.microsoft.com/office/drawing/2014/main" id="{2F5747BF-7E49-4625-A697-96978366CE5A}"/>
              </a:ext>
            </a:extLst>
          </p:cNvPr>
          <p:cNvSpPr>
            <a:spLocks noGrp="1"/>
          </p:cNvSpPr>
          <p:nvPr>
            <p:ph idx="1"/>
          </p:nvPr>
        </p:nvSpPr>
        <p:spPr/>
        <p:txBody>
          <a:bodyPr/>
          <a:lstStyle/>
          <a:p>
            <a:r>
              <a:rPr lang="en-US" dirty="0"/>
              <a:t>In this type of SDLC model testing and the development, the phase is planned in parallel. So, there are verification phases on the side and the validation phase on the other side. V-Model joins by Coding phase.</a:t>
            </a:r>
          </a:p>
        </p:txBody>
      </p:sp>
    </p:spTree>
    <p:extLst>
      <p:ext uri="{BB962C8B-B14F-4D97-AF65-F5344CB8AC3E}">
        <p14:creationId xmlns:p14="http://schemas.microsoft.com/office/powerpoint/2010/main" val="286503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5312-1B40-4A76-A54C-C6BB3B563040}"/>
              </a:ext>
            </a:extLst>
          </p:cNvPr>
          <p:cNvSpPr>
            <a:spLocks noGrp="1"/>
          </p:cNvSpPr>
          <p:nvPr>
            <p:ph type="title"/>
          </p:nvPr>
        </p:nvSpPr>
        <p:spPr/>
        <p:txBody>
          <a:bodyPr/>
          <a:lstStyle/>
          <a:p>
            <a:pPr algn="ctr"/>
            <a:r>
              <a:rPr lang="en-US" b="1" dirty="0"/>
              <a:t>Spiral Model</a:t>
            </a:r>
            <a:br>
              <a:rPr lang="en-US" b="1" dirty="0"/>
            </a:br>
            <a:endParaRPr lang="en-US" b="1" dirty="0"/>
          </a:p>
        </p:txBody>
      </p:sp>
      <p:sp>
        <p:nvSpPr>
          <p:cNvPr id="3" name="Content Placeholder 2">
            <a:extLst>
              <a:ext uri="{FF2B5EF4-FFF2-40B4-BE49-F238E27FC236}">
                <a16:creationId xmlns:a16="http://schemas.microsoft.com/office/drawing/2014/main" id="{42AC1E8A-CCAC-4200-8C5F-49FA55E92CF8}"/>
              </a:ext>
            </a:extLst>
          </p:cNvPr>
          <p:cNvSpPr>
            <a:spLocks noGrp="1"/>
          </p:cNvSpPr>
          <p:nvPr>
            <p:ph idx="1"/>
          </p:nvPr>
        </p:nvSpPr>
        <p:spPr/>
        <p:txBody>
          <a:bodyPr/>
          <a:lstStyle/>
          <a:p>
            <a:r>
              <a:rPr lang="en-US" dirty="0"/>
              <a:t>The spiral model is a risk-driven process model. This SDLC model helps the team to adopt elements of one or more process models like a waterfall, incremental, waterfall, etc.</a:t>
            </a:r>
          </a:p>
          <a:p>
            <a:r>
              <a:rPr lang="en-US" dirty="0"/>
              <a:t>This model adopts the best features of the prototyping model and the waterfall model. The spiral methodology is a combination of rapid prototyping and concurrency in design and development activities.</a:t>
            </a:r>
          </a:p>
          <a:p>
            <a:endParaRPr lang="en-US" dirty="0"/>
          </a:p>
        </p:txBody>
      </p:sp>
    </p:spTree>
    <p:extLst>
      <p:ext uri="{BB962C8B-B14F-4D97-AF65-F5344CB8AC3E}">
        <p14:creationId xmlns:p14="http://schemas.microsoft.com/office/powerpoint/2010/main" val="138146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0485-3BD8-41D6-8303-412B79BD7D13}"/>
              </a:ext>
            </a:extLst>
          </p:cNvPr>
          <p:cNvSpPr>
            <a:spLocks noGrp="1"/>
          </p:cNvSpPr>
          <p:nvPr>
            <p:ph type="title"/>
          </p:nvPr>
        </p:nvSpPr>
        <p:spPr/>
        <p:txBody>
          <a:bodyPr/>
          <a:lstStyle/>
          <a:p>
            <a:pPr algn="ctr"/>
            <a:r>
              <a:rPr lang="en-US" b="1" dirty="0"/>
              <a:t>Agile Model</a:t>
            </a:r>
            <a:br>
              <a:rPr lang="en-US" dirty="0"/>
            </a:br>
            <a:endParaRPr lang="en-US" dirty="0"/>
          </a:p>
        </p:txBody>
      </p:sp>
      <p:sp>
        <p:nvSpPr>
          <p:cNvPr id="3" name="Content Placeholder 2">
            <a:extLst>
              <a:ext uri="{FF2B5EF4-FFF2-40B4-BE49-F238E27FC236}">
                <a16:creationId xmlns:a16="http://schemas.microsoft.com/office/drawing/2014/main" id="{C67FD21F-A5CC-4F04-848D-3C12173C9A0E}"/>
              </a:ext>
            </a:extLst>
          </p:cNvPr>
          <p:cNvSpPr>
            <a:spLocks noGrp="1"/>
          </p:cNvSpPr>
          <p:nvPr>
            <p:ph idx="1"/>
          </p:nvPr>
        </p:nvSpPr>
        <p:spPr/>
        <p:txBody>
          <a:bodyPr/>
          <a:lstStyle/>
          <a:p>
            <a:r>
              <a:rPr lang="en-US" dirty="0"/>
              <a:t>Agile methodology is a practice which promotes continue interaction of development and testing during the SDLC process of any project. In the Agile method, the entire project is divided into small incremental builds. All of these builds are provided in iterations, and each iteration lasts from one to three weeks.</a:t>
            </a:r>
          </a:p>
          <a:p>
            <a:endParaRPr lang="en-US" dirty="0"/>
          </a:p>
        </p:txBody>
      </p:sp>
    </p:spTree>
    <p:extLst>
      <p:ext uri="{BB962C8B-B14F-4D97-AF65-F5344CB8AC3E}">
        <p14:creationId xmlns:p14="http://schemas.microsoft.com/office/powerpoint/2010/main" val="381682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4A36-3254-422D-9178-C07BB08BEE95}"/>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D5DA7AC9-C7DE-4271-AAC7-EF523431E425}"/>
              </a:ext>
            </a:extLst>
          </p:cNvPr>
          <p:cNvSpPr>
            <a:spLocks noGrp="1"/>
          </p:cNvSpPr>
          <p:nvPr>
            <p:ph idx="1"/>
          </p:nvPr>
        </p:nvSpPr>
        <p:spPr>
          <a:xfrm>
            <a:off x="1621861" y="1885285"/>
            <a:ext cx="8948278" cy="4164659"/>
          </a:xfrm>
        </p:spPr>
        <p:txBody>
          <a:bodyPr>
            <a:normAutofit fontScale="77500" lnSpcReduction="20000"/>
          </a:bodyPr>
          <a:lstStyle/>
          <a:p>
            <a:r>
              <a:rPr lang="en-US" dirty="0"/>
              <a:t>The SDLC is a systematic process for building software that ensures the quality and correctness of the software built</a:t>
            </a:r>
          </a:p>
          <a:p>
            <a:r>
              <a:rPr lang="en-US" dirty="0"/>
              <a:t>The full form SDLC is Software Development Lifecycle.</a:t>
            </a:r>
          </a:p>
          <a:p>
            <a:r>
              <a:rPr lang="en-US" dirty="0"/>
              <a:t>SDLC process provides a framework for a standard set of activities and deliverables</a:t>
            </a:r>
          </a:p>
          <a:p>
            <a:r>
              <a:rPr lang="en-US" dirty="0"/>
              <a:t>Seven different SDLC stages are 1) Requirement collection and analysis 2) Feasibility study: 3) Design 4) Coding 5) Testing: 6) Installation/Deployment and 7) Maintenance</a:t>
            </a:r>
          </a:p>
          <a:p>
            <a:r>
              <a:rPr lang="en-US" dirty="0"/>
              <a:t>The senior team members conduct the requirement analysis phase</a:t>
            </a:r>
          </a:p>
          <a:p>
            <a:r>
              <a:rPr lang="en-US" dirty="0"/>
              <a:t>Feasibility Study stage includes everything which should be designed and developed during the project life cycle</a:t>
            </a:r>
          </a:p>
          <a:p>
            <a:r>
              <a:rPr lang="en-US" dirty="0"/>
              <a:t>In the Design phase, the system and software design documents are prepared as per the requirement specification document</a:t>
            </a:r>
          </a:p>
          <a:p>
            <a:endParaRPr lang="en-US" dirty="0"/>
          </a:p>
        </p:txBody>
      </p:sp>
    </p:spTree>
    <p:extLst>
      <p:ext uri="{BB962C8B-B14F-4D97-AF65-F5344CB8AC3E}">
        <p14:creationId xmlns:p14="http://schemas.microsoft.com/office/powerpoint/2010/main" val="189405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5F8D-7DDB-459A-9C64-15298963CF5C}"/>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240C8835-5D11-4097-A14A-080C0F8E05C3}"/>
              </a:ext>
            </a:extLst>
          </p:cNvPr>
          <p:cNvSpPr>
            <a:spLocks noGrp="1"/>
          </p:cNvSpPr>
          <p:nvPr>
            <p:ph idx="1"/>
          </p:nvPr>
        </p:nvSpPr>
        <p:spPr/>
        <p:txBody>
          <a:bodyPr>
            <a:normAutofit fontScale="77500" lnSpcReduction="20000"/>
          </a:bodyPr>
          <a:lstStyle/>
          <a:p>
            <a:r>
              <a:rPr lang="en-US" dirty="0"/>
              <a:t>In the coding phase, developers start build the entire system by writing code using the chosen programming language</a:t>
            </a:r>
          </a:p>
          <a:p>
            <a:r>
              <a:rPr lang="en-US" dirty="0"/>
              <a:t>Testing is the next phase which is conducted to verify that the entire application works according to the customer requirement.</a:t>
            </a:r>
          </a:p>
          <a:p>
            <a:r>
              <a:rPr lang="en-US" dirty="0"/>
              <a:t>Installation and deployment face begins when the software testing phase is over, and no bugs or errors left in the system</a:t>
            </a:r>
          </a:p>
          <a:p>
            <a:r>
              <a:rPr lang="en-US" dirty="0"/>
              <a:t>Bug fixing, upgrade, and engagement actions covered in the maintenance face</a:t>
            </a:r>
          </a:p>
          <a:p>
            <a:r>
              <a:rPr lang="en-US" dirty="0"/>
              <a:t>Waterfall, Incremental, Agile, V model, Spiral, Big Bang are some of the popular SDLC models</a:t>
            </a:r>
          </a:p>
          <a:p>
            <a:r>
              <a:rPr lang="en-US" dirty="0"/>
              <a:t>SDLC consists of a detailed plan which explains how to plan, build, and maintain specific software</a:t>
            </a:r>
          </a:p>
          <a:p>
            <a:endParaRPr lang="en-US" dirty="0"/>
          </a:p>
        </p:txBody>
      </p:sp>
    </p:spTree>
    <p:extLst>
      <p:ext uri="{BB962C8B-B14F-4D97-AF65-F5344CB8AC3E}">
        <p14:creationId xmlns:p14="http://schemas.microsoft.com/office/powerpoint/2010/main" val="252188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644-E4E6-47AB-B2E9-566D4408D55B}"/>
              </a:ext>
            </a:extLst>
          </p:cNvPr>
          <p:cNvSpPr>
            <a:spLocks noGrp="1"/>
          </p:cNvSpPr>
          <p:nvPr>
            <p:ph type="title"/>
          </p:nvPr>
        </p:nvSpPr>
        <p:spPr>
          <a:xfrm>
            <a:off x="2486547" y="808056"/>
            <a:ext cx="7958331" cy="1077229"/>
          </a:xfrm>
        </p:spPr>
        <p:txBody>
          <a:bodyPr/>
          <a:lstStyle/>
          <a:p>
            <a:pPr algn="l"/>
            <a:r>
              <a:rPr lang="en-US" dirty="0"/>
              <a:t>INDEX</a:t>
            </a:r>
          </a:p>
        </p:txBody>
      </p:sp>
      <p:sp>
        <p:nvSpPr>
          <p:cNvPr id="3" name="Content Placeholder 2">
            <a:extLst>
              <a:ext uri="{FF2B5EF4-FFF2-40B4-BE49-F238E27FC236}">
                <a16:creationId xmlns:a16="http://schemas.microsoft.com/office/drawing/2014/main" id="{00381820-0C17-4B08-86E3-833A2C7151B2}"/>
              </a:ext>
            </a:extLst>
          </p:cNvPr>
          <p:cNvSpPr>
            <a:spLocks noGrp="1"/>
          </p:cNvSpPr>
          <p:nvPr>
            <p:ph idx="1"/>
          </p:nvPr>
        </p:nvSpPr>
        <p:spPr>
          <a:xfrm>
            <a:off x="2197730" y="1766170"/>
            <a:ext cx="7796540" cy="4283774"/>
          </a:xfrm>
        </p:spPr>
        <p:txBody>
          <a:bodyPr>
            <a:normAutofit/>
          </a:bodyPr>
          <a:lstStyle/>
          <a:p>
            <a:r>
              <a:rPr lang="en-US" dirty="0"/>
              <a:t>Introduction to Software Engineering</a:t>
            </a:r>
          </a:p>
          <a:p>
            <a:r>
              <a:rPr lang="en-US" dirty="0"/>
              <a:t>SDLC Phases</a:t>
            </a:r>
          </a:p>
          <a:p>
            <a:r>
              <a:rPr lang="en-US" dirty="0"/>
              <a:t>SDLAC-Models</a:t>
            </a:r>
          </a:p>
          <a:p>
            <a:pPr marL="800100" lvl="1" indent="-342900">
              <a:buFont typeface="+mj-lt"/>
              <a:buAutoNum type="arabicPeriod"/>
            </a:pPr>
            <a:r>
              <a:rPr lang="en-US" dirty="0"/>
              <a:t>Waterfall Model </a:t>
            </a:r>
          </a:p>
          <a:p>
            <a:pPr marL="800100" lvl="1" indent="-342900">
              <a:buFont typeface="+mj-lt"/>
              <a:buAutoNum type="arabicPeriod"/>
            </a:pPr>
            <a:r>
              <a:rPr lang="en-US" dirty="0"/>
              <a:t>V-model</a:t>
            </a:r>
          </a:p>
          <a:p>
            <a:pPr marL="800100" lvl="1" indent="-342900">
              <a:buFont typeface="+mj-lt"/>
              <a:buAutoNum type="arabicPeriod"/>
            </a:pPr>
            <a:r>
              <a:rPr lang="en-US" dirty="0"/>
              <a:t>Iterative, Incremental Model</a:t>
            </a:r>
          </a:p>
          <a:p>
            <a:pPr marL="800100" lvl="1" indent="-342900">
              <a:buFont typeface="+mj-lt"/>
              <a:buAutoNum type="arabicPeriod"/>
            </a:pPr>
            <a:r>
              <a:rPr lang="en-US" dirty="0"/>
              <a:t>Spiral Model </a:t>
            </a:r>
          </a:p>
          <a:p>
            <a:pPr marL="800100" lvl="1" indent="-342900">
              <a:buFont typeface="+mj-lt"/>
              <a:buAutoNum type="arabicPeriod"/>
            </a:pPr>
            <a:r>
              <a:rPr lang="en-US" dirty="0"/>
              <a:t>Overview of Agile Model and Agile	</a:t>
            </a:r>
          </a:p>
        </p:txBody>
      </p:sp>
    </p:spTree>
    <p:extLst>
      <p:ext uri="{BB962C8B-B14F-4D97-AF65-F5344CB8AC3E}">
        <p14:creationId xmlns:p14="http://schemas.microsoft.com/office/powerpoint/2010/main" val="64810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5B6A-27C1-4F28-8CDB-D71C34FC11C2}"/>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69247FBA-5505-438C-92FF-F9A5CEA26143}"/>
              </a:ext>
            </a:extLst>
          </p:cNvPr>
          <p:cNvSpPr>
            <a:spLocks noGrp="1"/>
          </p:cNvSpPr>
          <p:nvPr>
            <p:ph idx="1"/>
          </p:nvPr>
        </p:nvSpPr>
        <p:spPr>
          <a:xfrm>
            <a:off x="2197730" y="1701388"/>
            <a:ext cx="7796540" cy="4348556"/>
          </a:xfrm>
        </p:spPr>
        <p:txBody>
          <a:bodyPr/>
          <a:lstStyle/>
          <a:p>
            <a:r>
              <a:rPr lang="en-US" dirty="0"/>
              <a:t>SDLC is a process followed for a software project, within a software organization.</a:t>
            </a:r>
          </a:p>
          <a:p>
            <a:r>
              <a:rPr lang="en-US" dirty="0"/>
              <a:t> It consists of a detailed plan describing how to develop, maintain, replace and alter or enhance specific software. </a:t>
            </a:r>
          </a:p>
          <a:p>
            <a:r>
              <a:rPr lang="en-US" dirty="0"/>
              <a:t>The life cycle defines a methodology for improving the quality of software and the overall development process.</a:t>
            </a:r>
          </a:p>
        </p:txBody>
      </p:sp>
    </p:spTree>
    <p:extLst>
      <p:ext uri="{BB962C8B-B14F-4D97-AF65-F5344CB8AC3E}">
        <p14:creationId xmlns:p14="http://schemas.microsoft.com/office/powerpoint/2010/main" val="317704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6" name="Rectangle 25">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BBAF9884-3820-45EC-8BDE-166FEAAF20C8}"/>
              </a:ext>
            </a:extLst>
          </p:cNvPr>
          <p:cNvPicPr>
            <a:picLocks noGrp="1" noChangeAspect="1"/>
          </p:cNvPicPr>
          <p:nvPr>
            <p:ph idx="1"/>
          </p:nvPr>
        </p:nvPicPr>
        <p:blipFill>
          <a:blip r:embed="rId4"/>
          <a:stretch>
            <a:fillRect/>
          </a:stretch>
        </p:blipFill>
        <p:spPr>
          <a:xfrm>
            <a:off x="2454780" y="643467"/>
            <a:ext cx="7282439" cy="5571066"/>
          </a:xfrm>
          <a:prstGeom prst="rect">
            <a:avLst/>
          </a:prstGeom>
        </p:spPr>
      </p:pic>
    </p:spTree>
    <p:extLst>
      <p:ext uri="{BB962C8B-B14F-4D97-AF65-F5344CB8AC3E}">
        <p14:creationId xmlns:p14="http://schemas.microsoft.com/office/powerpoint/2010/main" val="30421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CD517-4B94-47F8-AE22-C261BFB4A118}"/>
              </a:ext>
            </a:extLst>
          </p:cNvPr>
          <p:cNvSpPr>
            <a:spLocks noGrp="1"/>
          </p:cNvSpPr>
          <p:nvPr>
            <p:ph type="title"/>
          </p:nvPr>
        </p:nvSpPr>
        <p:spPr>
          <a:xfrm>
            <a:off x="923493" y="2661512"/>
            <a:ext cx="2856582" cy="3313671"/>
          </a:xfrm>
        </p:spPr>
        <p:txBody>
          <a:bodyPr>
            <a:normAutofit/>
          </a:bodyPr>
          <a:lstStyle/>
          <a:p>
            <a:pPr algn="ctr"/>
            <a:r>
              <a:rPr lang="en-US" dirty="0">
                <a:solidFill>
                  <a:schemeClr val="bg1"/>
                </a:solidFill>
              </a:rPr>
              <a:t>Phases</a:t>
            </a:r>
            <a:br>
              <a:rPr lang="en-US" dirty="0">
                <a:solidFill>
                  <a:schemeClr val="bg1"/>
                </a:solidFill>
              </a:rPr>
            </a:br>
            <a:r>
              <a:rPr lang="en-US" dirty="0">
                <a:solidFill>
                  <a:schemeClr val="bg1"/>
                </a:solidFill>
              </a:rPr>
              <a:t>Of</a:t>
            </a:r>
            <a:br>
              <a:rPr lang="en-US" dirty="0">
                <a:solidFill>
                  <a:schemeClr val="bg1"/>
                </a:solidFill>
              </a:rPr>
            </a:br>
            <a:r>
              <a:rPr lang="en-US" dirty="0">
                <a:solidFill>
                  <a:schemeClr val="bg1"/>
                </a:solidFill>
              </a:rPr>
              <a:t>SDLC</a:t>
            </a: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2280E50-3B0A-499A-B0AF-F5E62CFABCF2}"/>
              </a:ext>
            </a:extLst>
          </p:cNvPr>
          <p:cNvGraphicFramePr>
            <a:graphicFrameLocks noGrp="1"/>
          </p:cNvGraphicFramePr>
          <p:nvPr>
            <p:ph idx="1"/>
            <p:extLst>
              <p:ext uri="{D42A27DB-BD31-4B8C-83A1-F6EECF244321}">
                <p14:modId xmlns:p14="http://schemas.microsoft.com/office/powerpoint/2010/main" val="157112440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660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27C69-2299-446B-9D0C-79C5A3C83E85}"/>
              </a:ext>
            </a:extLst>
          </p:cNvPr>
          <p:cNvSpPr>
            <a:spLocks noGrp="1"/>
          </p:cNvSpPr>
          <p:nvPr>
            <p:ph type="title"/>
          </p:nvPr>
        </p:nvSpPr>
        <p:spPr>
          <a:xfrm>
            <a:off x="1337191" y="1064365"/>
            <a:ext cx="2856582" cy="3313671"/>
          </a:xfrm>
        </p:spPr>
        <p:txBody>
          <a:bodyPr>
            <a:normAutofit/>
          </a:bodyPr>
          <a:lstStyle/>
          <a:p>
            <a:pPr algn="l"/>
            <a:br>
              <a:rPr lang="en-US" dirty="0">
                <a:solidFill>
                  <a:schemeClr val="bg1"/>
                </a:solidFill>
              </a:rPr>
            </a:br>
            <a:endParaRPr lang="en-US" dirty="0">
              <a:solidFill>
                <a:schemeClr val="bg1"/>
              </a:solidFill>
            </a:endParaRP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908C905-CA51-45F0-81A2-32EDF1ED2913}"/>
              </a:ext>
            </a:extLst>
          </p:cNvPr>
          <p:cNvGraphicFramePr>
            <a:graphicFrameLocks noGrp="1"/>
          </p:cNvGraphicFramePr>
          <p:nvPr>
            <p:ph idx="1"/>
            <p:extLst>
              <p:ext uri="{D42A27DB-BD31-4B8C-83A1-F6EECF244321}">
                <p14:modId xmlns:p14="http://schemas.microsoft.com/office/powerpoint/2010/main" val="172950790"/>
              </p:ext>
            </p:extLst>
          </p:nvPr>
        </p:nvGraphicFramePr>
        <p:xfrm>
          <a:off x="5507182" y="897534"/>
          <a:ext cx="5889686" cy="59604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94208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B569A3-3E75-496F-9A53-D2E40B511CC0}"/>
              </a:ext>
            </a:extLst>
          </p:cNvPr>
          <p:cNvSpPr>
            <a:spLocks noGrp="1"/>
          </p:cNvSpPr>
          <p:nvPr>
            <p:ph type="title"/>
          </p:nvPr>
        </p:nvSpPr>
        <p:spPr>
          <a:xfrm>
            <a:off x="1337191" y="1064365"/>
            <a:ext cx="2856582" cy="3313671"/>
          </a:xfrm>
        </p:spPr>
        <p:txBody>
          <a:bodyPr>
            <a:normAutofit/>
          </a:bodyPr>
          <a:lstStyle/>
          <a:p>
            <a:pPr algn="l"/>
            <a:br>
              <a:rPr lang="en-US" dirty="0">
                <a:solidFill>
                  <a:schemeClr val="bg1"/>
                </a:solidFill>
              </a:rPr>
            </a:br>
            <a:endParaRPr lang="en-US" dirty="0">
              <a:solidFill>
                <a:schemeClr val="bg1"/>
              </a:solidFill>
            </a:endParaRPr>
          </a:p>
        </p:txBody>
      </p:sp>
      <p:sp>
        <p:nvSpPr>
          <p:cNvPr id="15"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56C976C-BD95-446E-A363-A6141BF756A6}"/>
              </a:ext>
            </a:extLst>
          </p:cNvPr>
          <p:cNvGraphicFramePr>
            <a:graphicFrameLocks noGrp="1"/>
          </p:cNvGraphicFramePr>
          <p:nvPr>
            <p:ph idx="1"/>
            <p:extLst>
              <p:ext uri="{D42A27DB-BD31-4B8C-83A1-F6EECF244321}">
                <p14:modId xmlns:p14="http://schemas.microsoft.com/office/powerpoint/2010/main" val="2094674773"/>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8947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1867-98F4-4084-A2DB-00929CE87FC4}"/>
              </a:ext>
            </a:extLst>
          </p:cNvPr>
          <p:cNvSpPr>
            <a:spLocks noGrp="1"/>
          </p:cNvSpPr>
          <p:nvPr>
            <p:ph type="title"/>
          </p:nvPr>
        </p:nvSpPr>
        <p:spPr/>
        <p:txBody>
          <a:bodyPr/>
          <a:lstStyle/>
          <a:p>
            <a:pPr algn="ctr"/>
            <a:r>
              <a:rPr lang="en-US" b="1" dirty="0"/>
              <a:t>WATERFALL MODEL</a:t>
            </a:r>
          </a:p>
        </p:txBody>
      </p:sp>
      <p:sp>
        <p:nvSpPr>
          <p:cNvPr id="3" name="Content Placeholder 2">
            <a:extLst>
              <a:ext uri="{FF2B5EF4-FFF2-40B4-BE49-F238E27FC236}">
                <a16:creationId xmlns:a16="http://schemas.microsoft.com/office/drawing/2014/main" id="{A011B862-0680-45D4-B7EA-14020D71B098}"/>
              </a:ext>
            </a:extLst>
          </p:cNvPr>
          <p:cNvSpPr>
            <a:spLocks noGrp="1"/>
          </p:cNvSpPr>
          <p:nvPr>
            <p:ph idx="1"/>
          </p:nvPr>
        </p:nvSpPr>
        <p:spPr/>
        <p:txBody>
          <a:bodyPr/>
          <a:lstStyle/>
          <a:p>
            <a:r>
              <a:rPr lang="en-US" dirty="0"/>
              <a:t>The waterfall is a widely accepted SDLC model. In this approach, the whole process of the software development is divided into various phases. In this SDLC model, the outcome of one phase acts as the input for the next phase.</a:t>
            </a:r>
          </a:p>
          <a:p>
            <a:r>
              <a:rPr lang="en-US" dirty="0"/>
              <a:t>This SDLC model is documentation-intensive, with earlier phases documenting what need be performed in the subsequent phases.</a:t>
            </a:r>
          </a:p>
          <a:p>
            <a:endParaRPr lang="en-US" dirty="0"/>
          </a:p>
        </p:txBody>
      </p:sp>
    </p:spTree>
    <p:extLst>
      <p:ext uri="{BB962C8B-B14F-4D97-AF65-F5344CB8AC3E}">
        <p14:creationId xmlns:p14="http://schemas.microsoft.com/office/powerpoint/2010/main" val="222447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8224-E49E-4A2C-B3CE-EA3D9704E836}"/>
              </a:ext>
            </a:extLst>
          </p:cNvPr>
          <p:cNvSpPr>
            <a:spLocks noGrp="1"/>
          </p:cNvSpPr>
          <p:nvPr>
            <p:ph type="title"/>
          </p:nvPr>
        </p:nvSpPr>
        <p:spPr/>
        <p:txBody>
          <a:bodyPr/>
          <a:lstStyle/>
          <a:p>
            <a:pPr algn="ctr"/>
            <a:r>
              <a:rPr lang="en-US" b="1" dirty="0"/>
              <a:t>Incremental Approach</a:t>
            </a:r>
          </a:p>
        </p:txBody>
      </p:sp>
      <p:sp>
        <p:nvSpPr>
          <p:cNvPr id="3" name="Content Placeholder 2">
            <a:extLst>
              <a:ext uri="{FF2B5EF4-FFF2-40B4-BE49-F238E27FC236}">
                <a16:creationId xmlns:a16="http://schemas.microsoft.com/office/drawing/2014/main" id="{D4870AE1-3CCD-4B87-96F3-EDEF301BB1ED}"/>
              </a:ext>
            </a:extLst>
          </p:cNvPr>
          <p:cNvSpPr>
            <a:spLocks noGrp="1"/>
          </p:cNvSpPr>
          <p:nvPr>
            <p:ph idx="1"/>
          </p:nvPr>
        </p:nvSpPr>
        <p:spPr/>
        <p:txBody>
          <a:bodyPr>
            <a:normAutofit lnSpcReduction="10000"/>
          </a:bodyPr>
          <a:lstStyle/>
          <a:p>
            <a:r>
              <a:rPr lang="en-US" dirty="0"/>
              <a:t>The incremental model is not a separate model. It is essentially a series of waterfall cycles. The requirements are divided into groups at the start of the project. For each group, the SDLC model is followed to develop software. </a:t>
            </a:r>
          </a:p>
          <a:p>
            <a:r>
              <a:rPr lang="en-US" dirty="0"/>
              <a:t>The SDLC process is repeated, with each release adding more functionality until all requirements are met. In this method, every cycle act as the maintenance phase for the previous software release. Modification to the incremental model allows development cycles to overlap. After that subsequent cycle may begin before the previous cycle is complete.</a:t>
            </a:r>
          </a:p>
          <a:p>
            <a:endParaRPr lang="en-US" dirty="0"/>
          </a:p>
        </p:txBody>
      </p:sp>
    </p:spTree>
    <p:extLst>
      <p:ext uri="{BB962C8B-B14F-4D97-AF65-F5344CB8AC3E}">
        <p14:creationId xmlns:p14="http://schemas.microsoft.com/office/powerpoint/2010/main" val="1610045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9</TotalTime>
  <Words>891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SOFTWARE ENGINEERING (DAY 1-2) </vt:lpstr>
      <vt:lpstr>INDEX</vt:lpstr>
      <vt:lpstr>Introduction</vt:lpstr>
      <vt:lpstr>PowerPoint Presentation</vt:lpstr>
      <vt:lpstr>Phases Of SDLC</vt:lpstr>
      <vt:lpstr> </vt:lpstr>
      <vt:lpstr> </vt:lpstr>
      <vt:lpstr>WATERFALL MODEL</vt:lpstr>
      <vt:lpstr>Incremental Approach</vt:lpstr>
      <vt:lpstr>V-Model</vt:lpstr>
      <vt:lpstr>Spiral Model </vt:lpstr>
      <vt:lpstr>Agile Model </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(DAY 1-2)</dc:title>
  <dc:creator>Divya Pratap Singh</dc:creator>
  <cp:lastModifiedBy>Divya Pratap Singh</cp:lastModifiedBy>
  <cp:revision>2</cp:revision>
  <dcterms:created xsi:type="dcterms:W3CDTF">2020-06-23T17:16:39Z</dcterms:created>
  <dcterms:modified xsi:type="dcterms:W3CDTF">2020-06-23T17:26:11Z</dcterms:modified>
</cp:coreProperties>
</file>