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146847057" r:id="rId8"/>
    <p:sldId id="2146847056" r:id="rId9"/>
    <p:sldId id="2146847059" r:id="rId10"/>
    <p:sldId id="2146847058" r:id="rId11"/>
    <p:sldId id="265" r:id="rId12"/>
    <p:sldId id="266" r:id="rId13"/>
    <p:sldId id="2146847060" r:id="rId14"/>
    <p:sldId id="2146847061" r:id="rId15"/>
    <p:sldId id="267" r:id="rId16"/>
    <p:sldId id="2146847062" r:id="rId17"/>
    <p:sldId id="268"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60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dirty="0"/>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p:txBody>
          <a:bodyPr/>
          <a:lstStyle/>
          <a:p>
            <a:r>
              <a:rPr lang="en-US" smtClean="0"/>
              <a:t>KEY LOGGERS</a:t>
            </a:r>
            <a:endParaRPr lang="en-US" dirty="0"/>
          </a:p>
        </p:txBody>
      </p:sp>
      <p:sp>
        <p:nvSpPr>
          <p:cNvPr id="6" name="Subtitle 5"/>
          <p:cNvSpPr>
            <a:spLocks noGrp="1"/>
          </p:cNvSpPr>
          <p:nvPr>
            <p:ph type="subTitle" idx="1"/>
          </p:nvPr>
        </p:nvSpPr>
        <p:spPr/>
        <p:txBody>
          <a:bodyPr/>
          <a:lstStyle/>
          <a:p>
            <a:endParaRPr lang="en-US"/>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003229" y="3538615"/>
            <a:ext cx="7980183" cy="163121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smtClean="0">
                <a:solidFill>
                  <a:schemeClr val="bg1"/>
                </a:solidFill>
                <a:latin typeface="Arial"/>
                <a:cs typeface="Arial"/>
              </a:rPr>
              <a:t>  </a:t>
            </a:r>
            <a:r>
              <a:rPr lang="en-US" sz="2000" b="1" dirty="0" err="1" smtClean="0">
                <a:solidFill>
                  <a:schemeClr val="bg1"/>
                </a:solidFill>
                <a:latin typeface="Arial"/>
                <a:cs typeface="Arial"/>
              </a:rPr>
              <a:t>Divya.T</a:t>
            </a:r>
            <a:endParaRPr lang="en-US" sz="2000" b="1" dirty="0" smtClean="0">
              <a:solidFill>
                <a:schemeClr val="bg1"/>
              </a:solidFill>
              <a:latin typeface="Arial"/>
              <a:cs typeface="Arial"/>
            </a:endParaRPr>
          </a:p>
          <a:p>
            <a:r>
              <a:rPr lang="en-US" sz="2000" b="1" dirty="0" smtClean="0">
                <a:solidFill>
                  <a:schemeClr val="bg1"/>
                </a:solidFill>
                <a:latin typeface="Arial"/>
                <a:cs typeface="Arial"/>
              </a:rPr>
              <a:t>  Sri Bharathi Engineering College for Women, Pudukkottai</a:t>
            </a:r>
          </a:p>
          <a:p>
            <a:r>
              <a:rPr lang="en-US" sz="2000" b="1" dirty="0" smtClean="0">
                <a:solidFill>
                  <a:schemeClr val="bg1"/>
                </a:solidFill>
                <a:latin typeface="Arial"/>
                <a:cs typeface="Arial"/>
              </a:rPr>
              <a:t>  CSE</a:t>
            </a:r>
          </a:p>
          <a:p>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00100"/>
            <a:ext cx="11296650" cy="6001643"/>
          </a:xfrm>
          <a:prstGeom prst="rect">
            <a:avLst/>
          </a:prstGeom>
          <a:noFill/>
        </p:spPr>
        <p:txBody>
          <a:bodyPr wrap="square" rtlCol="0">
            <a:spAutoFit/>
          </a:bodyPr>
          <a:lstStyle/>
          <a:p>
            <a:r>
              <a:rPr lang="en-US" sz="2400" b="1" dirty="0" smtClean="0">
                <a:latin typeface="Calibri" pitchFamily="34" charset="0"/>
                <a:cs typeface="Calibri" pitchFamily="34" charset="0"/>
              </a:rPr>
              <a:t>Training Process:</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1. Collecting a diverse dataset of normal user behavior and known key logger activity.</a:t>
            </a:r>
          </a:p>
          <a:p>
            <a:r>
              <a:rPr lang="en-US" sz="2400" dirty="0" smtClean="0">
                <a:latin typeface="Calibri" pitchFamily="34" charset="0"/>
                <a:cs typeface="Calibri" pitchFamily="34" charset="0"/>
              </a:rPr>
              <a:t>2. Extracting relevant features from the collected data.</a:t>
            </a:r>
          </a:p>
          <a:p>
            <a:r>
              <a:rPr lang="en-US" sz="2400" dirty="0" smtClean="0">
                <a:latin typeface="Calibri" pitchFamily="34" charset="0"/>
                <a:cs typeface="Calibri" pitchFamily="34" charset="0"/>
              </a:rPr>
              <a:t>3. Training a behavior-based anomaly detection model using supervised learning techniques.</a:t>
            </a:r>
          </a:p>
          <a:p>
            <a:r>
              <a:rPr lang="en-US" sz="2400" dirty="0" smtClean="0">
                <a:latin typeface="Calibri" pitchFamily="34" charset="0"/>
                <a:cs typeface="Calibri" pitchFamily="34" charset="0"/>
              </a:rPr>
              <a:t>4. Validating and tuning the trained model to optimize performance.</a:t>
            </a:r>
          </a:p>
          <a:p>
            <a:r>
              <a:rPr lang="en-US" sz="2400" dirty="0" smtClean="0">
                <a:latin typeface="Calibri" pitchFamily="34" charset="0"/>
                <a:cs typeface="Calibri" pitchFamily="34" charset="0"/>
              </a:rPr>
              <a:t>5. Integrating and deploying the model into existing cybersecurity systems for real-time monitoring and response.</a:t>
            </a:r>
          </a:p>
          <a:p>
            <a:endParaRPr lang="en-US" sz="2400" b="1" dirty="0" smtClean="0">
              <a:latin typeface="Calibri" pitchFamily="34" charset="0"/>
              <a:cs typeface="Calibri" pitchFamily="34" charset="0"/>
            </a:endParaRPr>
          </a:p>
          <a:p>
            <a:r>
              <a:rPr lang="en-US" sz="2400" b="1" dirty="0" smtClean="0"/>
              <a:t>Prediction Process:</a:t>
            </a:r>
          </a:p>
          <a:p>
            <a:endParaRPr lang="en-US" sz="2400" b="1" dirty="0" smtClean="0">
              <a:latin typeface="Calibri" pitchFamily="34" charset="0"/>
              <a:cs typeface="Calibri" pitchFamily="34" charset="0"/>
            </a:endParaRPr>
          </a:p>
          <a:p>
            <a:r>
              <a:rPr lang="en-US" sz="2400" dirty="0" smtClean="0"/>
              <a:t>1.Real-time monitoring of system and user behavior.</a:t>
            </a:r>
          </a:p>
          <a:p>
            <a:r>
              <a:rPr lang="en-US" sz="2400" dirty="0" smtClean="0"/>
              <a:t>2. Extraction of relevant features from monitored data.</a:t>
            </a:r>
          </a:p>
          <a:p>
            <a:endParaRPr lang="en-US" sz="2400" b="1" dirty="0" smtClean="0">
              <a:latin typeface="Calibri" pitchFamily="34" charset="0"/>
              <a:cs typeface="Calibri" pitchFamily="34" charset="0"/>
            </a:endParaRPr>
          </a:p>
          <a:p>
            <a:endParaRPr lang="en-US" sz="2400"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1066800"/>
            <a:ext cx="10420350" cy="4524315"/>
          </a:xfrm>
          <a:prstGeom prst="rect">
            <a:avLst/>
          </a:prstGeom>
          <a:noFill/>
        </p:spPr>
        <p:txBody>
          <a:bodyPr wrap="square" rtlCol="0">
            <a:spAutoFit/>
          </a:bodyPr>
          <a:lstStyle/>
          <a:p>
            <a:r>
              <a:rPr lang="en-US" sz="2400" dirty="0" smtClean="0">
                <a:latin typeface="Calibri" pitchFamily="34" charset="0"/>
                <a:cs typeface="Calibri" pitchFamily="34" charset="0"/>
              </a:rPr>
              <a:t>3. Utilization of behavior-based anomaly detection algorithms to identify abnormal patterns indicative of key logger activity.</a:t>
            </a:r>
          </a:p>
          <a:p>
            <a:r>
              <a:rPr lang="en-US" sz="2400" dirty="0" smtClean="0">
                <a:latin typeface="Calibri" pitchFamily="34" charset="0"/>
                <a:cs typeface="Calibri" pitchFamily="34" charset="0"/>
              </a:rPr>
              <a:t>4. Generation of alerts when suspicious activity is detected.</a:t>
            </a:r>
          </a:p>
          <a:p>
            <a:r>
              <a:rPr lang="en-US" sz="2400" dirty="0" smtClean="0">
                <a:latin typeface="Calibri" pitchFamily="34" charset="0"/>
                <a:cs typeface="Calibri" pitchFamily="34" charset="0"/>
              </a:rPr>
              <a:t>5. Initiation of response actions to mitigate the key logger threat.</a:t>
            </a:r>
          </a:p>
          <a:p>
            <a:r>
              <a:rPr lang="en-US" sz="2400" dirty="0" smtClean="0">
                <a:latin typeface="Calibri" pitchFamily="34" charset="0"/>
                <a:cs typeface="Calibri" pitchFamily="34" charset="0"/>
              </a:rPr>
              <a:t>6. Incorporation of feedback from response actions to improve detection and mitigation strategies.</a:t>
            </a: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lnSpcReduction="10000"/>
          </a:bodyPr>
          <a:lstStyle/>
          <a:p>
            <a:pPr marL="0" indent="0">
              <a:buNone/>
            </a:pPr>
            <a:r>
              <a:rPr lang="en-US" sz="2400" dirty="0" smtClean="0">
                <a:solidFill>
                  <a:schemeClr val="tx1"/>
                </a:solidFill>
                <a:latin typeface="Calibri" pitchFamily="34" charset="0"/>
                <a:cs typeface="Calibri" pitchFamily="34" charset="0"/>
              </a:rPr>
              <a:t>The result of implementing the described approach is a robust system capable of effectively detecting and mitigating key logger activity in real-time. By continuously monitoring system and user behavior, extracting relevant features, and utilizing behavior-based anomaly detection algorithms, the system can identify abnormal patterns indicative of key logger activity with high accuracy. </a:t>
            </a:r>
          </a:p>
          <a:p>
            <a:pPr marL="0" indent="0">
              <a:buNone/>
            </a:pPr>
            <a:endParaRPr lang="en-US" sz="2400" dirty="0" smtClean="0">
              <a:solidFill>
                <a:schemeClr val="tx1"/>
              </a:solidFill>
              <a:latin typeface="Calibri" pitchFamily="34" charset="0"/>
              <a:cs typeface="Calibri" pitchFamily="34" charset="0"/>
            </a:endParaRPr>
          </a:p>
          <a:p>
            <a:pPr marL="0" indent="0">
              <a:buNone/>
            </a:pPr>
            <a:r>
              <a:rPr lang="en-US" sz="2400" dirty="0" smtClean="0">
                <a:solidFill>
                  <a:schemeClr val="tx1"/>
                </a:solidFill>
                <a:latin typeface="Calibri" pitchFamily="34" charset="0"/>
                <a:cs typeface="Calibri" pitchFamily="34" charset="0"/>
              </a:rPr>
              <a:t>As a result, organizations can promptly respond to detected threats, mitigating the risk of data breaches, financial loss, and privacy violations associated with keyloggers. Furthermore, the incorporation of feedback from response actions allows for ongoing improvement of detection and mitigation strategies, enhancing overall cybersecurity resilience.</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04950" y="2986088"/>
            <a:ext cx="9603562" cy="1871662"/>
          </a:xfrm>
          <a:prstGeom prst="rect">
            <a:avLst/>
          </a:prstGeom>
          <a:noFill/>
          <a:ln w="9525">
            <a:noFill/>
            <a:miter lim="800000"/>
            <a:headEnd/>
            <a:tailEnd/>
          </a:ln>
          <a:effectLst/>
        </p:spPr>
      </p:pic>
      <p:sp>
        <p:nvSpPr>
          <p:cNvPr id="3" name="TextBox 2"/>
          <p:cNvSpPr txBox="1"/>
          <p:nvPr/>
        </p:nvSpPr>
        <p:spPr>
          <a:xfrm>
            <a:off x="1466850" y="1428750"/>
            <a:ext cx="2099549" cy="707886"/>
          </a:xfrm>
          <a:prstGeom prst="rect">
            <a:avLst/>
          </a:prstGeom>
          <a:noFill/>
        </p:spPr>
        <p:txBody>
          <a:bodyPr wrap="none" rtlCol="0">
            <a:spAutoFit/>
          </a:bodyPr>
          <a:lstStyle/>
          <a:p>
            <a:r>
              <a:rPr lang="en-US" sz="4000" b="1" dirty="0" smtClean="0">
                <a:solidFill>
                  <a:schemeClr val="accent1"/>
                </a:solidFill>
                <a:latin typeface="Calibri" pitchFamily="34" charset="0"/>
                <a:cs typeface="Calibri" pitchFamily="34" charset="0"/>
              </a:rPr>
              <a:t>OUTPUT:</a:t>
            </a:r>
            <a:endParaRPr lang="en-US" sz="4000" b="1" dirty="0">
              <a:solidFill>
                <a:schemeClr val="accent1"/>
              </a:solidFill>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619292" y="1568726"/>
            <a:ext cx="11029615" cy="4673324"/>
          </a:xfrm>
        </p:spPr>
        <p:txBody>
          <a:bodyPr>
            <a:noAutofit/>
          </a:bodyPr>
          <a:lstStyle/>
          <a:p>
            <a:pPr marL="305435" indent="-305435"/>
            <a:r>
              <a:rPr lang="en-US" sz="2400" dirty="0" smtClean="0">
                <a:solidFill>
                  <a:srgbClr val="0F0F0F"/>
                </a:solidFill>
                <a:latin typeface="Calibri" pitchFamily="34" charset="0"/>
                <a:ea typeface="+mn-lt"/>
                <a:cs typeface="Calibri" pitchFamily="34" charset="0"/>
              </a:rPr>
              <a:t>In conclusion, combating the threat of key loggers requires a comprehensive approach that encompasses preventive measures, such as antivirus software and security policies, as well as proactive detection and response strategies. By leveraging behavior-based anomaly detection algorithms and real-time monitoring, organizations can effectively detect and mitigate key logger activity, minimizing the risk of data breaches and other cybersecurity incidents.</a:t>
            </a:r>
          </a:p>
          <a:p>
            <a:pPr marL="305435" indent="-305435">
              <a:buNone/>
            </a:pPr>
            <a:endParaRPr lang="en-US" sz="2400" dirty="0" smtClean="0">
              <a:solidFill>
                <a:srgbClr val="0F0F0F"/>
              </a:solidFill>
              <a:latin typeface="Calibri" pitchFamily="34" charset="0"/>
              <a:ea typeface="+mn-lt"/>
              <a:cs typeface="Calibri" pitchFamily="34" charset="0"/>
            </a:endParaRPr>
          </a:p>
          <a:p>
            <a:pPr marL="305435" indent="-305435"/>
            <a:r>
              <a:rPr lang="en-US" sz="2400" dirty="0" smtClean="0">
                <a:solidFill>
                  <a:srgbClr val="0F0F0F"/>
                </a:solidFill>
                <a:latin typeface="Calibri" pitchFamily="34" charset="0"/>
                <a:ea typeface="+mn-lt"/>
                <a:cs typeface="Calibri" pitchFamily="34" charset="0"/>
              </a:rPr>
              <a:t>Furthermore, continuous improvement through feedback analysis ensures that detection and mitigation strategies remain effective in the face of evolving threats. Overall, by implementing the described approach, individuals and organizations can enhance their cybersecurity posture and safeguard sensitive information from the pervasive threat posed by key loggers.</a:t>
            </a:r>
            <a:endParaRPr lang="en-IN" sz="2400" dirty="0">
              <a:latin typeface="Calibri" pitchFamily="34" charset="0"/>
              <a:cs typeface="Calibri" pitchFamily="34" charset="0"/>
            </a:endParaRPr>
          </a:p>
        </p:txBody>
      </p:sp>
    </p:spTree>
    <p:extLst>
      <p:ext uri="{BB962C8B-B14F-4D97-AF65-F5344CB8AC3E}">
        <p14:creationId xmlns=""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485942" y="1683026"/>
            <a:ext cx="11029615" cy="4673324"/>
          </a:xfrm>
        </p:spPr>
        <p:txBody>
          <a:bodyPr>
            <a:noAutofit/>
          </a:bodyPr>
          <a:lstStyle/>
          <a:p>
            <a:pPr marL="305435" indent="-305435">
              <a:buNone/>
            </a:pPr>
            <a:r>
              <a:rPr lang="en-US" sz="2400" dirty="0" smtClean="0">
                <a:solidFill>
                  <a:schemeClr val="tx1"/>
                </a:solidFill>
                <a:latin typeface="Calibri" pitchFamily="34" charset="0"/>
                <a:cs typeface="Calibri" pitchFamily="34" charset="0"/>
              </a:rPr>
              <a:t>The future scope for combating key loggers and enhancing cybersecurity resilience includes:</a:t>
            </a:r>
          </a:p>
          <a:p>
            <a:pPr marL="305435" indent="-305435">
              <a:buNone/>
            </a:pPr>
            <a:r>
              <a:rPr lang="en-US" sz="2400" dirty="0" smtClean="0">
                <a:solidFill>
                  <a:schemeClr val="tx1"/>
                </a:solidFill>
                <a:latin typeface="Calibri" pitchFamily="34" charset="0"/>
                <a:cs typeface="Calibri" pitchFamily="34" charset="0"/>
              </a:rPr>
              <a:t>1. Advancements in machine learning and artificial intelligence for detection.</a:t>
            </a:r>
          </a:p>
          <a:p>
            <a:pPr marL="305435" indent="-305435">
              <a:buNone/>
            </a:pPr>
            <a:r>
              <a:rPr lang="en-US" sz="2400" dirty="0" smtClean="0">
                <a:solidFill>
                  <a:schemeClr val="tx1"/>
                </a:solidFill>
                <a:latin typeface="Calibri" pitchFamily="34" charset="0"/>
                <a:cs typeface="Calibri" pitchFamily="34" charset="0"/>
              </a:rPr>
              <a:t>2. Integration of behavioral biometrics for authentication.</a:t>
            </a:r>
          </a:p>
          <a:p>
            <a:pPr marL="305435" indent="-305435">
              <a:buNone/>
            </a:pPr>
            <a:r>
              <a:rPr lang="en-US" sz="2400" dirty="0" smtClean="0">
                <a:solidFill>
                  <a:schemeClr val="tx1"/>
                </a:solidFill>
                <a:latin typeface="Calibri" pitchFamily="34" charset="0"/>
                <a:cs typeface="Calibri" pitchFamily="34" charset="0"/>
              </a:rPr>
              <a:t>3. Innovations in endpoint security solutions.</a:t>
            </a:r>
          </a:p>
          <a:p>
            <a:pPr marL="305435" indent="-305435">
              <a:buNone/>
            </a:pPr>
            <a:r>
              <a:rPr lang="en-US" sz="2400" dirty="0" smtClean="0">
                <a:solidFill>
                  <a:schemeClr val="tx1"/>
                </a:solidFill>
                <a:latin typeface="Calibri" pitchFamily="34" charset="0"/>
                <a:cs typeface="Calibri" pitchFamily="34" charset="0"/>
              </a:rPr>
              <a:t>4. Collaboration and information sharing for threat intelligence.</a:t>
            </a:r>
          </a:p>
          <a:p>
            <a:pPr marL="305435" indent="-305435">
              <a:buNone/>
            </a:pPr>
            <a:r>
              <a:rPr lang="en-US" sz="2400" dirty="0" smtClean="0">
                <a:solidFill>
                  <a:schemeClr val="tx1"/>
                </a:solidFill>
                <a:latin typeface="Calibri" pitchFamily="34" charset="0"/>
                <a:cs typeface="Calibri" pitchFamily="34" charset="0"/>
              </a:rPr>
              <a:t>5. Securing Internet of Things (IoT) ecosystems against key loggers.</a:t>
            </a:r>
          </a:p>
          <a:p>
            <a:pPr marL="305435" indent="-305435">
              <a:buNone/>
            </a:pPr>
            <a:r>
              <a:rPr lang="en-US" sz="2400" dirty="0" smtClean="0">
                <a:solidFill>
                  <a:schemeClr val="tx1"/>
                </a:solidFill>
                <a:latin typeface="Calibri" pitchFamily="34" charset="0"/>
                <a:cs typeface="Calibri" pitchFamily="34" charset="0"/>
              </a:rPr>
              <a:t>6. User education and awareness initiatives.</a:t>
            </a:r>
          </a:p>
          <a:p>
            <a:pPr marL="305435" indent="-305435">
              <a:buNone/>
            </a:pPr>
            <a:r>
              <a:rPr lang="en-US" sz="2400" dirty="0" smtClean="0">
                <a:solidFill>
                  <a:schemeClr val="tx1"/>
                </a:solidFill>
                <a:latin typeface="Calibri" pitchFamily="34" charset="0"/>
                <a:cs typeface="Calibri" pitchFamily="34" charset="0"/>
              </a:rPr>
              <a:t>7. Development of regulatory frameworks and industry standards.</a:t>
            </a:r>
            <a:endParaRPr lang="en-US" sz="2400" dirty="0">
              <a:solidFill>
                <a:schemeClr val="tx1"/>
              </a:solidFill>
              <a:latin typeface="Calibri" pitchFamily="34" charset="0"/>
              <a:cs typeface="Calibri" pitchFamily="34"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Calibri" pitchFamily="34" charset="0"/>
                <a:cs typeface="Calibri"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solidFill>
                  <a:schemeClr val="tx1"/>
                </a:solidFill>
                <a:latin typeface="Calibri" pitchFamily="34" charset="0"/>
                <a:ea typeface="+mn-lt"/>
                <a:cs typeface="Calibri" pitchFamily="34" charset="0"/>
              </a:rPr>
              <a:t>Problem </a:t>
            </a:r>
            <a:r>
              <a:rPr lang="en-US" sz="2400" b="1" dirty="0" smtClean="0">
                <a:solidFill>
                  <a:schemeClr val="tx1"/>
                </a:solidFill>
                <a:latin typeface="Calibri" pitchFamily="34" charset="0"/>
                <a:ea typeface="+mn-lt"/>
                <a:cs typeface="Calibri" pitchFamily="34" charset="0"/>
              </a:rPr>
              <a:t>Statement</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Proposed System/Solution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System Development </a:t>
            </a:r>
            <a:r>
              <a:rPr lang="en-US" sz="2400" b="1" dirty="0" smtClean="0">
                <a:solidFill>
                  <a:schemeClr val="tx1"/>
                </a:solidFill>
                <a:latin typeface="Calibri" pitchFamily="34" charset="0"/>
                <a:ea typeface="+mn-lt"/>
                <a:cs typeface="Calibri" pitchFamily="34" charset="0"/>
              </a:rPr>
              <a:t>Approach</a:t>
            </a:r>
            <a:endParaRPr lang="en-US" sz="2400"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Algorithm &amp; Deployment  </a:t>
            </a:r>
            <a:endParaRPr lang="en-US" sz="2400" dirty="0">
              <a:solidFill>
                <a:schemeClr val="tx1"/>
              </a:solidFill>
              <a:latin typeface="Calibri" pitchFamily="34" charset="0"/>
              <a:cs typeface="Calibri" pitchFamily="34" charset="0"/>
            </a:endParaRPr>
          </a:p>
          <a:p>
            <a:pPr marL="305435" indent="-305435"/>
            <a:r>
              <a:rPr lang="en-US" sz="2400" b="1" dirty="0" smtClean="0">
                <a:solidFill>
                  <a:schemeClr val="tx1"/>
                </a:solidFill>
                <a:latin typeface="Calibri" pitchFamily="34" charset="0"/>
                <a:ea typeface="+mn-lt"/>
                <a:cs typeface="Calibri" pitchFamily="34" charset="0"/>
              </a:rPr>
              <a:t>Result</a:t>
            </a:r>
            <a:endParaRPr lang="en-US" sz="2400" b="1"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Conclusion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Future Scope</a:t>
            </a:r>
          </a:p>
          <a:p>
            <a:pPr marL="305435" indent="-305435">
              <a:buNone/>
            </a:pPr>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19292" y="9688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a:solidFill>
                  <a:schemeClr val="accent1"/>
                </a:solidFill>
                <a:latin typeface="Calibri" pitchFamily="34" charset="0"/>
                <a:cs typeface="Calibri" pitchFamily="34" charset="0"/>
              </a:rPr>
              <a:t>Statem</a:t>
            </a:r>
            <a:r>
              <a:rPr lang="en-US" sz="4400" b="1" dirty="0">
                <a:solidFill>
                  <a:schemeClr val="accent1"/>
                </a:solidFill>
                <a:latin typeface="Arial" panose="020B0604020202020204" pitchFamily="34" charset="0"/>
                <a:cs typeface="Arial" panose="020B0604020202020204" pitchFamily="34" charset="0"/>
              </a:rPr>
              <a:t>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nSpc>
                <a:spcPct val="150000"/>
              </a:lnSpc>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In today's digital age, where cybersecurity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Calibri" pitchFamily="34" charset="0"/>
                <a:cs typeface="Calibri" pitchFamily="34" charset="0"/>
              </a:rPr>
              <a:t>Proposed SOLUTION</a:t>
            </a:r>
            <a:endParaRPr lang="en-US" sz="4000" b="1" dirty="0">
              <a:solidFill>
                <a:schemeClr val="accent1"/>
              </a:solidFill>
              <a:latin typeface="Calibri" pitchFamily="34" charset="0"/>
              <a:cs typeface="Calibri" pitchFamily="34" charset="0"/>
            </a:endParaRPr>
          </a:p>
        </p:txBody>
      </p:sp>
      <p:sp>
        <p:nvSpPr>
          <p:cNvPr id="3" name="TextBox 2"/>
          <p:cNvSpPr txBox="1"/>
          <p:nvPr/>
        </p:nvSpPr>
        <p:spPr>
          <a:xfrm>
            <a:off x="266700" y="1390650"/>
            <a:ext cx="10534650" cy="5632311"/>
          </a:xfrm>
          <a:prstGeom prst="rect">
            <a:avLst/>
          </a:prstGeom>
          <a:noFill/>
        </p:spPr>
        <p:txBody>
          <a:bodyPr wrap="square" rtlCol="0">
            <a:spAutoFit/>
          </a:bodyPr>
          <a:lstStyle/>
          <a:p>
            <a:pPr marL="305435" indent="-305435"/>
            <a:endParaRPr lang="en-IN" sz="2400" b="1" dirty="0" smtClean="0">
              <a:latin typeface="Calibri" pitchFamily="34" charset="0"/>
              <a:cs typeface="Calibri" pitchFamily="34" charset="0"/>
            </a:endParaRPr>
          </a:p>
          <a:p>
            <a:r>
              <a:rPr lang="en-US" sz="2400" dirty="0" smtClean="0">
                <a:latin typeface="Calibri" pitchFamily="34" charset="0"/>
                <a:cs typeface="Calibri" pitchFamily="34" charset="0"/>
              </a:rPr>
              <a:t>There are several steps individuals and organizations can take to protect against key loggers and mitigate the risks associated with them:</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1. Use Antivirus and Antimalware </a:t>
            </a:r>
            <a:r>
              <a:rPr lang="en-US" sz="2400" b="1" dirty="0" smtClean="0">
                <a:latin typeface="Calibri" pitchFamily="34" charset="0"/>
                <a:cs typeface="Calibri" pitchFamily="34" charset="0"/>
              </a:rPr>
              <a:t>Software:</a:t>
            </a:r>
            <a:r>
              <a:rPr lang="en-US" sz="2400" dirty="0" smtClean="0"/>
              <a:t> Antivirus and antimalware programs are designed to detect, prevent, and remove malicious software such as viruses, </a:t>
            </a:r>
            <a:r>
              <a:rPr lang="en-US" sz="2400" dirty="0" err="1" smtClean="0"/>
              <a:t>trojans</a:t>
            </a:r>
            <a:r>
              <a:rPr lang="en-US" sz="2400" dirty="0" smtClean="0"/>
              <a:t>, worms, </a:t>
            </a:r>
            <a:r>
              <a:rPr lang="en-US" sz="2400" dirty="0" err="1" smtClean="0"/>
              <a:t>ransomware</a:t>
            </a:r>
            <a:r>
              <a:rPr lang="en-US" sz="2400" dirty="0" smtClean="0"/>
              <a:t>, and </a:t>
            </a:r>
            <a:r>
              <a:rPr lang="en-US" sz="2400" dirty="0" err="1" smtClean="0"/>
              <a:t>keyloggers</a:t>
            </a:r>
            <a:r>
              <a:rPr lang="en-US" sz="2400" dirty="0" smtClean="0"/>
              <a:t>. These threats can compromise your system's security, steal sensitive information, or disrupt your computer's functionality.</a:t>
            </a:r>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2. Keep Software </a:t>
            </a:r>
            <a:r>
              <a:rPr lang="en-US" sz="2400" b="1" dirty="0" smtClean="0">
                <a:latin typeface="Calibri" pitchFamily="34" charset="0"/>
                <a:cs typeface="Calibri" pitchFamily="34" charset="0"/>
              </a:rPr>
              <a:t>Updated</a:t>
            </a:r>
            <a:r>
              <a:rPr lang="en-US" sz="2400" b="1" dirty="0" smtClean="0">
                <a:latin typeface="Calibri" pitchFamily="34" charset="0"/>
                <a:cs typeface="Calibri" pitchFamily="34" charset="0"/>
              </a:rPr>
              <a:t>:</a:t>
            </a:r>
            <a:r>
              <a:rPr lang="en-US" sz="2400" dirty="0" smtClean="0"/>
              <a:t> It's not just your operating system that needs updating; applications and security software should also be kept up to date. </a:t>
            </a:r>
            <a:r>
              <a:rPr lang="en-US" sz="2400" dirty="0" err="1" smtClean="0"/>
              <a:t>Keyloggers</a:t>
            </a:r>
            <a:r>
              <a:rPr lang="en-US" sz="2400" dirty="0" smtClean="0"/>
              <a:t> can exploit vulnerabilities in popular applications such as web browsers, office suites, or media players. Ensuring that all software is updated mitigates these risks and helps maintain the overall security of your system.</a:t>
            </a:r>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450" y="642342"/>
            <a:ext cx="10610850" cy="7201972"/>
          </a:xfrm>
          <a:prstGeom prst="rect">
            <a:avLst/>
          </a:prstGeom>
          <a:noFill/>
        </p:spPr>
        <p:txBody>
          <a:bodyPr wrap="square" rtlCol="0">
            <a:spAutoFit/>
          </a:bodyPr>
          <a:lstStyle/>
          <a:p>
            <a:r>
              <a:rPr lang="en-US" sz="2400" b="1" dirty="0" smtClean="0">
                <a:latin typeface="Calibri" pitchFamily="34" charset="0"/>
                <a:cs typeface="Calibri" pitchFamily="34" charset="0"/>
              </a:rPr>
              <a:t>3. Be Cautious of Email Attachments and </a:t>
            </a:r>
            <a:r>
              <a:rPr lang="en-US" sz="2400" b="1" dirty="0" err="1" smtClean="0">
                <a:latin typeface="Calibri" pitchFamily="34" charset="0"/>
                <a:cs typeface="Calibri" pitchFamily="34" charset="0"/>
              </a:rPr>
              <a:t>Links:</a:t>
            </a:r>
            <a:r>
              <a:rPr lang="en-US" sz="2400" dirty="0" err="1" smtClean="0"/>
              <a:t>Stay</a:t>
            </a:r>
            <a:r>
              <a:rPr lang="en-US" sz="2400" dirty="0" smtClean="0"/>
              <a:t> informed about common phishing tactics and </a:t>
            </a:r>
            <a:r>
              <a:rPr lang="en-US" sz="2400" dirty="0" err="1" smtClean="0"/>
              <a:t>cybersecurity</a:t>
            </a:r>
            <a:r>
              <a:rPr lang="en-US" sz="2400" dirty="0" smtClean="0"/>
              <a:t> best practices. Educate yourself and your colleagues about the risks associated with email attachments and links, and encourage a culture of vigilance when it comes to email security.</a:t>
            </a:r>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4. Use Firewalls</a:t>
            </a:r>
            <a:r>
              <a:rPr lang="en-US" sz="2400" b="1" dirty="0" smtClean="0">
                <a:latin typeface="Calibri" pitchFamily="34" charset="0"/>
                <a:cs typeface="Calibri" pitchFamily="34" charset="0"/>
              </a:rPr>
              <a:t>:</a:t>
            </a:r>
            <a:r>
              <a:rPr lang="en-US" dirty="0" smtClean="0"/>
              <a:t> </a:t>
            </a:r>
            <a:r>
              <a:rPr lang="en-US" sz="2400" dirty="0" smtClean="0"/>
              <a:t>Firewalls can detect and block suspicious or malicious traffic patterns associated with </a:t>
            </a:r>
            <a:r>
              <a:rPr lang="en-US" sz="2400" dirty="0" err="1" smtClean="0"/>
              <a:t>keyloggers</a:t>
            </a:r>
            <a:r>
              <a:rPr lang="en-US" sz="2400" dirty="0" smtClean="0"/>
              <a:t>, such as unusual network behavior or connections to known malicious IP addresses or domains. This proactive defense mechanism helps mitigate the risk of </a:t>
            </a:r>
            <a:r>
              <a:rPr lang="en-US" sz="2400" dirty="0" err="1" smtClean="0"/>
              <a:t>keylogging</a:t>
            </a:r>
            <a:r>
              <a:rPr lang="en-US" sz="2400" dirty="0" smtClean="0"/>
              <a:t> malware infiltrating your system or </a:t>
            </a:r>
            <a:r>
              <a:rPr lang="en-US" sz="2400" dirty="0" err="1" smtClean="0"/>
              <a:t>exfiltrating</a:t>
            </a:r>
            <a:r>
              <a:rPr lang="en-US" sz="2400" dirty="0" smtClean="0"/>
              <a:t> sensitive data.</a:t>
            </a:r>
            <a:r>
              <a:rPr lang="en-US" sz="2400" dirty="0" smtClean="0">
                <a:latin typeface="Calibri" pitchFamily="34" charset="0"/>
                <a:cs typeface="Calibri" pitchFamily="34" charset="0"/>
              </a:rPr>
              <a:t>.</a:t>
            </a:r>
            <a:endParaRPr lang="en-US" sz="2400" dirty="0" smtClean="0">
              <a:latin typeface="Calibri" pitchFamily="34" charset="0"/>
              <a:cs typeface="Calibri" pitchFamily="34" charset="0"/>
            </a:endParaRPr>
          </a:p>
          <a:p>
            <a:endParaRPr lang="en-US" dirty="0" smtClean="0">
              <a:latin typeface="Calibri" pitchFamily="34" charset="0"/>
              <a:cs typeface="Calibri" pitchFamily="34" charset="0"/>
            </a:endParaRPr>
          </a:p>
          <a:p>
            <a:r>
              <a:rPr lang="en-US" sz="2400" b="1" dirty="0" smtClean="0">
                <a:latin typeface="Calibri" pitchFamily="34" charset="0"/>
                <a:cs typeface="Calibri" pitchFamily="34" charset="0"/>
              </a:rPr>
              <a:t>5. Practice Safe Browsing Habits</a:t>
            </a:r>
            <a:r>
              <a:rPr lang="en-US" sz="2400" b="1" dirty="0" smtClean="0">
                <a:latin typeface="Calibri" pitchFamily="34" charset="0"/>
                <a:cs typeface="Calibri" pitchFamily="34" charset="0"/>
              </a:rPr>
              <a:t>:</a:t>
            </a:r>
            <a:r>
              <a:rPr lang="en-US" sz="2400" dirty="0" smtClean="0"/>
              <a:t> Consider using ad-blocking extensions or software to reduce the risk of encountering malicious advertisements (</a:t>
            </a:r>
            <a:r>
              <a:rPr lang="en-US" sz="2400" dirty="0" err="1" smtClean="0"/>
              <a:t>malvertising</a:t>
            </a:r>
            <a:r>
              <a:rPr lang="en-US" sz="2400" dirty="0" smtClean="0"/>
              <a:t>) that may lead to websites hosting malware or phishing </a:t>
            </a:r>
            <a:r>
              <a:rPr lang="en-US" sz="2400" dirty="0" smtClean="0"/>
              <a:t>content</a:t>
            </a:r>
            <a:r>
              <a:rPr lang="en-US" sz="2400" dirty="0" smtClean="0">
                <a:latin typeface="Calibri" pitchFamily="34" charset="0"/>
                <a:cs typeface="Calibri" pitchFamily="34" charset="0"/>
              </a:rPr>
              <a:t>.</a:t>
            </a:r>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6. Use Virtual Keyboards: </a:t>
            </a:r>
            <a:r>
              <a:rPr lang="en-US" sz="2400" dirty="0" smtClean="0"/>
              <a:t>In situations where you are using a shared or public computer, such as in internet cafes or libraries, virtual keyboards can offer an added level of privacy and security. </a:t>
            </a:r>
            <a:endParaRPr lang="en-US" sz="2400" dirty="0" smtClean="0">
              <a:latin typeface="Calibri" pitchFamily="34" charset="0"/>
              <a:cs typeface="Calibri" pitchFamily="34" charset="0"/>
            </a:endParaRPr>
          </a:p>
          <a:p>
            <a:endParaRPr lang="en-US" dirty="0" smtClean="0"/>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550" y="210026"/>
            <a:ext cx="10610850" cy="6740307"/>
          </a:xfrm>
          <a:prstGeom prst="rect">
            <a:avLst/>
          </a:prstGeom>
          <a:noFill/>
        </p:spPr>
        <p:txBody>
          <a:bodyPr wrap="square" rtlCol="0">
            <a:spAutoFit/>
          </a:bodyPr>
          <a:lstStyle/>
          <a:p>
            <a:r>
              <a:rPr lang="en-US" sz="2400" dirty="0" smtClean="0"/>
              <a:t>.</a:t>
            </a:r>
          </a:p>
          <a:p>
            <a:endParaRPr lang="en-US" sz="2400" dirty="0" smtClean="0"/>
          </a:p>
          <a:p>
            <a:r>
              <a:rPr lang="en-US" sz="2400" b="1" dirty="0" smtClean="0">
                <a:latin typeface="Calibri" pitchFamily="34" charset="0"/>
                <a:cs typeface="Calibri" pitchFamily="34" charset="0"/>
              </a:rPr>
              <a:t>7. Implement Two-Factor Authentication (2FA</a:t>
            </a:r>
            <a:r>
              <a:rPr lang="en-US" sz="2400" b="1" dirty="0" smtClean="0">
                <a:latin typeface="Calibri" pitchFamily="34" charset="0"/>
                <a:cs typeface="Calibri" pitchFamily="34" charset="0"/>
              </a:rPr>
              <a:t>):</a:t>
            </a:r>
            <a:r>
              <a:rPr lang="en-US" sz="2400" dirty="0" smtClean="0"/>
              <a:t>Many online services and platforms offer support for two-factor authentication, making it accessible and easy to implement for a wide range of accounts, including email, social media, banking, and more. Take advantage of this feature wherever it's available to enhance the security of your accounts.</a:t>
            </a:r>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8. Regularly Monitor Accounts</a:t>
            </a:r>
            <a:r>
              <a:rPr lang="en-US" sz="2400" b="1" dirty="0" smtClean="0">
                <a:latin typeface="Calibri" pitchFamily="34" charset="0"/>
                <a:cs typeface="Calibri" pitchFamily="34" charset="0"/>
              </a:rPr>
              <a:t>:</a:t>
            </a:r>
            <a:r>
              <a:rPr lang="en-US" sz="2400" b="1" dirty="0" smtClean="0"/>
              <a:t>:</a:t>
            </a:r>
            <a:r>
              <a:rPr lang="en-US" sz="2400" dirty="0" smtClean="0"/>
              <a:t> By closely monitoring your financial accounts, you can quickly identify any unauthorized transactions or suspicious activity, such as unfamiliar purchases, withdrawals, or transfers. Early detection allows you to take immediate action to prevent further financial loss or damage to your credit.</a:t>
            </a:r>
            <a:endParaRPr lang="en-US" sz="2400" b="1" dirty="0" smtClean="0">
              <a:latin typeface="Calibri" pitchFamily="34" charset="0"/>
              <a:cs typeface="Calibri" pitchFamily="34" charset="0"/>
            </a:endParaRPr>
          </a:p>
          <a:p>
            <a:r>
              <a:rPr lang="en-US" sz="2400" b="1" dirty="0" smtClean="0">
                <a:latin typeface="Calibri" pitchFamily="34" charset="0"/>
                <a:cs typeface="Calibri" pitchFamily="34" charset="0"/>
              </a:rPr>
              <a:t>9. Educate </a:t>
            </a:r>
            <a:r>
              <a:rPr lang="en-US" sz="2400" b="1" dirty="0" err="1" smtClean="0">
                <a:latin typeface="Calibri" pitchFamily="34" charset="0"/>
                <a:cs typeface="Calibri" pitchFamily="34" charset="0"/>
              </a:rPr>
              <a:t>Employees:</a:t>
            </a:r>
            <a:r>
              <a:rPr lang="en-US" sz="2400" dirty="0" err="1" smtClean="0"/>
              <a:t>Comprehensive</a:t>
            </a:r>
            <a:r>
              <a:rPr lang="en-US" sz="2400" dirty="0" smtClean="0"/>
              <a:t> </a:t>
            </a:r>
            <a:r>
              <a:rPr lang="en-US" sz="2400" dirty="0" err="1" smtClean="0"/>
              <a:t>cybersecurity</a:t>
            </a:r>
            <a:r>
              <a:rPr lang="en-US" sz="2400" dirty="0" smtClean="0"/>
              <a:t> awareness training educates employees about various cyber threats, including phishing emails, malicious attachments, social engineering tactics, and </a:t>
            </a:r>
            <a:r>
              <a:rPr lang="en-US" sz="2400" dirty="0" err="1" smtClean="0"/>
              <a:t>keylogging</a:t>
            </a:r>
            <a:r>
              <a:rPr lang="en-US" sz="2400" dirty="0" smtClean="0"/>
              <a:t> malware. By understanding the characteristics and warning signs of these threats, employees are better equipped to identify and report suspicious activities or attempts to compromise their systems.</a:t>
            </a:r>
            <a:endParaRPr lang="en-US" sz="2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750" y="1123950"/>
            <a:ext cx="10172700" cy="2308324"/>
          </a:xfrm>
          <a:prstGeom prst="rect">
            <a:avLst/>
          </a:prstGeom>
          <a:noFill/>
        </p:spPr>
        <p:txBody>
          <a:bodyPr wrap="square" rtlCol="0">
            <a:spAutoFit/>
          </a:bodyPr>
          <a:lstStyle/>
          <a:p>
            <a:r>
              <a:rPr lang="en-US" sz="2400" b="1" dirty="0" smtClean="0">
                <a:latin typeface="Calibri" pitchFamily="34" charset="0"/>
                <a:cs typeface="Calibri" pitchFamily="34" charset="0"/>
              </a:rPr>
              <a:t>10. Encrypt Sensitive </a:t>
            </a:r>
            <a:r>
              <a:rPr lang="en-US" sz="2400" b="1" dirty="0" err="1" smtClean="0">
                <a:latin typeface="Calibri" pitchFamily="34" charset="0"/>
                <a:cs typeface="Calibri" pitchFamily="34" charset="0"/>
              </a:rPr>
              <a:t>Data:</a:t>
            </a:r>
            <a:r>
              <a:rPr lang="en-US" sz="2400" dirty="0" err="1" smtClean="0"/>
              <a:t>By</a:t>
            </a:r>
            <a:r>
              <a:rPr lang="en-US" sz="2400" dirty="0" smtClean="0"/>
              <a:t> encrypting sensitive data stored on your computer or other devices, you ensure that even if a </a:t>
            </a:r>
            <a:r>
              <a:rPr lang="en-US" sz="2400" dirty="0" err="1" smtClean="0"/>
              <a:t>keylogger</a:t>
            </a:r>
            <a:r>
              <a:rPr lang="en-US" sz="2400" dirty="0" smtClean="0"/>
              <a:t> captures keystrokes or gains access to the data, they won't be able to decipher it without the encryption key. This protects confidential information such as passwords, financial records, and personal documents from unauthorized access or theft.</a:t>
            </a:r>
            <a:endParaRPr lang="en-IN" sz="2400"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85942" y="1625876"/>
            <a:ext cx="11439358" cy="4673324"/>
          </a:xfrm>
        </p:spPr>
        <p:txBody>
          <a:bodyPr>
            <a:noAutofit/>
          </a:bodyPr>
          <a:lstStyle/>
          <a:p>
            <a:pPr marL="0" indent="0">
              <a:lnSpc>
                <a:spcPct val="100000"/>
              </a:lnSpc>
              <a:buNone/>
            </a:pPr>
            <a:r>
              <a:rPr lang="en-US" sz="2400" b="1" dirty="0" smtClean="0">
                <a:solidFill>
                  <a:srgbClr val="0F0F0F"/>
                </a:solidFill>
                <a:latin typeface="Calibri" pitchFamily="34" charset="0"/>
                <a:cs typeface="Calibri" pitchFamily="34" charset="0"/>
              </a:rPr>
              <a:t>A systemic approach to combating key loggers involves:</a:t>
            </a:r>
          </a:p>
          <a:p>
            <a:pPr marL="0" indent="0">
              <a:lnSpc>
                <a:spcPct val="100000"/>
              </a:lnSpc>
              <a:buNone/>
            </a:pPr>
            <a:r>
              <a:rPr lang="en-US" sz="2400" b="1" dirty="0" smtClean="0">
                <a:solidFill>
                  <a:srgbClr val="0F0F0F"/>
                </a:solidFill>
                <a:latin typeface="Calibri" pitchFamily="34" charset="0"/>
                <a:cs typeface="Calibri" pitchFamily="34" charset="0"/>
              </a:rPr>
              <a:t>1. Assessing risks comprehensively.</a:t>
            </a:r>
          </a:p>
          <a:p>
            <a:pPr marL="0" indent="0">
              <a:lnSpc>
                <a:spcPct val="100000"/>
              </a:lnSpc>
              <a:buNone/>
            </a:pPr>
            <a:r>
              <a:rPr lang="en-US" sz="2400" b="1" dirty="0" smtClean="0">
                <a:solidFill>
                  <a:srgbClr val="0F0F0F"/>
                </a:solidFill>
                <a:latin typeface="Calibri" pitchFamily="34" charset="0"/>
                <a:cs typeface="Calibri" pitchFamily="34" charset="0"/>
              </a:rPr>
              <a:t>2. Establishing robust security policies and procedures.</a:t>
            </a:r>
          </a:p>
          <a:p>
            <a:pPr marL="0" indent="0">
              <a:lnSpc>
                <a:spcPct val="100000"/>
              </a:lnSpc>
              <a:buNone/>
            </a:pPr>
            <a:r>
              <a:rPr lang="en-US" sz="2400" b="1" dirty="0" smtClean="0">
                <a:solidFill>
                  <a:srgbClr val="0F0F0F"/>
                </a:solidFill>
                <a:latin typeface="Calibri" pitchFamily="34" charset="0"/>
                <a:cs typeface="Calibri" pitchFamily="34" charset="0"/>
              </a:rPr>
              <a:t>3. Deploying advanced cybersecurity technologies.</a:t>
            </a:r>
          </a:p>
          <a:p>
            <a:pPr marL="0" indent="0">
              <a:lnSpc>
                <a:spcPct val="100000"/>
              </a:lnSpc>
              <a:buNone/>
            </a:pPr>
            <a:r>
              <a:rPr lang="en-US" sz="2400" b="1" dirty="0" smtClean="0">
                <a:solidFill>
                  <a:srgbClr val="0F0F0F"/>
                </a:solidFill>
                <a:latin typeface="Calibri" pitchFamily="34" charset="0"/>
                <a:cs typeface="Calibri" pitchFamily="34" charset="0"/>
              </a:rPr>
              <a:t>4. Implementing continuous monitoring and detection mechanisms.</a:t>
            </a:r>
          </a:p>
          <a:p>
            <a:pPr marL="0" indent="0">
              <a:lnSpc>
                <a:spcPct val="100000"/>
              </a:lnSpc>
              <a:buNone/>
            </a:pPr>
            <a:r>
              <a:rPr lang="en-US" sz="2400" b="1" dirty="0" smtClean="0">
                <a:solidFill>
                  <a:srgbClr val="0F0F0F"/>
                </a:solidFill>
                <a:latin typeface="Calibri" pitchFamily="34" charset="0"/>
                <a:cs typeface="Calibri" pitchFamily="34" charset="0"/>
              </a:rPr>
              <a:t>5. Developing an effective incident response plan.</a:t>
            </a:r>
          </a:p>
          <a:p>
            <a:pPr marL="0" indent="0">
              <a:lnSpc>
                <a:spcPct val="100000"/>
              </a:lnSpc>
              <a:buNone/>
            </a:pPr>
            <a:r>
              <a:rPr lang="en-US" sz="2400" b="1" dirty="0" smtClean="0">
                <a:solidFill>
                  <a:srgbClr val="0F0F0F"/>
                </a:solidFill>
                <a:latin typeface="Calibri" pitchFamily="34" charset="0"/>
                <a:cs typeface="Calibri" pitchFamily="34" charset="0"/>
              </a:rPr>
              <a:t>6. Providing regular employee training and awareness.</a:t>
            </a:r>
          </a:p>
          <a:p>
            <a:pPr marL="0" indent="0">
              <a:lnSpc>
                <a:spcPct val="100000"/>
              </a:lnSpc>
              <a:buNone/>
            </a:pPr>
            <a:r>
              <a:rPr lang="en-US" sz="2400" b="1" dirty="0" smtClean="0">
                <a:solidFill>
                  <a:srgbClr val="0F0F0F"/>
                </a:solidFill>
                <a:latin typeface="Calibri" pitchFamily="34" charset="0"/>
                <a:cs typeface="Calibri" pitchFamily="34" charset="0"/>
              </a:rPr>
              <a:t>7. Ensuring security throughout the vendor and supply chain.</a:t>
            </a:r>
          </a:p>
          <a:p>
            <a:pPr marL="0" indent="0">
              <a:lnSpc>
                <a:spcPct val="100000"/>
              </a:lnSpc>
              <a:buNone/>
            </a:pPr>
            <a:r>
              <a:rPr lang="en-US" sz="2400" b="1" dirty="0" smtClean="0">
                <a:solidFill>
                  <a:srgbClr val="0F0F0F"/>
                </a:solidFill>
                <a:latin typeface="Calibri" pitchFamily="34" charset="0"/>
                <a:cs typeface="Calibri" pitchFamily="34" charset="0"/>
              </a:rPr>
              <a:t>8. Maintaining compliance with relevant regulations and standards.</a:t>
            </a:r>
          </a:p>
          <a:p>
            <a:pPr marL="0" indent="0">
              <a:lnSpc>
                <a:spcPct val="100000"/>
              </a:lnSpc>
              <a:buNone/>
            </a:pPr>
            <a:r>
              <a:rPr lang="en-US" sz="2400" b="1" dirty="0" smtClean="0">
                <a:solidFill>
                  <a:srgbClr val="0F0F0F"/>
                </a:solidFill>
                <a:latin typeface="Calibri" pitchFamily="34" charset="0"/>
                <a:cs typeface="Calibri" pitchFamily="34" charset="0"/>
              </a:rPr>
              <a:t>9. Facilitating collaboration and information sharing within the cybersecurity community.</a:t>
            </a:r>
          </a:p>
          <a:p>
            <a:pPr marL="0" indent="0">
              <a:lnSpc>
                <a:spcPct val="100000"/>
              </a:lnSpc>
              <a:buNone/>
            </a:pPr>
            <a:r>
              <a:rPr lang="en-US" sz="2400" b="1" dirty="0" smtClean="0">
                <a:solidFill>
                  <a:srgbClr val="0F0F0F"/>
                </a:solidFill>
                <a:latin typeface="Calibri" pitchFamily="34" charset="0"/>
                <a:cs typeface="Calibri" pitchFamily="34" charset="0"/>
              </a:rPr>
              <a:t>10. Continuously improving cybersecurity posture through evaluations and audits.</a:t>
            </a:r>
            <a:endParaRPr lang="en-IN" sz="2400" b="1" dirty="0">
              <a:solidFill>
                <a:srgbClr val="0F0F0F"/>
              </a:solidFill>
              <a:latin typeface="Calibri" pitchFamily="34" charset="0"/>
              <a:cs typeface="Calibri" pitchFamily="34" charset="0"/>
            </a:endParaRPr>
          </a:p>
        </p:txBody>
      </p:sp>
    </p:spTree>
    <p:extLst>
      <p:ext uri="{BB962C8B-B14F-4D97-AF65-F5344CB8AC3E}">
        <p14:creationId xmlns=""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400050" y="1371600"/>
            <a:ext cx="11363157" cy="4889500"/>
          </a:xfrm>
        </p:spPr>
        <p:txBody>
          <a:bodyPr>
            <a:normAutofit lnSpcReduction="10000"/>
          </a:bodyPr>
          <a:lstStyle/>
          <a:p>
            <a:pPr>
              <a:buNone/>
            </a:pPr>
            <a:r>
              <a:rPr lang="en-US" sz="2400" b="1" dirty="0" smtClean="0">
                <a:solidFill>
                  <a:schemeClr val="tx1"/>
                </a:solidFill>
                <a:latin typeface="Calibri" pitchFamily="34" charset="0"/>
                <a:cs typeface="Calibri" pitchFamily="34" charset="0"/>
              </a:rPr>
              <a:t>Algorithm Selection:</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For combating the threat of key loggers, we'll employ a multi-layered approach that involves both preventive and detective measures. Specifically, we'll focus on developing algorithms for detecting and mitigating key logger activity in real-time. One of the primary algorithms we'll use is a behavior-based anomaly detection algorithm</a:t>
            </a:r>
            <a:r>
              <a:rPr lang="en-IN" sz="2400" dirty="0" smtClean="0">
                <a:solidFill>
                  <a:schemeClr val="tx1"/>
                </a:solidFill>
                <a:latin typeface="Calibri" pitchFamily="34" charset="0"/>
                <a:cs typeface="Calibri" pitchFamily="34" charset="0"/>
              </a:rPr>
              <a:t>.</a:t>
            </a:r>
          </a:p>
          <a:p>
            <a:pPr>
              <a:buNone/>
            </a:pPr>
            <a:r>
              <a:rPr lang="en-US" sz="2400" b="1" dirty="0" smtClean="0">
                <a:solidFill>
                  <a:schemeClr val="tx1"/>
                </a:solidFill>
                <a:latin typeface="Calibri" pitchFamily="34" charset="0"/>
                <a:cs typeface="Calibri" pitchFamily="34" charset="0"/>
              </a:rPr>
              <a:t>Data Input:</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The input data for our behavior-based anomaly detection algorithm will include various system and user activity logs, such as keystroke patterns, application usage, network traffic, and system events. Additionally, we'll collect information about known keylogger signatures and behavior patterns from threat intelligence sources to enhance the algorithm's detection capabilities.</a:t>
            </a:r>
          </a:p>
          <a:p>
            <a:pPr>
              <a:buNone/>
            </a:pPr>
            <a:endParaRPr lang="en-US" sz="2400" dirty="0" smtClean="0">
              <a:latin typeface="Calibri" pitchFamily="34" charset="0"/>
              <a:cs typeface="Calibri" pitchFamily="34" charset="0"/>
            </a:endParaRPr>
          </a:p>
        </p:txBody>
      </p:sp>
    </p:spTree>
    <p:extLst>
      <p:ext uri="{BB962C8B-B14F-4D97-AF65-F5344CB8AC3E}">
        <p14:creationId xmlns=""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86</TotalTime>
  <Words>1348</Words>
  <Application>Microsoft Office PowerPoint</Application>
  <PresentationFormat>Custom</PresentationFormat>
  <Paragraphs>95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LOGGERS</vt:lpstr>
      <vt:lpstr>OUTLINE</vt:lpstr>
      <vt:lpstr>Problem Statement</vt:lpstr>
      <vt:lpstr>Proposed SOLUTION</vt:lpstr>
      <vt:lpstr>Slide 5</vt:lpstr>
      <vt:lpstr>Slide 6</vt:lpstr>
      <vt:lpstr>Slide 7</vt:lpstr>
      <vt:lpstr>System  Approach</vt:lpstr>
      <vt:lpstr>Algorithm &amp; Deployment</vt:lpstr>
      <vt:lpstr>Slide 10</vt:lpstr>
      <vt:lpstr>Slide 11</vt:lpstr>
      <vt:lpstr>Result</vt:lpstr>
      <vt:lpstr>Slide 13</vt:lpstr>
      <vt:lpstr>Conclusion</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34</cp:revision>
  <dcterms:created xsi:type="dcterms:W3CDTF">2021-05-26T16:50:10Z</dcterms:created>
  <dcterms:modified xsi:type="dcterms:W3CDTF">2024-04-04T10:08:25Z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