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0ABA-D4D5-46AC-AFEA-6450BA7EA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DAC7CB-8285-43BC-9F28-8EF8588835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5C06A1-40FA-4151-88BA-D77FEE12FE61}"/>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5" name="Footer Placeholder 4">
            <a:extLst>
              <a:ext uri="{FF2B5EF4-FFF2-40B4-BE49-F238E27FC236}">
                <a16:creationId xmlns:a16="http://schemas.microsoft.com/office/drawing/2014/main" id="{AA6A5CA6-37AE-4ED3-BCBD-FD75872F9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B1674-2727-4B69-8B32-89B496CFB8C2}"/>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331398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FE98-F877-4CE2-A2DE-83706722A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D0BFDD-B7CD-44AE-8869-1CDC289F0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E7446-B1A6-4E8B-AB3F-7D0477BD375A}"/>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5" name="Footer Placeholder 4">
            <a:extLst>
              <a:ext uri="{FF2B5EF4-FFF2-40B4-BE49-F238E27FC236}">
                <a16:creationId xmlns:a16="http://schemas.microsoft.com/office/drawing/2014/main" id="{29E3E789-21CE-4F4A-9D98-9887E01A4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03230-ACDB-4287-B488-4B593B297EB9}"/>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110443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0D70B-F016-4787-9936-C4177FFF61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A5476-1331-40F0-9C33-14CB90DD32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3704D-3458-4011-945E-3444D1439FDE}"/>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5" name="Footer Placeholder 4">
            <a:extLst>
              <a:ext uri="{FF2B5EF4-FFF2-40B4-BE49-F238E27FC236}">
                <a16:creationId xmlns:a16="http://schemas.microsoft.com/office/drawing/2014/main" id="{F31C416B-3164-4BAD-B56F-A5D00F1AB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7B920-2858-4328-B9CE-E5F2B88046A3}"/>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310729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549F-C237-45B6-84DF-8B855269D0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5893C6-A63B-4166-A5D9-73533803B6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53D07-A5B4-4A5B-8458-C34DE02AD0E3}"/>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5" name="Footer Placeholder 4">
            <a:extLst>
              <a:ext uri="{FF2B5EF4-FFF2-40B4-BE49-F238E27FC236}">
                <a16:creationId xmlns:a16="http://schemas.microsoft.com/office/drawing/2014/main" id="{1002F0A0-F700-4E79-BD3F-9D1F28472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7CC9B-C13B-4E1B-A0A2-9310F9D25441}"/>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216978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B770-5D50-4BFB-A1B5-FDD5E0D7C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314EC4-2D30-4E5F-B9E2-42E5559E82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C6B95-0708-44FE-9B6D-8F6826CA9319}"/>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5" name="Footer Placeholder 4">
            <a:extLst>
              <a:ext uri="{FF2B5EF4-FFF2-40B4-BE49-F238E27FC236}">
                <a16:creationId xmlns:a16="http://schemas.microsoft.com/office/drawing/2014/main" id="{858D2EDC-82A4-4C2C-8CC5-59ABB1BC9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7D1DF-A2D8-4222-9180-5741BB2F59B8}"/>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422605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2540-04AD-4158-8DF5-114AEAE31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87483-35BD-4D12-AEE0-2B4AE9337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E72EC2-14C2-499D-BF2B-A3E1065BD7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40F018-56DB-4294-B8A2-15BD4B89CB73}"/>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6" name="Footer Placeholder 5">
            <a:extLst>
              <a:ext uri="{FF2B5EF4-FFF2-40B4-BE49-F238E27FC236}">
                <a16:creationId xmlns:a16="http://schemas.microsoft.com/office/drawing/2014/main" id="{F09E373F-5127-499F-BDD4-B39CF3B8CA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86FC50-8076-4EF0-9E2E-BD571BB9473B}"/>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395723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2F07-1A0C-4339-9BF3-3303CC4439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46C2AE-E1B7-4851-8C4F-59FFEA7D6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2EAC7-2829-4265-B767-21577545E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39DCED-A47D-4C5D-8A94-BF0478DA4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E30A1-93A4-4CC1-8AE4-F232E595C7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9E85BD-83E3-4C69-A492-0F20E5BD5C26}"/>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8" name="Footer Placeholder 7">
            <a:extLst>
              <a:ext uri="{FF2B5EF4-FFF2-40B4-BE49-F238E27FC236}">
                <a16:creationId xmlns:a16="http://schemas.microsoft.com/office/drawing/2014/main" id="{BCC3D675-9BA0-4F16-B06D-7925CFF433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33A524-3274-4BA5-BB0A-1CDA05D07C4B}"/>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263358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2866-C7C7-4C52-8612-BE27F8FAD8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8AD1DA-8875-40B4-A63F-F7779B6B6414}"/>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4" name="Footer Placeholder 3">
            <a:extLst>
              <a:ext uri="{FF2B5EF4-FFF2-40B4-BE49-F238E27FC236}">
                <a16:creationId xmlns:a16="http://schemas.microsoft.com/office/drawing/2014/main" id="{556BD4F5-53B0-4658-915D-4FAEE0B5CB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52D8BE-86AD-404D-A093-C1C779C7A1D3}"/>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26623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70F1BA-546E-4782-B6B5-CBCBC2EBC9BF}"/>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3" name="Footer Placeholder 2">
            <a:extLst>
              <a:ext uri="{FF2B5EF4-FFF2-40B4-BE49-F238E27FC236}">
                <a16:creationId xmlns:a16="http://schemas.microsoft.com/office/drawing/2014/main" id="{CF53BB5C-7C94-4B4D-BDA8-D6F3E31CC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63120B-784A-4330-AC5D-58762E716CBC}"/>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348874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A176-0307-47C8-B66D-03FD4B6B4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79A6D8-6CE4-453C-9017-DC19D08A9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C699A8-890E-462F-AEA7-6ED164A77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0A142-1021-4ED0-9866-07659A34E0DA}"/>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6" name="Footer Placeholder 5">
            <a:extLst>
              <a:ext uri="{FF2B5EF4-FFF2-40B4-BE49-F238E27FC236}">
                <a16:creationId xmlns:a16="http://schemas.microsoft.com/office/drawing/2014/main" id="{B9F06165-D4A4-42DF-A84C-595820142B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E6EFCB-49CE-4B1D-9759-4F27A7352FED}"/>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39475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5640-D89B-4349-B6B9-42C3EFCBE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34051-573C-4306-801E-84314124A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3D1E3-747D-4763-91D9-3A512A1A0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08466-D776-4609-AA73-C4A574FDBF79}"/>
              </a:ext>
            </a:extLst>
          </p:cNvPr>
          <p:cNvSpPr>
            <a:spLocks noGrp="1"/>
          </p:cNvSpPr>
          <p:nvPr>
            <p:ph type="dt" sz="half" idx="10"/>
          </p:nvPr>
        </p:nvSpPr>
        <p:spPr/>
        <p:txBody>
          <a:bodyPr/>
          <a:lstStyle/>
          <a:p>
            <a:fld id="{69C54570-5F10-4FFA-A402-AB6FD6B1E012}" type="datetimeFigureOut">
              <a:rPr lang="en-IN" smtClean="0"/>
              <a:t>23-03-2020</a:t>
            </a:fld>
            <a:endParaRPr lang="en-IN"/>
          </a:p>
        </p:txBody>
      </p:sp>
      <p:sp>
        <p:nvSpPr>
          <p:cNvPr id="6" name="Footer Placeholder 5">
            <a:extLst>
              <a:ext uri="{FF2B5EF4-FFF2-40B4-BE49-F238E27FC236}">
                <a16:creationId xmlns:a16="http://schemas.microsoft.com/office/drawing/2014/main" id="{37DB13CF-4B34-4900-9FD3-62B79A310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B706B-4276-49E8-8068-45549E163123}"/>
              </a:ext>
            </a:extLst>
          </p:cNvPr>
          <p:cNvSpPr>
            <a:spLocks noGrp="1"/>
          </p:cNvSpPr>
          <p:nvPr>
            <p:ph type="sldNum" sz="quarter" idx="12"/>
          </p:nvPr>
        </p:nvSpPr>
        <p:spPr/>
        <p:txBody>
          <a:bodyPr/>
          <a:lstStyle/>
          <a:p>
            <a:fld id="{A7BCAE23-0FCC-4CCA-9D25-CEAD0A2CF776}" type="slidenum">
              <a:rPr lang="en-IN" smtClean="0"/>
              <a:t>‹#›</a:t>
            </a:fld>
            <a:endParaRPr lang="en-IN"/>
          </a:p>
        </p:txBody>
      </p:sp>
    </p:spTree>
    <p:extLst>
      <p:ext uri="{BB962C8B-B14F-4D97-AF65-F5344CB8AC3E}">
        <p14:creationId xmlns:p14="http://schemas.microsoft.com/office/powerpoint/2010/main" val="150288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2E1D8-26BC-471B-B78A-B788F878C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9CC15-9011-4637-98AC-61CE394E2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2F9FF-AB4F-4EF4-94CD-0388EB67D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54570-5F10-4FFA-A402-AB6FD6B1E012}" type="datetimeFigureOut">
              <a:rPr lang="en-IN" smtClean="0"/>
              <a:t>23-03-2020</a:t>
            </a:fld>
            <a:endParaRPr lang="en-IN"/>
          </a:p>
        </p:txBody>
      </p:sp>
      <p:sp>
        <p:nvSpPr>
          <p:cNvPr id="5" name="Footer Placeholder 4">
            <a:extLst>
              <a:ext uri="{FF2B5EF4-FFF2-40B4-BE49-F238E27FC236}">
                <a16:creationId xmlns:a16="http://schemas.microsoft.com/office/drawing/2014/main" id="{FA1F613F-68F1-4FB0-9DA8-4ABB0952A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FEAA52-3456-48B2-A3E2-EC826D24B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CAE23-0FCC-4CCA-9D25-CEAD0A2CF776}" type="slidenum">
              <a:rPr lang="en-IN" smtClean="0"/>
              <a:t>‹#›</a:t>
            </a:fld>
            <a:endParaRPr lang="en-IN"/>
          </a:p>
        </p:txBody>
      </p:sp>
    </p:spTree>
    <p:extLst>
      <p:ext uri="{BB962C8B-B14F-4D97-AF65-F5344CB8AC3E}">
        <p14:creationId xmlns:p14="http://schemas.microsoft.com/office/powerpoint/2010/main" val="141242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63A4-9478-4E39-A8E6-B0232C6CECD1}"/>
              </a:ext>
            </a:extLst>
          </p:cNvPr>
          <p:cNvSpPr>
            <a:spLocks noGrp="1"/>
          </p:cNvSpPr>
          <p:nvPr>
            <p:ph type="ctrTitle"/>
          </p:nvPr>
        </p:nvSpPr>
        <p:spPr/>
        <p:txBody>
          <a:bodyPr/>
          <a:lstStyle/>
          <a:p>
            <a:r>
              <a:rPr lang="en-US" dirty="0"/>
              <a:t>Writing Junit Tests using Junit and Mockito</a:t>
            </a:r>
            <a:endParaRPr lang="en-IN" dirty="0"/>
          </a:p>
        </p:txBody>
      </p:sp>
      <p:sp>
        <p:nvSpPr>
          <p:cNvPr id="3" name="Subtitle 2">
            <a:extLst>
              <a:ext uri="{FF2B5EF4-FFF2-40B4-BE49-F238E27FC236}">
                <a16:creationId xmlns:a16="http://schemas.microsoft.com/office/drawing/2014/main" id="{81E76B78-6F3D-4180-99DC-923A31C6BE8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88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07A2-D669-4B58-8C8E-B172CB40CBA1}"/>
              </a:ext>
            </a:extLst>
          </p:cNvPr>
          <p:cNvSpPr>
            <a:spLocks noGrp="1"/>
          </p:cNvSpPr>
          <p:nvPr>
            <p:ph type="title"/>
          </p:nvPr>
        </p:nvSpPr>
        <p:spPr/>
        <p:txBody>
          <a:bodyPr/>
          <a:lstStyle/>
          <a:p>
            <a:pPr algn="ctr"/>
            <a:r>
              <a:rPr lang="en-US" dirty="0"/>
              <a:t>Code Explanation</a:t>
            </a:r>
            <a:endParaRPr lang="en-IN" dirty="0"/>
          </a:p>
        </p:txBody>
      </p:sp>
      <p:sp>
        <p:nvSpPr>
          <p:cNvPr id="3" name="Content Placeholder 2">
            <a:extLst>
              <a:ext uri="{FF2B5EF4-FFF2-40B4-BE49-F238E27FC236}">
                <a16:creationId xmlns:a16="http://schemas.microsoft.com/office/drawing/2014/main" id="{65FA0ACD-2E10-48C0-AF28-AAC4D74362F7}"/>
              </a:ext>
            </a:extLst>
          </p:cNvPr>
          <p:cNvSpPr>
            <a:spLocks noGrp="1"/>
          </p:cNvSpPr>
          <p:nvPr>
            <p:ph idx="1"/>
          </p:nvPr>
        </p:nvSpPr>
        <p:spPr/>
        <p:txBody>
          <a:bodyPr>
            <a:normAutofit/>
          </a:bodyPr>
          <a:lstStyle/>
          <a:p>
            <a:r>
              <a:rPr lang="en-US" dirty="0"/>
              <a:t>The method(</a:t>
            </a:r>
            <a:r>
              <a:rPr lang="en-US" dirty="0" err="1"/>
              <a:t>getUsersTest</a:t>
            </a:r>
            <a:r>
              <a:rPr lang="en-US" dirty="0"/>
              <a:t>())is going to call the repository and then return the values what we have mocked.</a:t>
            </a:r>
          </a:p>
          <a:p>
            <a:r>
              <a:rPr lang="en-US" dirty="0"/>
              <a:t>Then comparison takes place by calling the </a:t>
            </a:r>
          </a:p>
          <a:p>
            <a:pPr marL="0" indent="0">
              <a:buNone/>
            </a:pPr>
            <a:r>
              <a:rPr lang="en-US" dirty="0"/>
              <a:t>	“</a:t>
            </a:r>
            <a:r>
              <a:rPr lang="en-US" i="1" dirty="0" err="1"/>
              <a:t>assertEquals</a:t>
            </a:r>
            <a:r>
              <a:rPr lang="en-US" i="1" dirty="0"/>
              <a:t>(2, </a:t>
            </a:r>
            <a:r>
              <a:rPr lang="en-US" i="1" dirty="0" err="1"/>
              <a:t>service.getUsers</a:t>
            </a:r>
            <a:r>
              <a:rPr lang="en-US" i="1" dirty="0"/>
              <a:t>().size());”</a:t>
            </a:r>
          </a:p>
          <a:p>
            <a:pPr marL="0" indent="0">
              <a:buNone/>
            </a:pPr>
            <a:r>
              <a:rPr lang="en-US" i="1" dirty="0"/>
              <a:t>And checks whether the expected and actual result is same or not.</a:t>
            </a:r>
          </a:p>
          <a:p>
            <a:r>
              <a:rPr lang="en-US" i="1" dirty="0"/>
              <a:t>To check whether it is getting values from DB or not, write one </a:t>
            </a:r>
            <a:r>
              <a:rPr lang="en-US" i="1" dirty="0" err="1"/>
              <a:t>system.out.println</a:t>
            </a:r>
            <a:r>
              <a:rPr lang="en-US" i="1" dirty="0"/>
              <a:t> in UserService.java</a:t>
            </a:r>
          </a:p>
          <a:p>
            <a:pPr marL="0" indent="0">
              <a:buNone/>
            </a:pPr>
            <a:endParaRPr lang="en-US" dirty="0"/>
          </a:p>
          <a:p>
            <a:endParaRPr lang="en-IN" dirty="0"/>
          </a:p>
        </p:txBody>
      </p:sp>
    </p:spTree>
    <p:extLst>
      <p:ext uri="{BB962C8B-B14F-4D97-AF65-F5344CB8AC3E}">
        <p14:creationId xmlns:p14="http://schemas.microsoft.com/office/powerpoint/2010/main" val="5059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306C-4F77-417E-B622-F1ABFFD449EB}"/>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58187346-FDF9-4D97-84C3-6AFFE2755637}"/>
              </a:ext>
            </a:extLst>
          </p:cNvPr>
          <p:cNvSpPr>
            <a:spLocks noGrp="1"/>
          </p:cNvSpPr>
          <p:nvPr>
            <p:ph idx="1"/>
          </p:nvPr>
        </p:nvSpPr>
        <p:spPr/>
        <p:txBody>
          <a:bodyPr/>
          <a:lstStyle/>
          <a:p>
            <a:r>
              <a:rPr lang="en-US" i="1" dirty="0" err="1"/>
              <a:t>E.g</a:t>
            </a:r>
            <a:r>
              <a:rPr lang="en-US" i="1" dirty="0"/>
              <a:t> </a:t>
            </a:r>
            <a:r>
              <a:rPr lang="en-IN" b="1" dirty="0"/>
              <a:t>public List&lt;User&gt; </a:t>
            </a:r>
            <a:r>
              <a:rPr lang="en-IN" b="1" dirty="0" err="1"/>
              <a:t>getUsers</a:t>
            </a:r>
            <a:r>
              <a:rPr lang="en-IN" b="1" dirty="0"/>
              <a:t>() {</a:t>
            </a:r>
          </a:p>
          <a:p>
            <a:pPr marL="0" indent="0">
              <a:buNone/>
            </a:pPr>
            <a:r>
              <a:rPr lang="en-US" dirty="0"/>
              <a:t>List&lt;User&gt; users = </a:t>
            </a:r>
            <a:r>
              <a:rPr lang="en-US" dirty="0" err="1"/>
              <a:t>repository.findAll</a:t>
            </a:r>
            <a:r>
              <a:rPr lang="en-US" dirty="0"/>
              <a:t>();</a:t>
            </a:r>
          </a:p>
          <a:p>
            <a:pPr marL="0" indent="0">
              <a:buNone/>
            </a:pPr>
            <a:r>
              <a:rPr lang="en-US" dirty="0" err="1"/>
              <a:t>System.</a:t>
            </a:r>
            <a:r>
              <a:rPr lang="en-US" b="1" i="1" dirty="0" err="1"/>
              <a:t>out.println</a:t>
            </a:r>
            <a:r>
              <a:rPr lang="en-US" b="1" i="1" dirty="0"/>
              <a:t>("Getting data from DB : " + users);</a:t>
            </a:r>
          </a:p>
          <a:p>
            <a:pPr marL="0" indent="0">
              <a:buNone/>
            </a:pPr>
            <a:r>
              <a:rPr lang="en-IN" b="1" dirty="0"/>
              <a:t>return users;</a:t>
            </a:r>
          </a:p>
          <a:p>
            <a:pPr marL="0" indent="0">
              <a:buNone/>
            </a:pPr>
            <a:r>
              <a:rPr lang="en-IN" dirty="0"/>
              <a:t>}</a:t>
            </a:r>
            <a:endParaRPr lang="en-US" i="1" dirty="0"/>
          </a:p>
          <a:p>
            <a:r>
              <a:rPr lang="en-IN" dirty="0"/>
              <a:t>Thus output will be our mock data (</a:t>
            </a:r>
            <a:r>
              <a:rPr lang="en-US" b="1" i="1" dirty="0"/>
              <a:t>376, "</a:t>
            </a:r>
            <a:r>
              <a:rPr lang="en-US" b="1" i="1" dirty="0" err="1"/>
              <a:t>Danile</a:t>
            </a:r>
            <a:r>
              <a:rPr lang="en-US" b="1" i="1" dirty="0"/>
              <a:t>", 31, "USA”),(958, "</a:t>
            </a:r>
            <a:r>
              <a:rPr lang="en-US" b="1" i="1" dirty="0" err="1"/>
              <a:t>Huy</a:t>
            </a:r>
            <a:r>
              <a:rPr lang="en-US" b="1" i="1" dirty="0"/>
              <a:t>", 35, "UK”)</a:t>
            </a:r>
            <a:endParaRPr lang="en-IN" dirty="0"/>
          </a:p>
        </p:txBody>
      </p:sp>
    </p:spTree>
    <p:extLst>
      <p:ext uri="{BB962C8B-B14F-4D97-AF65-F5344CB8AC3E}">
        <p14:creationId xmlns:p14="http://schemas.microsoft.com/office/powerpoint/2010/main" val="159963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79F-8A39-499B-AB05-047F5405B8DE}"/>
              </a:ext>
            </a:extLst>
          </p:cNvPr>
          <p:cNvSpPr>
            <a:spLocks noGrp="1"/>
          </p:cNvSpPr>
          <p:nvPr>
            <p:ph type="title"/>
          </p:nvPr>
        </p:nvSpPr>
        <p:spPr/>
        <p:txBody>
          <a:bodyPr/>
          <a:lstStyle/>
          <a:p>
            <a:pPr algn="ctr"/>
            <a:r>
              <a:rPr lang="en-US" dirty="0"/>
              <a:t>Output</a:t>
            </a:r>
            <a:endParaRPr lang="en-IN" dirty="0"/>
          </a:p>
        </p:txBody>
      </p:sp>
      <p:pic>
        <p:nvPicPr>
          <p:cNvPr id="4" name="Content Placeholder 3">
            <a:extLst>
              <a:ext uri="{FF2B5EF4-FFF2-40B4-BE49-F238E27FC236}">
                <a16:creationId xmlns:a16="http://schemas.microsoft.com/office/drawing/2014/main" id="{C7D78326-0487-489E-860B-20D1549039A8}"/>
              </a:ext>
            </a:extLst>
          </p:cNvPr>
          <p:cNvPicPr>
            <a:picLocks noGrp="1" noChangeAspect="1"/>
          </p:cNvPicPr>
          <p:nvPr>
            <p:ph idx="1"/>
          </p:nvPr>
        </p:nvPicPr>
        <p:blipFill>
          <a:blip r:embed="rId2"/>
          <a:stretch>
            <a:fillRect/>
          </a:stretch>
        </p:blipFill>
        <p:spPr>
          <a:xfrm>
            <a:off x="1213648" y="1451430"/>
            <a:ext cx="10140151" cy="3498314"/>
          </a:xfrm>
          <a:prstGeom prst="rect">
            <a:avLst/>
          </a:prstGeom>
        </p:spPr>
      </p:pic>
    </p:spTree>
    <p:extLst>
      <p:ext uri="{BB962C8B-B14F-4D97-AF65-F5344CB8AC3E}">
        <p14:creationId xmlns:p14="http://schemas.microsoft.com/office/powerpoint/2010/main" val="269518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255F-287C-4080-B4D6-B7C8CEBAC2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DB6C4-3EF1-446B-B6AC-0CEB0D431601}"/>
              </a:ext>
            </a:extLst>
          </p:cNvPr>
          <p:cNvSpPr>
            <a:spLocks noGrp="1"/>
          </p:cNvSpPr>
          <p:nvPr>
            <p:ph idx="1"/>
          </p:nvPr>
        </p:nvSpPr>
        <p:spPr/>
        <p:txBody>
          <a:bodyPr/>
          <a:lstStyle/>
          <a:p>
            <a:pPr marL="0" indent="0">
              <a:buNone/>
            </a:pPr>
            <a:r>
              <a:rPr lang="en-US" dirty="0"/>
              <a:t>Test case is success, both expected and actual values are same</a:t>
            </a:r>
            <a:r>
              <a:rPr lang="en-IN" dirty="0"/>
              <a:t>.</a:t>
            </a:r>
          </a:p>
          <a:p>
            <a:pPr marL="0" indent="0">
              <a:buNone/>
            </a:pPr>
            <a:endParaRPr lang="en-IN" dirty="0"/>
          </a:p>
          <a:p>
            <a:pPr marL="0" indent="0">
              <a:buNone/>
            </a:pPr>
            <a:endParaRPr lang="en-IN" dirty="0"/>
          </a:p>
          <a:p>
            <a:pPr marL="0" indent="0">
              <a:buNone/>
            </a:pPr>
            <a:r>
              <a:rPr lang="en-US" dirty="0"/>
              <a:t>Complete program link:</a:t>
            </a:r>
          </a:p>
          <a:p>
            <a:pPr marL="0" indent="0">
              <a:buNone/>
            </a:pPr>
            <a:r>
              <a:rPr lang="en-IN"/>
              <a:t>https://github.com/divyapriya6/Junit-Mockito.git</a:t>
            </a:r>
            <a:endParaRPr lang="en-IN" dirty="0"/>
          </a:p>
        </p:txBody>
      </p:sp>
    </p:spTree>
    <p:extLst>
      <p:ext uri="{BB962C8B-B14F-4D97-AF65-F5344CB8AC3E}">
        <p14:creationId xmlns:p14="http://schemas.microsoft.com/office/powerpoint/2010/main" val="166272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AFF7-59C3-4BB8-9037-00547F4B3BA3}"/>
              </a:ext>
            </a:extLst>
          </p:cNvPr>
          <p:cNvSpPr>
            <a:spLocks noGrp="1"/>
          </p:cNvSpPr>
          <p:nvPr>
            <p:ph type="title"/>
          </p:nvPr>
        </p:nvSpPr>
        <p:spPr/>
        <p:txBody>
          <a:bodyPr/>
          <a:lstStyle/>
          <a:p>
            <a:pPr algn="ctr"/>
            <a:r>
              <a:rPr lang="en-US" dirty="0"/>
              <a:t>Junit and Mockito </a:t>
            </a:r>
            <a:endParaRPr lang="en-IN" dirty="0"/>
          </a:p>
        </p:txBody>
      </p:sp>
      <p:sp>
        <p:nvSpPr>
          <p:cNvPr id="3" name="Content Placeholder 2">
            <a:extLst>
              <a:ext uri="{FF2B5EF4-FFF2-40B4-BE49-F238E27FC236}">
                <a16:creationId xmlns:a16="http://schemas.microsoft.com/office/drawing/2014/main" id="{8B815153-61EA-4AE6-83FD-6A47220E157E}"/>
              </a:ext>
            </a:extLst>
          </p:cNvPr>
          <p:cNvSpPr>
            <a:spLocks noGrp="1"/>
          </p:cNvSpPr>
          <p:nvPr>
            <p:ph idx="1"/>
          </p:nvPr>
        </p:nvSpPr>
        <p:spPr/>
        <p:txBody>
          <a:bodyPr>
            <a:normAutofit lnSpcReduction="10000"/>
          </a:bodyPr>
          <a:lstStyle/>
          <a:p>
            <a:pPr marL="0" indent="0" algn="ctr">
              <a:buNone/>
            </a:pPr>
            <a:r>
              <a:rPr lang="en-US" b="1" u="sng" dirty="0"/>
              <a:t>Junit</a:t>
            </a:r>
          </a:p>
          <a:p>
            <a:r>
              <a:rPr lang="en-US" dirty="0"/>
              <a:t>Junit is widely used testing framework along with Java Programming Language. </a:t>
            </a:r>
          </a:p>
          <a:p>
            <a:r>
              <a:rPr lang="en-US" dirty="0"/>
              <a:t>You can use this automation framework for both unit testing and UI testing.</a:t>
            </a:r>
          </a:p>
          <a:p>
            <a:pPr marL="0" indent="0" algn="ctr">
              <a:buNone/>
            </a:pPr>
            <a:r>
              <a:rPr lang="en-US" b="1" u="sng" dirty="0"/>
              <a:t>Mockito</a:t>
            </a:r>
          </a:p>
          <a:p>
            <a:r>
              <a:rPr lang="en-US" dirty="0"/>
              <a:t>Mockito is a mocking framework, JAVA-based library that is used for effective unit testing of JAVA applications. </a:t>
            </a:r>
          </a:p>
          <a:p>
            <a:r>
              <a:rPr lang="en-US" dirty="0"/>
              <a:t>Mockito is used to mock interfaces so that a dummy functionality can be added to a mock interface that can be used in unit testing. </a:t>
            </a:r>
          </a:p>
          <a:p>
            <a:pPr marL="0" indent="0">
              <a:buNone/>
            </a:pPr>
            <a:endParaRPr lang="en-US" dirty="0"/>
          </a:p>
          <a:p>
            <a:pPr marL="0" indent="0">
              <a:buNone/>
            </a:pPr>
            <a:endParaRPr lang="en-IN" u="sng" dirty="0"/>
          </a:p>
        </p:txBody>
      </p:sp>
    </p:spTree>
    <p:extLst>
      <p:ext uri="{BB962C8B-B14F-4D97-AF65-F5344CB8AC3E}">
        <p14:creationId xmlns:p14="http://schemas.microsoft.com/office/powerpoint/2010/main" val="12011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FC30-D10E-4F48-9F70-969AF1477286}"/>
              </a:ext>
            </a:extLst>
          </p:cNvPr>
          <p:cNvSpPr>
            <a:spLocks noGrp="1"/>
          </p:cNvSpPr>
          <p:nvPr>
            <p:ph type="title"/>
          </p:nvPr>
        </p:nvSpPr>
        <p:spPr/>
        <p:txBody>
          <a:bodyPr/>
          <a:lstStyle/>
          <a:p>
            <a:pPr algn="ctr"/>
            <a:r>
              <a:rPr lang="en-US" dirty="0"/>
              <a:t>Purpose of unit test case</a:t>
            </a:r>
            <a:endParaRPr lang="en-IN" dirty="0"/>
          </a:p>
        </p:txBody>
      </p:sp>
      <p:sp>
        <p:nvSpPr>
          <p:cNvPr id="3" name="Content Placeholder 2">
            <a:extLst>
              <a:ext uri="{FF2B5EF4-FFF2-40B4-BE49-F238E27FC236}">
                <a16:creationId xmlns:a16="http://schemas.microsoft.com/office/drawing/2014/main" id="{4FBB76CD-FA7D-4865-A3F3-69447E35C4DE}"/>
              </a:ext>
            </a:extLst>
          </p:cNvPr>
          <p:cNvSpPr>
            <a:spLocks noGrp="1"/>
          </p:cNvSpPr>
          <p:nvPr>
            <p:ph idx="1"/>
          </p:nvPr>
        </p:nvSpPr>
        <p:spPr/>
        <p:txBody>
          <a:bodyPr/>
          <a:lstStyle/>
          <a:p>
            <a:r>
              <a:rPr lang="en-US" dirty="0"/>
              <a:t>To check the functionalities are working properly or not.</a:t>
            </a:r>
          </a:p>
          <a:p>
            <a:r>
              <a:rPr lang="en-US" dirty="0"/>
              <a:t>For E.g.</a:t>
            </a:r>
          </a:p>
          <a:p>
            <a:pPr lvl="1">
              <a:buFont typeface="Wingdings" panose="05000000000000000000" pitchFamily="2" charset="2"/>
              <a:buChar char="Ø"/>
            </a:pPr>
            <a:r>
              <a:rPr lang="en-US" dirty="0"/>
              <a:t>	Without testing, if code is pushed to deployment, and later realizing that some functionalities are not working as expected something like alignments are not proper, like this some issue may come if we deploy the application without testing.</a:t>
            </a:r>
          </a:p>
          <a:p>
            <a:pPr lvl="1">
              <a:buFont typeface="Wingdings" panose="05000000000000000000" pitchFamily="2" charset="2"/>
              <a:buChar char="Ø"/>
            </a:pPr>
            <a:r>
              <a:rPr lang="en-US" dirty="0"/>
              <a:t>To avoid these kind of scenario it is important to write test cases.</a:t>
            </a:r>
          </a:p>
          <a:p>
            <a:pPr marL="0" indent="0">
              <a:buNone/>
            </a:pPr>
            <a:endParaRPr lang="en-IN" dirty="0"/>
          </a:p>
        </p:txBody>
      </p:sp>
    </p:spTree>
    <p:extLst>
      <p:ext uri="{BB962C8B-B14F-4D97-AF65-F5344CB8AC3E}">
        <p14:creationId xmlns:p14="http://schemas.microsoft.com/office/powerpoint/2010/main" val="62180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EDF0-9AFE-471D-9171-E133394BD3E3}"/>
              </a:ext>
            </a:extLst>
          </p:cNvPr>
          <p:cNvSpPr>
            <a:spLocks noGrp="1"/>
          </p:cNvSpPr>
          <p:nvPr>
            <p:ph type="title"/>
          </p:nvPr>
        </p:nvSpPr>
        <p:spPr/>
        <p:txBody>
          <a:bodyPr/>
          <a:lstStyle/>
          <a:p>
            <a:pPr algn="ctr"/>
            <a:r>
              <a:rPr lang="en-US" dirty="0"/>
              <a:t>Why we need </a:t>
            </a:r>
            <a:r>
              <a:rPr lang="en-US" dirty="0" err="1"/>
              <a:t>mockito</a:t>
            </a:r>
            <a:endParaRPr lang="en-IN" dirty="0"/>
          </a:p>
        </p:txBody>
      </p:sp>
      <p:sp>
        <p:nvSpPr>
          <p:cNvPr id="3" name="Content Placeholder 2">
            <a:extLst>
              <a:ext uri="{FF2B5EF4-FFF2-40B4-BE49-F238E27FC236}">
                <a16:creationId xmlns:a16="http://schemas.microsoft.com/office/drawing/2014/main" id="{63D754DB-8F23-4490-A0BF-787851891968}"/>
              </a:ext>
            </a:extLst>
          </p:cNvPr>
          <p:cNvSpPr>
            <a:spLocks noGrp="1"/>
          </p:cNvSpPr>
          <p:nvPr>
            <p:ph idx="1"/>
          </p:nvPr>
        </p:nvSpPr>
        <p:spPr/>
        <p:txBody>
          <a:bodyPr/>
          <a:lstStyle/>
          <a:p>
            <a:r>
              <a:rPr lang="en-US" dirty="0"/>
              <a:t>Every application having three-tier architecture(Controller, Service, Repository).</a:t>
            </a:r>
          </a:p>
          <a:p>
            <a:r>
              <a:rPr lang="en-US" dirty="0"/>
              <a:t>If test case is written without using Mockito, suppose testcase is written for the controller , then it will hit service and then repository.</a:t>
            </a:r>
          </a:p>
          <a:p>
            <a:r>
              <a:rPr lang="en-US" dirty="0"/>
              <a:t>To test our application we are hitting the DB, hitting the DB for multiple times is not a good practice.</a:t>
            </a:r>
          </a:p>
          <a:p>
            <a:r>
              <a:rPr lang="en-US" dirty="0"/>
              <a:t>To avoid such issues, Mockito came into existence.</a:t>
            </a:r>
          </a:p>
          <a:p>
            <a:pPr marL="0" indent="0">
              <a:buNone/>
            </a:pPr>
            <a:endParaRPr lang="en-US" dirty="0"/>
          </a:p>
          <a:p>
            <a:endParaRPr lang="en-IN" dirty="0"/>
          </a:p>
        </p:txBody>
      </p:sp>
    </p:spTree>
    <p:extLst>
      <p:ext uri="{BB962C8B-B14F-4D97-AF65-F5344CB8AC3E}">
        <p14:creationId xmlns:p14="http://schemas.microsoft.com/office/powerpoint/2010/main" val="127536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EB3F-60E1-4446-84F8-F5667D18FA74}"/>
              </a:ext>
            </a:extLst>
          </p:cNvPr>
          <p:cNvSpPr>
            <a:spLocks noGrp="1"/>
          </p:cNvSpPr>
          <p:nvPr>
            <p:ph type="title"/>
          </p:nvPr>
        </p:nvSpPr>
        <p:spPr/>
        <p:txBody>
          <a:bodyPr/>
          <a:lstStyle/>
          <a:p>
            <a:pPr algn="ct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65BCFD4E-2ABD-440C-94D4-6B7AB35999C5}"/>
              </a:ext>
            </a:extLst>
          </p:cNvPr>
          <p:cNvSpPr>
            <a:spLocks noGrp="1"/>
          </p:cNvSpPr>
          <p:nvPr>
            <p:ph idx="1"/>
          </p:nvPr>
        </p:nvSpPr>
        <p:spPr/>
        <p:txBody>
          <a:bodyPr/>
          <a:lstStyle/>
          <a:p>
            <a:r>
              <a:rPr lang="en-US" dirty="0"/>
              <a:t>Consider mocking data at service level, so instead of hitting DB every time for the data, Mockito act as database and provide mock data to do unit testing.</a:t>
            </a:r>
          </a:p>
          <a:p>
            <a:pPr marL="0" indent="0">
              <a:buNone/>
            </a:pPr>
            <a:endParaRPr lang="en-US" dirty="0"/>
          </a:p>
          <a:p>
            <a:endParaRPr lang="en-IN" dirty="0"/>
          </a:p>
        </p:txBody>
      </p:sp>
      <p:sp>
        <p:nvSpPr>
          <p:cNvPr id="4" name="Rectangle 3">
            <a:extLst>
              <a:ext uri="{FF2B5EF4-FFF2-40B4-BE49-F238E27FC236}">
                <a16:creationId xmlns:a16="http://schemas.microsoft.com/office/drawing/2014/main" id="{36869DE5-F3F2-477B-9056-D0F3D29770F0}"/>
              </a:ext>
            </a:extLst>
          </p:cNvPr>
          <p:cNvSpPr/>
          <p:nvPr/>
        </p:nvSpPr>
        <p:spPr>
          <a:xfrm>
            <a:off x="1086678" y="4001294"/>
            <a:ext cx="1789043" cy="83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endParaRPr lang="en-IN" dirty="0"/>
          </a:p>
        </p:txBody>
      </p:sp>
      <p:sp>
        <p:nvSpPr>
          <p:cNvPr id="7" name="Rectangle 6">
            <a:extLst>
              <a:ext uri="{FF2B5EF4-FFF2-40B4-BE49-F238E27FC236}">
                <a16:creationId xmlns:a16="http://schemas.microsoft.com/office/drawing/2014/main" id="{2BCB0933-8D82-4B6F-9460-B87A9DC7DA1D}"/>
              </a:ext>
            </a:extLst>
          </p:cNvPr>
          <p:cNvSpPr/>
          <p:nvPr/>
        </p:nvSpPr>
        <p:spPr>
          <a:xfrm>
            <a:off x="4214190" y="2829343"/>
            <a:ext cx="1789043" cy="79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endParaRPr lang="en-IN" dirty="0"/>
          </a:p>
        </p:txBody>
      </p:sp>
      <p:sp>
        <p:nvSpPr>
          <p:cNvPr id="10" name="Rectangle 9">
            <a:extLst>
              <a:ext uri="{FF2B5EF4-FFF2-40B4-BE49-F238E27FC236}">
                <a16:creationId xmlns:a16="http://schemas.microsoft.com/office/drawing/2014/main" id="{773444FD-07F3-4178-BA0E-CB7482F872A0}"/>
              </a:ext>
            </a:extLst>
          </p:cNvPr>
          <p:cNvSpPr/>
          <p:nvPr/>
        </p:nvSpPr>
        <p:spPr>
          <a:xfrm>
            <a:off x="7421218" y="3896136"/>
            <a:ext cx="1961322" cy="83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a:t>
            </a:r>
            <a:endParaRPr lang="en-IN" dirty="0"/>
          </a:p>
        </p:txBody>
      </p:sp>
      <p:sp>
        <p:nvSpPr>
          <p:cNvPr id="11" name="Cylinder 10">
            <a:extLst>
              <a:ext uri="{FF2B5EF4-FFF2-40B4-BE49-F238E27FC236}">
                <a16:creationId xmlns:a16="http://schemas.microsoft.com/office/drawing/2014/main" id="{61972CA5-4D1A-49A6-80EB-4A2A6543DCA4}"/>
              </a:ext>
            </a:extLst>
          </p:cNvPr>
          <p:cNvSpPr/>
          <p:nvPr/>
        </p:nvSpPr>
        <p:spPr>
          <a:xfrm>
            <a:off x="4823791" y="5035826"/>
            <a:ext cx="1630018" cy="14570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Mockito</a:t>
            </a:r>
            <a:endParaRPr lang="en-IN" dirty="0"/>
          </a:p>
        </p:txBody>
      </p:sp>
      <p:cxnSp>
        <p:nvCxnSpPr>
          <p:cNvPr id="21" name="Connector: Elbow 20">
            <a:extLst>
              <a:ext uri="{FF2B5EF4-FFF2-40B4-BE49-F238E27FC236}">
                <a16:creationId xmlns:a16="http://schemas.microsoft.com/office/drawing/2014/main" id="{64CFA6D6-2871-42C6-86AC-20DDCD3768E0}"/>
              </a:ext>
            </a:extLst>
          </p:cNvPr>
          <p:cNvCxnSpPr>
            <a:stCxn id="4" idx="3"/>
          </p:cNvCxnSpPr>
          <p:nvPr/>
        </p:nvCxnSpPr>
        <p:spPr>
          <a:xfrm flipV="1">
            <a:off x="2875721" y="3102041"/>
            <a:ext cx="1338469" cy="131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A8790BD3-49EC-4042-BE5B-2E1BCF7F59FE}"/>
              </a:ext>
            </a:extLst>
          </p:cNvPr>
          <p:cNvCxnSpPr>
            <a:cxnSpLocks/>
          </p:cNvCxnSpPr>
          <p:nvPr/>
        </p:nvCxnSpPr>
        <p:spPr>
          <a:xfrm>
            <a:off x="6003233" y="3037645"/>
            <a:ext cx="1417985" cy="975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29D9229-948D-4403-B453-C0EF3FB43D22}"/>
              </a:ext>
            </a:extLst>
          </p:cNvPr>
          <p:cNvCxnSpPr/>
          <p:nvPr/>
        </p:nvCxnSpPr>
        <p:spPr>
          <a:xfrm rot="16200000" flipH="1">
            <a:off x="4668080" y="4217505"/>
            <a:ext cx="1411353" cy="22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51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7C36-E9EB-4DEF-8779-496271F18D3D}"/>
              </a:ext>
            </a:extLst>
          </p:cNvPr>
          <p:cNvSpPr>
            <a:spLocks noGrp="1"/>
          </p:cNvSpPr>
          <p:nvPr>
            <p:ph type="title"/>
          </p:nvPr>
        </p:nvSpPr>
        <p:spPr/>
        <p:txBody>
          <a:bodyPr/>
          <a:lstStyle/>
          <a:p>
            <a:pPr algn="ctr"/>
            <a:r>
              <a:rPr lang="en-US" dirty="0"/>
              <a:t>Mockito Example</a:t>
            </a:r>
            <a:endParaRPr lang="en-IN" dirty="0"/>
          </a:p>
        </p:txBody>
      </p:sp>
      <p:sp>
        <p:nvSpPr>
          <p:cNvPr id="3" name="Content Placeholder 2">
            <a:extLst>
              <a:ext uri="{FF2B5EF4-FFF2-40B4-BE49-F238E27FC236}">
                <a16:creationId xmlns:a16="http://schemas.microsoft.com/office/drawing/2014/main" id="{2F256E43-7DCB-47A3-BAE8-DE022330AE88}"/>
              </a:ext>
            </a:extLst>
          </p:cNvPr>
          <p:cNvSpPr>
            <a:spLocks noGrp="1"/>
          </p:cNvSpPr>
          <p:nvPr>
            <p:ph idx="1"/>
          </p:nvPr>
        </p:nvSpPr>
        <p:spPr/>
        <p:txBody>
          <a:bodyPr/>
          <a:lstStyle/>
          <a:p>
            <a:r>
              <a:rPr lang="en-US" dirty="0"/>
              <a:t>In </a:t>
            </a:r>
            <a:r>
              <a:rPr lang="en-US" dirty="0" err="1"/>
              <a:t>UserController</a:t>
            </a:r>
            <a:r>
              <a:rPr lang="en-US" dirty="0"/>
              <a:t> java there are four methods</a:t>
            </a:r>
          </a:p>
          <a:p>
            <a:pPr lvl="3">
              <a:buFont typeface="Courier New" panose="02070309020205020404" pitchFamily="49" charset="0"/>
              <a:buChar char="o"/>
            </a:pPr>
            <a:r>
              <a:rPr lang="en-US" dirty="0"/>
              <a:t>Save</a:t>
            </a:r>
          </a:p>
          <a:p>
            <a:pPr lvl="3">
              <a:buFont typeface="Courier New" panose="02070309020205020404" pitchFamily="49" charset="0"/>
              <a:buChar char="o"/>
            </a:pPr>
            <a:r>
              <a:rPr lang="en-US" dirty="0"/>
              <a:t>Find all users</a:t>
            </a:r>
          </a:p>
          <a:p>
            <a:pPr lvl="3">
              <a:buFont typeface="Courier New" panose="02070309020205020404" pitchFamily="49" charset="0"/>
              <a:buChar char="o"/>
            </a:pPr>
            <a:r>
              <a:rPr lang="en-US" dirty="0"/>
              <a:t>Find user by address</a:t>
            </a:r>
          </a:p>
          <a:p>
            <a:pPr lvl="3">
              <a:buFont typeface="Courier New" panose="02070309020205020404" pitchFamily="49" charset="0"/>
              <a:buChar char="o"/>
            </a:pPr>
            <a:r>
              <a:rPr lang="en-US" dirty="0"/>
              <a:t>Remove user</a:t>
            </a:r>
            <a:endParaRPr lang="en-IN" dirty="0"/>
          </a:p>
          <a:p>
            <a:r>
              <a:rPr lang="en-IN" dirty="0"/>
              <a:t> We are not getting actual data from database instead writing the test case for user service. </a:t>
            </a:r>
          </a:p>
          <a:p>
            <a:r>
              <a:rPr lang="en-IN" dirty="0"/>
              <a:t>Here mocking the repository is carried out.</a:t>
            </a:r>
          </a:p>
          <a:p>
            <a:endParaRPr lang="en-IN" dirty="0"/>
          </a:p>
        </p:txBody>
      </p:sp>
    </p:spTree>
    <p:extLst>
      <p:ext uri="{BB962C8B-B14F-4D97-AF65-F5344CB8AC3E}">
        <p14:creationId xmlns:p14="http://schemas.microsoft.com/office/powerpoint/2010/main" val="386303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A71E-00AB-4051-890A-1DF647537093}"/>
              </a:ext>
            </a:extLst>
          </p:cNvPr>
          <p:cNvSpPr>
            <a:spLocks noGrp="1"/>
          </p:cNvSpPr>
          <p:nvPr>
            <p:ph type="title"/>
          </p:nvPr>
        </p:nvSpPr>
        <p:spPr/>
        <p:txBody>
          <a:bodyPr/>
          <a:lstStyle/>
          <a:p>
            <a:pPr algn="ctr"/>
            <a:r>
              <a:rPr lang="en-US" dirty="0"/>
              <a:t>Annotations</a:t>
            </a:r>
            <a:endParaRPr lang="en-IN" dirty="0"/>
          </a:p>
        </p:txBody>
      </p:sp>
      <p:sp>
        <p:nvSpPr>
          <p:cNvPr id="3" name="Content Placeholder 2">
            <a:extLst>
              <a:ext uri="{FF2B5EF4-FFF2-40B4-BE49-F238E27FC236}">
                <a16:creationId xmlns:a16="http://schemas.microsoft.com/office/drawing/2014/main" id="{A662221B-A3AC-4081-99E4-964AC80EC026}"/>
              </a:ext>
            </a:extLst>
          </p:cNvPr>
          <p:cNvSpPr>
            <a:spLocks noGrp="1"/>
          </p:cNvSpPr>
          <p:nvPr>
            <p:ph idx="1"/>
          </p:nvPr>
        </p:nvSpPr>
        <p:spPr/>
        <p:txBody>
          <a:bodyPr/>
          <a:lstStyle/>
          <a:p>
            <a:r>
              <a:rPr lang="en-US" dirty="0"/>
              <a:t>@</a:t>
            </a:r>
            <a:r>
              <a:rPr lang="en-US" b="1" dirty="0" err="1"/>
              <a:t>RunWith</a:t>
            </a:r>
            <a:r>
              <a:rPr lang="en-US" dirty="0"/>
              <a:t>(</a:t>
            </a:r>
            <a:r>
              <a:rPr lang="en-US" b="1" dirty="0" err="1"/>
              <a:t>SpringRunner</a:t>
            </a:r>
            <a:r>
              <a:rPr lang="en-US" dirty="0"/>
              <a:t>. </a:t>
            </a:r>
            <a:r>
              <a:rPr lang="en-US" b="1" dirty="0"/>
              <a:t>class</a:t>
            </a:r>
            <a:r>
              <a:rPr lang="en-US" dirty="0"/>
              <a:t>) is used to provide a bridge between Spring Boot test features and JUnit. Whenever </a:t>
            </a:r>
            <a:r>
              <a:rPr lang="en-US" b="1" dirty="0"/>
              <a:t>we</a:t>
            </a:r>
            <a:r>
              <a:rPr lang="en-US" dirty="0"/>
              <a:t> are using any Spring Boot testing features in our JUnit tests, this annotation will be required.</a:t>
            </a:r>
          </a:p>
          <a:p>
            <a:r>
              <a:rPr lang="en-US" dirty="0"/>
              <a:t>@</a:t>
            </a:r>
            <a:r>
              <a:rPr lang="en-US" b="1" dirty="0" err="1"/>
              <a:t>MockBean</a:t>
            </a:r>
            <a:r>
              <a:rPr lang="en-US" dirty="0"/>
              <a:t> annotation allows to mock a class or an interface and to record and verify behaviors on it.</a:t>
            </a:r>
          </a:p>
          <a:p>
            <a:r>
              <a:rPr lang="en-US" b="1" dirty="0"/>
              <a:t>@</a:t>
            </a:r>
            <a:r>
              <a:rPr lang="en-US" b="1" dirty="0" err="1"/>
              <a:t>Autowired</a:t>
            </a:r>
            <a:r>
              <a:rPr lang="en-US" b="1" dirty="0"/>
              <a:t> </a:t>
            </a:r>
            <a:r>
              <a:rPr lang="en-US" dirty="0"/>
              <a:t>feature of </a:t>
            </a:r>
            <a:r>
              <a:rPr lang="en-US" b="1" dirty="0"/>
              <a:t>spring</a:t>
            </a:r>
            <a:r>
              <a:rPr lang="en-US" dirty="0"/>
              <a:t> framework enables you to inject the object dependency implicitly. It internally uses setter or constructor injection.</a:t>
            </a:r>
            <a:endParaRPr lang="en-IN" b="1" dirty="0"/>
          </a:p>
        </p:txBody>
      </p:sp>
    </p:spTree>
    <p:extLst>
      <p:ext uri="{BB962C8B-B14F-4D97-AF65-F5344CB8AC3E}">
        <p14:creationId xmlns:p14="http://schemas.microsoft.com/office/powerpoint/2010/main" val="393304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C057-83C0-4FC6-BEC7-24236282F7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B27167-6B0B-43B2-81A9-61259031890B}"/>
              </a:ext>
            </a:extLst>
          </p:cNvPr>
          <p:cNvSpPr>
            <a:spLocks noGrp="1"/>
          </p:cNvSpPr>
          <p:nvPr>
            <p:ph idx="1"/>
          </p:nvPr>
        </p:nvSpPr>
        <p:spPr/>
        <p:txBody>
          <a:bodyPr/>
          <a:lstStyle/>
          <a:p>
            <a:r>
              <a:rPr lang="en-US" b="1" dirty="0"/>
              <a:t> When</a:t>
            </a:r>
            <a:br>
              <a:rPr lang="en-US" dirty="0"/>
            </a:br>
            <a:r>
              <a:rPr lang="en-US" dirty="0"/>
              <a:t>	This basically only calls the tested method. It can thus always very easily be seen what is tested with a certain JUnit test</a:t>
            </a:r>
          </a:p>
          <a:p>
            <a:r>
              <a:rPr lang="en-US" dirty="0"/>
              <a:t>The </a:t>
            </a:r>
            <a:r>
              <a:rPr lang="en-US" b="1" dirty="0" err="1"/>
              <a:t>thenReturn</a:t>
            </a:r>
            <a:r>
              <a:rPr lang="en-US" dirty="0"/>
              <a:t>() methods lets you define the return value when a particular method of the mocked </a:t>
            </a:r>
            <a:r>
              <a:rPr lang="en-US" b="1" dirty="0"/>
              <a:t>object</a:t>
            </a:r>
            <a:r>
              <a:rPr lang="en-US" dirty="0"/>
              <a:t> is been called.</a:t>
            </a:r>
            <a:endParaRPr lang="en-IN" dirty="0"/>
          </a:p>
        </p:txBody>
      </p:sp>
    </p:spTree>
    <p:extLst>
      <p:ext uri="{BB962C8B-B14F-4D97-AF65-F5344CB8AC3E}">
        <p14:creationId xmlns:p14="http://schemas.microsoft.com/office/powerpoint/2010/main" val="321776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0908-56FB-4439-A122-1DB8B6616893}"/>
              </a:ext>
            </a:extLst>
          </p:cNvPr>
          <p:cNvSpPr>
            <a:spLocks noGrp="1"/>
          </p:cNvSpPr>
          <p:nvPr>
            <p:ph type="title"/>
          </p:nvPr>
        </p:nvSpPr>
        <p:spPr/>
        <p:txBody>
          <a:bodyPr/>
          <a:lstStyle/>
          <a:p>
            <a:pPr algn="ctr"/>
            <a:r>
              <a:rPr lang="en-US" dirty="0"/>
              <a:t>Writing testcase for </a:t>
            </a:r>
            <a:r>
              <a:rPr lang="en-US" dirty="0" err="1"/>
              <a:t>getUsers</a:t>
            </a:r>
            <a:r>
              <a:rPr lang="en-US" dirty="0"/>
              <a:t> method</a:t>
            </a:r>
            <a:endParaRPr lang="en-IN" dirty="0"/>
          </a:p>
        </p:txBody>
      </p:sp>
      <p:sp>
        <p:nvSpPr>
          <p:cNvPr id="3" name="Content Placeholder 2">
            <a:extLst>
              <a:ext uri="{FF2B5EF4-FFF2-40B4-BE49-F238E27FC236}">
                <a16:creationId xmlns:a16="http://schemas.microsoft.com/office/drawing/2014/main" id="{CA1073AC-9CA3-4475-BFE8-2498D372D59B}"/>
              </a:ext>
            </a:extLst>
          </p:cNvPr>
          <p:cNvSpPr>
            <a:spLocks noGrp="1"/>
          </p:cNvSpPr>
          <p:nvPr>
            <p:ph idx="1"/>
          </p:nvPr>
        </p:nvSpPr>
        <p:spPr/>
        <p:txBody>
          <a:bodyPr/>
          <a:lstStyle/>
          <a:p>
            <a:pPr marL="0" indent="0">
              <a:buNone/>
            </a:pPr>
            <a:r>
              <a:rPr lang="en-IN" b="1" dirty="0"/>
              <a:t>public void </a:t>
            </a:r>
            <a:r>
              <a:rPr lang="en-IN" b="1" dirty="0" err="1"/>
              <a:t>getUsersTest</a:t>
            </a:r>
            <a:r>
              <a:rPr lang="en-IN" b="1" dirty="0"/>
              <a:t>() {</a:t>
            </a:r>
          </a:p>
          <a:p>
            <a:pPr marL="0" indent="0">
              <a:buNone/>
            </a:pPr>
            <a:r>
              <a:rPr lang="en-US" i="1" dirty="0"/>
              <a:t>when(</a:t>
            </a:r>
            <a:r>
              <a:rPr lang="en-US" i="1" dirty="0" err="1"/>
              <a:t>repository.findAll</a:t>
            </a:r>
            <a:r>
              <a:rPr lang="en-US" i="1" dirty="0"/>
              <a:t>()).</a:t>
            </a:r>
            <a:r>
              <a:rPr lang="en-US" i="1" dirty="0" err="1"/>
              <a:t>thenReturn</a:t>
            </a:r>
            <a:r>
              <a:rPr lang="en-US" i="1" dirty="0"/>
              <a:t>(Stream</a:t>
            </a:r>
          </a:p>
          <a:p>
            <a:pPr marL="0" indent="0">
              <a:buNone/>
            </a:pPr>
            <a:r>
              <a:rPr lang="en-US" dirty="0"/>
              <a:t>.</a:t>
            </a:r>
            <a:r>
              <a:rPr lang="en-US" i="1" dirty="0"/>
              <a:t>of(</a:t>
            </a:r>
            <a:r>
              <a:rPr lang="en-US" b="1" i="1" dirty="0"/>
              <a:t>new User(376, "</a:t>
            </a:r>
            <a:r>
              <a:rPr lang="en-US" b="1" i="1" dirty="0" err="1"/>
              <a:t>Danile</a:t>
            </a:r>
            <a:r>
              <a:rPr lang="en-US" b="1" i="1" dirty="0"/>
              <a:t>", 31, "USA"), new User(958, "</a:t>
            </a:r>
            <a:r>
              <a:rPr lang="en-US" b="1" i="1" dirty="0" err="1"/>
              <a:t>Huy</a:t>
            </a:r>
            <a:r>
              <a:rPr lang="en-US" b="1" i="1" dirty="0"/>
              <a:t>", 35, "UK")).collect(</a:t>
            </a:r>
            <a:r>
              <a:rPr lang="en-US" b="1" i="1" dirty="0" err="1"/>
              <a:t>Collectors.toList</a:t>
            </a:r>
            <a:r>
              <a:rPr lang="en-US" b="1" i="1" dirty="0"/>
              <a:t>()));</a:t>
            </a:r>
          </a:p>
          <a:p>
            <a:pPr marL="0" indent="0">
              <a:buNone/>
            </a:pPr>
            <a:r>
              <a:rPr lang="en-US" b="1" i="1" dirty="0"/>
              <a:t>//</a:t>
            </a:r>
            <a:r>
              <a:rPr lang="en-US" b="1" i="1" dirty="0" err="1"/>
              <a:t>assertEquls</a:t>
            </a:r>
            <a:r>
              <a:rPr lang="en-US" b="1" i="1" dirty="0"/>
              <a:t>(</a:t>
            </a:r>
            <a:r>
              <a:rPr lang="en-US" b="1" i="1" dirty="0" err="1"/>
              <a:t>expected,actual</a:t>
            </a:r>
            <a:r>
              <a:rPr lang="en-US" b="1" i="1" dirty="0"/>
              <a:t>);</a:t>
            </a:r>
          </a:p>
          <a:p>
            <a:pPr marL="0" indent="0">
              <a:buNone/>
            </a:pPr>
            <a:r>
              <a:rPr lang="en-US" i="1" dirty="0" err="1"/>
              <a:t>assertEquals</a:t>
            </a:r>
            <a:r>
              <a:rPr lang="en-US" i="1" dirty="0"/>
              <a:t>(2, </a:t>
            </a:r>
            <a:r>
              <a:rPr lang="en-US" i="1" dirty="0" err="1"/>
              <a:t>service.getUsers</a:t>
            </a:r>
            <a:r>
              <a:rPr lang="en-US" i="1" dirty="0"/>
              <a:t>().size());</a:t>
            </a:r>
          </a:p>
          <a:p>
            <a:pPr marL="0" indent="0">
              <a:buNone/>
            </a:pPr>
            <a:r>
              <a:rPr lang="en-US" i="1" dirty="0"/>
              <a:t>}</a:t>
            </a:r>
          </a:p>
          <a:p>
            <a:pPr marL="0" indent="0">
              <a:buNone/>
            </a:pPr>
            <a:endParaRPr lang="en-IN" dirty="0"/>
          </a:p>
        </p:txBody>
      </p:sp>
    </p:spTree>
    <p:extLst>
      <p:ext uri="{BB962C8B-B14F-4D97-AF65-F5344CB8AC3E}">
        <p14:creationId xmlns:p14="http://schemas.microsoft.com/office/powerpoint/2010/main" val="803319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3132</TotalTime>
  <Words>397</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Writing Junit Tests using Junit and Mockito</vt:lpstr>
      <vt:lpstr>Junit and Mockito </vt:lpstr>
      <vt:lpstr>Purpose of unit test case</vt:lpstr>
      <vt:lpstr>Why we need mockito</vt:lpstr>
      <vt:lpstr>Contd…</vt:lpstr>
      <vt:lpstr>Mockito Example</vt:lpstr>
      <vt:lpstr>Annotations</vt:lpstr>
      <vt:lpstr>PowerPoint Presentation</vt:lpstr>
      <vt:lpstr>Writing testcase for getUsers method</vt:lpstr>
      <vt:lpstr>Code Explanation</vt:lpstr>
      <vt:lpstr>Contd…</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Junit Tests using Junit and Mockito</dc:title>
  <dc:creator>Divya Priya Venkatesan</dc:creator>
  <cp:lastModifiedBy>Divya Priya Venkatesan</cp:lastModifiedBy>
  <cp:revision>23</cp:revision>
  <dcterms:created xsi:type="dcterms:W3CDTF">2020-03-19T05:23:27Z</dcterms:created>
  <dcterms:modified xsi:type="dcterms:W3CDTF">2020-03-23T06:49:49Z</dcterms:modified>
</cp:coreProperties>
</file>