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notesMasterIdLst>
    <p:notesMasterId r:id="rId20"/>
  </p:notesMasterIdLst>
  <p:sldIdLst>
    <p:sldId id="256" r:id="rId2"/>
    <p:sldId id="258" r:id="rId3"/>
    <p:sldId id="259" r:id="rId4"/>
    <p:sldId id="294" r:id="rId5"/>
    <p:sldId id="273" r:id="rId6"/>
    <p:sldId id="296" r:id="rId7"/>
    <p:sldId id="297" r:id="rId8"/>
    <p:sldId id="295" r:id="rId9"/>
    <p:sldId id="299" r:id="rId10"/>
    <p:sldId id="298" r:id="rId11"/>
    <p:sldId id="260" r:id="rId12"/>
    <p:sldId id="300" r:id="rId13"/>
    <p:sldId id="301" r:id="rId14"/>
    <p:sldId id="302" r:id="rId15"/>
    <p:sldId id="274" r:id="rId16"/>
    <p:sldId id="303" r:id="rId17"/>
    <p:sldId id="304" r:id="rId18"/>
    <p:sldId id="30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90" d="100"/>
          <a:sy n="90" d="100"/>
        </p:scale>
        <p:origin x="35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ata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ata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ata7.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10" Type="http://schemas.openxmlformats.org/officeDocument/2006/relationships/image" Target="../media/image41.svg"/><Relationship Id="rId4" Type="http://schemas.openxmlformats.org/officeDocument/2006/relationships/image" Target="../media/image35.svg"/><Relationship Id="rId9" Type="http://schemas.openxmlformats.org/officeDocument/2006/relationships/image" Target="../media/image40.pn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rawing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rawing7.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10" Type="http://schemas.openxmlformats.org/officeDocument/2006/relationships/image" Target="../media/image41.svg"/><Relationship Id="rId4" Type="http://schemas.openxmlformats.org/officeDocument/2006/relationships/image" Target="../media/image35.svg"/><Relationship Id="rId9" Type="http://schemas.openxmlformats.org/officeDocument/2006/relationships/image" Target="../media/image40.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FB59E4-575B-4C3A-8262-060CA5540348}" type="doc">
      <dgm:prSet loTypeId="urn:microsoft.com/office/officeart/2008/layout/LinedList" loCatId="list" qsTypeId="urn:microsoft.com/office/officeart/2005/8/quickstyle/simple4" qsCatId="simple" csTypeId="urn:microsoft.com/office/officeart/2005/8/colors/accent2_2" csCatId="accent2" phldr="1"/>
      <dgm:spPr/>
      <dgm:t>
        <a:bodyPr/>
        <a:lstStyle/>
        <a:p>
          <a:endParaRPr lang="en-US"/>
        </a:p>
      </dgm:t>
    </dgm:pt>
    <dgm:pt modelId="{934B8736-79E0-4F64-8647-CBA0498C9076}">
      <dgm:prSet custT="1"/>
      <dgm:spPr/>
      <dgm:t>
        <a:bodyPr/>
        <a:lstStyle/>
        <a:p>
          <a:r>
            <a:rPr lang="en-US" sz="1500"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  </a:t>
          </a:r>
          <a:r>
            <a:rPr lang="en-US" sz="3400" b="1" dirty="0">
              <a:latin typeface="Times New Roman" panose="02020603050405020304" pitchFamily="18" charset="0"/>
              <a:cs typeface="Times New Roman" panose="02020603050405020304" pitchFamily="18" charset="0"/>
            </a:rPr>
            <a:t>Business Model</a:t>
          </a:r>
        </a:p>
      </dgm:t>
    </dgm:pt>
    <dgm:pt modelId="{3B33DF4F-2AF0-4262-AEFD-1E1F37A63902}" type="parTrans" cxnId="{52452B7D-EF6A-4A51-B02C-05F4EA2AD920}">
      <dgm:prSet/>
      <dgm:spPr/>
      <dgm:t>
        <a:bodyPr/>
        <a:lstStyle/>
        <a:p>
          <a:endParaRPr lang="en-US" sz="1300"/>
        </a:p>
      </dgm:t>
    </dgm:pt>
    <dgm:pt modelId="{DEB62E9A-C86C-4946-884F-3327A46BAC70}" type="sibTrans" cxnId="{52452B7D-EF6A-4A51-B02C-05F4EA2AD920}">
      <dgm:prSet/>
      <dgm:spPr/>
      <dgm:t>
        <a:bodyPr/>
        <a:lstStyle/>
        <a:p>
          <a:endParaRPr lang="en-US"/>
        </a:p>
      </dgm:t>
    </dgm:pt>
    <dgm:pt modelId="{7A9F3E93-289B-4505-B9F4-CBE73C31EBAD}">
      <dgm:prSet custT="1"/>
      <dgm:spPr/>
      <dgm:t>
        <a:bodyPr/>
        <a:lstStyle/>
        <a:p>
          <a:r>
            <a:rPr lang="en-IN" sz="1900">
              <a:latin typeface="Times New Roman" panose="02020603050405020304" pitchFamily="18" charset="0"/>
              <a:cs typeface="Times New Roman" panose="02020603050405020304" pitchFamily="18" charset="0"/>
            </a:rPr>
            <a:t>Between 2007 and 2010, Myntra concentrated on B2B sales of customizable gift goods that could be ordered on demand.</a:t>
          </a:r>
          <a:endParaRPr lang="en-US" sz="1900" dirty="0">
            <a:latin typeface="Times New Roman" panose="02020603050405020304" pitchFamily="18" charset="0"/>
            <a:cs typeface="Times New Roman" panose="02020603050405020304" pitchFamily="18" charset="0"/>
          </a:endParaRPr>
        </a:p>
      </dgm:t>
    </dgm:pt>
    <dgm:pt modelId="{D8537BF0-D2F7-43B5-B963-D678C8864871}" type="parTrans" cxnId="{4A49A628-4904-4AA3-A3E8-EE5B097F8DA7}">
      <dgm:prSet/>
      <dgm:spPr/>
      <dgm:t>
        <a:bodyPr/>
        <a:lstStyle/>
        <a:p>
          <a:endParaRPr lang="en-US" sz="1300"/>
        </a:p>
      </dgm:t>
    </dgm:pt>
    <dgm:pt modelId="{95487F5C-E2CE-4436-A607-880124B32004}" type="sibTrans" cxnId="{4A49A628-4904-4AA3-A3E8-EE5B097F8DA7}">
      <dgm:prSet/>
      <dgm:spPr/>
      <dgm:t>
        <a:bodyPr/>
        <a:lstStyle/>
        <a:p>
          <a:endParaRPr lang="en-US"/>
        </a:p>
      </dgm:t>
    </dgm:pt>
    <dgm:pt modelId="{74C98086-3BE3-4782-8B13-39C232EA706A}">
      <dgm:prSet custT="1"/>
      <dgm:spPr/>
      <dgm:t>
        <a:bodyPr/>
        <a:lstStyle/>
        <a:p>
          <a:r>
            <a:rPr lang="en-IN" sz="1900" b="0">
              <a:latin typeface="Times New Roman" panose="02020603050405020304" pitchFamily="18" charset="0"/>
              <a:cs typeface="Times New Roman" panose="02020603050405020304" pitchFamily="18" charset="0"/>
            </a:rPr>
            <a:t>Myntra has then adopted an aggregator business model, facilitating direct consumer-brand connections (B2C)</a:t>
          </a:r>
          <a:r>
            <a:rPr lang="en-US" sz="1900" b="0">
              <a:latin typeface="Times New Roman" panose="02020603050405020304" pitchFamily="18" charset="0"/>
              <a:cs typeface="Times New Roman" panose="02020603050405020304" pitchFamily="18" charset="0"/>
            </a:rPr>
            <a:t>.</a:t>
          </a:r>
          <a:endParaRPr lang="en-US" sz="1900" b="0" dirty="0">
            <a:latin typeface="Times New Roman" panose="02020603050405020304" pitchFamily="18" charset="0"/>
            <a:cs typeface="Times New Roman" panose="02020603050405020304" pitchFamily="18" charset="0"/>
          </a:endParaRPr>
        </a:p>
      </dgm:t>
    </dgm:pt>
    <dgm:pt modelId="{8E14055F-6E88-4EC9-AD6F-D517788C3ACA}" type="parTrans" cxnId="{4FB85AA2-B0AA-4863-99A4-ED6CD2E41F39}">
      <dgm:prSet/>
      <dgm:spPr/>
      <dgm:t>
        <a:bodyPr/>
        <a:lstStyle/>
        <a:p>
          <a:endParaRPr lang="en-US" sz="1300"/>
        </a:p>
      </dgm:t>
    </dgm:pt>
    <dgm:pt modelId="{524AA352-03B1-4665-90DB-9DEC99970508}" type="sibTrans" cxnId="{4FB85AA2-B0AA-4863-99A4-ED6CD2E41F39}">
      <dgm:prSet/>
      <dgm:spPr/>
      <dgm:t>
        <a:bodyPr/>
        <a:lstStyle/>
        <a:p>
          <a:endParaRPr lang="en-US"/>
        </a:p>
      </dgm:t>
    </dgm:pt>
    <dgm:pt modelId="{BAAD9E45-6A1E-4078-B166-E67247BAAD84}">
      <dgm:prSet/>
      <dgm:spPr/>
      <dgm:t>
        <a:bodyPr/>
        <a:lstStyle/>
        <a:p>
          <a:r>
            <a:rPr lang="en-US" dirty="0">
              <a:latin typeface="Times New Roman" panose="02020603050405020304" pitchFamily="18" charset="0"/>
              <a:cs typeface="Times New Roman" panose="02020603050405020304" pitchFamily="18" charset="0"/>
            </a:rPr>
            <a:t>Myntra appeals to young and old Indians, with a special focus on Gen Y, or the millennials, and Gen Z.</a:t>
          </a:r>
        </a:p>
      </dgm:t>
    </dgm:pt>
    <dgm:pt modelId="{F5A3A656-0506-4063-B0DB-A4BA56E6B711}" type="parTrans" cxnId="{E5E9C32B-3B45-4D31-A79F-7C8031DAB7C2}">
      <dgm:prSet/>
      <dgm:spPr/>
      <dgm:t>
        <a:bodyPr/>
        <a:lstStyle/>
        <a:p>
          <a:endParaRPr lang="en-US" sz="1300"/>
        </a:p>
      </dgm:t>
    </dgm:pt>
    <dgm:pt modelId="{EACF9D34-76E4-4028-A2E8-03A905388BF6}" type="sibTrans" cxnId="{E5E9C32B-3B45-4D31-A79F-7C8031DAB7C2}">
      <dgm:prSet/>
      <dgm:spPr/>
      <dgm:t>
        <a:bodyPr/>
        <a:lstStyle/>
        <a:p>
          <a:endParaRPr lang="en-US"/>
        </a:p>
      </dgm:t>
    </dgm:pt>
    <dgm:pt modelId="{0A23FAEE-EBA7-4690-8977-83ABDEC70FFD}">
      <dgm:prSet/>
      <dgm:spPr/>
      <dgm:t>
        <a:bodyPr/>
        <a:lstStyle/>
        <a:p>
          <a:r>
            <a:rPr lang="en-US" dirty="0">
              <a:latin typeface="Times New Roman" panose="02020603050405020304" pitchFamily="18" charset="0"/>
              <a:cs typeface="Times New Roman" panose="02020603050405020304" pitchFamily="18" charset="0"/>
            </a:rPr>
            <a:t>Myntra currently operates with 1,001–5,000 employees.</a:t>
          </a:r>
        </a:p>
      </dgm:t>
    </dgm:pt>
    <dgm:pt modelId="{B424DF04-46E6-40DB-A2B3-EFA8FE40FEF5}" type="parTrans" cxnId="{88800EF9-F34F-46F3-97CC-57B917E2A6B2}">
      <dgm:prSet/>
      <dgm:spPr/>
      <dgm:t>
        <a:bodyPr/>
        <a:lstStyle/>
        <a:p>
          <a:endParaRPr lang="en-US" sz="1300"/>
        </a:p>
      </dgm:t>
    </dgm:pt>
    <dgm:pt modelId="{DDB0D99B-6A50-462D-9D95-8711AC5DB2E3}" type="sibTrans" cxnId="{88800EF9-F34F-46F3-97CC-57B917E2A6B2}">
      <dgm:prSet/>
      <dgm:spPr/>
      <dgm:t>
        <a:bodyPr/>
        <a:lstStyle/>
        <a:p>
          <a:endParaRPr lang="en-US"/>
        </a:p>
      </dgm:t>
    </dgm:pt>
    <dgm:pt modelId="{128656A9-36F0-4D57-98B9-C6E656C2E520}">
      <dgm:prSet/>
      <dgm:spPr/>
      <dgm:t>
        <a:bodyPr/>
        <a:lstStyle/>
        <a:p>
          <a:r>
            <a:rPr lang="en-US" dirty="0">
              <a:latin typeface="Times New Roman" panose="02020603050405020304" pitchFamily="18" charset="0"/>
              <a:cs typeface="Times New Roman" panose="02020603050405020304" pitchFamily="18" charset="0"/>
            </a:rPr>
            <a:t>The company has over 6,000 brands as of March 2024.</a:t>
          </a:r>
        </a:p>
      </dgm:t>
    </dgm:pt>
    <dgm:pt modelId="{28D90C7C-E943-4D13-AF6F-187EF4067CB4}" type="parTrans" cxnId="{0067AB04-5F1F-4D45-BF22-6EE17B153616}">
      <dgm:prSet/>
      <dgm:spPr/>
      <dgm:t>
        <a:bodyPr/>
        <a:lstStyle/>
        <a:p>
          <a:endParaRPr lang="en-US" sz="1300"/>
        </a:p>
      </dgm:t>
    </dgm:pt>
    <dgm:pt modelId="{8D377150-C610-466B-80C9-567E8A2A8DDF}" type="sibTrans" cxnId="{0067AB04-5F1F-4D45-BF22-6EE17B153616}">
      <dgm:prSet/>
      <dgm:spPr/>
      <dgm:t>
        <a:bodyPr/>
        <a:lstStyle/>
        <a:p>
          <a:endParaRPr lang="en-US"/>
        </a:p>
      </dgm:t>
    </dgm:pt>
    <dgm:pt modelId="{C19EFBC0-0BDD-48E6-8E96-31148E1DA743}">
      <dgm:prSet/>
      <dgm:spPr/>
      <dgm:t>
        <a:bodyPr/>
        <a:lstStyle/>
        <a:p>
          <a:r>
            <a:rPr lang="en-US" dirty="0">
              <a:latin typeface="Times New Roman" panose="02020603050405020304" pitchFamily="18" charset="0"/>
              <a:cs typeface="Times New Roman" panose="02020603050405020304" pitchFamily="18" charset="0"/>
            </a:rPr>
            <a:t>Myntra typically lists around 500,000+ products across its website and app.</a:t>
          </a:r>
        </a:p>
      </dgm:t>
    </dgm:pt>
    <dgm:pt modelId="{F84FBAE8-41DA-4C35-AA98-ED67F0465C98}" type="parTrans" cxnId="{F2284E9E-4B0C-4D37-8F43-B1083D234B7F}">
      <dgm:prSet/>
      <dgm:spPr/>
      <dgm:t>
        <a:bodyPr/>
        <a:lstStyle/>
        <a:p>
          <a:endParaRPr lang="en-US" sz="1300"/>
        </a:p>
      </dgm:t>
    </dgm:pt>
    <dgm:pt modelId="{0E84F1ED-5662-40C1-BF15-5F86C50937DA}" type="sibTrans" cxnId="{F2284E9E-4B0C-4D37-8F43-B1083D234B7F}">
      <dgm:prSet/>
      <dgm:spPr/>
      <dgm:t>
        <a:bodyPr/>
        <a:lstStyle/>
        <a:p>
          <a:endParaRPr lang="en-US"/>
        </a:p>
      </dgm:t>
    </dgm:pt>
    <dgm:pt modelId="{33281063-6C7D-438A-BA2B-BF26411D51CC}" type="pres">
      <dgm:prSet presAssocID="{E3FB59E4-575B-4C3A-8262-060CA5540348}" presName="vert0" presStyleCnt="0">
        <dgm:presLayoutVars>
          <dgm:dir/>
          <dgm:animOne val="branch"/>
          <dgm:animLvl val="lvl"/>
        </dgm:presLayoutVars>
      </dgm:prSet>
      <dgm:spPr/>
    </dgm:pt>
    <dgm:pt modelId="{FF068D82-FEDA-40C6-9CC0-00E5439326CC}" type="pres">
      <dgm:prSet presAssocID="{934B8736-79E0-4F64-8647-CBA0498C9076}" presName="thickLine" presStyleLbl="alignNode1" presStyleIdx="0" presStyleCnt="7"/>
      <dgm:spPr/>
    </dgm:pt>
    <dgm:pt modelId="{30C91CB8-26C1-4D26-9960-8B6B97C8E642}" type="pres">
      <dgm:prSet presAssocID="{934B8736-79E0-4F64-8647-CBA0498C9076}" presName="horz1" presStyleCnt="0"/>
      <dgm:spPr/>
    </dgm:pt>
    <dgm:pt modelId="{2ED710ED-F4FC-4A15-A512-6D37212FDAF3}" type="pres">
      <dgm:prSet presAssocID="{934B8736-79E0-4F64-8647-CBA0498C9076}" presName="tx1" presStyleLbl="revTx" presStyleIdx="0" presStyleCnt="7"/>
      <dgm:spPr/>
    </dgm:pt>
    <dgm:pt modelId="{FA0B01F6-350F-4E6C-BAF4-481EBFD2C961}" type="pres">
      <dgm:prSet presAssocID="{934B8736-79E0-4F64-8647-CBA0498C9076}" presName="vert1" presStyleCnt="0"/>
      <dgm:spPr/>
    </dgm:pt>
    <dgm:pt modelId="{1C348BCC-DBF8-402B-AFAB-E459120BBBEB}" type="pres">
      <dgm:prSet presAssocID="{7A9F3E93-289B-4505-B9F4-CBE73C31EBAD}" presName="thickLine" presStyleLbl="alignNode1" presStyleIdx="1" presStyleCnt="7"/>
      <dgm:spPr/>
    </dgm:pt>
    <dgm:pt modelId="{133CA07A-8796-439B-B15B-61A495FC8954}" type="pres">
      <dgm:prSet presAssocID="{7A9F3E93-289B-4505-B9F4-CBE73C31EBAD}" presName="horz1" presStyleCnt="0"/>
      <dgm:spPr/>
    </dgm:pt>
    <dgm:pt modelId="{515BA589-AD81-48FC-A2C5-50FF586740E2}" type="pres">
      <dgm:prSet presAssocID="{7A9F3E93-289B-4505-B9F4-CBE73C31EBAD}" presName="tx1" presStyleLbl="revTx" presStyleIdx="1" presStyleCnt="7"/>
      <dgm:spPr/>
    </dgm:pt>
    <dgm:pt modelId="{FA9E9719-5B1C-4726-A4E0-6CABBBE9B4B3}" type="pres">
      <dgm:prSet presAssocID="{7A9F3E93-289B-4505-B9F4-CBE73C31EBAD}" presName="vert1" presStyleCnt="0"/>
      <dgm:spPr/>
    </dgm:pt>
    <dgm:pt modelId="{009E04ED-7FD7-47B3-B05F-0B34A415A578}" type="pres">
      <dgm:prSet presAssocID="{74C98086-3BE3-4782-8B13-39C232EA706A}" presName="thickLine" presStyleLbl="alignNode1" presStyleIdx="2" presStyleCnt="7"/>
      <dgm:spPr/>
    </dgm:pt>
    <dgm:pt modelId="{14650871-2193-4002-8187-B8A44B3D69C8}" type="pres">
      <dgm:prSet presAssocID="{74C98086-3BE3-4782-8B13-39C232EA706A}" presName="horz1" presStyleCnt="0"/>
      <dgm:spPr/>
    </dgm:pt>
    <dgm:pt modelId="{C083E4AB-0D79-4B78-B6F6-4E28E3270329}" type="pres">
      <dgm:prSet presAssocID="{74C98086-3BE3-4782-8B13-39C232EA706A}" presName="tx1" presStyleLbl="revTx" presStyleIdx="2" presStyleCnt="7"/>
      <dgm:spPr/>
    </dgm:pt>
    <dgm:pt modelId="{625E4634-90DF-42E4-8611-DFC870C073DB}" type="pres">
      <dgm:prSet presAssocID="{74C98086-3BE3-4782-8B13-39C232EA706A}" presName="vert1" presStyleCnt="0"/>
      <dgm:spPr/>
    </dgm:pt>
    <dgm:pt modelId="{935156A2-6BCE-479A-80D1-AB768C4A2747}" type="pres">
      <dgm:prSet presAssocID="{BAAD9E45-6A1E-4078-B166-E67247BAAD84}" presName="thickLine" presStyleLbl="alignNode1" presStyleIdx="3" presStyleCnt="7"/>
      <dgm:spPr/>
    </dgm:pt>
    <dgm:pt modelId="{655DFAC3-D696-4047-9837-7572B0CC47D1}" type="pres">
      <dgm:prSet presAssocID="{BAAD9E45-6A1E-4078-B166-E67247BAAD84}" presName="horz1" presStyleCnt="0"/>
      <dgm:spPr/>
    </dgm:pt>
    <dgm:pt modelId="{908240C1-2001-4CB3-9D0E-A75C154953F0}" type="pres">
      <dgm:prSet presAssocID="{BAAD9E45-6A1E-4078-B166-E67247BAAD84}" presName="tx1" presStyleLbl="revTx" presStyleIdx="3" presStyleCnt="7"/>
      <dgm:spPr/>
    </dgm:pt>
    <dgm:pt modelId="{017056C7-4B4A-4A4F-A217-E9286AD68C52}" type="pres">
      <dgm:prSet presAssocID="{BAAD9E45-6A1E-4078-B166-E67247BAAD84}" presName="vert1" presStyleCnt="0"/>
      <dgm:spPr/>
    </dgm:pt>
    <dgm:pt modelId="{E55BC37A-E964-40D8-9FA8-33355DED3809}" type="pres">
      <dgm:prSet presAssocID="{0A23FAEE-EBA7-4690-8977-83ABDEC70FFD}" presName="thickLine" presStyleLbl="alignNode1" presStyleIdx="4" presStyleCnt="7"/>
      <dgm:spPr/>
    </dgm:pt>
    <dgm:pt modelId="{90E4DA94-AC21-4ED2-8FCE-14F49FF94FE4}" type="pres">
      <dgm:prSet presAssocID="{0A23FAEE-EBA7-4690-8977-83ABDEC70FFD}" presName="horz1" presStyleCnt="0"/>
      <dgm:spPr/>
    </dgm:pt>
    <dgm:pt modelId="{7442D25F-EBA2-4F3B-A096-CC07B058DDF8}" type="pres">
      <dgm:prSet presAssocID="{0A23FAEE-EBA7-4690-8977-83ABDEC70FFD}" presName="tx1" presStyleLbl="revTx" presStyleIdx="4" presStyleCnt="7"/>
      <dgm:spPr/>
    </dgm:pt>
    <dgm:pt modelId="{7B1BD09C-CCA3-4ABD-A29F-887BD13A95FB}" type="pres">
      <dgm:prSet presAssocID="{0A23FAEE-EBA7-4690-8977-83ABDEC70FFD}" presName="vert1" presStyleCnt="0"/>
      <dgm:spPr/>
    </dgm:pt>
    <dgm:pt modelId="{591BE876-6464-4717-8543-5B7E97DD45E2}" type="pres">
      <dgm:prSet presAssocID="{128656A9-36F0-4D57-98B9-C6E656C2E520}" presName="thickLine" presStyleLbl="alignNode1" presStyleIdx="5" presStyleCnt="7"/>
      <dgm:spPr/>
    </dgm:pt>
    <dgm:pt modelId="{820605BB-CBF8-431D-8FD7-23DC8CA6F37E}" type="pres">
      <dgm:prSet presAssocID="{128656A9-36F0-4D57-98B9-C6E656C2E520}" presName="horz1" presStyleCnt="0"/>
      <dgm:spPr/>
    </dgm:pt>
    <dgm:pt modelId="{B01979D7-633F-40F5-A174-F4F19EAA4828}" type="pres">
      <dgm:prSet presAssocID="{128656A9-36F0-4D57-98B9-C6E656C2E520}" presName="tx1" presStyleLbl="revTx" presStyleIdx="5" presStyleCnt="7"/>
      <dgm:spPr/>
    </dgm:pt>
    <dgm:pt modelId="{4C30C171-3AA4-4E4B-BCEF-5A368EB35F5E}" type="pres">
      <dgm:prSet presAssocID="{128656A9-36F0-4D57-98B9-C6E656C2E520}" presName="vert1" presStyleCnt="0"/>
      <dgm:spPr/>
    </dgm:pt>
    <dgm:pt modelId="{74126682-7D01-41A8-B248-1D5A7D01298B}" type="pres">
      <dgm:prSet presAssocID="{C19EFBC0-0BDD-48E6-8E96-31148E1DA743}" presName="thickLine" presStyleLbl="alignNode1" presStyleIdx="6" presStyleCnt="7"/>
      <dgm:spPr/>
    </dgm:pt>
    <dgm:pt modelId="{FDEBD0C1-E09C-42FF-8A37-38A03FE2403C}" type="pres">
      <dgm:prSet presAssocID="{C19EFBC0-0BDD-48E6-8E96-31148E1DA743}" presName="horz1" presStyleCnt="0"/>
      <dgm:spPr/>
    </dgm:pt>
    <dgm:pt modelId="{11FDECD6-7DB2-4198-80A2-CAA66121F0DB}" type="pres">
      <dgm:prSet presAssocID="{C19EFBC0-0BDD-48E6-8E96-31148E1DA743}" presName="tx1" presStyleLbl="revTx" presStyleIdx="6" presStyleCnt="7"/>
      <dgm:spPr/>
    </dgm:pt>
    <dgm:pt modelId="{E4520BA7-7530-43E1-9FD1-A67FF637A73D}" type="pres">
      <dgm:prSet presAssocID="{C19EFBC0-0BDD-48E6-8E96-31148E1DA743}" presName="vert1" presStyleCnt="0"/>
      <dgm:spPr/>
    </dgm:pt>
  </dgm:ptLst>
  <dgm:cxnLst>
    <dgm:cxn modelId="{0067AB04-5F1F-4D45-BF22-6EE17B153616}" srcId="{E3FB59E4-575B-4C3A-8262-060CA5540348}" destId="{128656A9-36F0-4D57-98B9-C6E656C2E520}" srcOrd="5" destOrd="0" parTransId="{28D90C7C-E943-4D13-AF6F-187EF4067CB4}" sibTransId="{8D377150-C610-466B-80C9-567E8A2A8DDF}"/>
    <dgm:cxn modelId="{08FE031C-33E1-43B6-8451-9058F8467F75}" type="presOf" srcId="{0A23FAEE-EBA7-4690-8977-83ABDEC70FFD}" destId="{7442D25F-EBA2-4F3B-A096-CC07B058DDF8}" srcOrd="0" destOrd="0" presId="urn:microsoft.com/office/officeart/2008/layout/LinedList"/>
    <dgm:cxn modelId="{4A49A628-4904-4AA3-A3E8-EE5B097F8DA7}" srcId="{E3FB59E4-575B-4C3A-8262-060CA5540348}" destId="{7A9F3E93-289B-4505-B9F4-CBE73C31EBAD}" srcOrd="1" destOrd="0" parTransId="{D8537BF0-D2F7-43B5-B963-D678C8864871}" sibTransId="{95487F5C-E2CE-4436-A607-880124B32004}"/>
    <dgm:cxn modelId="{E5E9C32B-3B45-4D31-A79F-7C8031DAB7C2}" srcId="{E3FB59E4-575B-4C3A-8262-060CA5540348}" destId="{BAAD9E45-6A1E-4078-B166-E67247BAAD84}" srcOrd="3" destOrd="0" parTransId="{F5A3A656-0506-4063-B0DB-A4BA56E6B711}" sibTransId="{EACF9D34-76E4-4028-A2E8-03A905388BF6}"/>
    <dgm:cxn modelId="{83DF117B-DAB7-49ED-9B95-BC5D3E1E6AD9}" type="presOf" srcId="{74C98086-3BE3-4782-8B13-39C232EA706A}" destId="{C083E4AB-0D79-4B78-B6F6-4E28E3270329}" srcOrd="0" destOrd="0" presId="urn:microsoft.com/office/officeart/2008/layout/LinedList"/>
    <dgm:cxn modelId="{52452B7D-EF6A-4A51-B02C-05F4EA2AD920}" srcId="{E3FB59E4-575B-4C3A-8262-060CA5540348}" destId="{934B8736-79E0-4F64-8647-CBA0498C9076}" srcOrd="0" destOrd="0" parTransId="{3B33DF4F-2AF0-4262-AEFD-1E1F37A63902}" sibTransId="{DEB62E9A-C86C-4946-884F-3327A46BAC70}"/>
    <dgm:cxn modelId="{76635887-18CB-4FD2-9E25-6A7D29A9836B}" type="presOf" srcId="{C19EFBC0-0BDD-48E6-8E96-31148E1DA743}" destId="{11FDECD6-7DB2-4198-80A2-CAA66121F0DB}" srcOrd="0" destOrd="0" presId="urn:microsoft.com/office/officeart/2008/layout/LinedList"/>
    <dgm:cxn modelId="{503C3791-90AE-499A-89F3-561662DABE54}" type="presOf" srcId="{E3FB59E4-575B-4C3A-8262-060CA5540348}" destId="{33281063-6C7D-438A-BA2B-BF26411D51CC}" srcOrd="0" destOrd="0" presId="urn:microsoft.com/office/officeart/2008/layout/LinedList"/>
    <dgm:cxn modelId="{F2284E9E-4B0C-4D37-8F43-B1083D234B7F}" srcId="{E3FB59E4-575B-4C3A-8262-060CA5540348}" destId="{C19EFBC0-0BDD-48E6-8E96-31148E1DA743}" srcOrd="6" destOrd="0" parTransId="{F84FBAE8-41DA-4C35-AA98-ED67F0465C98}" sibTransId="{0E84F1ED-5662-40C1-BF15-5F86C50937DA}"/>
    <dgm:cxn modelId="{4FB85AA2-B0AA-4863-99A4-ED6CD2E41F39}" srcId="{E3FB59E4-575B-4C3A-8262-060CA5540348}" destId="{74C98086-3BE3-4782-8B13-39C232EA706A}" srcOrd="2" destOrd="0" parTransId="{8E14055F-6E88-4EC9-AD6F-D517788C3ACA}" sibTransId="{524AA352-03B1-4665-90DB-9DEC99970508}"/>
    <dgm:cxn modelId="{2458DAA8-12A1-446D-A9EA-BBC016FA3D7A}" type="presOf" srcId="{128656A9-36F0-4D57-98B9-C6E656C2E520}" destId="{B01979D7-633F-40F5-A174-F4F19EAA4828}" srcOrd="0" destOrd="0" presId="urn:microsoft.com/office/officeart/2008/layout/LinedList"/>
    <dgm:cxn modelId="{352BA4B8-FBD7-4287-8D6C-612FFFC7BE2D}" type="presOf" srcId="{7A9F3E93-289B-4505-B9F4-CBE73C31EBAD}" destId="{515BA589-AD81-48FC-A2C5-50FF586740E2}" srcOrd="0" destOrd="0" presId="urn:microsoft.com/office/officeart/2008/layout/LinedList"/>
    <dgm:cxn modelId="{AEBC0AC7-D6E8-48B5-886F-A62E1098AB8B}" type="presOf" srcId="{934B8736-79E0-4F64-8647-CBA0498C9076}" destId="{2ED710ED-F4FC-4A15-A512-6D37212FDAF3}" srcOrd="0" destOrd="0" presId="urn:microsoft.com/office/officeart/2008/layout/LinedList"/>
    <dgm:cxn modelId="{88800EF9-F34F-46F3-97CC-57B917E2A6B2}" srcId="{E3FB59E4-575B-4C3A-8262-060CA5540348}" destId="{0A23FAEE-EBA7-4690-8977-83ABDEC70FFD}" srcOrd="4" destOrd="0" parTransId="{B424DF04-46E6-40DB-A2B3-EFA8FE40FEF5}" sibTransId="{DDB0D99B-6A50-462D-9D95-8711AC5DB2E3}"/>
    <dgm:cxn modelId="{5CD8BDFB-D637-4DB3-A4F4-B8A0BB5F2AE2}" type="presOf" srcId="{BAAD9E45-6A1E-4078-B166-E67247BAAD84}" destId="{908240C1-2001-4CB3-9D0E-A75C154953F0}" srcOrd="0" destOrd="0" presId="urn:microsoft.com/office/officeart/2008/layout/LinedList"/>
    <dgm:cxn modelId="{F5909E63-6565-45D4-8260-27700B544874}" type="presParOf" srcId="{33281063-6C7D-438A-BA2B-BF26411D51CC}" destId="{FF068D82-FEDA-40C6-9CC0-00E5439326CC}" srcOrd="0" destOrd="0" presId="urn:microsoft.com/office/officeart/2008/layout/LinedList"/>
    <dgm:cxn modelId="{C3A4DB1D-2598-4123-A4DD-B22BA1A14F7D}" type="presParOf" srcId="{33281063-6C7D-438A-BA2B-BF26411D51CC}" destId="{30C91CB8-26C1-4D26-9960-8B6B97C8E642}" srcOrd="1" destOrd="0" presId="urn:microsoft.com/office/officeart/2008/layout/LinedList"/>
    <dgm:cxn modelId="{F1F5D907-361C-43B4-8ECD-BF1139227EF3}" type="presParOf" srcId="{30C91CB8-26C1-4D26-9960-8B6B97C8E642}" destId="{2ED710ED-F4FC-4A15-A512-6D37212FDAF3}" srcOrd="0" destOrd="0" presId="urn:microsoft.com/office/officeart/2008/layout/LinedList"/>
    <dgm:cxn modelId="{8F7E14B1-FA3C-4A21-B527-DE25A96742D5}" type="presParOf" srcId="{30C91CB8-26C1-4D26-9960-8B6B97C8E642}" destId="{FA0B01F6-350F-4E6C-BAF4-481EBFD2C961}" srcOrd="1" destOrd="0" presId="urn:microsoft.com/office/officeart/2008/layout/LinedList"/>
    <dgm:cxn modelId="{3983E204-E0B5-4D12-8053-AE157928214C}" type="presParOf" srcId="{33281063-6C7D-438A-BA2B-BF26411D51CC}" destId="{1C348BCC-DBF8-402B-AFAB-E459120BBBEB}" srcOrd="2" destOrd="0" presId="urn:microsoft.com/office/officeart/2008/layout/LinedList"/>
    <dgm:cxn modelId="{DE2AF7F8-DFCF-4F67-A014-6EABFA7D2CA1}" type="presParOf" srcId="{33281063-6C7D-438A-BA2B-BF26411D51CC}" destId="{133CA07A-8796-439B-B15B-61A495FC8954}" srcOrd="3" destOrd="0" presId="urn:microsoft.com/office/officeart/2008/layout/LinedList"/>
    <dgm:cxn modelId="{B789D5A3-AB33-4B6C-936C-18FE1151703F}" type="presParOf" srcId="{133CA07A-8796-439B-B15B-61A495FC8954}" destId="{515BA589-AD81-48FC-A2C5-50FF586740E2}" srcOrd="0" destOrd="0" presId="urn:microsoft.com/office/officeart/2008/layout/LinedList"/>
    <dgm:cxn modelId="{30B4135D-ED24-46EE-AF35-5E39B803BB3E}" type="presParOf" srcId="{133CA07A-8796-439B-B15B-61A495FC8954}" destId="{FA9E9719-5B1C-4726-A4E0-6CABBBE9B4B3}" srcOrd="1" destOrd="0" presId="urn:microsoft.com/office/officeart/2008/layout/LinedList"/>
    <dgm:cxn modelId="{B83266C5-70E1-4E53-88F2-A88129E07C8A}" type="presParOf" srcId="{33281063-6C7D-438A-BA2B-BF26411D51CC}" destId="{009E04ED-7FD7-47B3-B05F-0B34A415A578}" srcOrd="4" destOrd="0" presId="urn:microsoft.com/office/officeart/2008/layout/LinedList"/>
    <dgm:cxn modelId="{9B37BA1C-0A69-4AD5-9C36-A52E3095D1CE}" type="presParOf" srcId="{33281063-6C7D-438A-BA2B-BF26411D51CC}" destId="{14650871-2193-4002-8187-B8A44B3D69C8}" srcOrd="5" destOrd="0" presId="urn:microsoft.com/office/officeart/2008/layout/LinedList"/>
    <dgm:cxn modelId="{F0B8ACAC-8B0E-4221-BC8E-67A9E34AC40C}" type="presParOf" srcId="{14650871-2193-4002-8187-B8A44B3D69C8}" destId="{C083E4AB-0D79-4B78-B6F6-4E28E3270329}" srcOrd="0" destOrd="0" presId="urn:microsoft.com/office/officeart/2008/layout/LinedList"/>
    <dgm:cxn modelId="{767F6E90-8D55-41AB-825A-4ADF6362EE3E}" type="presParOf" srcId="{14650871-2193-4002-8187-B8A44B3D69C8}" destId="{625E4634-90DF-42E4-8611-DFC870C073DB}" srcOrd="1" destOrd="0" presId="urn:microsoft.com/office/officeart/2008/layout/LinedList"/>
    <dgm:cxn modelId="{E4C3BA86-EF03-4B2A-A20F-89BE2E627D2A}" type="presParOf" srcId="{33281063-6C7D-438A-BA2B-BF26411D51CC}" destId="{935156A2-6BCE-479A-80D1-AB768C4A2747}" srcOrd="6" destOrd="0" presId="urn:microsoft.com/office/officeart/2008/layout/LinedList"/>
    <dgm:cxn modelId="{D863153D-9A60-4FE4-9971-1C4FB244D60D}" type="presParOf" srcId="{33281063-6C7D-438A-BA2B-BF26411D51CC}" destId="{655DFAC3-D696-4047-9837-7572B0CC47D1}" srcOrd="7" destOrd="0" presId="urn:microsoft.com/office/officeart/2008/layout/LinedList"/>
    <dgm:cxn modelId="{88A7B79B-0309-42F9-835F-AB2CBBADCF56}" type="presParOf" srcId="{655DFAC3-D696-4047-9837-7572B0CC47D1}" destId="{908240C1-2001-4CB3-9D0E-A75C154953F0}" srcOrd="0" destOrd="0" presId="urn:microsoft.com/office/officeart/2008/layout/LinedList"/>
    <dgm:cxn modelId="{8930C09F-C634-4C01-9FB1-904A412A1A50}" type="presParOf" srcId="{655DFAC3-D696-4047-9837-7572B0CC47D1}" destId="{017056C7-4B4A-4A4F-A217-E9286AD68C52}" srcOrd="1" destOrd="0" presId="urn:microsoft.com/office/officeart/2008/layout/LinedList"/>
    <dgm:cxn modelId="{248F9167-6109-4C6A-8649-909E10520692}" type="presParOf" srcId="{33281063-6C7D-438A-BA2B-BF26411D51CC}" destId="{E55BC37A-E964-40D8-9FA8-33355DED3809}" srcOrd="8" destOrd="0" presId="urn:microsoft.com/office/officeart/2008/layout/LinedList"/>
    <dgm:cxn modelId="{50D100D3-800C-47AF-B1BC-BDFEB36D7F6E}" type="presParOf" srcId="{33281063-6C7D-438A-BA2B-BF26411D51CC}" destId="{90E4DA94-AC21-4ED2-8FCE-14F49FF94FE4}" srcOrd="9" destOrd="0" presId="urn:microsoft.com/office/officeart/2008/layout/LinedList"/>
    <dgm:cxn modelId="{A4CA6D23-FF06-4266-96CD-EEF94A909B22}" type="presParOf" srcId="{90E4DA94-AC21-4ED2-8FCE-14F49FF94FE4}" destId="{7442D25F-EBA2-4F3B-A096-CC07B058DDF8}" srcOrd="0" destOrd="0" presId="urn:microsoft.com/office/officeart/2008/layout/LinedList"/>
    <dgm:cxn modelId="{CDDC675C-482B-4A17-A72D-5DF624D4DBE6}" type="presParOf" srcId="{90E4DA94-AC21-4ED2-8FCE-14F49FF94FE4}" destId="{7B1BD09C-CCA3-4ABD-A29F-887BD13A95FB}" srcOrd="1" destOrd="0" presId="urn:microsoft.com/office/officeart/2008/layout/LinedList"/>
    <dgm:cxn modelId="{B4242916-8428-4CAA-9B35-A82EB5F40A2A}" type="presParOf" srcId="{33281063-6C7D-438A-BA2B-BF26411D51CC}" destId="{591BE876-6464-4717-8543-5B7E97DD45E2}" srcOrd="10" destOrd="0" presId="urn:microsoft.com/office/officeart/2008/layout/LinedList"/>
    <dgm:cxn modelId="{38778549-5D3B-4B00-B121-FF42F350C9A5}" type="presParOf" srcId="{33281063-6C7D-438A-BA2B-BF26411D51CC}" destId="{820605BB-CBF8-431D-8FD7-23DC8CA6F37E}" srcOrd="11" destOrd="0" presId="urn:microsoft.com/office/officeart/2008/layout/LinedList"/>
    <dgm:cxn modelId="{1198CCE0-B798-4CA9-A04B-A39DE0751BEC}" type="presParOf" srcId="{820605BB-CBF8-431D-8FD7-23DC8CA6F37E}" destId="{B01979D7-633F-40F5-A174-F4F19EAA4828}" srcOrd="0" destOrd="0" presId="urn:microsoft.com/office/officeart/2008/layout/LinedList"/>
    <dgm:cxn modelId="{BFE476AA-61D5-4650-B4A5-5A88190E9BAB}" type="presParOf" srcId="{820605BB-CBF8-431D-8FD7-23DC8CA6F37E}" destId="{4C30C171-3AA4-4E4B-BCEF-5A368EB35F5E}" srcOrd="1" destOrd="0" presId="urn:microsoft.com/office/officeart/2008/layout/LinedList"/>
    <dgm:cxn modelId="{A47A1574-45B9-4441-8759-CF5D5290EC42}" type="presParOf" srcId="{33281063-6C7D-438A-BA2B-BF26411D51CC}" destId="{74126682-7D01-41A8-B248-1D5A7D01298B}" srcOrd="12" destOrd="0" presId="urn:microsoft.com/office/officeart/2008/layout/LinedList"/>
    <dgm:cxn modelId="{063DF4C3-480D-4D5A-AC61-1DD58C43C05E}" type="presParOf" srcId="{33281063-6C7D-438A-BA2B-BF26411D51CC}" destId="{FDEBD0C1-E09C-42FF-8A37-38A03FE2403C}" srcOrd="13" destOrd="0" presId="urn:microsoft.com/office/officeart/2008/layout/LinedList"/>
    <dgm:cxn modelId="{5F41723E-DAB9-4023-BBEB-674CAE1CEE64}" type="presParOf" srcId="{FDEBD0C1-E09C-42FF-8A37-38A03FE2403C}" destId="{11FDECD6-7DB2-4198-80A2-CAA66121F0DB}" srcOrd="0" destOrd="0" presId="urn:microsoft.com/office/officeart/2008/layout/LinedList"/>
    <dgm:cxn modelId="{6BA6E45B-DFB9-47E7-8785-CED17460A8B4}" type="presParOf" srcId="{FDEBD0C1-E09C-42FF-8A37-38A03FE2403C}" destId="{E4520BA7-7530-43E1-9FD1-A67FF637A73D}"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434FC02-4E1C-4FCA-AC6A-2B08CE85C7A8}"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ACF749A7-A0D8-4778-B4C8-CDE9CFD1FA60}">
      <dgm:prSet custT="1"/>
      <dgm:spPr/>
      <dgm:t>
        <a:bodyPr/>
        <a:lstStyle/>
        <a:p>
          <a:pPr algn="just"/>
          <a:r>
            <a:rPr lang="en-IN" sz="2000" dirty="0">
              <a:latin typeface="Times New Roman" panose="02020603050405020304" pitchFamily="18" charset="0"/>
              <a:cs typeface="Times New Roman" panose="02020603050405020304" pitchFamily="18" charset="0"/>
            </a:rPr>
            <a:t>“We’ve had a phenomenal year and are proud of the efforts put in by the teams along with brands. We’ve added the highest number of new users and new customers this year, whilst doubling our loyal customer base,” </a:t>
          </a:r>
          <a:r>
            <a:rPr lang="en-IN" sz="2000" dirty="0">
              <a:solidFill>
                <a:schemeClr val="accent2">
                  <a:lumMod val="50000"/>
                </a:schemeClr>
              </a:solidFill>
              <a:latin typeface="Times New Roman" panose="02020603050405020304" pitchFamily="18" charset="0"/>
              <a:cs typeface="Times New Roman" panose="02020603050405020304" pitchFamily="18" charset="0"/>
            </a:rPr>
            <a:t>said Sunder Balasubramanian, Chief Marketing Officer at Myntra.</a:t>
          </a:r>
          <a:endParaRPr lang="en-US" sz="2000" dirty="0">
            <a:solidFill>
              <a:schemeClr val="accent2">
                <a:lumMod val="50000"/>
              </a:schemeClr>
            </a:solidFill>
            <a:latin typeface="Times New Roman" panose="02020603050405020304" pitchFamily="18" charset="0"/>
            <a:cs typeface="Times New Roman" panose="02020603050405020304" pitchFamily="18" charset="0"/>
          </a:endParaRPr>
        </a:p>
      </dgm:t>
    </dgm:pt>
    <dgm:pt modelId="{B4639288-DEC4-461B-9EBD-E30B8A3FB6F4}" type="parTrans" cxnId="{03F17BC3-F670-48E2-952E-7B7B4D81F09B}">
      <dgm:prSet/>
      <dgm:spPr/>
      <dgm:t>
        <a:bodyPr/>
        <a:lstStyle/>
        <a:p>
          <a:endParaRPr lang="en-US"/>
        </a:p>
      </dgm:t>
    </dgm:pt>
    <dgm:pt modelId="{6EC1DEB4-8452-46AF-9E42-926EF84A15E2}" type="sibTrans" cxnId="{03F17BC3-F670-48E2-952E-7B7B4D81F09B}">
      <dgm:prSet/>
      <dgm:spPr/>
      <dgm:t>
        <a:bodyPr/>
        <a:lstStyle/>
        <a:p>
          <a:endParaRPr lang="en-US"/>
        </a:p>
      </dgm:t>
    </dgm:pt>
    <dgm:pt modelId="{D7BD20C4-5241-4F8C-B8E0-CCE489F2377E}">
      <dgm:prSet custT="1"/>
      <dgm:spPr/>
      <dgm:t>
        <a:bodyPr/>
        <a:lstStyle/>
        <a:p>
          <a:pPr algn="just"/>
          <a:r>
            <a:rPr lang="en-IN" sz="2000" dirty="0">
              <a:latin typeface="Times New Roman" panose="02020603050405020304" pitchFamily="18" charset="0"/>
              <a:cs typeface="Times New Roman" panose="02020603050405020304" pitchFamily="18" charset="0"/>
            </a:rPr>
            <a:t>“It’s been heartening to see how multifaceted our growth has been. In our commitment to provide a delightful shopping experience to customers, we continue to make several strides and achieve major milestones,” </a:t>
          </a:r>
          <a:r>
            <a:rPr lang="en-IN" sz="2000" dirty="0">
              <a:solidFill>
                <a:schemeClr val="accent3">
                  <a:lumMod val="50000"/>
                </a:schemeClr>
              </a:solidFill>
              <a:latin typeface="Times New Roman" panose="02020603050405020304" pitchFamily="18" charset="0"/>
              <a:cs typeface="Times New Roman" panose="02020603050405020304" pitchFamily="18" charset="0"/>
            </a:rPr>
            <a:t>commented Balasubramanian, on customer expansion and growth.</a:t>
          </a:r>
          <a:endParaRPr lang="en-US" sz="2000" dirty="0">
            <a:solidFill>
              <a:schemeClr val="accent3">
                <a:lumMod val="50000"/>
              </a:schemeClr>
            </a:solidFill>
            <a:latin typeface="Times New Roman" panose="02020603050405020304" pitchFamily="18" charset="0"/>
            <a:cs typeface="Times New Roman" panose="02020603050405020304" pitchFamily="18" charset="0"/>
          </a:endParaRPr>
        </a:p>
      </dgm:t>
    </dgm:pt>
    <dgm:pt modelId="{EAFDB907-22FB-4468-ABDB-86F79BDA23D0}" type="parTrans" cxnId="{396A8CBF-1592-4BC4-83A2-F6E333CFB032}">
      <dgm:prSet/>
      <dgm:spPr/>
      <dgm:t>
        <a:bodyPr/>
        <a:lstStyle/>
        <a:p>
          <a:endParaRPr lang="en-US"/>
        </a:p>
      </dgm:t>
    </dgm:pt>
    <dgm:pt modelId="{39139989-0B59-433F-9B02-F33C53E606DE}" type="sibTrans" cxnId="{396A8CBF-1592-4BC4-83A2-F6E333CFB032}">
      <dgm:prSet/>
      <dgm:spPr/>
      <dgm:t>
        <a:bodyPr/>
        <a:lstStyle/>
        <a:p>
          <a:endParaRPr lang="en-US"/>
        </a:p>
      </dgm:t>
    </dgm:pt>
    <dgm:pt modelId="{F6DEDB2C-FEFA-4D0E-98C3-88A7B81876D8}" type="pres">
      <dgm:prSet presAssocID="{2434FC02-4E1C-4FCA-AC6A-2B08CE85C7A8}" presName="root" presStyleCnt="0">
        <dgm:presLayoutVars>
          <dgm:dir/>
          <dgm:resizeHandles val="exact"/>
        </dgm:presLayoutVars>
      </dgm:prSet>
      <dgm:spPr/>
    </dgm:pt>
    <dgm:pt modelId="{BEED6576-290A-4679-8F19-CC35C394C5DE}" type="pres">
      <dgm:prSet presAssocID="{2434FC02-4E1C-4FCA-AC6A-2B08CE85C7A8}" presName="container" presStyleCnt="0">
        <dgm:presLayoutVars>
          <dgm:dir/>
          <dgm:resizeHandles val="exact"/>
        </dgm:presLayoutVars>
      </dgm:prSet>
      <dgm:spPr/>
    </dgm:pt>
    <dgm:pt modelId="{1C9A9BB2-4488-4749-82BA-1D71E8858867}" type="pres">
      <dgm:prSet presAssocID="{ACF749A7-A0D8-4778-B4C8-CDE9CFD1FA60}" presName="compNode" presStyleCnt="0"/>
      <dgm:spPr/>
    </dgm:pt>
    <dgm:pt modelId="{0ECB0A59-ACDC-47FA-8240-7449EC12AE51}" type="pres">
      <dgm:prSet presAssocID="{ACF749A7-A0D8-4778-B4C8-CDE9CFD1FA60}" presName="iconBgRect" presStyleLbl="bgShp" presStyleIdx="0" presStyleCnt="2"/>
      <dgm:spPr/>
    </dgm:pt>
    <dgm:pt modelId="{DD8ABE8D-725E-47B1-8799-AE3090272FA1}" type="pres">
      <dgm:prSet presAssocID="{ACF749A7-A0D8-4778-B4C8-CDE9CFD1FA6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Kiosk"/>
        </a:ext>
      </dgm:extLst>
    </dgm:pt>
    <dgm:pt modelId="{D0E6CDAF-DB40-47BA-B0A4-25C44791B245}" type="pres">
      <dgm:prSet presAssocID="{ACF749A7-A0D8-4778-B4C8-CDE9CFD1FA60}" presName="spaceRect" presStyleCnt="0"/>
      <dgm:spPr/>
    </dgm:pt>
    <dgm:pt modelId="{EA1C7775-E013-4465-8DED-02AB0E2452C9}" type="pres">
      <dgm:prSet presAssocID="{ACF749A7-A0D8-4778-B4C8-CDE9CFD1FA60}" presName="textRect" presStyleLbl="revTx" presStyleIdx="0" presStyleCnt="2">
        <dgm:presLayoutVars>
          <dgm:chMax val="1"/>
          <dgm:chPref val="1"/>
        </dgm:presLayoutVars>
      </dgm:prSet>
      <dgm:spPr/>
    </dgm:pt>
    <dgm:pt modelId="{9FB96D72-B793-4C63-84DB-970DAAE3B3A2}" type="pres">
      <dgm:prSet presAssocID="{6EC1DEB4-8452-46AF-9E42-926EF84A15E2}" presName="sibTrans" presStyleLbl="sibTrans2D1" presStyleIdx="0" presStyleCnt="0"/>
      <dgm:spPr/>
    </dgm:pt>
    <dgm:pt modelId="{013B80B0-2EA5-4A16-95E2-76DED91E851D}" type="pres">
      <dgm:prSet presAssocID="{D7BD20C4-5241-4F8C-B8E0-CCE489F2377E}" presName="compNode" presStyleCnt="0"/>
      <dgm:spPr/>
    </dgm:pt>
    <dgm:pt modelId="{92DC5577-4BB2-4883-BD4E-520CE8A0CB2C}" type="pres">
      <dgm:prSet presAssocID="{D7BD20C4-5241-4F8C-B8E0-CCE489F2377E}" presName="iconBgRect" presStyleLbl="bgShp" presStyleIdx="1" presStyleCnt="2"/>
      <dgm:spPr/>
    </dgm:pt>
    <dgm:pt modelId="{8931F292-74E0-498A-8C1F-49CAAF31A66B}" type="pres">
      <dgm:prSet presAssocID="{D7BD20C4-5241-4F8C-B8E0-CCE489F2377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Japanese Dolls"/>
        </a:ext>
      </dgm:extLst>
    </dgm:pt>
    <dgm:pt modelId="{BBB63A9C-6612-46A0-90C1-AA89E2EB1602}" type="pres">
      <dgm:prSet presAssocID="{D7BD20C4-5241-4F8C-B8E0-CCE489F2377E}" presName="spaceRect" presStyleCnt="0"/>
      <dgm:spPr/>
    </dgm:pt>
    <dgm:pt modelId="{826242B3-6CB2-423F-A412-EC689E37691E}" type="pres">
      <dgm:prSet presAssocID="{D7BD20C4-5241-4F8C-B8E0-CCE489F2377E}" presName="textRect" presStyleLbl="revTx" presStyleIdx="1" presStyleCnt="2">
        <dgm:presLayoutVars>
          <dgm:chMax val="1"/>
          <dgm:chPref val="1"/>
        </dgm:presLayoutVars>
      </dgm:prSet>
      <dgm:spPr/>
    </dgm:pt>
  </dgm:ptLst>
  <dgm:cxnLst>
    <dgm:cxn modelId="{A7D7A900-DE4C-4CFB-98B7-C57450394983}" type="presOf" srcId="{ACF749A7-A0D8-4778-B4C8-CDE9CFD1FA60}" destId="{EA1C7775-E013-4465-8DED-02AB0E2452C9}" srcOrd="0" destOrd="0" presId="urn:microsoft.com/office/officeart/2018/2/layout/IconCircleList"/>
    <dgm:cxn modelId="{F3B86A0F-E647-407A-85B9-1EE10BAA5E6B}" type="presOf" srcId="{6EC1DEB4-8452-46AF-9E42-926EF84A15E2}" destId="{9FB96D72-B793-4C63-84DB-970DAAE3B3A2}" srcOrd="0" destOrd="0" presId="urn:microsoft.com/office/officeart/2018/2/layout/IconCircleList"/>
    <dgm:cxn modelId="{BE97A947-B954-4B32-9741-C6564498BE1F}" type="presOf" srcId="{D7BD20C4-5241-4F8C-B8E0-CCE489F2377E}" destId="{826242B3-6CB2-423F-A412-EC689E37691E}" srcOrd="0" destOrd="0" presId="urn:microsoft.com/office/officeart/2018/2/layout/IconCircleList"/>
    <dgm:cxn modelId="{396A8CBF-1592-4BC4-83A2-F6E333CFB032}" srcId="{2434FC02-4E1C-4FCA-AC6A-2B08CE85C7A8}" destId="{D7BD20C4-5241-4F8C-B8E0-CCE489F2377E}" srcOrd="1" destOrd="0" parTransId="{EAFDB907-22FB-4468-ABDB-86F79BDA23D0}" sibTransId="{39139989-0B59-433F-9B02-F33C53E606DE}"/>
    <dgm:cxn modelId="{03F17BC3-F670-48E2-952E-7B7B4D81F09B}" srcId="{2434FC02-4E1C-4FCA-AC6A-2B08CE85C7A8}" destId="{ACF749A7-A0D8-4778-B4C8-CDE9CFD1FA60}" srcOrd="0" destOrd="0" parTransId="{B4639288-DEC4-461B-9EBD-E30B8A3FB6F4}" sibTransId="{6EC1DEB4-8452-46AF-9E42-926EF84A15E2}"/>
    <dgm:cxn modelId="{2543DBC6-F193-4482-9A49-8BADA0AF68C4}" type="presOf" srcId="{2434FC02-4E1C-4FCA-AC6A-2B08CE85C7A8}" destId="{F6DEDB2C-FEFA-4D0E-98C3-88A7B81876D8}" srcOrd="0" destOrd="0" presId="urn:microsoft.com/office/officeart/2018/2/layout/IconCircleList"/>
    <dgm:cxn modelId="{ED3914D1-A795-415E-9F9C-F21BBFE25EF2}" type="presParOf" srcId="{F6DEDB2C-FEFA-4D0E-98C3-88A7B81876D8}" destId="{BEED6576-290A-4679-8F19-CC35C394C5DE}" srcOrd="0" destOrd="0" presId="urn:microsoft.com/office/officeart/2018/2/layout/IconCircleList"/>
    <dgm:cxn modelId="{58F2C185-6091-45B1-9318-F3FD4D3CADA3}" type="presParOf" srcId="{BEED6576-290A-4679-8F19-CC35C394C5DE}" destId="{1C9A9BB2-4488-4749-82BA-1D71E8858867}" srcOrd="0" destOrd="0" presId="urn:microsoft.com/office/officeart/2018/2/layout/IconCircleList"/>
    <dgm:cxn modelId="{C4F34F1B-7274-4C40-98E7-171EE4CDB5CD}" type="presParOf" srcId="{1C9A9BB2-4488-4749-82BA-1D71E8858867}" destId="{0ECB0A59-ACDC-47FA-8240-7449EC12AE51}" srcOrd="0" destOrd="0" presId="urn:microsoft.com/office/officeart/2018/2/layout/IconCircleList"/>
    <dgm:cxn modelId="{F7D4D10D-226F-4509-BA0B-BC88601E68FD}" type="presParOf" srcId="{1C9A9BB2-4488-4749-82BA-1D71E8858867}" destId="{DD8ABE8D-725E-47B1-8799-AE3090272FA1}" srcOrd="1" destOrd="0" presId="urn:microsoft.com/office/officeart/2018/2/layout/IconCircleList"/>
    <dgm:cxn modelId="{6F1F7920-F8ED-48ED-9EE1-84329A406B82}" type="presParOf" srcId="{1C9A9BB2-4488-4749-82BA-1D71E8858867}" destId="{D0E6CDAF-DB40-47BA-B0A4-25C44791B245}" srcOrd="2" destOrd="0" presId="urn:microsoft.com/office/officeart/2018/2/layout/IconCircleList"/>
    <dgm:cxn modelId="{9F288B24-D916-4162-9E5F-8E6D75CF68A5}" type="presParOf" srcId="{1C9A9BB2-4488-4749-82BA-1D71E8858867}" destId="{EA1C7775-E013-4465-8DED-02AB0E2452C9}" srcOrd="3" destOrd="0" presId="urn:microsoft.com/office/officeart/2018/2/layout/IconCircleList"/>
    <dgm:cxn modelId="{E419CD03-FEA5-4737-A18F-65ED6A0CEB6A}" type="presParOf" srcId="{BEED6576-290A-4679-8F19-CC35C394C5DE}" destId="{9FB96D72-B793-4C63-84DB-970DAAE3B3A2}" srcOrd="1" destOrd="0" presId="urn:microsoft.com/office/officeart/2018/2/layout/IconCircleList"/>
    <dgm:cxn modelId="{310FCA73-23E8-48EE-B8F9-2D8ED26D508F}" type="presParOf" srcId="{BEED6576-290A-4679-8F19-CC35C394C5DE}" destId="{013B80B0-2EA5-4A16-95E2-76DED91E851D}" srcOrd="2" destOrd="0" presId="urn:microsoft.com/office/officeart/2018/2/layout/IconCircleList"/>
    <dgm:cxn modelId="{685D4599-D302-499D-B4B3-F5BA34BB5950}" type="presParOf" srcId="{013B80B0-2EA5-4A16-95E2-76DED91E851D}" destId="{92DC5577-4BB2-4883-BD4E-520CE8A0CB2C}" srcOrd="0" destOrd="0" presId="urn:microsoft.com/office/officeart/2018/2/layout/IconCircleList"/>
    <dgm:cxn modelId="{5BDA2E44-C3FB-4EDB-A9E9-2B981E75BDEA}" type="presParOf" srcId="{013B80B0-2EA5-4A16-95E2-76DED91E851D}" destId="{8931F292-74E0-498A-8C1F-49CAAF31A66B}" srcOrd="1" destOrd="0" presId="urn:microsoft.com/office/officeart/2018/2/layout/IconCircleList"/>
    <dgm:cxn modelId="{71589A19-D96D-490A-B877-E72E7BF0E867}" type="presParOf" srcId="{013B80B0-2EA5-4A16-95E2-76DED91E851D}" destId="{BBB63A9C-6612-46A0-90C1-AA89E2EB1602}" srcOrd="2" destOrd="0" presId="urn:microsoft.com/office/officeart/2018/2/layout/IconCircleList"/>
    <dgm:cxn modelId="{4E87B546-F1AA-4A7F-B49D-109083A5A5FD}" type="presParOf" srcId="{013B80B0-2EA5-4A16-95E2-76DED91E851D}" destId="{826242B3-6CB2-423F-A412-EC689E37691E}"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8E38227-77D3-48DD-9D7B-7D9151236FF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823A3B4-C735-44A8-8493-C4DE8D86D4C4}">
      <dgm:prSet custT="1"/>
      <dgm:spPr/>
      <dgm:t>
        <a:bodyPr/>
        <a:lstStyle/>
        <a:p>
          <a:r>
            <a:rPr lang="en-IN" sz="2000" dirty="0">
              <a:latin typeface="Times New Roman" panose="02020603050405020304" pitchFamily="18" charset="0"/>
              <a:cs typeface="Times New Roman" panose="02020603050405020304" pitchFamily="18" charset="0"/>
            </a:rPr>
            <a:t>Excellent product quality and variety.</a:t>
          </a:r>
          <a:endParaRPr lang="en-US" sz="2000" dirty="0">
            <a:latin typeface="Times New Roman" panose="02020603050405020304" pitchFamily="18" charset="0"/>
            <a:cs typeface="Times New Roman" panose="02020603050405020304" pitchFamily="18" charset="0"/>
          </a:endParaRPr>
        </a:p>
      </dgm:t>
    </dgm:pt>
    <dgm:pt modelId="{5CA0CD13-DC82-4CF1-9D33-E73A7EFB0AA8}" type="parTrans" cxnId="{DC10F607-F162-4DFA-9412-7A7309FEEACA}">
      <dgm:prSet/>
      <dgm:spPr/>
      <dgm:t>
        <a:bodyPr/>
        <a:lstStyle/>
        <a:p>
          <a:endParaRPr lang="en-US" sz="2000">
            <a:latin typeface="Times New Roman" panose="02020603050405020304" pitchFamily="18" charset="0"/>
            <a:cs typeface="Times New Roman" panose="02020603050405020304" pitchFamily="18" charset="0"/>
          </a:endParaRPr>
        </a:p>
      </dgm:t>
    </dgm:pt>
    <dgm:pt modelId="{793B5623-32D5-4F5F-AA31-EE1ECE571A05}" type="sibTrans" cxnId="{DC10F607-F162-4DFA-9412-7A7309FEEACA}">
      <dgm:prSet/>
      <dgm:spPr/>
      <dgm:t>
        <a:bodyPr/>
        <a:lstStyle/>
        <a:p>
          <a:endParaRPr lang="en-US" sz="2000">
            <a:latin typeface="Times New Roman" panose="02020603050405020304" pitchFamily="18" charset="0"/>
            <a:cs typeface="Times New Roman" panose="02020603050405020304" pitchFamily="18" charset="0"/>
          </a:endParaRPr>
        </a:p>
      </dgm:t>
    </dgm:pt>
    <dgm:pt modelId="{55A06FD9-0DF4-4C37-8ECD-571A5784282C}">
      <dgm:prSet custT="1"/>
      <dgm:spPr/>
      <dgm:t>
        <a:bodyPr/>
        <a:lstStyle/>
        <a:p>
          <a:r>
            <a:rPr lang="en-IN" sz="2000" dirty="0">
              <a:latin typeface="Times New Roman" panose="02020603050405020304" pitchFamily="18" charset="0"/>
              <a:cs typeface="Times New Roman" panose="02020603050405020304" pitchFamily="18" charset="0"/>
            </a:rPr>
            <a:t>User-friendly website and mobile app.</a:t>
          </a:r>
          <a:endParaRPr lang="en-US" sz="2000" dirty="0">
            <a:latin typeface="Times New Roman" panose="02020603050405020304" pitchFamily="18" charset="0"/>
            <a:cs typeface="Times New Roman" panose="02020603050405020304" pitchFamily="18" charset="0"/>
          </a:endParaRPr>
        </a:p>
      </dgm:t>
    </dgm:pt>
    <dgm:pt modelId="{86897F9F-A334-4F1B-B740-4AAEBFF517FB}" type="parTrans" cxnId="{00EFD039-5A19-4E0A-8EEE-0005FDD27473}">
      <dgm:prSet/>
      <dgm:spPr/>
      <dgm:t>
        <a:bodyPr/>
        <a:lstStyle/>
        <a:p>
          <a:endParaRPr lang="en-US" sz="2000">
            <a:latin typeface="Times New Roman" panose="02020603050405020304" pitchFamily="18" charset="0"/>
            <a:cs typeface="Times New Roman" panose="02020603050405020304" pitchFamily="18" charset="0"/>
          </a:endParaRPr>
        </a:p>
      </dgm:t>
    </dgm:pt>
    <dgm:pt modelId="{7C398EA2-0BE1-421C-B604-1C9EDF556D31}" type="sibTrans" cxnId="{00EFD039-5A19-4E0A-8EEE-0005FDD27473}">
      <dgm:prSet/>
      <dgm:spPr/>
      <dgm:t>
        <a:bodyPr/>
        <a:lstStyle/>
        <a:p>
          <a:endParaRPr lang="en-US" sz="2000">
            <a:latin typeface="Times New Roman" panose="02020603050405020304" pitchFamily="18" charset="0"/>
            <a:cs typeface="Times New Roman" panose="02020603050405020304" pitchFamily="18" charset="0"/>
          </a:endParaRPr>
        </a:p>
      </dgm:t>
    </dgm:pt>
    <dgm:pt modelId="{DC1F4E1F-7009-4E80-A83D-D2C690A9499A}">
      <dgm:prSet custT="1"/>
      <dgm:spPr/>
      <dgm:t>
        <a:bodyPr/>
        <a:lstStyle/>
        <a:p>
          <a:r>
            <a:rPr lang="en-IN" sz="2000">
              <a:latin typeface="Times New Roman" panose="02020603050405020304" pitchFamily="18" charset="0"/>
              <a:cs typeface="Times New Roman" panose="02020603050405020304" pitchFamily="18" charset="0"/>
            </a:rPr>
            <a:t>Fast and reliable delivery service.</a:t>
          </a:r>
          <a:endParaRPr lang="en-US" sz="2000">
            <a:latin typeface="Times New Roman" panose="02020603050405020304" pitchFamily="18" charset="0"/>
            <a:cs typeface="Times New Roman" panose="02020603050405020304" pitchFamily="18" charset="0"/>
          </a:endParaRPr>
        </a:p>
      </dgm:t>
    </dgm:pt>
    <dgm:pt modelId="{9E06A654-9973-48E9-B8FC-BF8CFF1ADB46}" type="parTrans" cxnId="{DDF3951D-30EB-4B6C-B73B-D37EA7E71361}">
      <dgm:prSet/>
      <dgm:spPr/>
      <dgm:t>
        <a:bodyPr/>
        <a:lstStyle/>
        <a:p>
          <a:endParaRPr lang="en-US" sz="2000">
            <a:latin typeface="Times New Roman" panose="02020603050405020304" pitchFamily="18" charset="0"/>
            <a:cs typeface="Times New Roman" panose="02020603050405020304" pitchFamily="18" charset="0"/>
          </a:endParaRPr>
        </a:p>
      </dgm:t>
    </dgm:pt>
    <dgm:pt modelId="{EBCFEB8A-C74F-4871-A389-D6B29C244DBA}" type="sibTrans" cxnId="{DDF3951D-30EB-4B6C-B73B-D37EA7E71361}">
      <dgm:prSet/>
      <dgm:spPr/>
      <dgm:t>
        <a:bodyPr/>
        <a:lstStyle/>
        <a:p>
          <a:endParaRPr lang="en-US" sz="2000">
            <a:latin typeface="Times New Roman" panose="02020603050405020304" pitchFamily="18" charset="0"/>
            <a:cs typeface="Times New Roman" panose="02020603050405020304" pitchFamily="18" charset="0"/>
          </a:endParaRPr>
        </a:p>
      </dgm:t>
    </dgm:pt>
    <dgm:pt modelId="{A05EC6A0-3411-41CE-A754-36B253D60258}">
      <dgm:prSet custT="1"/>
      <dgm:spPr/>
      <dgm:t>
        <a:bodyPr/>
        <a:lstStyle/>
        <a:p>
          <a:r>
            <a:rPr lang="en-IN" sz="2000">
              <a:latin typeface="Times New Roman" panose="02020603050405020304" pitchFamily="18" charset="0"/>
              <a:cs typeface="Times New Roman" panose="02020603050405020304" pitchFamily="18" charset="0"/>
            </a:rPr>
            <a:t>Personalized shopping experience.</a:t>
          </a:r>
          <a:endParaRPr lang="en-US" sz="2000">
            <a:latin typeface="Times New Roman" panose="02020603050405020304" pitchFamily="18" charset="0"/>
            <a:cs typeface="Times New Roman" panose="02020603050405020304" pitchFamily="18" charset="0"/>
          </a:endParaRPr>
        </a:p>
      </dgm:t>
    </dgm:pt>
    <dgm:pt modelId="{D3E7146B-75F2-4253-ADCD-2FDBB76F0FE8}" type="parTrans" cxnId="{BD0423AD-E35E-4847-8CD4-7D909CE46580}">
      <dgm:prSet/>
      <dgm:spPr/>
      <dgm:t>
        <a:bodyPr/>
        <a:lstStyle/>
        <a:p>
          <a:endParaRPr lang="en-US" sz="2000">
            <a:latin typeface="Times New Roman" panose="02020603050405020304" pitchFamily="18" charset="0"/>
            <a:cs typeface="Times New Roman" panose="02020603050405020304" pitchFamily="18" charset="0"/>
          </a:endParaRPr>
        </a:p>
      </dgm:t>
    </dgm:pt>
    <dgm:pt modelId="{E3E5E201-0F82-4CC1-BC35-F2E110392275}" type="sibTrans" cxnId="{BD0423AD-E35E-4847-8CD4-7D909CE46580}">
      <dgm:prSet/>
      <dgm:spPr/>
      <dgm:t>
        <a:bodyPr/>
        <a:lstStyle/>
        <a:p>
          <a:endParaRPr lang="en-US" sz="2000">
            <a:latin typeface="Times New Roman" panose="02020603050405020304" pitchFamily="18" charset="0"/>
            <a:cs typeface="Times New Roman" panose="02020603050405020304" pitchFamily="18" charset="0"/>
          </a:endParaRPr>
        </a:p>
      </dgm:t>
    </dgm:pt>
    <dgm:pt modelId="{D27DFC94-6F23-4D66-9AFD-FF873D0DA3F0}">
      <dgm:prSet custT="1"/>
      <dgm:spPr/>
      <dgm:t>
        <a:bodyPr/>
        <a:lstStyle/>
        <a:p>
          <a:r>
            <a:rPr lang="en-US" sz="2000">
              <a:latin typeface="Times New Roman" panose="02020603050405020304" pitchFamily="18" charset="0"/>
              <a:cs typeface="Times New Roman" panose="02020603050405020304" pitchFamily="18" charset="0"/>
            </a:rPr>
            <a:t>Vast Product Selection &amp; Trend Alignment</a:t>
          </a:r>
        </a:p>
      </dgm:t>
    </dgm:pt>
    <dgm:pt modelId="{F51686BD-6FE5-4E64-BE77-E0515FE7128F}" type="parTrans" cxnId="{6B449FCB-836B-4F31-9F7C-54DC7C28938B}">
      <dgm:prSet/>
      <dgm:spPr/>
      <dgm:t>
        <a:bodyPr/>
        <a:lstStyle/>
        <a:p>
          <a:endParaRPr lang="en-US" sz="2000">
            <a:latin typeface="Times New Roman" panose="02020603050405020304" pitchFamily="18" charset="0"/>
            <a:cs typeface="Times New Roman" panose="02020603050405020304" pitchFamily="18" charset="0"/>
          </a:endParaRPr>
        </a:p>
      </dgm:t>
    </dgm:pt>
    <dgm:pt modelId="{5D43C28B-E0BA-473A-9661-3E095471F131}" type="sibTrans" cxnId="{6B449FCB-836B-4F31-9F7C-54DC7C28938B}">
      <dgm:prSet/>
      <dgm:spPr/>
      <dgm:t>
        <a:bodyPr/>
        <a:lstStyle/>
        <a:p>
          <a:endParaRPr lang="en-US" sz="2000">
            <a:latin typeface="Times New Roman" panose="02020603050405020304" pitchFamily="18" charset="0"/>
            <a:cs typeface="Times New Roman" panose="02020603050405020304" pitchFamily="18" charset="0"/>
          </a:endParaRPr>
        </a:p>
      </dgm:t>
    </dgm:pt>
    <dgm:pt modelId="{FBDE821F-7C0A-460C-8C5D-A2A028B9D5EB}" type="pres">
      <dgm:prSet presAssocID="{78E38227-77D3-48DD-9D7B-7D9151236FF0}" presName="root" presStyleCnt="0">
        <dgm:presLayoutVars>
          <dgm:dir/>
          <dgm:resizeHandles val="exact"/>
        </dgm:presLayoutVars>
      </dgm:prSet>
      <dgm:spPr/>
    </dgm:pt>
    <dgm:pt modelId="{C2477F87-EED5-4CBD-96A1-F0AFDE65E1A8}" type="pres">
      <dgm:prSet presAssocID="{D823A3B4-C735-44A8-8493-C4DE8D86D4C4}" presName="compNode" presStyleCnt="0"/>
      <dgm:spPr/>
    </dgm:pt>
    <dgm:pt modelId="{712C4D4F-5C7F-4053-95D2-82789D22AD30}" type="pres">
      <dgm:prSet presAssocID="{D823A3B4-C735-44A8-8493-C4DE8D86D4C4}" presName="bgRect" presStyleLbl="bgShp" presStyleIdx="0" presStyleCnt="5"/>
      <dgm:spPr/>
    </dgm:pt>
    <dgm:pt modelId="{3445815D-94F1-43F8-A062-88EC64DB7572}" type="pres">
      <dgm:prSet presAssocID="{D823A3B4-C735-44A8-8493-C4DE8D86D4C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ibbon"/>
        </a:ext>
      </dgm:extLst>
    </dgm:pt>
    <dgm:pt modelId="{E4365986-5CFE-45F7-9F28-43800B9F29D1}" type="pres">
      <dgm:prSet presAssocID="{D823A3B4-C735-44A8-8493-C4DE8D86D4C4}" presName="spaceRect" presStyleCnt="0"/>
      <dgm:spPr/>
    </dgm:pt>
    <dgm:pt modelId="{0586146D-7A6F-44DC-8F87-0C86E2D9403C}" type="pres">
      <dgm:prSet presAssocID="{D823A3B4-C735-44A8-8493-C4DE8D86D4C4}" presName="parTx" presStyleLbl="revTx" presStyleIdx="0" presStyleCnt="5">
        <dgm:presLayoutVars>
          <dgm:chMax val="0"/>
          <dgm:chPref val="0"/>
        </dgm:presLayoutVars>
      </dgm:prSet>
      <dgm:spPr/>
    </dgm:pt>
    <dgm:pt modelId="{E70ED784-1CC5-4713-A3A0-48B03E2F8150}" type="pres">
      <dgm:prSet presAssocID="{793B5623-32D5-4F5F-AA31-EE1ECE571A05}" presName="sibTrans" presStyleCnt="0"/>
      <dgm:spPr/>
    </dgm:pt>
    <dgm:pt modelId="{FA81867D-C85E-4EF2-9C0A-FE257235627B}" type="pres">
      <dgm:prSet presAssocID="{55A06FD9-0DF4-4C37-8ECD-571A5784282C}" presName="compNode" presStyleCnt="0"/>
      <dgm:spPr/>
    </dgm:pt>
    <dgm:pt modelId="{4EB2C785-2D16-4123-8BC0-26FBCD77EC79}" type="pres">
      <dgm:prSet presAssocID="{55A06FD9-0DF4-4C37-8ECD-571A5784282C}" presName="bgRect" presStyleLbl="bgShp" presStyleIdx="1" presStyleCnt="5"/>
      <dgm:spPr/>
    </dgm:pt>
    <dgm:pt modelId="{D806FCE5-2736-4358-A7E9-90F5D6F687CE}" type="pres">
      <dgm:prSet presAssocID="{55A06FD9-0DF4-4C37-8ECD-571A5784282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mart Phone"/>
        </a:ext>
      </dgm:extLst>
    </dgm:pt>
    <dgm:pt modelId="{915AC9AF-BFE1-49A5-8C94-377B0ED47DF8}" type="pres">
      <dgm:prSet presAssocID="{55A06FD9-0DF4-4C37-8ECD-571A5784282C}" presName="spaceRect" presStyleCnt="0"/>
      <dgm:spPr/>
    </dgm:pt>
    <dgm:pt modelId="{5944FA64-1E9A-4814-BC99-5F2F706F5432}" type="pres">
      <dgm:prSet presAssocID="{55A06FD9-0DF4-4C37-8ECD-571A5784282C}" presName="parTx" presStyleLbl="revTx" presStyleIdx="1" presStyleCnt="5">
        <dgm:presLayoutVars>
          <dgm:chMax val="0"/>
          <dgm:chPref val="0"/>
        </dgm:presLayoutVars>
      </dgm:prSet>
      <dgm:spPr/>
    </dgm:pt>
    <dgm:pt modelId="{BDCB468B-DB28-45F8-AA80-98D21E427632}" type="pres">
      <dgm:prSet presAssocID="{7C398EA2-0BE1-421C-B604-1C9EDF556D31}" presName="sibTrans" presStyleCnt="0"/>
      <dgm:spPr/>
    </dgm:pt>
    <dgm:pt modelId="{D1790BD2-107D-4CC1-B683-FF4E712BD671}" type="pres">
      <dgm:prSet presAssocID="{DC1F4E1F-7009-4E80-A83D-D2C690A9499A}" presName="compNode" presStyleCnt="0"/>
      <dgm:spPr/>
    </dgm:pt>
    <dgm:pt modelId="{D80F43F2-B862-4C3E-8C18-3B259AA1AD03}" type="pres">
      <dgm:prSet presAssocID="{DC1F4E1F-7009-4E80-A83D-D2C690A9499A}" presName="bgRect" presStyleLbl="bgShp" presStyleIdx="2" presStyleCnt="5"/>
      <dgm:spPr/>
    </dgm:pt>
    <dgm:pt modelId="{5EE9B3DF-6595-4F13-BA92-8E151ECDCF92}" type="pres">
      <dgm:prSet presAssocID="{DC1F4E1F-7009-4E80-A83D-D2C690A9499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ruck"/>
        </a:ext>
      </dgm:extLst>
    </dgm:pt>
    <dgm:pt modelId="{7F349984-CB47-4AA2-8BE2-75B039EFE42F}" type="pres">
      <dgm:prSet presAssocID="{DC1F4E1F-7009-4E80-A83D-D2C690A9499A}" presName="spaceRect" presStyleCnt="0"/>
      <dgm:spPr/>
    </dgm:pt>
    <dgm:pt modelId="{624BE377-D900-45C9-B917-30EE805CB568}" type="pres">
      <dgm:prSet presAssocID="{DC1F4E1F-7009-4E80-A83D-D2C690A9499A}" presName="parTx" presStyleLbl="revTx" presStyleIdx="2" presStyleCnt="5">
        <dgm:presLayoutVars>
          <dgm:chMax val="0"/>
          <dgm:chPref val="0"/>
        </dgm:presLayoutVars>
      </dgm:prSet>
      <dgm:spPr/>
    </dgm:pt>
    <dgm:pt modelId="{8758A100-CD58-4B53-846E-5A767136E0C7}" type="pres">
      <dgm:prSet presAssocID="{EBCFEB8A-C74F-4871-A389-D6B29C244DBA}" presName="sibTrans" presStyleCnt="0"/>
      <dgm:spPr/>
    </dgm:pt>
    <dgm:pt modelId="{F09974E8-33F0-418B-B582-440D0DACBD3A}" type="pres">
      <dgm:prSet presAssocID="{A05EC6A0-3411-41CE-A754-36B253D60258}" presName="compNode" presStyleCnt="0"/>
      <dgm:spPr/>
    </dgm:pt>
    <dgm:pt modelId="{63D26675-4FFE-4D15-8945-15082AB4A9CB}" type="pres">
      <dgm:prSet presAssocID="{A05EC6A0-3411-41CE-A754-36B253D60258}" presName="bgRect" presStyleLbl="bgShp" presStyleIdx="3" presStyleCnt="5"/>
      <dgm:spPr/>
    </dgm:pt>
    <dgm:pt modelId="{B6A043E5-43F1-406E-A7FE-6C7E9078FFDB}" type="pres">
      <dgm:prSet presAssocID="{A05EC6A0-3411-41CE-A754-36B253D6025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hopping cart"/>
        </a:ext>
      </dgm:extLst>
    </dgm:pt>
    <dgm:pt modelId="{6C0A840B-7A0C-44AB-95E8-5547CA3E428B}" type="pres">
      <dgm:prSet presAssocID="{A05EC6A0-3411-41CE-A754-36B253D60258}" presName="spaceRect" presStyleCnt="0"/>
      <dgm:spPr/>
    </dgm:pt>
    <dgm:pt modelId="{B7EEC440-B241-4BEB-9FBD-26A9099ACF69}" type="pres">
      <dgm:prSet presAssocID="{A05EC6A0-3411-41CE-A754-36B253D60258}" presName="parTx" presStyleLbl="revTx" presStyleIdx="3" presStyleCnt="5">
        <dgm:presLayoutVars>
          <dgm:chMax val="0"/>
          <dgm:chPref val="0"/>
        </dgm:presLayoutVars>
      </dgm:prSet>
      <dgm:spPr/>
    </dgm:pt>
    <dgm:pt modelId="{16609DA9-9387-47AB-93DA-185505CC29E0}" type="pres">
      <dgm:prSet presAssocID="{E3E5E201-0F82-4CC1-BC35-F2E110392275}" presName="sibTrans" presStyleCnt="0"/>
      <dgm:spPr/>
    </dgm:pt>
    <dgm:pt modelId="{DFD04EFD-2D32-4E7C-BCE0-C9EF5F7E5DA5}" type="pres">
      <dgm:prSet presAssocID="{D27DFC94-6F23-4D66-9AFD-FF873D0DA3F0}" presName="compNode" presStyleCnt="0"/>
      <dgm:spPr/>
    </dgm:pt>
    <dgm:pt modelId="{50C4413D-E9B0-40E9-8A9F-1EB4B598009B}" type="pres">
      <dgm:prSet presAssocID="{D27DFC94-6F23-4D66-9AFD-FF873D0DA3F0}" presName="bgRect" presStyleLbl="bgShp" presStyleIdx="4" presStyleCnt="5"/>
      <dgm:spPr/>
    </dgm:pt>
    <dgm:pt modelId="{88D7D7C8-171B-48AB-BCE6-BE5F194720FE}" type="pres">
      <dgm:prSet presAssocID="{D27DFC94-6F23-4D66-9AFD-FF873D0DA3F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agnifying glass"/>
        </a:ext>
      </dgm:extLst>
    </dgm:pt>
    <dgm:pt modelId="{3E8EA385-D36F-4D3D-BC0E-54B85E86EC6D}" type="pres">
      <dgm:prSet presAssocID="{D27DFC94-6F23-4D66-9AFD-FF873D0DA3F0}" presName="spaceRect" presStyleCnt="0"/>
      <dgm:spPr/>
    </dgm:pt>
    <dgm:pt modelId="{34EF23F1-ED9D-48EF-BA3C-37CE8335823B}" type="pres">
      <dgm:prSet presAssocID="{D27DFC94-6F23-4D66-9AFD-FF873D0DA3F0}" presName="parTx" presStyleLbl="revTx" presStyleIdx="4" presStyleCnt="5">
        <dgm:presLayoutVars>
          <dgm:chMax val="0"/>
          <dgm:chPref val="0"/>
        </dgm:presLayoutVars>
      </dgm:prSet>
      <dgm:spPr/>
    </dgm:pt>
  </dgm:ptLst>
  <dgm:cxnLst>
    <dgm:cxn modelId="{8A07C903-E43A-48D0-BB66-00A24B0DE79F}" type="presOf" srcId="{D27DFC94-6F23-4D66-9AFD-FF873D0DA3F0}" destId="{34EF23F1-ED9D-48EF-BA3C-37CE8335823B}" srcOrd="0" destOrd="0" presId="urn:microsoft.com/office/officeart/2018/2/layout/IconVerticalSolidList"/>
    <dgm:cxn modelId="{DC10F607-F162-4DFA-9412-7A7309FEEACA}" srcId="{78E38227-77D3-48DD-9D7B-7D9151236FF0}" destId="{D823A3B4-C735-44A8-8493-C4DE8D86D4C4}" srcOrd="0" destOrd="0" parTransId="{5CA0CD13-DC82-4CF1-9D33-E73A7EFB0AA8}" sibTransId="{793B5623-32D5-4F5F-AA31-EE1ECE571A05}"/>
    <dgm:cxn modelId="{A4A8861C-A69F-4782-908E-4CB00436B36C}" type="presOf" srcId="{A05EC6A0-3411-41CE-A754-36B253D60258}" destId="{B7EEC440-B241-4BEB-9FBD-26A9099ACF69}" srcOrd="0" destOrd="0" presId="urn:microsoft.com/office/officeart/2018/2/layout/IconVerticalSolidList"/>
    <dgm:cxn modelId="{DDF3951D-30EB-4B6C-B73B-D37EA7E71361}" srcId="{78E38227-77D3-48DD-9D7B-7D9151236FF0}" destId="{DC1F4E1F-7009-4E80-A83D-D2C690A9499A}" srcOrd="2" destOrd="0" parTransId="{9E06A654-9973-48E9-B8FC-BF8CFF1ADB46}" sibTransId="{EBCFEB8A-C74F-4871-A389-D6B29C244DBA}"/>
    <dgm:cxn modelId="{422BC01F-241B-41B7-8393-E1BA66BB4861}" type="presOf" srcId="{78E38227-77D3-48DD-9D7B-7D9151236FF0}" destId="{FBDE821F-7C0A-460C-8C5D-A2A028B9D5EB}" srcOrd="0" destOrd="0" presId="urn:microsoft.com/office/officeart/2018/2/layout/IconVerticalSolidList"/>
    <dgm:cxn modelId="{6D627D39-2EC2-4B4D-BEE7-EC636C49280D}" type="presOf" srcId="{55A06FD9-0DF4-4C37-8ECD-571A5784282C}" destId="{5944FA64-1E9A-4814-BC99-5F2F706F5432}" srcOrd="0" destOrd="0" presId="urn:microsoft.com/office/officeart/2018/2/layout/IconVerticalSolidList"/>
    <dgm:cxn modelId="{00EFD039-5A19-4E0A-8EEE-0005FDD27473}" srcId="{78E38227-77D3-48DD-9D7B-7D9151236FF0}" destId="{55A06FD9-0DF4-4C37-8ECD-571A5784282C}" srcOrd="1" destOrd="0" parTransId="{86897F9F-A334-4F1B-B740-4AAEBFF517FB}" sibTransId="{7C398EA2-0BE1-421C-B604-1C9EDF556D31}"/>
    <dgm:cxn modelId="{8014766D-7387-4AD2-B55E-2F222FD6E183}" type="presOf" srcId="{DC1F4E1F-7009-4E80-A83D-D2C690A9499A}" destId="{624BE377-D900-45C9-B917-30EE805CB568}" srcOrd="0" destOrd="0" presId="urn:microsoft.com/office/officeart/2018/2/layout/IconVerticalSolidList"/>
    <dgm:cxn modelId="{7C8812A6-141B-4924-8E6E-B320DF13344E}" type="presOf" srcId="{D823A3B4-C735-44A8-8493-C4DE8D86D4C4}" destId="{0586146D-7A6F-44DC-8F87-0C86E2D9403C}" srcOrd="0" destOrd="0" presId="urn:microsoft.com/office/officeart/2018/2/layout/IconVerticalSolidList"/>
    <dgm:cxn modelId="{BD0423AD-E35E-4847-8CD4-7D909CE46580}" srcId="{78E38227-77D3-48DD-9D7B-7D9151236FF0}" destId="{A05EC6A0-3411-41CE-A754-36B253D60258}" srcOrd="3" destOrd="0" parTransId="{D3E7146B-75F2-4253-ADCD-2FDBB76F0FE8}" sibTransId="{E3E5E201-0F82-4CC1-BC35-F2E110392275}"/>
    <dgm:cxn modelId="{6B449FCB-836B-4F31-9F7C-54DC7C28938B}" srcId="{78E38227-77D3-48DD-9D7B-7D9151236FF0}" destId="{D27DFC94-6F23-4D66-9AFD-FF873D0DA3F0}" srcOrd="4" destOrd="0" parTransId="{F51686BD-6FE5-4E64-BE77-E0515FE7128F}" sibTransId="{5D43C28B-E0BA-473A-9661-3E095471F131}"/>
    <dgm:cxn modelId="{BA4675B1-162F-43FF-B892-CEFBC5E51296}" type="presParOf" srcId="{FBDE821F-7C0A-460C-8C5D-A2A028B9D5EB}" destId="{C2477F87-EED5-4CBD-96A1-F0AFDE65E1A8}" srcOrd="0" destOrd="0" presId="urn:microsoft.com/office/officeart/2018/2/layout/IconVerticalSolidList"/>
    <dgm:cxn modelId="{F445C003-D50A-4696-AE85-EA403DB29991}" type="presParOf" srcId="{C2477F87-EED5-4CBD-96A1-F0AFDE65E1A8}" destId="{712C4D4F-5C7F-4053-95D2-82789D22AD30}" srcOrd="0" destOrd="0" presId="urn:microsoft.com/office/officeart/2018/2/layout/IconVerticalSolidList"/>
    <dgm:cxn modelId="{8A65FBA4-77D8-47F3-8BF6-B0396AC3612D}" type="presParOf" srcId="{C2477F87-EED5-4CBD-96A1-F0AFDE65E1A8}" destId="{3445815D-94F1-43F8-A062-88EC64DB7572}" srcOrd="1" destOrd="0" presId="urn:microsoft.com/office/officeart/2018/2/layout/IconVerticalSolidList"/>
    <dgm:cxn modelId="{EF1BD18B-9424-4C30-99FE-B66D7C794A68}" type="presParOf" srcId="{C2477F87-EED5-4CBD-96A1-F0AFDE65E1A8}" destId="{E4365986-5CFE-45F7-9F28-43800B9F29D1}" srcOrd="2" destOrd="0" presId="urn:microsoft.com/office/officeart/2018/2/layout/IconVerticalSolidList"/>
    <dgm:cxn modelId="{9B9B3887-B2DE-4F19-84D2-89FDC7BBE6A2}" type="presParOf" srcId="{C2477F87-EED5-4CBD-96A1-F0AFDE65E1A8}" destId="{0586146D-7A6F-44DC-8F87-0C86E2D9403C}" srcOrd="3" destOrd="0" presId="urn:microsoft.com/office/officeart/2018/2/layout/IconVerticalSolidList"/>
    <dgm:cxn modelId="{D6463243-1F39-4BFA-A13A-1CC3A2B651F6}" type="presParOf" srcId="{FBDE821F-7C0A-460C-8C5D-A2A028B9D5EB}" destId="{E70ED784-1CC5-4713-A3A0-48B03E2F8150}" srcOrd="1" destOrd="0" presId="urn:microsoft.com/office/officeart/2018/2/layout/IconVerticalSolidList"/>
    <dgm:cxn modelId="{9DEE1BF1-AD0D-480D-B142-BACC94711D53}" type="presParOf" srcId="{FBDE821F-7C0A-460C-8C5D-A2A028B9D5EB}" destId="{FA81867D-C85E-4EF2-9C0A-FE257235627B}" srcOrd="2" destOrd="0" presId="urn:microsoft.com/office/officeart/2018/2/layout/IconVerticalSolidList"/>
    <dgm:cxn modelId="{39EC5565-C8CC-4D06-B0ED-ED8CF0075800}" type="presParOf" srcId="{FA81867D-C85E-4EF2-9C0A-FE257235627B}" destId="{4EB2C785-2D16-4123-8BC0-26FBCD77EC79}" srcOrd="0" destOrd="0" presId="urn:microsoft.com/office/officeart/2018/2/layout/IconVerticalSolidList"/>
    <dgm:cxn modelId="{0137D319-BB72-4E80-9F76-60616146140F}" type="presParOf" srcId="{FA81867D-C85E-4EF2-9C0A-FE257235627B}" destId="{D806FCE5-2736-4358-A7E9-90F5D6F687CE}" srcOrd="1" destOrd="0" presId="urn:microsoft.com/office/officeart/2018/2/layout/IconVerticalSolidList"/>
    <dgm:cxn modelId="{77826BD0-D9DF-410E-B017-597BF982AA4E}" type="presParOf" srcId="{FA81867D-C85E-4EF2-9C0A-FE257235627B}" destId="{915AC9AF-BFE1-49A5-8C94-377B0ED47DF8}" srcOrd="2" destOrd="0" presId="urn:microsoft.com/office/officeart/2018/2/layout/IconVerticalSolidList"/>
    <dgm:cxn modelId="{0D147E37-F8B0-4257-AFE9-1FD756EFE3A5}" type="presParOf" srcId="{FA81867D-C85E-4EF2-9C0A-FE257235627B}" destId="{5944FA64-1E9A-4814-BC99-5F2F706F5432}" srcOrd="3" destOrd="0" presId="urn:microsoft.com/office/officeart/2018/2/layout/IconVerticalSolidList"/>
    <dgm:cxn modelId="{7BA459C9-7CF3-4CDB-90F5-DA8FFCCE8741}" type="presParOf" srcId="{FBDE821F-7C0A-460C-8C5D-A2A028B9D5EB}" destId="{BDCB468B-DB28-45F8-AA80-98D21E427632}" srcOrd="3" destOrd="0" presId="urn:microsoft.com/office/officeart/2018/2/layout/IconVerticalSolidList"/>
    <dgm:cxn modelId="{610A97F2-4CB7-4518-BDE8-C6B15495B2E3}" type="presParOf" srcId="{FBDE821F-7C0A-460C-8C5D-A2A028B9D5EB}" destId="{D1790BD2-107D-4CC1-B683-FF4E712BD671}" srcOrd="4" destOrd="0" presId="urn:microsoft.com/office/officeart/2018/2/layout/IconVerticalSolidList"/>
    <dgm:cxn modelId="{C2B24584-266D-47F6-9A78-7804C41A5A83}" type="presParOf" srcId="{D1790BD2-107D-4CC1-B683-FF4E712BD671}" destId="{D80F43F2-B862-4C3E-8C18-3B259AA1AD03}" srcOrd="0" destOrd="0" presId="urn:microsoft.com/office/officeart/2018/2/layout/IconVerticalSolidList"/>
    <dgm:cxn modelId="{8EDCDF9B-F57E-4608-9E80-9D23CB108997}" type="presParOf" srcId="{D1790BD2-107D-4CC1-B683-FF4E712BD671}" destId="{5EE9B3DF-6595-4F13-BA92-8E151ECDCF92}" srcOrd="1" destOrd="0" presId="urn:microsoft.com/office/officeart/2018/2/layout/IconVerticalSolidList"/>
    <dgm:cxn modelId="{B365F8F9-3810-428F-A409-F9938A1871B3}" type="presParOf" srcId="{D1790BD2-107D-4CC1-B683-FF4E712BD671}" destId="{7F349984-CB47-4AA2-8BE2-75B039EFE42F}" srcOrd="2" destOrd="0" presId="urn:microsoft.com/office/officeart/2018/2/layout/IconVerticalSolidList"/>
    <dgm:cxn modelId="{7DC1269C-4AB2-4ADA-BDA2-988A3AA8CC73}" type="presParOf" srcId="{D1790BD2-107D-4CC1-B683-FF4E712BD671}" destId="{624BE377-D900-45C9-B917-30EE805CB568}" srcOrd="3" destOrd="0" presId="urn:microsoft.com/office/officeart/2018/2/layout/IconVerticalSolidList"/>
    <dgm:cxn modelId="{AC71790D-4304-4D59-9F41-25A68B97832A}" type="presParOf" srcId="{FBDE821F-7C0A-460C-8C5D-A2A028B9D5EB}" destId="{8758A100-CD58-4B53-846E-5A767136E0C7}" srcOrd="5" destOrd="0" presId="urn:microsoft.com/office/officeart/2018/2/layout/IconVerticalSolidList"/>
    <dgm:cxn modelId="{66C7D061-83DD-4339-8F09-06C50D3F1577}" type="presParOf" srcId="{FBDE821F-7C0A-460C-8C5D-A2A028B9D5EB}" destId="{F09974E8-33F0-418B-B582-440D0DACBD3A}" srcOrd="6" destOrd="0" presId="urn:microsoft.com/office/officeart/2018/2/layout/IconVerticalSolidList"/>
    <dgm:cxn modelId="{D4668519-7CAE-44A7-A404-AF52F1F2363F}" type="presParOf" srcId="{F09974E8-33F0-418B-B582-440D0DACBD3A}" destId="{63D26675-4FFE-4D15-8945-15082AB4A9CB}" srcOrd="0" destOrd="0" presId="urn:microsoft.com/office/officeart/2018/2/layout/IconVerticalSolidList"/>
    <dgm:cxn modelId="{70665699-DEA0-4731-AF50-ADBFEA8BC1D0}" type="presParOf" srcId="{F09974E8-33F0-418B-B582-440D0DACBD3A}" destId="{B6A043E5-43F1-406E-A7FE-6C7E9078FFDB}" srcOrd="1" destOrd="0" presId="urn:microsoft.com/office/officeart/2018/2/layout/IconVerticalSolidList"/>
    <dgm:cxn modelId="{F5E05B20-6092-46A0-8E15-7800F5400014}" type="presParOf" srcId="{F09974E8-33F0-418B-B582-440D0DACBD3A}" destId="{6C0A840B-7A0C-44AB-95E8-5547CA3E428B}" srcOrd="2" destOrd="0" presId="urn:microsoft.com/office/officeart/2018/2/layout/IconVerticalSolidList"/>
    <dgm:cxn modelId="{F624675A-DFFC-45BC-A348-B851D63B887E}" type="presParOf" srcId="{F09974E8-33F0-418B-B582-440D0DACBD3A}" destId="{B7EEC440-B241-4BEB-9FBD-26A9099ACF69}" srcOrd="3" destOrd="0" presId="urn:microsoft.com/office/officeart/2018/2/layout/IconVerticalSolidList"/>
    <dgm:cxn modelId="{D49F7561-8CD6-417A-975D-C4E789095105}" type="presParOf" srcId="{FBDE821F-7C0A-460C-8C5D-A2A028B9D5EB}" destId="{16609DA9-9387-47AB-93DA-185505CC29E0}" srcOrd="7" destOrd="0" presId="urn:microsoft.com/office/officeart/2018/2/layout/IconVerticalSolidList"/>
    <dgm:cxn modelId="{32CF6C59-7A65-4F03-A24C-B677C48AB87A}" type="presParOf" srcId="{FBDE821F-7C0A-460C-8C5D-A2A028B9D5EB}" destId="{DFD04EFD-2D32-4E7C-BCE0-C9EF5F7E5DA5}" srcOrd="8" destOrd="0" presId="urn:microsoft.com/office/officeart/2018/2/layout/IconVerticalSolidList"/>
    <dgm:cxn modelId="{D7CAA2E6-6FD1-467E-8A76-1EF6A5E68747}" type="presParOf" srcId="{DFD04EFD-2D32-4E7C-BCE0-C9EF5F7E5DA5}" destId="{50C4413D-E9B0-40E9-8A9F-1EB4B598009B}" srcOrd="0" destOrd="0" presId="urn:microsoft.com/office/officeart/2018/2/layout/IconVerticalSolidList"/>
    <dgm:cxn modelId="{220B5BBF-ED44-4B82-8BA6-37C487E271A2}" type="presParOf" srcId="{DFD04EFD-2D32-4E7C-BCE0-C9EF5F7E5DA5}" destId="{88D7D7C8-171B-48AB-BCE6-BE5F194720FE}" srcOrd="1" destOrd="0" presId="urn:microsoft.com/office/officeart/2018/2/layout/IconVerticalSolidList"/>
    <dgm:cxn modelId="{44196163-26B2-4C32-87EC-3DA09E33A71E}" type="presParOf" srcId="{DFD04EFD-2D32-4E7C-BCE0-C9EF5F7E5DA5}" destId="{3E8EA385-D36F-4D3D-BC0E-54B85E86EC6D}" srcOrd="2" destOrd="0" presId="urn:microsoft.com/office/officeart/2018/2/layout/IconVerticalSolidList"/>
    <dgm:cxn modelId="{AA111395-5AB7-4D1C-9E66-F0DA7A7D352C}" type="presParOf" srcId="{DFD04EFD-2D32-4E7C-BCE0-C9EF5F7E5DA5}" destId="{34EF23F1-ED9D-48EF-BA3C-37CE8335823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AD7FEA0-B6DA-418B-9BF5-E75C73EE9382}" type="doc">
      <dgm:prSet loTypeId="urn:microsoft.com/office/officeart/2005/8/layout/vList2" loCatId="list" qsTypeId="urn:microsoft.com/office/officeart/2005/8/quickstyle/simple2" qsCatId="simple" csTypeId="urn:microsoft.com/office/officeart/2005/8/colors/colorful1" csCatId="colorful"/>
      <dgm:spPr/>
      <dgm:t>
        <a:bodyPr/>
        <a:lstStyle/>
        <a:p>
          <a:endParaRPr lang="en-US"/>
        </a:p>
      </dgm:t>
    </dgm:pt>
    <dgm:pt modelId="{03851EF0-0CFF-4060-856D-C5643F606578}">
      <dgm:prSet custT="1"/>
      <dgm:spPr/>
      <dgm:t>
        <a:bodyPr/>
        <a:lstStyle/>
        <a:p>
          <a:r>
            <a:rPr lang="en-US" sz="2000">
              <a:latin typeface="Times New Roman" panose="02020603050405020304" pitchFamily="18" charset="0"/>
              <a:cs typeface="Times New Roman" panose="02020603050405020304" pitchFamily="18" charset="0"/>
            </a:rPr>
            <a:t>Quality Concerns with Low-Cost Items</a:t>
          </a:r>
        </a:p>
      </dgm:t>
    </dgm:pt>
    <dgm:pt modelId="{D9DBB534-8474-40EB-8432-B63E8AE5433F}" type="parTrans" cxnId="{1F9F81D5-A409-4F19-8286-59F47BAE8BEE}">
      <dgm:prSet/>
      <dgm:spPr/>
      <dgm:t>
        <a:bodyPr/>
        <a:lstStyle/>
        <a:p>
          <a:endParaRPr lang="en-US" sz="2000">
            <a:latin typeface="Times New Roman" panose="02020603050405020304" pitchFamily="18" charset="0"/>
            <a:cs typeface="Times New Roman" panose="02020603050405020304" pitchFamily="18" charset="0"/>
          </a:endParaRPr>
        </a:p>
      </dgm:t>
    </dgm:pt>
    <dgm:pt modelId="{77CA7E4A-CE2F-48CA-84B7-6B22F78672FA}" type="sibTrans" cxnId="{1F9F81D5-A409-4F19-8286-59F47BAE8BEE}">
      <dgm:prSet/>
      <dgm:spPr/>
      <dgm:t>
        <a:bodyPr/>
        <a:lstStyle/>
        <a:p>
          <a:endParaRPr lang="en-US" sz="2000">
            <a:latin typeface="Times New Roman" panose="02020603050405020304" pitchFamily="18" charset="0"/>
            <a:cs typeface="Times New Roman" panose="02020603050405020304" pitchFamily="18" charset="0"/>
          </a:endParaRPr>
        </a:p>
      </dgm:t>
    </dgm:pt>
    <dgm:pt modelId="{4A759774-C601-4860-A777-39694AFF46B1}">
      <dgm:prSet custT="1"/>
      <dgm:spPr/>
      <dgm:t>
        <a:bodyPr/>
        <a:lstStyle/>
        <a:p>
          <a:r>
            <a:rPr lang="en-US" sz="2000">
              <a:latin typeface="Times New Roman" panose="02020603050405020304" pitchFamily="18" charset="0"/>
              <a:cs typeface="Times New Roman" panose="02020603050405020304" pitchFamily="18" charset="0"/>
            </a:rPr>
            <a:t>Wrong or Defective Products</a:t>
          </a:r>
        </a:p>
      </dgm:t>
    </dgm:pt>
    <dgm:pt modelId="{2E7888B9-FA33-416F-B247-4B060FB27FFE}" type="parTrans" cxnId="{82B15EAA-CF5C-4300-8BFF-10D859F81A99}">
      <dgm:prSet/>
      <dgm:spPr/>
      <dgm:t>
        <a:bodyPr/>
        <a:lstStyle/>
        <a:p>
          <a:endParaRPr lang="en-US" sz="2000">
            <a:latin typeface="Times New Roman" panose="02020603050405020304" pitchFamily="18" charset="0"/>
            <a:cs typeface="Times New Roman" panose="02020603050405020304" pitchFamily="18" charset="0"/>
          </a:endParaRPr>
        </a:p>
      </dgm:t>
    </dgm:pt>
    <dgm:pt modelId="{37042FA9-F364-4284-B62F-3A354A89BE36}" type="sibTrans" cxnId="{82B15EAA-CF5C-4300-8BFF-10D859F81A99}">
      <dgm:prSet/>
      <dgm:spPr/>
      <dgm:t>
        <a:bodyPr/>
        <a:lstStyle/>
        <a:p>
          <a:endParaRPr lang="en-US" sz="2000">
            <a:latin typeface="Times New Roman" panose="02020603050405020304" pitchFamily="18" charset="0"/>
            <a:cs typeface="Times New Roman" panose="02020603050405020304" pitchFamily="18" charset="0"/>
          </a:endParaRPr>
        </a:p>
      </dgm:t>
    </dgm:pt>
    <dgm:pt modelId="{D5E3282A-B8A2-402F-B766-4076977AADBC}">
      <dgm:prSet custT="1"/>
      <dgm:spPr/>
      <dgm:t>
        <a:bodyPr/>
        <a:lstStyle/>
        <a:p>
          <a:r>
            <a:rPr lang="en-US" sz="2000">
              <a:latin typeface="Times New Roman" panose="02020603050405020304" pitchFamily="18" charset="0"/>
              <a:cs typeface="Times New Roman" panose="02020603050405020304" pitchFamily="18" charset="0"/>
            </a:rPr>
            <a:t>Poor quality or misleading product descriptions.</a:t>
          </a:r>
        </a:p>
      </dgm:t>
    </dgm:pt>
    <dgm:pt modelId="{12CCE9D9-269A-4A99-9816-2CBADD6FEEAF}" type="parTrans" cxnId="{EBD5DBA0-1F09-465D-BAD7-4C76EA08EF51}">
      <dgm:prSet/>
      <dgm:spPr/>
      <dgm:t>
        <a:bodyPr/>
        <a:lstStyle/>
        <a:p>
          <a:endParaRPr lang="en-US" sz="2000">
            <a:latin typeface="Times New Roman" panose="02020603050405020304" pitchFamily="18" charset="0"/>
            <a:cs typeface="Times New Roman" panose="02020603050405020304" pitchFamily="18" charset="0"/>
          </a:endParaRPr>
        </a:p>
      </dgm:t>
    </dgm:pt>
    <dgm:pt modelId="{28893C30-DA8E-4DA2-900E-762B27D1A8DC}" type="sibTrans" cxnId="{EBD5DBA0-1F09-465D-BAD7-4C76EA08EF51}">
      <dgm:prSet/>
      <dgm:spPr/>
      <dgm:t>
        <a:bodyPr/>
        <a:lstStyle/>
        <a:p>
          <a:endParaRPr lang="en-US" sz="2000">
            <a:latin typeface="Times New Roman" panose="02020603050405020304" pitchFamily="18" charset="0"/>
            <a:cs typeface="Times New Roman" panose="02020603050405020304" pitchFamily="18" charset="0"/>
          </a:endParaRPr>
        </a:p>
      </dgm:t>
    </dgm:pt>
    <dgm:pt modelId="{5F39FF0F-ADB4-4897-8E34-84A1D5E8249B}">
      <dgm:prSet custT="1"/>
      <dgm:spPr/>
      <dgm:t>
        <a:bodyPr/>
        <a:lstStyle/>
        <a:p>
          <a:r>
            <a:rPr lang="en-US" sz="2000">
              <a:latin typeface="Times New Roman" panose="02020603050405020304" pitchFamily="18" charset="0"/>
              <a:cs typeface="Times New Roman" panose="02020603050405020304" pitchFamily="18" charset="0"/>
            </a:rPr>
            <a:t>Delayed deliveries and order fulfillment issues.</a:t>
          </a:r>
        </a:p>
      </dgm:t>
    </dgm:pt>
    <dgm:pt modelId="{DFB23CC8-9FFA-4DF1-9A02-255D7E1B24EA}" type="parTrans" cxnId="{71321934-3503-4174-9DE8-48FF6F0BD21E}">
      <dgm:prSet/>
      <dgm:spPr/>
      <dgm:t>
        <a:bodyPr/>
        <a:lstStyle/>
        <a:p>
          <a:endParaRPr lang="en-US" sz="2000">
            <a:latin typeface="Times New Roman" panose="02020603050405020304" pitchFamily="18" charset="0"/>
            <a:cs typeface="Times New Roman" panose="02020603050405020304" pitchFamily="18" charset="0"/>
          </a:endParaRPr>
        </a:p>
      </dgm:t>
    </dgm:pt>
    <dgm:pt modelId="{3FE1D760-8CBC-440C-A2F7-C2DD3C71586B}" type="sibTrans" cxnId="{71321934-3503-4174-9DE8-48FF6F0BD21E}">
      <dgm:prSet/>
      <dgm:spPr/>
      <dgm:t>
        <a:bodyPr/>
        <a:lstStyle/>
        <a:p>
          <a:endParaRPr lang="en-US" sz="2000">
            <a:latin typeface="Times New Roman" panose="02020603050405020304" pitchFamily="18" charset="0"/>
            <a:cs typeface="Times New Roman" panose="02020603050405020304" pitchFamily="18" charset="0"/>
          </a:endParaRPr>
        </a:p>
      </dgm:t>
    </dgm:pt>
    <dgm:pt modelId="{6958DF37-76A9-4893-A0D4-6D56530B6D6D}">
      <dgm:prSet custT="1"/>
      <dgm:spPr/>
      <dgm:t>
        <a:bodyPr/>
        <a:lstStyle/>
        <a:p>
          <a:r>
            <a:rPr lang="en-US" sz="2000">
              <a:latin typeface="Times New Roman" panose="02020603050405020304" pitchFamily="18" charset="0"/>
              <a:cs typeface="Times New Roman" panose="02020603050405020304" pitchFamily="18" charset="0"/>
            </a:rPr>
            <a:t>Inadequate resolution for complaints or issues.</a:t>
          </a:r>
        </a:p>
      </dgm:t>
    </dgm:pt>
    <dgm:pt modelId="{D4E70DD1-CBAE-4DAE-B514-BD0F4519A692}" type="parTrans" cxnId="{35B0411F-2C48-4D70-9B19-8298F5A07D0C}">
      <dgm:prSet/>
      <dgm:spPr/>
      <dgm:t>
        <a:bodyPr/>
        <a:lstStyle/>
        <a:p>
          <a:endParaRPr lang="en-US" sz="2000">
            <a:latin typeface="Times New Roman" panose="02020603050405020304" pitchFamily="18" charset="0"/>
            <a:cs typeface="Times New Roman" panose="02020603050405020304" pitchFamily="18" charset="0"/>
          </a:endParaRPr>
        </a:p>
      </dgm:t>
    </dgm:pt>
    <dgm:pt modelId="{FC3D627B-A91C-4832-AF71-8EB5F5B04323}" type="sibTrans" cxnId="{35B0411F-2C48-4D70-9B19-8298F5A07D0C}">
      <dgm:prSet/>
      <dgm:spPr/>
      <dgm:t>
        <a:bodyPr/>
        <a:lstStyle/>
        <a:p>
          <a:endParaRPr lang="en-US" sz="2000">
            <a:latin typeface="Times New Roman" panose="02020603050405020304" pitchFamily="18" charset="0"/>
            <a:cs typeface="Times New Roman" panose="02020603050405020304" pitchFamily="18" charset="0"/>
          </a:endParaRPr>
        </a:p>
      </dgm:t>
    </dgm:pt>
    <dgm:pt modelId="{4F9608AC-5D88-4D98-AEED-6F00052B7A7D}">
      <dgm:prSet custT="1"/>
      <dgm:spPr/>
      <dgm:t>
        <a:bodyPr/>
        <a:lstStyle/>
        <a:p>
          <a:r>
            <a:rPr lang="en-US" sz="2000">
              <a:latin typeface="Times New Roman" panose="02020603050405020304" pitchFamily="18" charset="0"/>
              <a:cs typeface="Times New Roman" panose="02020603050405020304" pitchFamily="18" charset="0"/>
            </a:rPr>
            <a:t>Customer Service Issues</a:t>
          </a:r>
        </a:p>
      </dgm:t>
    </dgm:pt>
    <dgm:pt modelId="{898C982C-630B-49DC-9605-D3E96FD83F59}" type="parTrans" cxnId="{19E76F6D-6BE8-451F-B20A-AD62CEB14104}">
      <dgm:prSet/>
      <dgm:spPr/>
      <dgm:t>
        <a:bodyPr/>
        <a:lstStyle/>
        <a:p>
          <a:endParaRPr lang="en-US" sz="2000">
            <a:latin typeface="Times New Roman" panose="02020603050405020304" pitchFamily="18" charset="0"/>
            <a:cs typeface="Times New Roman" panose="02020603050405020304" pitchFamily="18" charset="0"/>
          </a:endParaRPr>
        </a:p>
      </dgm:t>
    </dgm:pt>
    <dgm:pt modelId="{D4F77386-B82A-43A2-ABCB-8177874EC2DA}" type="sibTrans" cxnId="{19E76F6D-6BE8-451F-B20A-AD62CEB14104}">
      <dgm:prSet/>
      <dgm:spPr/>
      <dgm:t>
        <a:bodyPr/>
        <a:lstStyle/>
        <a:p>
          <a:endParaRPr lang="en-US" sz="2000">
            <a:latin typeface="Times New Roman" panose="02020603050405020304" pitchFamily="18" charset="0"/>
            <a:cs typeface="Times New Roman" panose="02020603050405020304" pitchFamily="18" charset="0"/>
          </a:endParaRPr>
        </a:p>
      </dgm:t>
    </dgm:pt>
    <dgm:pt modelId="{6FB1772D-DFAB-4A67-9570-0482F70A03AE}" type="pres">
      <dgm:prSet presAssocID="{0AD7FEA0-B6DA-418B-9BF5-E75C73EE9382}" presName="linear" presStyleCnt="0">
        <dgm:presLayoutVars>
          <dgm:animLvl val="lvl"/>
          <dgm:resizeHandles val="exact"/>
        </dgm:presLayoutVars>
      </dgm:prSet>
      <dgm:spPr/>
    </dgm:pt>
    <dgm:pt modelId="{DD90ACAF-11A8-40E4-B1C3-D8FFC9C99625}" type="pres">
      <dgm:prSet presAssocID="{03851EF0-0CFF-4060-856D-C5643F606578}" presName="parentText" presStyleLbl="node1" presStyleIdx="0" presStyleCnt="6">
        <dgm:presLayoutVars>
          <dgm:chMax val="0"/>
          <dgm:bulletEnabled val="1"/>
        </dgm:presLayoutVars>
      </dgm:prSet>
      <dgm:spPr/>
    </dgm:pt>
    <dgm:pt modelId="{64D293E5-64BC-4C2C-AD3E-E7975425FD99}" type="pres">
      <dgm:prSet presAssocID="{77CA7E4A-CE2F-48CA-84B7-6B22F78672FA}" presName="spacer" presStyleCnt="0"/>
      <dgm:spPr/>
    </dgm:pt>
    <dgm:pt modelId="{C44E8C7A-E03A-43FF-BBA8-D530D8886670}" type="pres">
      <dgm:prSet presAssocID="{4A759774-C601-4860-A777-39694AFF46B1}" presName="parentText" presStyleLbl="node1" presStyleIdx="1" presStyleCnt="6">
        <dgm:presLayoutVars>
          <dgm:chMax val="0"/>
          <dgm:bulletEnabled val="1"/>
        </dgm:presLayoutVars>
      </dgm:prSet>
      <dgm:spPr/>
    </dgm:pt>
    <dgm:pt modelId="{1EEB6623-94DF-4656-8479-B4AD2ED0401A}" type="pres">
      <dgm:prSet presAssocID="{37042FA9-F364-4284-B62F-3A354A89BE36}" presName="spacer" presStyleCnt="0"/>
      <dgm:spPr/>
    </dgm:pt>
    <dgm:pt modelId="{FFE51407-8853-4ABC-AC67-998204842C13}" type="pres">
      <dgm:prSet presAssocID="{D5E3282A-B8A2-402F-B766-4076977AADBC}" presName="parentText" presStyleLbl="node1" presStyleIdx="2" presStyleCnt="6">
        <dgm:presLayoutVars>
          <dgm:chMax val="0"/>
          <dgm:bulletEnabled val="1"/>
        </dgm:presLayoutVars>
      </dgm:prSet>
      <dgm:spPr/>
    </dgm:pt>
    <dgm:pt modelId="{0ACBBC8D-CF02-48EB-A470-0C33CC543C22}" type="pres">
      <dgm:prSet presAssocID="{28893C30-DA8E-4DA2-900E-762B27D1A8DC}" presName="spacer" presStyleCnt="0"/>
      <dgm:spPr/>
    </dgm:pt>
    <dgm:pt modelId="{D7755768-F69E-42C5-8758-2655AAD8BDBB}" type="pres">
      <dgm:prSet presAssocID="{5F39FF0F-ADB4-4897-8E34-84A1D5E8249B}" presName="parentText" presStyleLbl="node1" presStyleIdx="3" presStyleCnt="6">
        <dgm:presLayoutVars>
          <dgm:chMax val="0"/>
          <dgm:bulletEnabled val="1"/>
        </dgm:presLayoutVars>
      </dgm:prSet>
      <dgm:spPr/>
    </dgm:pt>
    <dgm:pt modelId="{9DE7E2C6-741F-43C8-9312-9977FF5C1A51}" type="pres">
      <dgm:prSet presAssocID="{3FE1D760-8CBC-440C-A2F7-C2DD3C71586B}" presName="spacer" presStyleCnt="0"/>
      <dgm:spPr/>
    </dgm:pt>
    <dgm:pt modelId="{336BF748-FD2F-48EA-BA67-45708E315C10}" type="pres">
      <dgm:prSet presAssocID="{6958DF37-76A9-4893-A0D4-6D56530B6D6D}" presName="parentText" presStyleLbl="node1" presStyleIdx="4" presStyleCnt="6">
        <dgm:presLayoutVars>
          <dgm:chMax val="0"/>
          <dgm:bulletEnabled val="1"/>
        </dgm:presLayoutVars>
      </dgm:prSet>
      <dgm:spPr/>
    </dgm:pt>
    <dgm:pt modelId="{85125B31-48FD-4B4A-9F9D-45DE7789EE11}" type="pres">
      <dgm:prSet presAssocID="{FC3D627B-A91C-4832-AF71-8EB5F5B04323}" presName="spacer" presStyleCnt="0"/>
      <dgm:spPr/>
    </dgm:pt>
    <dgm:pt modelId="{8DB153E3-A874-4FB2-A0CC-AFD0EC29FA3D}" type="pres">
      <dgm:prSet presAssocID="{4F9608AC-5D88-4D98-AEED-6F00052B7A7D}" presName="parentText" presStyleLbl="node1" presStyleIdx="5" presStyleCnt="6">
        <dgm:presLayoutVars>
          <dgm:chMax val="0"/>
          <dgm:bulletEnabled val="1"/>
        </dgm:presLayoutVars>
      </dgm:prSet>
      <dgm:spPr/>
    </dgm:pt>
  </dgm:ptLst>
  <dgm:cxnLst>
    <dgm:cxn modelId="{2843EC0A-578F-4086-A990-E90A1EB140D6}" type="presOf" srcId="{6958DF37-76A9-4893-A0D4-6D56530B6D6D}" destId="{336BF748-FD2F-48EA-BA67-45708E315C10}" srcOrd="0" destOrd="0" presId="urn:microsoft.com/office/officeart/2005/8/layout/vList2"/>
    <dgm:cxn modelId="{E0D5E51C-AD3B-40D5-B837-544D305C16A7}" type="presOf" srcId="{D5E3282A-B8A2-402F-B766-4076977AADBC}" destId="{FFE51407-8853-4ABC-AC67-998204842C13}" srcOrd="0" destOrd="0" presId="urn:microsoft.com/office/officeart/2005/8/layout/vList2"/>
    <dgm:cxn modelId="{35B0411F-2C48-4D70-9B19-8298F5A07D0C}" srcId="{0AD7FEA0-B6DA-418B-9BF5-E75C73EE9382}" destId="{6958DF37-76A9-4893-A0D4-6D56530B6D6D}" srcOrd="4" destOrd="0" parTransId="{D4E70DD1-CBAE-4DAE-B514-BD0F4519A692}" sibTransId="{FC3D627B-A91C-4832-AF71-8EB5F5B04323}"/>
    <dgm:cxn modelId="{71321934-3503-4174-9DE8-48FF6F0BD21E}" srcId="{0AD7FEA0-B6DA-418B-9BF5-E75C73EE9382}" destId="{5F39FF0F-ADB4-4897-8E34-84A1D5E8249B}" srcOrd="3" destOrd="0" parTransId="{DFB23CC8-9FFA-4DF1-9A02-255D7E1B24EA}" sibTransId="{3FE1D760-8CBC-440C-A2F7-C2DD3C71586B}"/>
    <dgm:cxn modelId="{19E76F6D-6BE8-451F-B20A-AD62CEB14104}" srcId="{0AD7FEA0-B6DA-418B-9BF5-E75C73EE9382}" destId="{4F9608AC-5D88-4D98-AEED-6F00052B7A7D}" srcOrd="5" destOrd="0" parTransId="{898C982C-630B-49DC-9605-D3E96FD83F59}" sibTransId="{D4F77386-B82A-43A2-ABCB-8177874EC2DA}"/>
    <dgm:cxn modelId="{A40E8B59-C21D-4656-A4D6-349DF638C2AC}" type="presOf" srcId="{0AD7FEA0-B6DA-418B-9BF5-E75C73EE9382}" destId="{6FB1772D-DFAB-4A67-9570-0482F70A03AE}" srcOrd="0" destOrd="0" presId="urn:microsoft.com/office/officeart/2005/8/layout/vList2"/>
    <dgm:cxn modelId="{F698169D-AB0C-4AEA-8403-743FA393B8D7}" type="presOf" srcId="{4F9608AC-5D88-4D98-AEED-6F00052B7A7D}" destId="{8DB153E3-A874-4FB2-A0CC-AFD0EC29FA3D}" srcOrd="0" destOrd="0" presId="urn:microsoft.com/office/officeart/2005/8/layout/vList2"/>
    <dgm:cxn modelId="{EBD5DBA0-1F09-465D-BAD7-4C76EA08EF51}" srcId="{0AD7FEA0-B6DA-418B-9BF5-E75C73EE9382}" destId="{D5E3282A-B8A2-402F-B766-4076977AADBC}" srcOrd="2" destOrd="0" parTransId="{12CCE9D9-269A-4A99-9816-2CBADD6FEEAF}" sibTransId="{28893C30-DA8E-4DA2-900E-762B27D1A8DC}"/>
    <dgm:cxn modelId="{E8ACF8A4-4370-4F16-ADD7-3B25BC38EAAA}" type="presOf" srcId="{4A759774-C601-4860-A777-39694AFF46B1}" destId="{C44E8C7A-E03A-43FF-BBA8-D530D8886670}" srcOrd="0" destOrd="0" presId="urn:microsoft.com/office/officeart/2005/8/layout/vList2"/>
    <dgm:cxn modelId="{82B15EAA-CF5C-4300-8BFF-10D859F81A99}" srcId="{0AD7FEA0-B6DA-418B-9BF5-E75C73EE9382}" destId="{4A759774-C601-4860-A777-39694AFF46B1}" srcOrd="1" destOrd="0" parTransId="{2E7888B9-FA33-416F-B247-4B060FB27FFE}" sibTransId="{37042FA9-F364-4284-B62F-3A354A89BE36}"/>
    <dgm:cxn modelId="{6FD6CFBD-1E15-4D34-9D44-61B280E2AAD3}" type="presOf" srcId="{03851EF0-0CFF-4060-856D-C5643F606578}" destId="{DD90ACAF-11A8-40E4-B1C3-D8FFC9C99625}" srcOrd="0" destOrd="0" presId="urn:microsoft.com/office/officeart/2005/8/layout/vList2"/>
    <dgm:cxn modelId="{1F9F81D5-A409-4F19-8286-59F47BAE8BEE}" srcId="{0AD7FEA0-B6DA-418B-9BF5-E75C73EE9382}" destId="{03851EF0-0CFF-4060-856D-C5643F606578}" srcOrd="0" destOrd="0" parTransId="{D9DBB534-8474-40EB-8432-B63E8AE5433F}" sibTransId="{77CA7E4A-CE2F-48CA-84B7-6B22F78672FA}"/>
    <dgm:cxn modelId="{F74C05E8-06B7-46E1-8928-980801A33D82}" type="presOf" srcId="{5F39FF0F-ADB4-4897-8E34-84A1D5E8249B}" destId="{D7755768-F69E-42C5-8758-2655AAD8BDBB}" srcOrd="0" destOrd="0" presId="urn:microsoft.com/office/officeart/2005/8/layout/vList2"/>
    <dgm:cxn modelId="{2194EB18-8258-4517-89BA-ED0B27CADE3B}" type="presParOf" srcId="{6FB1772D-DFAB-4A67-9570-0482F70A03AE}" destId="{DD90ACAF-11A8-40E4-B1C3-D8FFC9C99625}" srcOrd="0" destOrd="0" presId="urn:microsoft.com/office/officeart/2005/8/layout/vList2"/>
    <dgm:cxn modelId="{B0FE4E64-90F6-4FB6-893B-0BB61D056BC8}" type="presParOf" srcId="{6FB1772D-DFAB-4A67-9570-0482F70A03AE}" destId="{64D293E5-64BC-4C2C-AD3E-E7975425FD99}" srcOrd="1" destOrd="0" presId="urn:microsoft.com/office/officeart/2005/8/layout/vList2"/>
    <dgm:cxn modelId="{4EA021ED-95FC-44A3-9E28-B57A675BAF59}" type="presParOf" srcId="{6FB1772D-DFAB-4A67-9570-0482F70A03AE}" destId="{C44E8C7A-E03A-43FF-BBA8-D530D8886670}" srcOrd="2" destOrd="0" presId="urn:microsoft.com/office/officeart/2005/8/layout/vList2"/>
    <dgm:cxn modelId="{D170093B-00CB-4E2D-B6BC-7CDDC94A7D76}" type="presParOf" srcId="{6FB1772D-DFAB-4A67-9570-0482F70A03AE}" destId="{1EEB6623-94DF-4656-8479-B4AD2ED0401A}" srcOrd="3" destOrd="0" presId="urn:microsoft.com/office/officeart/2005/8/layout/vList2"/>
    <dgm:cxn modelId="{A07DB757-2499-4081-B848-E4D2A90CD707}" type="presParOf" srcId="{6FB1772D-DFAB-4A67-9570-0482F70A03AE}" destId="{FFE51407-8853-4ABC-AC67-998204842C13}" srcOrd="4" destOrd="0" presId="urn:microsoft.com/office/officeart/2005/8/layout/vList2"/>
    <dgm:cxn modelId="{2953BDA1-A7F2-4939-97B5-9D56C867EAFB}" type="presParOf" srcId="{6FB1772D-DFAB-4A67-9570-0482F70A03AE}" destId="{0ACBBC8D-CF02-48EB-A470-0C33CC543C22}" srcOrd="5" destOrd="0" presId="urn:microsoft.com/office/officeart/2005/8/layout/vList2"/>
    <dgm:cxn modelId="{441D19EF-B3EA-427C-BF82-C8A8F725380D}" type="presParOf" srcId="{6FB1772D-DFAB-4A67-9570-0482F70A03AE}" destId="{D7755768-F69E-42C5-8758-2655AAD8BDBB}" srcOrd="6" destOrd="0" presId="urn:microsoft.com/office/officeart/2005/8/layout/vList2"/>
    <dgm:cxn modelId="{5166EB01-A05F-4F5C-8A33-73C90F14542A}" type="presParOf" srcId="{6FB1772D-DFAB-4A67-9570-0482F70A03AE}" destId="{9DE7E2C6-741F-43C8-9312-9977FF5C1A51}" srcOrd="7" destOrd="0" presId="urn:microsoft.com/office/officeart/2005/8/layout/vList2"/>
    <dgm:cxn modelId="{A9B09729-79F5-4281-9093-F2F7AADFEBDF}" type="presParOf" srcId="{6FB1772D-DFAB-4A67-9570-0482F70A03AE}" destId="{336BF748-FD2F-48EA-BA67-45708E315C10}" srcOrd="8" destOrd="0" presId="urn:microsoft.com/office/officeart/2005/8/layout/vList2"/>
    <dgm:cxn modelId="{A7890CDC-0A32-4319-9E21-A20C86E9C7E6}" type="presParOf" srcId="{6FB1772D-DFAB-4A67-9570-0482F70A03AE}" destId="{85125B31-48FD-4B4A-9F9D-45DE7789EE11}" srcOrd="9" destOrd="0" presId="urn:microsoft.com/office/officeart/2005/8/layout/vList2"/>
    <dgm:cxn modelId="{B3F52039-9011-4741-BBF8-43EFC2331B8D}" type="presParOf" srcId="{6FB1772D-DFAB-4A67-9570-0482F70A03AE}" destId="{8DB153E3-A874-4FB2-A0CC-AFD0EC29FA3D}"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CFCD76F-F788-4EFE-8FA6-3AF3E12E13D9}"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B2BFD7C-8996-4CE4-9E30-FC913A658355}">
      <dgm:prSet/>
      <dgm:spPr/>
      <dgm:t>
        <a:bodyPr/>
        <a:lstStyle/>
        <a:p>
          <a:pPr>
            <a:lnSpc>
              <a:spcPct val="100000"/>
            </a:lnSpc>
          </a:pPr>
          <a:r>
            <a:rPr lang="en-IN" dirty="0">
              <a:latin typeface="Times New Roman" panose="02020603050405020304" pitchFamily="18" charset="0"/>
              <a:cs typeface="Times New Roman" panose="02020603050405020304" pitchFamily="18" charset="0"/>
            </a:rPr>
            <a:t>Average customer service experience.</a:t>
          </a:r>
          <a:endParaRPr lang="en-US" dirty="0">
            <a:latin typeface="Times New Roman" panose="02020603050405020304" pitchFamily="18" charset="0"/>
            <a:cs typeface="Times New Roman" panose="02020603050405020304" pitchFamily="18" charset="0"/>
          </a:endParaRPr>
        </a:p>
      </dgm:t>
    </dgm:pt>
    <dgm:pt modelId="{6E06F346-DBAB-4A5B-B4E6-7BF583F49850}" type="parTrans" cxnId="{FB4478A6-D775-46F9-B8C4-4A1E205BD2E9}">
      <dgm:prSet/>
      <dgm:spPr/>
      <dgm:t>
        <a:bodyPr/>
        <a:lstStyle/>
        <a:p>
          <a:endParaRPr lang="en-US"/>
        </a:p>
      </dgm:t>
    </dgm:pt>
    <dgm:pt modelId="{631D8355-DF6B-4F04-88F5-C10E657997D1}" type="sibTrans" cxnId="{FB4478A6-D775-46F9-B8C4-4A1E205BD2E9}">
      <dgm:prSet/>
      <dgm:spPr/>
      <dgm:t>
        <a:bodyPr/>
        <a:lstStyle/>
        <a:p>
          <a:endParaRPr lang="en-US"/>
        </a:p>
      </dgm:t>
    </dgm:pt>
    <dgm:pt modelId="{82E1FA46-53B2-453A-B9CE-9A09277293A9}">
      <dgm:prSet/>
      <dgm:spPr/>
      <dgm:t>
        <a:bodyPr/>
        <a:lstStyle/>
        <a:p>
          <a:pPr>
            <a:lnSpc>
              <a:spcPct val="100000"/>
            </a:lnSpc>
          </a:pPr>
          <a:r>
            <a:rPr lang="en-IN" dirty="0">
              <a:latin typeface="Times New Roman" panose="02020603050405020304" pitchFamily="18" charset="0"/>
              <a:cs typeface="Times New Roman" panose="02020603050405020304" pitchFamily="18" charset="0"/>
            </a:rPr>
            <a:t>Some issues with product sizing and fit.</a:t>
          </a:r>
          <a:endParaRPr lang="en-US" dirty="0">
            <a:latin typeface="Times New Roman" panose="02020603050405020304" pitchFamily="18" charset="0"/>
            <a:cs typeface="Times New Roman" panose="02020603050405020304" pitchFamily="18" charset="0"/>
          </a:endParaRPr>
        </a:p>
      </dgm:t>
    </dgm:pt>
    <dgm:pt modelId="{A7594026-AB22-4B38-982C-B793C6B730B4}" type="parTrans" cxnId="{65CBE763-FB79-4283-AE01-BD2F39E2F549}">
      <dgm:prSet/>
      <dgm:spPr/>
      <dgm:t>
        <a:bodyPr/>
        <a:lstStyle/>
        <a:p>
          <a:endParaRPr lang="en-US"/>
        </a:p>
      </dgm:t>
    </dgm:pt>
    <dgm:pt modelId="{E197A341-DAA5-43C4-A6FE-54F5E23AAD9F}" type="sibTrans" cxnId="{65CBE763-FB79-4283-AE01-BD2F39E2F549}">
      <dgm:prSet/>
      <dgm:spPr/>
      <dgm:t>
        <a:bodyPr/>
        <a:lstStyle/>
        <a:p>
          <a:endParaRPr lang="en-US"/>
        </a:p>
      </dgm:t>
    </dgm:pt>
    <dgm:pt modelId="{2EC80D4E-A6A0-4C39-AFBC-0ADF79710FD9}">
      <dgm:prSet/>
      <dgm:spPr/>
      <dgm:t>
        <a:bodyPr/>
        <a:lstStyle/>
        <a:p>
          <a:pPr>
            <a:lnSpc>
              <a:spcPct val="100000"/>
            </a:lnSpc>
          </a:pPr>
          <a:r>
            <a:rPr lang="en-IN" dirty="0">
              <a:latin typeface="Times New Roman" panose="02020603050405020304" pitchFamily="18" charset="0"/>
              <a:cs typeface="Times New Roman" panose="02020603050405020304" pitchFamily="18" charset="0"/>
            </a:rPr>
            <a:t>Mixed experiences with returns and exchanges.</a:t>
          </a:r>
          <a:endParaRPr lang="en-US" dirty="0">
            <a:latin typeface="Times New Roman" panose="02020603050405020304" pitchFamily="18" charset="0"/>
            <a:cs typeface="Times New Roman" panose="02020603050405020304" pitchFamily="18" charset="0"/>
          </a:endParaRPr>
        </a:p>
      </dgm:t>
    </dgm:pt>
    <dgm:pt modelId="{EFD45B8B-C930-495E-A29B-E50AF86D276B}" type="parTrans" cxnId="{28B93ED7-9CDF-4518-9530-547E4A28642C}">
      <dgm:prSet/>
      <dgm:spPr/>
      <dgm:t>
        <a:bodyPr/>
        <a:lstStyle/>
        <a:p>
          <a:endParaRPr lang="en-US"/>
        </a:p>
      </dgm:t>
    </dgm:pt>
    <dgm:pt modelId="{2C041F18-0ED0-4DCC-BBE6-F0247E8315CD}" type="sibTrans" cxnId="{28B93ED7-9CDF-4518-9530-547E4A28642C}">
      <dgm:prSet/>
      <dgm:spPr/>
      <dgm:t>
        <a:bodyPr/>
        <a:lstStyle/>
        <a:p>
          <a:endParaRPr lang="en-US"/>
        </a:p>
      </dgm:t>
    </dgm:pt>
    <dgm:pt modelId="{FA13C272-BC53-4EFB-81B1-ED7EA76CF5A6}" type="pres">
      <dgm:prSet presAssocID="{ACFCD76F-F788-4EFE-8FA6-3AF3E12E13D9}" presName="root" presStyleCnt="0">
        <dgm:presLayoutVars>
          <dgm:dir/>
          <dgm:resizeHandles val="exact"/>
        </dgm:presLayoutVars>
      </dgm:prSet>
      <dgm:spPr/>
    </dgm:pt>
    <dgm:pt modelId="{9688011A-BD15-4B01-B6CF-3DAD5940C66F}" type="pres">
      <dgm:prSet presAssocID="{3B2BFD7C-8996-4CE4-9E30-FC913A658355}" presName="compNode" presStyleCnt="0"/>
      <dgm:spPr/>
    </dgm:pt>
    <dgm:pt modelId="{590FD816-A164-4ECF-885A-79597D9EB540}" type="pres">
      <dgm:prSet presAssocID="{3B2BFD7C-8996-4CE4-9E30-FC913A65835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ll center"/>
        </a:ext>
      </dgm:extLst>
    </dgm:pt>
    <dgm:pt modelId="{BD31A017-095C-4B57-99CE-021126354A07}" type="pres">
      <dgm:prSet presAssocID="{3B2BFD7C-8996-4CE4-9E30-FC913A658355}" presName="spaceRect" presStyleCnt="0"/>
      <dgm:spPr/>
    </dgm:pt>
    <dgm:pt modelId="{38767542-0DF8-47EE-AA0E-AB4E7640C495}" type="pres">
      <dgm:prSet presAssocID="{3B2BFD7C-8996-4CE4-9E30-FC913A658355}" presName="textRect" presStyleLbl="revTx" presStyleIdx="0" presStyleCnt="3">
        <dgm:presLayoutVars>
          <dgm:chMax val="1"/>
          <dgm:chPref val="1"/>
        </dgm:presLayoutVars>
      </dgm:prSet>
      <dgm:spPr/>
    </dgm:pt>
    <dgm:pt modelId="{4FAE4CF4-3EB8-4EB5-A1A4-55A85BAC2615}" type="pres">
      <dgm:prSet presAssocID="{631D8355-DF6B-4F04-88F5-C10E657997D1}" presName="sibTrans" presStyleCnt="0"/>
      <dgm:spPr/>
    </dgm:pt>
    <dgm:pt modelId="{3454FF22-C699-4940-92CD-FF3379449400}" type="pres">
      <dgm:prSet presAssocID="{82E1FA46-53B2-453A-B9CE-9A09277293A9}" presName="compNode" presStyleCnt="0"/>
      <dgm:spPr/>
    </dgm:pt>
    <dgm:pt modelId="{7BFA6735-2306-4268-A9AA-624CC5A8AF62}" type="pres">
      <dgm:prSet presAssocID="{82E1FA46-53B2-453A-B9CE-9A09277293A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dozer"/>
        </a:ext>
      </dgm:extLst>
    </dgm:pt>
    <dgm:pt modelId="{D8C8BC47-9D55-4665-AA7D-52A0248D87EC}" type="pres">
      <dgm:prSet presAssocID="{82E1FA46-53B2-453A-B9CE-9A09277293A9}" presName="spaceRect" presStyleCnt="0"/>
      <dgm:spPr/>
    </dgm:pt>
    <dgm:pt modelId="{B142DEA9-46CB-4CF3-900B-181D1307A171}" type="pres">
      <dgm:prSet presAssocID="{82E1FA46-53B2-453A-B9CE-9A09277293A9}" presName="textRect" presStyleLbl="revTx" presStyleIdx="1" presStyleCnt="3">
        <dgm:presLayoutVars>
          <dgm:chMax val="1"/>
          <dgm:chPref val="1"/>
        </dgm:presLayoutVars>
      </dgm:prSet>
      <dgm:spPr/>
    </dgm:pt>
    <dgm:pt modelId="{AF9E01AD-7258-4CB3-8C98-06229FE49023}" type="pres">
      <dgm:prSet presAssocID="{E197A341-DAA5-43C4-A6FE-54F5E23AAD9F}" presName="sibTrans" presStyleCnt="0"/>
      <dgm:spPr/>
    </dgm:pt>
    <dgm:pt modelId="{EB3FE2C4-E880-4394-86B6-2CF48F9C7D6A}" type="pres">
      <dgm:prSet presAssocID="{2EC80D4E-A6A0-4C39-AFBC-0ADF79710FD9}" presName="compNode" presStyleCnt="0"/>
      <dgm:spPr/>
    </dgm:pt>
    <dgm:pt modelId="{850784F4-D6AB-496C-8834-001E9BD33378}" type="pres">
      <dgm:prSet presAssocID="{2EC80D4E-A6A0-4C39-AFBC-0ADF79710FD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ustomer Review"/>
        </a:ext>
      </dgm:extLst>
    </dgm:pt>
    <dgm:pt modelId="{EEB2E008-234D-47E0-816A-329203E21A0B}" type="pres">
      <dgm:prSet presAssocID="{2EC80D4E-A6A0-4C39-AFBC-0ADF79710FD9}" presName="spaceRect" presStyleCnt="0"/>
      <dgm:spPr/>
    </dgm:pt>
    <dgm:pt modelId="{9318D7C2-9776-494D-8B99-870544B7E872}" type="pres">
      <dgm:prSet presAssocID="{2EC80D4E-A6A0-4C39-AFBC-0ADF79710FD9}" presName="textRect" presStyleLbl="revTx" presStyleIdx="2" presStyleCnt="3">
        <dgm:presLayoutVars>
          <dgm:chMax val="1"/>
          <dgm:chPref val="1"/>
        </dgm:presLayoutVars>
      </dgm:prSet>
      <dgm:spPr/>
    </dgm:pt>
  </dgm:ptLst>
  <dgm:cxnLst>
    <dgm:cxn modelId="{6F781F12-D57C-4BC5-9147-03BD0F4CA313}" type="presOf" srcId="{82E1FA46-53B2-453A-B9CE-9A09277293A9}" destId="{B142DEA9-46CB-4CF3-900B-181D1307A171}" srcOrd="0" destOrd="0" presId="urn:microsoft.com/office/officeart/2018/2/layout/IconLabelList"/>
    <dgm:cxn modelId="{358E5A33-6E7E-4962-9946-D30D904E6AE4}" type="presOf" srcId="{3B2BFD7C-8996-4CE4-9E30-FC913A658355}" destId="{38767542-0DF8-47EE-AA0E-AB4E7640C495}" srcOrd="0" destOrd="0" presId="urn:microsoft.com/office/officeart/2018/2/layout/IconLabelList"/>
    <dgm:cxn modelId="{65CBE763-FB79-4283-AE01-BD2F39E2F549}" srcId="{ACFCD76F-F788-4EFE-8FA6-3AF3E12E13D9}" destId="{82E1FA46-53B2-453A-B9CE-9A09277293A9}" srcOrd="1" destOrd="0" parTransId="{A7594026-AB22-4B38-982C-B793C6B730B4}" sibTransId="{E197A341-DAA5-43C4-A6FE-54F5E23AAD9F}"/>
    <dgm:cxn modelId="{66EC7655-A84F-4AAA-8D0D-EBA40DEABC9A}" type="presOf" srcId="{ACFCD76F-F788-4EFE-8FA6-3AF3E12E13D9}" destId="{FA13C272-BC53-4EFB-81B1-ED7EA76CF5A6}" srcOrd="0" destOrd="0" presId="urn:microsoft.com/office/officeart/2018/2/layout/IconLabelList"/>
    <dgm:cxn modelId="{5EABAD7C-243A-418C-A7CE-5C5EA48AF823}" type="presOf" srcId="{2EC80D4E-A6A0-4C39-AFBC-0ADF79710FD9}" destId="{9318D7C2-9776-494D-8B99-870544B7E872}" srcOrd="0" destOrd="0" presId="urn:microsoft.com/office/officeart/2018/2/layout/IconLabelList"/>
    <dgm:cxn modelId="{FB4478A6-D775-46F9-B8C4-4A1E205BD2E9}" srcId="{ACFCD76F-F788-4EFE-8FA6-3AF3E12E13D9}" destId="{3B2BFD7C-8996-4CE4-9E30-FC913A658355}" srcOrd="0" destOrd="0" parTransId="{6E06F346-DBAB-4A5B-B4E6-7BF583F49850}" sibTransId="{631D8355-DF6B-4F04-88F5-C10E657997D1}"/>
    <dgm:cxn modelId="{28B93ED7-9CDF-4518-9530-547E4A28642C}" srcId="{ACFCD76F-F788-4EFE-8FA6-3AF3E12E13D9}" destId="{2EC80D4E-A6A0-4C39-AFBC-0ADF79710FD9}" srcOrd="2" destOrd="0" parTransId="{EFD45B8B-C930-495E-A29B-E50AF86D276B}" sibTransId="{2C041F18-0ED0-4DCC-BBE6-F0247E8315CD}"/>
    <dgm:cxn modelId="{64D441AD-2CFD-4EEC-9FD3-7FAB561781F2}" type="presParOf" srcId="{FA13C272-BC53-4EFB-81B1-ED7EA76CF5A6}" destId="{9688011A-BD15-4B01-B6CF-3DAD5940C66F}" srcOrd="0" destOrd="0" presId="urn:microsoft.com/office/officeart/2018/2/layout/IconLabelList"/>
    <dgm:cxn modelId="{06CC3D2F-095A-40E1-A836-5BD1B40B9DA5}" type="presParOf" srcId="{9688011A-BD15-4B01-B6CF-3DAD5940C66F}" destId="{590FD816-A164-4ECF-885A-79597D9EB540}" srcOrd="0" destOrd="0" presId="urn:microsoft.com/office/officeart/2018/2/layout/IconLabelList"/>
    <dgm:cxn modelId="{09AF1E96-33A1-4404-89DF-50C9143EDFB2}" type="presParOf" srcId="{9688011A-BD15-4B01-B6CF-3DAD5940C66F}" destId="{BD31A017-095C-4B57-99CE-021126354A07}" srcOrd="1" destOrd="0" presId="urn:microsoft.com/office/officeart/2018/2/layout/IconLabelList"/>
    <dgm:cxn modelId="{7FFFBD6C-3573-4DDB-989A-CB191071345F}" type="presParOf" srcId="{9688011A-BD15-4B01-B6CF-3DAD5940C66F}" destId="{38767542-0DF8-47EE-AA0E-AB4E7640C495}" srcOrd="2" destOrd="0" presId="urn:microsoft.com/office/officeart/2018/2/layout/IconLabelList"/>
    <dgm:cxn modelId="{999767E4-F83E-4A25-A578-A7AD3C0D6397}" type="presParOf" srcId="{FA13C272-BC53-4EFB-81B1-ED7EA76CF5A6}" destId="{4FAE4CF4-3EB8-4EB5-A1A4-55A85BAC2615}" srcOrd="1" destOrd="0" presId="urn:microsoft.com/office/officeart/2018/2/layout/IconLabelList"/>
    <dgm:cxn modelId="{65460DD6-4038-405F-B316-43481EA8349D}" type="presParOf" srcId="{FA13C272-BC53-4EFB-81B1-ED7EA76CF5A6}" destId="{3454FF22-C699-4940-92CD-FF3379449400}" srcOrd="2" destOrd="0" presId="urn:microsoft.com/office/officeart/2018/2/layout/IconLabelList"/>
    <dgm:cxn modelId="{A411A14C-2E5D-4712-849A-825829E8F303}" type="presParOf" srcId="{3454FF22-C699-4940-92CD-FF3379449400}" destId="{7BFA6735-2306-4268-A9AA-624CC5A8AF62}" srcOrd="0" destOrd="0" presId="urn:microsoft.com/office/officeart/2018/2/layout/IconLabelList"/>
    <dgm:cxn modelId="{F3FDF245-7877-41E9-B010-4CD7C5485F9D}" type="presParOf" srcId="{3454FF22-C699-4940-92CD-FF3379449400}" destId="{D8C8BC47-9D55-4665-AA7D-52A0248D87EC}" srcOrd="1" destOrd="0" presId="urn:microsoft.com/office/officeart/2018/2/layout/IconLabelList"/>
    <dgm:cxn modelId="{5475B102-CBCC-4111-8EC9-9FFA8DB7E034}" type="presParOf" srcId="{3454FF22-C699-4940-92CD-FF3379449400}" destId="{B142DEA9-46CB-4CF3-900B-181D1307A171}" srcOrd="2" destOrd="0" presId="urn:microsoft.com/office/officeart/2018/2/layout/IconLabelList"/>
    <dgm:cxn modelId="{FE857F65-6FC4-4D13-95F3-95F84D54210F}" type="presParOf" srcId="{FA13C272-BC53-4EFB-81B1-ED7EA76CF5A6}" destId="{AF9E01AD-7258-4CB3-8C98-06229FE49023}" srcOrd="3" destOrd="0" presId="urn:microsoft.com/office/officeart/2018/2/layout/IconLabelList"/>
    <dgm:cxn modelId="{A4136920-A9A7-4752-A4A6-8EE9834EE2C2}" type="presParOf" srcId="{FA13C272-BC53-4EFB-81B1-ED7EA76CF5A6}" destId="{EB3FE2C4-E880-4394-86B6-2CF48F9C7D6A}" srcOrd="4" destOrd="0" presId="urn:microsoft.com/office/officeart/2018/2/layout/IconLabelList"/>
    <dgm:cxn modelId="{E4D9478A-006B-4AD6-BE67-0249E9336175}" type="presParOf" srcId="{EB3FE2C4-E880-4394-86B6-2CF48F9C7D6A}" destId="{850784F4-D6AB-496C-8834-001E9BD33378}" srcOrd="0" destOrd="0" presId="urn:microsoft.com/office/officeart/2018/2/layout/IconLabelList"/>
    <dgm:cxn modelId="{1341638C-8F18-4100-89C2-3D3FA79B6DA6}" type="presParOf" srcId="{EB3FE2C4-E880-4394-86B6-2CF48F9C7D6A}" destId="{EEB2E008-234D-47E0-816A-329203E21A0B}" srcOrd="1" destOrd="0" presId="urn:microsoft.com/office/officeart/2018/2/layout/IconLabelList"/>
    <dgm:cxn modelId="{4ED9388C-92EC-4F7B-A9E3-269126974699}" type="presParOf" srcId="{EB3FE2C4-E880-4394-86B6-2CF48F9C7D6A}" destId="{9318D7C2-9776-494D-8B99-870544B7E87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A4C23B4-E62F-453B-B0E2-24BE98BD8C5C}" type="doc">
      <dgm:prSet loTypeId="urn:microsoft.com/office/officeart/2005/8/layout/vList2" loCatId="list" qsTypeId="urn:microsoft.com/office/officeart/2005/8/quickstyle/simple5" qsCatId="simple" csTypeId="urn:microsoft.com/office/officeart/2005/8/colors/colorful5" csCatId="colorful" phldr="1"/>
      <dgm:spPr/>
      <dgm:t>
        <a:bodyPr/>
        <a:lstStyle/>
        <a:p>
          <a:endParaRPr lang="en-US"/>
        </a:p>
      </dgm:t>
    </dgm:pt>
    <dgm:pt modelId="{E6AC69F7-2CEF-4DEA-8D25-C28F9D49615A}">
      <dgm:prSet custT="1"/>
      <dgm:spPr/>
      <dgm:t>
        <a:bodyPr/>
        <a:lstStyle/>
        <a:p>
          <a:r>
            <a:rPr lang="en-US" sz="2000" b="1" dirty="0">
              <a:latin typeface="Times New Roman" panose="02020603050405020304" pitchFamily="18" charset="0"/>
              <a:cs typeface="Times New Roman" panose="02020603050405020304" pitchFamily="18" charset="0"/>
            </a:rPr>
            <a:t>Strengths:</a:t>
          </a:r>
          <a:r>
            <a:rPr lang="en-US" sz="2000" dirty="0">
              <a:latin typeface="Times New Roman" panose="02020603050405020304" pitchFamily="18" charset="0"/>
              <a:cs typeface="Times New Roman" panose="02020603050405020304" pitchFamily="18" charset="0"/>
            </a:rPr>
            <a:t> Diverse product range, </a:t>
          </a:r>
          <a:r>
            <a:rPr lang="en-IN" sz="2000" b="0" dirty="0">
              <a:latin typeface="Times New Roman" panose="02020603050405020304" pitchFamily="18" charset="0"/>
              <a:cs typeface="Times New Roman" panose="02020603050405020304" pitchFamily="18" charset="0"/>
            </a:rPr>
            <a:t>Strong Personalization</a:t>
          </a:r>
          <a:r>
            <a:rPr lang="en-US" sz="2000" dirty="0">
              <a:latin typeface="Times New Roman" panose="02020603050405020304" pitchFamily="18" charset="0"/>
              <a:cs typeface="Times New Roman" panose="02020603050405020304" pitchFamily="18" charset="0"/>
            </a:rPr>
            <a:t>, </a:t>
          </a:r>
          <a:r>
            <a:rPr lang="en-IN" sz="2000" b="0" dirty="0">
              <a:latin typeface="Times New Roman" panose="02020603050405020304" pitchFamily="18" charset="0"/>
              <a:cs typeface="Times New Roman" panose="02020603050405020304" pitchFamily="18" charset="0"/>
            </a:rPr>
            <a:t>Data-Driven Insights</a:t>
          </a:r>
          <a:r>
            <a:rPr lang="en-US" sz="2000" dirty="0">
              <a:latin typeface="Times New Roman" panose="02020603050405020304" pitchFamily="18" charset="0"/>
              <a:cs typeface="Times New Roman" panose="02020603050405020304" pitchFamily="18" charset="0"/>
            </a:rPr>
            <a:t>, User Friendly interface, </a:t>
          </a:r>
          <a:r>
            <a:rPr lang="en-IN" sz="2000" b="0" dirty="0">
              <a:latin typeface="Times New Roman" panose="02020603050405020304" pitchFamily="18" charset="0"/>
              <a:cs typeface="Times New Roman" panose="02020603050405020304" pitchFamily="18" charset="0"/>
            </a:rPr>
            <a:t>Reputation</a:t>
          </a:r>
          <a:r>
            <a:rPr lang="en-IN" sz="2000" b="1" dirty="0">
              <a:latin typeface="Times New Roman" panose="02020603050405020304" pitchFamily="18" charset="0"/>
              <a:cs typeface="Times New Roman" panose="02020603050405020304" pitchFamily="18" charset="0"/>
            </a:rPr>
            <a:t> </a:t>
          </a:r>
          <a:r>
            <a:rPr lang="en-IN" sz="2000" b="0" dirty="0">
              <a:latin typeface="Times New Roman" panose="02020603050405020304" pitchFamily="18" charset="0"/>
              <a:cs typeface="Times New Roman" panose="02020603050405020304" pitchFamily="18" charset="0"/>
            </a:rPr>
            <a:t>for</a:t>
          </a:r>
          <a:r>
            <a:rPr lang="en-IN" sz="2000" b="1" dirty="0">
              <a:latin typeface="Times New Roman" panose="02020603050405020304" pitchFamily="18" charset="0"/>
              <a:cs typeface="Times New Roman" panose="02020603050405020304" pitchFamily="18" charset="0"/>
            </a:rPr>
            <a:t> </a:t>
          </a:r>
          <a:r>
            <a:rPr lang="en-IN" sz="2000" b="0" dirty="0">
              <a:latin typeface="Times New Roman" panose="02020603050405020304" pitchFamily="18" charset="0"/>
              <a:cs typeface="Times New Roman" panose="02020603050405020304" pitchFamily="18" charset="0"/>
            </a:rPr>
            <a:t>Quality</a:t>
          </a:r>
          <a:r>
            <a:rPr lang="en-US" sz="2000" dirty="0">
              <a:latin typeface="Times New Roman" panose="02020603050405020304" pitchFamily="18" charset="0"/>
              <a:cs typeface="Times New Roman" panose="02020603050405020304" pitchFamily="18" charset="0"/>
            </a:rPr>
            <a:t>.</a:t>
          </a:r>
        </a:p>
      </dgm:t>
    </dgm:pt>
    <dgm:pt modelId="{7DFABA3B-6D45-4483-A480-AE9F6971B21E}" type="parTrans" cxnId="{30A2A3BE-E20F-4DE5-B1A0-263C3A66C708}">
      <dgm:prSet/>
      <dgm:spPr/>
      <dgm:t>
        <a:bodyPr/>
        <a:lstStyle/>
        <a:p>
          <a:endParaRPr lang="en-US" sz="2000"/>
        </a:p>
      </dgm:t>
    </dgm:pt>
    <dgm:pt modelId="{7D137A93-7E53-4901-BABB-B9761FDF8DE8}" type="sibTrans" cxnId="{30A2A3BE-E20F-4DE5-B1A0-263C3A66C708}">
      <dgm:prSet/>
      <dgm:spPr/>
      <dgm:t>
        <a:bodyPr/>
        <a:lstStyle/>
        <a:p>
          <a:endParaRPr lang="en-US" sz="2000"/>
        </a:p>
      </dgm:t>
    </dgm:pt>
    <dgm:pt modelId="{9A356859-684F-45D5-AFCA-8999B17D83F2}">
      <dgm:prSet custT="1"/>
      <dgm:spPr/>
      <dgm:t>
        <a:bodyPr/>
        <a:lstStyle/>
        <a:p>
          <a:r>
            <a:rPr lang="en-US" sz="2000" b="1" dirty="0">
              <a:latin typeface="Times New Roman" panose="02020603050405020304" pitchFamily="18" charset="0"/>
              <a:cs typeface="Times New Roman" panose="02020603050405020304" pitchFamily="18" charset="0"/>
            </a:rPr>
            <a:t>Weaknesses</a:t>
          </a:r>
          <a:r>
            <a:rPr lang="en-US" sz="2000" dirty="0">
              <a:latin typeface="Times New Roman" panose="02020603050405020304" pitchFamily="18" charset="0"/>
              <a:cs typeface="Times New Roman" panose="02020603050405020304" pitchFamily="18" charset="0"/>
            </a:rPr>
            <a:t>: Intense competition, </a:t>
          </a:r>
          <a:r>
            <a:rPr lang="en-IN" sz="2000" dirty="0">
              <a:latin typeface="Times New Roman" panose="02020603050405020304" pitchFamily="18" charset="0"/>
              <a:cs typeface="Times New Roman" panose="02020603050405020304" pitchFamily="18" charset="0"/>
            </a:rPr>
            <a:t>Return and Exchange Processes</a:t>
          </a:r>
          <a:r>
            <a:rPr lang="en-US" sz="20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Customer Service Challenges, Sizing and Fit Issues.</a:t>
          </a:r>
          <a:endParaRPr lang="en-US" sz="2000" dirty="0">
            <a:latin typeface="Times New Roman" panose="02020603050405020304" pitchFamily="18" charset="0"/>
            <a:cs typeface="Times New Roman" panose="02020603050405020304" pitchFamily="18" charset="0"/>
          </a:endParaRPr>
        </a:p>
      </dgm:t>
    </dgm:pt>
    <dgm:pt modelId="{322A391E-312C-4B16-9649-5A1CF520D561}" type="parTrans" cxnId="{B518D360-87EA-4ED0-A490-067A1663DFC8}">
      <dgm:prSet/>
      <dgm:spPr/>
      <dgm:t>
        <a:bodyPr/>
        <a:lstStyle/>
        <a:p>
          <a:endParaRPr lang="en-US" sz="2000"/>
        </a:p>
      </dgm:t>
    </dgm:pt>
    <dgm:pt modelId="{67BDF158-FC25-45A9-801C-50623ED0FFF6}" type="sibTrans" cxnId="{B518D360-87EA-4ED0-A490-067A1663DFC8}">
      <dgm:prSet/>
      <dgm:spPr/>
      <dgm:t>
        <a:bodyPr/>
        <a:lstStyle/>
        <a:p>
          <a:endParaRPr lang="en-US" sz="2000"/>
        </a:p>
      </dgm:t>
    </dgm:pt>
    <dgm:pt modelId="{07AFA470-9DFA-4561-8D8D-6383D7C47014}">
      <dgm:prSet custT="1"/>
      <dgm:spPr/>
      <dgm:t>
        <a:bodyPr/>
        <a:lstStyle/>
        <a:p>
          <a:r>
            <a:rPr lang="en-US" sz="2000" b="1" dirty="0">
              <a:latin typeface="Times New Roman" panose="02020603050405020304" pitchFamily="18" charset="0"/>
              <a:cs typeface="Times New Roman" panose="02020603050405020304" pitchFamily="18" charset="0"/>
            </a:rPr>
            <a:t>Opportunities:</a:t>
          </a:r>
          <a:r>
            <a:rPr lang="en-US" sz="2000" dirty="0">
              <a:latin typeface="Times New Roman" panose="02020603050405020304" pitchFamily="18" charset="0"/>
              <a:cs typeface="Times New Roman" panose="02020603050405020304" pitchFamily="18" charset="0"/>
            </a:rPr>
            <a:t> Technology integration, sustainable fashion, regional and rural expansion, Growth in E-Commerce, Enhanced Influencer Collaborations.</a:t>
          </a:r>
        </a:p>
      </dgm:t>
    </dgm:pt>
    <dgm:pt modelId="{72D9AC35-0988-41F4-9088-727FDF8ABE73}" type="parTrans" cxnId="{15E6362D-9090-407F-9314-ABE0C5E11413}">
      <dgm:prSet/>
      <dgm:spPr/>
      <dgm:t>
        <a:bodyPr/>
        <a:lstStyle/>
        <a:p>
          <a:endParaRPr lang="en-US" sz="2000"/>
        </a:p>
      </dgm:t>
    </dgm:pt>
    <dgm:pt modelId="{51021730-A0D9-4FE1-8BA2-B95774793C78}" type="sibTrans" cxnId="{15E6362D-9090-407F-9314-ABE0C5E11413}">
      <dgm:prSet/>
      <dgm:spPr/>
      <dgm:t>
        <a:bodyPr/>
        <a:lstStyle/>
        <a:p>
          <a:endParaRPr lang="en-US" sz="2000"/>
        </a:p>
      </dgm:t>
    </dgm:pt>
    <dgm:pt modelId="{E4569A08-7B9D-44E1-BEA3-F083F66194F6}">
      <dgm:prSet custT="1"/>
      <dgm:spPr/>
      <dgm:t>
        <a:bodyPr/>
        <a:lstStyle/>
        <a:p>
          <a:r>
            <a:rPr lang="en-US" sz="2000" b="1" dirty="0">
              <a:latin typeface="Times New Roman" panose="02020603050405020304" pitchFamily="18" charset="0"/>
              <a:cs typeface="Times New Roman" panose="02020603050405020304" pitchFamily="18" charset="0"/>
            </a:rPr>
            <a:t>Threats:</a:t>
          </a:r>
          <a:r>
            <a:rPr lang="en-US" sz="2000" dirty="0">
              <a:latin typeface="Times New Roman" panose="02020603050405020304" pitchFamily="18" charset="0"/>
              <a:cs typeface="Times New Roman" panose="02020603050405020304" pitchFamily="18" charset="0"/>
            </a:rPr>
            <a:t> Regulatory challenges, changing fashion and consumer preferences, economic fluctuations, data privacy concerns, global competitors.</a:t>
          </a:r>
          <a:endParaRPr lang="en-US" sz="2000" dirty="0"/>
        </a:p>
      </dgm:t>
    </dgm:pt>
    <dgm:pt modelId="{78B4D2C7-8EDF-482E-84DF-3FCCA7FEBD06}" type="parTrans" cxnId="{7C34FE0D-549D-44A0-B61A-D8F2C9993571}">
      <dgm:prSet/>
      <dgm:spPr/>
      <dgm:t>
        <a:bodyPr/>
        <a:lstStyle/>
        <a:p>
          <a:endParaRPr lang="en-US" sz="2000"/>
        </a:p>
      </dgm:t>
    </dgm:pt>
    <dgm:pt modelId="{F9D72440-A320-471A-85FD-1F584AF4A780}" type="sibTrans" cxnId="{7C34FE0D-549D-44A0-B61A-D8F2C9993571}">
      <dgm:prSet/>
      <dgm:spPr/>
      <dgm:t>
        <a:bodyPr/>
        <a:lstStyle/>
        <a:p>
          <a:endParaRPr lang="en-US" sz="2000"/>
        </a:p>
      </dgm:t>
    </dgm:pt>
    <dgm:pt modelId="{B91A25A8-28ED-48F3-AFEA-131465F0766D}" type="pres">
      <dgm:prSet presAssocID="{CA4C23B4-E62F-453B-B0E2-24BE98BD8C5C}" presName="linear" presStyleCnt="0">
        <dgm:presLayoutVars>
          <dgm:animLvl val="lvl"/>
          <dgm:resizeHandles val="exact"/>
        </dgm:presLayoutVars>
      </dgm:prSet>
      <dgm:spPr/>
    </dgm:pt>
    <dgm:pt modelId="{31E452A3-FCB9-4353-A2F8-1AC424B3D7DD}" type="pres">
      <dgm:prSet presAssocID="{E6AC69F7-2CEF-4DEA-8D25-C28F9D49615A}" presName="parentText" presStyleLbl="node1" presStyleIdx="0" presStyleCnt="4">
        <dgm:presLayoutVars>
          <dgm:chMax val="0"/>
          <dgm:bulletEnabled val="1"/>
        </dgm:presLayoutVars>
      </dgm:prSet>
      <dgm:spPr/>
    </dgm:pt>
    <dgm:pt modelId="{68BBC2AB-7958-425D-906D-E5C7AB58C8FF}" type="pres">
      <dgm:prSet presAssocID="{7D137A93-7E53-4901-BABB-B9761FDF8DE8}" presName="spacer" presStyleCnt="0"/>
      <dgm:spPr/>
    </dgm:pt>
    <dgm:pt modelId="{846B9307-F212-404A-A5F2-C05034EEF6BD}" type="pres">
      <dgm:prSet presAssocID="{9A356859-684F-45D5-AFCA-8999B17D83F2}" presName="parentText" presStyleLbl="node1" presStyleIdx="1" presStyleCnt="4">
        <dgm:presLayoutVars>
          <dgm:chMax val="0"/>
          <dgm:bulletEnabled val="1"/>
        </dgm:presLayoutVars>
      </dgm:prSet>
      <dgm:spPr/>
    </dgm:pt>
    <dgm:pt modelId="{8184B8AF-EAC3-451F-BD8A-7FE08BB819FA}" type="pres">
      <dgm:prSet presAssocID="{67BDF158-FC25-45A9-801C-50623ED0FFF6}" presName="spacer" presStyleCnt="0"/>
      <dgm:spPr/>
    </dgm:pt>
    <dgm:pt modelId="{59357A79-BF8C-4716-891A-C90FD7656411}" type="pres">
      <dgm:prSet presAssocID="{07AFA470-9DFA-4561-8D8D-6383D7C47014}" presName="parentText" presStyleLbl="node1" presStyleIdx="2" presStyleCnt="4">
        <dgm:presLayoutVars>
          <dgm:chMax val="0"/>
          <dgm:bulletEnabled val="1"/>
        </dgm:presLayoutVars>
      </dgm:prSet>
      <dgm:spPr/>
    </dgm:pt>
    <dgm:pt modelId="{68957742-CE92-4D2A-AAD9-5F285A0E52C9}" type="pres">
      <dgm:prSet presAssocID="{51021730-A0D9-4FE1-8BA2-B95774793C78}" presName="spacer" presStyleCnt="0"/>
      <dgm:spPr/>
    </dgm:pt>
    <dgm:pt modelId="{92680672-0501-4043-B14A-3983B8C19631}" type="pres">
      <dgm:prSet presAssocID="{E4569A08-7B9D-44E1-BEA3-F083F66194F6}" presName="parentText" presStyleLbl="node1" presStyleIdx="3" presStyleCnt="4">
        <dgm:presLayoutVars>
          <dgm:chMax val="0"/>
          <dgm:bulletEnabled val="1"/>
        </dgm:presLayoutVars>
      </dgm:prSet>
      <dgm:spPr/>
    </dgm:pt>
  </dgm:ptLst>
  <dgm:cxnLst>
    <dgm:cxn modelId="{E7A8500A-01D2-4E2B-BEBE-8D2B6BC7DFE0}" type="presOf" srcId="{9A356859-684F-45D5-AFCA-8999B17D83F2}" destId="{846B9307-F212-404A-A5F2-C05034EEF6BD}" srcOrd="0" destOrd="0" presId="urn:microsoft.com/office/officeart/2005/8/layout/vList2"/>
    <dgm:cxn modelId="{7C34FE0D-549D-44A0-B61A-D8F2C9993571}" srcId="{CA4C23B4-E62F-453B-B0E2-24BE98BD8C5C}" destId="{E4569A08-7B9D-44E1-BEA3-F083F66194F6}" srcOrd="3" destOrd="0" parTransId="{78B4D2C7-8EDF-482E-84DF-3FCCA7FEBD06}" sibTransId="{F9D72440-A320-471A-85FD-1F584AF4A780}"/>
    <dgm:cxn modelId="{15E6362D-9090-407F-9314-ABE0C5E11413}" srcId="{CA4C23B4-E62F-453B-B0E2-24BE98BD8C5C}" destId="{07AFA470-9DFA-4561-8D8D-6383D7C47014}" srcOrd="2" destOrd="0" parTransId="{72D9AC35-0988-41F4-9088-727FDF8ABE73}" sibTransId="{51021730-A0D9-4FE1-8BA2-B95774793C78}"/>
    <dgm:cxn modelId="{B518D360-87EA-4ED0-A490-067A1663DFC8}" srcId="{CA4C23B4-E62F-453B-B0E2-24BE98BD8C5C}" destId="{9A356859-684F-45D5-AFCA-8999B17D83F2}" srcOrd="1" destOrd="0" parTransId="{322A391E-312C-4B16-9649-5A1CF520D561}" sibTransId="{67BDF158-FC25-45A9-801C-50623ED0FFF6}"/>
    <dgm:cxn modelId="{9902DF6C-CCC5-4DC8-BE4B-01C5F351B62B}" type="presOf" srcId="{CA4C23B4-E62F-453B-B0E2-24BE98BD8C5C}" destId="{B91A25A8-28ED-48F3-AFEA-131465F0766D}" srcOrd="0" destOrd="0" presId="urn:microsoft.com/office/officeart/2005/8/layout/vList2"/>
    <dgm:cxn modelId="{EB9E6971-971F-4163-A461-21379B01FD06}" type="presOf" srcId="{07AFA470-9DFA-4561-8D8D-6383D7C47014}" destId="{59357A79-BF8C-4716-891A-C90FD7656411}" srcOrd="0" destOrd="0" presId="urn:microsoft.com/office/officeart/2005/8/layout/vList2"/>
    <dgm:cxn modelId="{30A2A3BE-E20F-4DE5-B1A0-263C3A66C708}" srcId="{CA4C23B4-E62F-453B-B0E2-24BE98BD8C5C}" destId="{E6AC69F7-2CEF-4DEA-8D25-C28F9D49615A}" srcOrd="0" destOrd="0" parTransId="{7DFABA3B-6D45-4483-A480-AE9F6971B21E}" sibTransId="{7D137A93-7E53-4901-BABB-B9761FDF8DE8}"/>
    <dgm:cxn modelId="{D206EED9-79A2-4F04-9EE1-8886ACBE1C17}" type="presOf" srcId="{E6AC69F7-2CEF-4DEA-8D25-C28F9D49615A}" destId="{31E452A3-FCB9-4353-A2F8-1AC424B3D7DD}" srcOrd="0" destOrd="0" presId="urn:microsoft.com/office/officeart/2005/8/layout/vList2"/>
    <dgm:cxn modelId="{C32A9EFD-FFC0-4CA4-B2E4-4988BCBE5248}" type="presOf" srcId="{E4569A08-7B9D-44E1-BEA3-F083F66194F6}" destId="{92680672-0501-4043-B14A-3983B8C19631}" srcOrd="0" destOrd="0" presId="urn:microsoft.com/office/officeart/2005/8/layout/vList2"/>
    <dgm:cxn modelId="{EC2B2E3F-729C-45D0-9647-2E458384EBD7}" type="presParOf" srcId="{B91A25A8-28ED-48F3-AFEA-131465F0766D}" destId="{31E452A3-FCB9-4353-A2F8-1AC424B3D7DD}" srcOrd="0" destOrd="0" presId="urn:microsoft.com/office/officeart/2005/8/layout/vList2"/>
    <dgm:cxn modelId="{AF525EC2-238A-4EEE-B7E6-035EEF212FA5}" type="presParOf" srcId="{B91A25A8-28ED-48F3-AFEA-131465F0766D}" destId="{68BBC2AB-7958-425D-906D-E5C7AB58C8FF}" srcOrd="1" destOrd="0" presId="urn:microsoft.com/office/officeart/2005/8/layout/vList2"/>
    <dgm:cxn modelId="{DDD71460-9F58-4912-A02E-BE132143A275}" type="presParOf" srcId="{B91A25A8-28ED-48F3-AFEA-131465F0766D}" destId="{846B9307-F212-404A-A5F2-C05034EEF6BD}" srcOrd="2" destOrd="0" presId="urn:microsoft.com/office/officeart/2005/8/layout/vList2"/>
    <dgm:cxn modelId="{3AD174C7-04A7-47AA-8921-1607EF6D1656}" type="presParOf" srcId="{B91A25A8-28ED-48F3-AFEA-131465F0766D}" destId="{8184B8AF-EAC3-451F-BD8A-7FE08BB819FA}" srcOrd="3" destOrd="0" presId="urn:microsoft.com/office/officeart/2005/8/layout/vList2"/>
    <dgm:cxn modelId="{8E700292-CE45-4984-BB1B-129EA8830D8A}" type="presParOf" srcId="{B91A25A8-28ED-48F3-AFEA-131465F0766D}" destId="{59357A79-BF8C-4716-891A-C90FD7656411}" srcOrd="4" destOrd="0" presId="urn:microsoft.com/office/officeart/2005/8/layout/vList2"/>
    <dgm:cxn modelId="{BB188C85-43D7-4BAF-A210-DEA5EDE12B0D}" type="presParOf" srcId="{B91A25A8-28ED-48F3-AFEA-131465F0766D}" destId="{68957742-CE92-4D2A-AAD9-5F285A0E52C9}" srcOrd="5" destOrd="0" presId="urn:microsoft.com/office/officeart/2005/8/layout/vList2"/>
    <dgm:cxn modelId="{4A7CF8C8-C87B-4437-928E-AB15D09AD068}" type="presParOf" srcId="{B91A25A8-28ED-48F3-AFEA-131465F0766D}" destId="{92680672-0501-4043-B14A-3983B8C19631}"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D269EB6-40F2-46C3-8BE6-62BF0099BE1A}"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E18C8AE-35AF-4C60-A080-82A297E55F85}">
      <dgm:prSet custT="1"/>
      <dgm:spPr/>
      <dgm:t>
        <a:bodyPr/>
        <a:lstStyle/>
        <a:p>
          <a:pPr algn="ctr">
            <a:lnSpc>
              <a:spcPct val="100000"/>
            </a:lnSpc>
            <a:defRPr cap="all"/>
          </a:pPr>
          <a:r>
            <a:rPr lang="en-US" sz="1600" cap="none" dirty="0">
              <a:latin typeface="Times New Roman" panose="02020603050405020304" pitchFamily="18" charset="0"/>
              <a:cs typeface="Times New Roman" panose="02020603050405020304" pitchFamily="18" charset="0"/>
            </a:rPr>
            <a:t>Offer customizable clothing options for certain products during special events to stand out.</a:t>
          </a:r>
        </a:p>
      </dgm:t>
    </dgm:pt>
    <dgm:pt modelId="{77A8E3DB-9495-4AB4-B157-17B7224BB857}" type="parTrans" cxnId="{87E8E45A-49A0-419E-BA2D-29D9BB9720EA}">
      <dgm:prSet/>
      <dgm:spPr/>
      <dgm:t>
        <a:bodyPr/>
        <a:lstStyle/>
        <a:p>
          <a:endParaRPr lang="en-US" sz="1600" dirty="0">
            <a:latin typeface="Times New Roman" panose="02020603050405020304" pitchFamily="18" charset="0"/>
            <a:cs typeface="Times New Roman" panose="02020603050405020304" pitchFamily="18" charset="0"/>
          </a:endParaRPr>
        </a:p>
      </dgm:t>
    </dgm:pt>
    <dgm:pt modelId="{992CFEEA-17C7-4EB3-9016-28421E47DE9A}" type="sibTrans" cxnId="{87E8E45A-49A0-419E-BA2D-29D9BB9720EA}">
      <dgm:prSet/>
      <dgm:spPr/>
      <dgm:t>
        <a:bodyPr/>
        <a:lstStyle/>
        <a:p>
          <a:endParaRPr lang="en-US" sz="1600" dirty="0">
            <a:latin typeface="Times New Roman" panose="02020603050405020304" pitchFamily="18" charset="0"/>
            <a:cs typeface="Times New Roman" panose="02020603050405020304" pitchFamily="18" charset="0"/>
          </a:endParaRPr>
        </a:p>
      </dgm:t>
    </dgm:pt>
    <dgm:pt modelId="{8BBF39AB-3C03-482F-B3F1-01A63C109991}">
      <dgm:prSet custT="1"/>
      <dgm:spPr/>
      <dgm:t>
        <a:bodyPr/>
        <a:lstStyle/>
        <a:p>
          <a:pPr>
            <a:lnSpc>
              <a:spcPct val="100000"/>
            </a:lnSpc>
            <a:defRPr cap="all"/>
          </a:pPr>
          <a:r>
            <a:rPr lang="en-US" sz="1600" cap="none" dirty="0">
              <a:latin typeface="Times New Roman" panose="02020603050405020304" pitchFamily="18" charset="0"/>
              <a:cs typeface="Times New Roman" panose="02020603050405020304" pitchFamily="18" charset="0"/>
            </a:rPr>
            <a:t>Collect customer surveys to maintain regular engagement and improve operations.</a:t>
          </a:r>
        </a:p>
      </dgm:t>
    </dgm:pt>
    <dgm:pt modelId="{47BD1151-FAD0-44E4-B623-3F4811B73707}" type="parTrans" cxnId="{536B03EC-D0BE-43FE-A7B5-831EBBD09A92}">
      <dgm:prSet/>
      <dgm:spPr/>
      <dgm:t>
        <a:bodyPr/>
        <a:lstStyle/>
        <a:p>
          <a:endParaRPr lang="en-US" sz="1600" dirty="0">
            <a:latin typeface="Times New Roman" panose="02020603050405020304" pitchFamily="18" charset="0"/>
            <a:cs typeface="Times New Roman" panose="02020603050405020304" pitchFamily="18" charset="0"/>
          </a:endParaRPr>
        </a:p>
      </dgm:t>
    </dgm:pt>
    <dgm:pt modelId="{71D852D5-AF80-4104-BB0E-19346518858B}" type="sibTrans" cxnId="{536B03EC-D0BE-43FE-A7B5-831EBBD09A92}">
      <dgm:prSet/>
      <dgm:spPr/>
      <dgm:t>
        <a:bodyPr/>
        <a:lstStyle/>
        <a:p>
          <a:endParaRPr lang="en-US" sz="1600" dirty="0">
            <a:latin typeface="Times New Roman" panose="02020603050405020304" pitchFamily="18" charset="0"/>
            <a:cs typeface="Times New Roman" panose="02020603050405020304" pitchFamily="18" charset="0"/>
          </a:endParaRPr>
        </a:p>
      </dgm:t>
    </dgm:pt>
    <dgm:pt modelId="{536DD176-DA86-499A-9567-21B7CCA9AE1C}">
      <dgm:prSet custT="1"/>
      <dgm:spPr/>
      <dgm:t>
        <a:bodyPr/>
        <a:lstStyle/>
        <a:p>
          <a:pPr>
            <a:lnSpc>
              <a:spcPct val="100000"/>
            </a:lnSpc>
            <a:defRPr cap="all"/>
          </a:pPr>
          <a:r>
            <a:rPr lang="en-US" sz="1600" cap="none" dirty="0">
              <a:latin typeface="Times New Roman" panose="02020603050405020304" pitchFamily="18" charset="0"/>
              <a:cs typeface="Times New Roman" panose="02020603050405020304" pitchFamily="18" charset="0"/>
            </a:rPr>
            <a:t>Enhance customer service with quick responses and issue resolution to build trust and satisfaction.</a:t>
          </a:r>
        </a:p>
      </dgm:t>
    </dgm:pt>
    <dgm:pt modelId="{EE468383-1D0D-4C94-986F-2F3865184CD5}" type="parTrans" cxnId="{B635372A-F19B-4D11-8A8B-72898B3EACA5}">
      <dgm:prSet/>
      <dgm:spPr/>
      <dgm:t>
        <a:bodyPr/>
        <a:lstStyle/>
        <a:p>
          <a:endParaRPr lang="en-US" sz="1600" dirty="0">
            <a:latin typeface="Times New Roman" panose="02020603050405020304" pitchFamily="18" charset="0"/>
            <a:cs typeface="Times New Roman" panose="02020603050405020304" pitchFamily="18" charset="0"/>
          </a:endParaRPr>
        </a:p>
      </dgm:t>
    </dgm:pt>
    <dgm:pt modelId="{823471DD-0099-49D9-A4A0-E064769372EA}" type="sibTrans" cxnId="{B635372A-F19B-4D11-8A8B-72898B3EACA5}">
      <dgm:prSet/>
      <dgm:spPr/>
      <dgm:t>
        <a:bodyPr/>
        <a:lstStyle/>
        <a:p>
          <a:endParaRPr lang="en-US" sz="1600" dirty="0">
            <a:latin typeface="Times New Roman" panose="02020603050405020304" pitchFamily="18" charset="0"/>
            <a:cs typeface="Times New Roman" panose="02020603050405020304" pitchFamily="18" charset="0"/>
          </a:endParaRPr>
        </a:p>
      </dgm:t>
    </dgm:pt>
    <dgm:pt modelId="{DE63C6CC-736A-421B-BC3F-58460D87A0B9}">
      <dgm:prSet custT="1"/>
      <dgm:spPr/>
      <dgm:t>
        <a:bodyPr/>
        <a:lstStyle/>
        <a:p>
          <a:pPr>
            <a:lnSpc>
              <a:spcPct val="100000"/>
            </a:lnSpc>
            <a:defRPr cap="all"/>
          </a:pPr>
          <a:r>
            <a:rPr lang="en-US" sz="1600" cap="none" dirty="0">
              <a:latin typeface="Times New Roman" panose="02020603050405020304" pitchFamily="18" charset="0"/>
              <a:cs typeface="Times New Roman" panose="02020603050405020304" pitchFamily="18" charset="0"/>
            </a:rPr>
            <a:t>Provide personalized fitting solutions and detailed brand size charts to address fit complaints.</a:t>
          </a:r>
        </a:p>
      </dgm:t>
    </dgm:pt>
    <dgm:pt modelId="{95979FE4-BDBA-4ECF-AF99-FF691C426828}" type="parTrans" cxnId="{0C85A5B7-01B3-4DEB-AFCD-83047E582354}">
      <dgm:prSet/>
      <dgm:spPr/>
      <dgm:t>
        <a:bodyPr/>
        <a:lstStyle/>
        <a:p>
          <a:endParaRPr lang="en-US" sz="1600" dirty="0">
            <a:latin typeface="Times New Roman" panose="02020603050405020304" pitchFamily="18" charset="0"/>
            <a:cs typeface="Times New Roman" panose="02020603050405020304" pitchFamily="18" charset="0"/>
          </a:endParaRPr>
        </a:p>
      </dgm:t>
    </dgm:pt>
    <dgm:pt modelId="{72810626-C2ED-44E3-9A60-A3F4DCB1675D}" type="sibTrans" cxnId="{0C85A5B7-01B3-4DEB-AFCD-83047E582354}">
      <dgm:prSet/>
      <dgm:spPr/>
      <dgm:t>
        <a:bodyPr/>
        <a:lstStyle/>
        <a:p>
          <a:endParaRPr lang="en-US" sz="1600" dirty="0">
            <a:latin typeface="Times New Roman" panose="02020603050405020304" pitchFamily="18" charset="0"/>
            <a:cs typeface="Times New Roman" panose="02020603050405020304" pitchFamily="18" charset="0"/>
          </a:endParaRPr>
        </a:p>
      </dgm:t>
    </dgm:pt>
    <dgm:pt modelId="{33C35005-0241-4A02-94A4-C6570583AB86}">
      <dgm:prSet custT="1"/>
      <dgm:spPr/>
      <dgm:t>
        <a:bodyPr/>
        <a:lstStyle/>
        <a:p>
          <a:pPr>
            <a:lnSpc>
              <a:spcPct val="100000"/>
            </a:lnSpc>
            <a:defRPr cap="all"/>
          </a:pPr>
          <a:r>
            <a:rPr lang="en-US" sz="1600" cap="none" dirty="0">
              <a:latin typeface="Times New Roman" panose="02020603050405020304" pitchFamily="18" charset="0"/>
              <a:cs typeface="Times New Roman" panose="02020603050405020304" pitchFamily="18" charset="0"/>
            </a:rPr>
            <a:t>Strengthen influencer campaigns, omnichannel experiences, and data-driven advertising for personalized engagement.</a:t>
          </a:r>
        </a:p>
      </dgm:t>
    </dgm:pt>
    <dgm:pt modelId="{60A80B99-C6D3-4D96-8E92-12E61BE1A359}" type="parTrans" cxnId="{1C9F20A1-8AD7-4D3D-B32B-E74F42F04CE5}">
      <dgm:prSet/>
      <dgm:spPr/>
      <dgm:t>
        <a:bodyPr/>
        <a:lstStyle/>
        <a:p>
          <a:endParaRPr lang="en-US" sz="1600" dirty="0">
            <a:latin typeface="Times New Roman" panose="02020603050405020304" pitchFamily="18" charset="0"/>
            <a:cs typeface="Times New Roman" panose="02020603050405020304" pitchFamily="18" charset="0"/>
          </a:endParaRPr>
        </a:p>
      </dgm:t>
    </dgm:pt>
    <dgm:pt modelId="{6D0D9972-512E-4B1A-9B42-E7A52B6DBBE1}" type="sibTrans" cxnId="{1C9F20A1-8AD7-4D3D-B32B-E74F42F04CE5}">
      <dgm:prSet/>
      <dgm:spPr/>
      <dgm:t>
        <a:bodyPr/>
        <a:lstStyle/>
        <a:p>
          <a:endParaRPr lang="en-US" sz="1600" dirty="0">
            <a:latin typeface="Times New Roman" panose="02020603050405020304" pitchFamily="18" charset="0"/>
            <a:cs typeface="Times New Roman" panose="02020603050405020304" pitchFamily="18" charset="0"/>
          </a:endParaRPr>
        </a:p>
      </dgm:t>
    </dgm:pt>
    <dgm:pt modelId="{53CF8BE5-026D-4F2D-AD80-F3D812D46B30}" type="pres">
      <dgm:prSet presAssocID="{3D269EB6-40F2-46C3-8BE6-62BF0099BE1A}" presName="root" presStyleCnt="0">
        <dgm:presLayoutVars>
          <dgm:dir/>
          <dgm:resizeHandles val="exact"/>
        </dgm:presLayoutVars>
      </dgm:prSet>
      <dgm:spPr/>
    </dgm:pt>
    <dgm:pt modelId="{3B6AB75A-B1A1-43FA-BF67-967265431C0B}" type="pres">
      <dgm:prSet presAssocID="{BE18C8AE-35AF-4C60-A080-82A297E55F85}" presName="compNode" presStyleCnt="0"/>
      <dgm:spPr/>
    </dgm:pt>
    <dgm:pt modelId="{4E55B4AE-7A72-4514-BD0E-FF49BEF188A2}" type="pres">
      <dgm:prSet presAssocID="{BE18C8AE-35AF-4C60-A080-82A297E55F85}" presName="iconBgRect" presStyleLbl="bgShp" presStyleIdx="0" presStyleCnt="5"/>
      <dgm:spPr/>
    </dgm:pt>
    <dgm:pt modelId="{45E9D0A0-976E-4EB1-BB9B-08BA3084B731}" type="pres">
      <dgm:prSet presAssocID="{BE18C8AE-35AF-4C60-A080-82A297E55F85}"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uit"/>
        </a:ext>
      </dgm:extLst>
    </dgm:pt>
    <dgm:pt modelId="{42040D4A-4754-4672-A334-46E21AF03580}" type="pres">
      <dgm:prSet presAssocID="{BE18C8AE-35AF-4C60-A080-82A297E55F85}" presName="spaceRect" presStyleCnt="0"/>
      <dgm:spPr/>
    </dgm:pt>
    <dgm:pt modelId="{4898A040-3393-4A3E-8F1A-0E04EB439C3F}" type="pres">
      <dgm:prSet presAssocID="{BE18C8AE-35AF-4C60-A080-82A297E55F85}" presName="textRect" presStyleLbl="revTx" presStyleIdx="0" presStyleCnt="5">
        <dgm:presLayoutVars>
          <dgm:chMax val="1"/>
          <dgm:chPref val="1"/>
        </dgm:presLayoutVars>
      </dgm:prSet>
      <dgm:spPr/>
    </dgm:pt>
    <dgm:pt modelId="{372029FD-609C-4492-85BA-32E9F76CB000}" type="pres">
      <dgm:prSet presAssocID="{992CFEEA-17C7-4EB3-9016-28421E47DE9A}" presName="sibTrans" presStyleCnt="0"/>
      <dgm:spPr/>
    </dgm:pt>
    <dgm:pt modelId="{9CC5117D-F5CB-439B-9E2F-5FF1561A7D82}" type="pres">
      <dgm:prSet presAssocID="{8BBF39AB-3C03-482F-B3F1-01A63C109991}" presName="compNode" presStyleCnt="0"/>
      <dgm:spPr/>
    </dgm:pt>
    <dgm:pt modelId="{6A9C9942-F042-43FB-A814-DA8FF5ABFF78}" type="pres">
      <dgm:prSet presAssocID="{8BBF39AB-3C03-482F-B3F1-01A63C109991}" presName="iconBgRect" presStyleLbl="bgShp" presStyleIdx="1" presStyleCnt="5"/>
      <dgm:spPr/>
    </dgm:pt>
    <dgm:pt modelId="{81302ADB-C9B2-4DBE-A535-9BDF70DD1DB4}" type="pres">
      <dgm:prSet presAssocID="{8BBF39AB-3C03-482F-B3F1-01A63C10999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BCCEB210-EC40-4928-99EF-2D5D3B7F2202}" type="pres">
      <dgm:prSet presAssocID="{8BBF39AB-3C03-482F-B3F1-01A63C109991}" presName="spaceRect" presStyleCnt="0"/>
      <dgm:spPr/>
    </dgm:pt>
    <dgm:pt modelId="{22757059-18AB-492D-8E2B-CFCC3098100F}" type="pres">
      <dgm:prSet presAssocID="{8BBF39AB-3C03-482F-B3F1-01A63C109991}" presName="textRect" presStyleLbl="revTx" presStyleIdx="1" presStyleCnt="5">
        <dgm:presLayoutVars>
          <dgm:chMax val="1"/>
          <dgm:chPref val="1"/>
        </dgm:presLayoutVars>
      </dgm:prSet>
      <dgm:spPr/>
    </dgm:pt>
    <dgm:pt modelId="{769B21C0-CC20-4046-B97F-3DA6D03BC5B5}" type="pres">
      <dgm:prSet presAssocID="{71D852D5-AF80-4104-BB0E-19346518858B}" presName="sibTrans" presStyleCnt="0"/>
      <dgm:spPr/>
    </dgm:pt>
    <dgm:pt modelId="{EAF70E00-2488-43C1-9786-20F8120E8F1F}" type="pres">
      <dgm:prSet presAssocID="{536DD176-DA86-499A-9567-21B7CCA9AE1C}" presName="compNode" presStyleCnt="0"/>
      <dgm:spPr/>
    </dgm:pt>
    <dgm:pt modelId="{5D9D57FB-7AE7-4DA1-B284-A1C14F3B734C}" type="pres">
      <dgm:prSet presAssocID="{536DD176-DA86-499A-9567-21B7CCA9AE1C}" presName="iconBgRect" presStyleLbl="bgShp" presStyleIdx="2" presStyleCnt="5"/>
      <dgm:spPr/>
    </dgm:pt>
    <dgm:pt modelId="{06C1DBCA-254C-43D8-A694-F06F3F572923}" type="pres">
      <dgm:prSet presAssocID="{536DD176-DA86-499A-9567-21B7CCA9AE1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ll center"/>
        </a:ext>
      </dgm:extLst>
    </dgm:pt>
    <dgm:pt modelId="{C8F8EEE9-64D0-4EDD-9850-F53D8AB0C9D1}" type="pres">
      <dgm:prSet presAssocID="{536DD176-DA86-499A-9567-21B7CCA9AE1C}" presName="spaceRect" presStyleCnt="0"/>
      <dgm:spPr/>
    </dgm:pt>
    <dgm:pt modelId="{9064BF7E-0225-48EB-862E-32EAB8A79194}" type="pres">
      <dgm:prSet presAssocID="{536DD176-DA86-499A-9567-21B7CCA9AE1C}" presName="textRect" presStyleLbl="revTx" presStyleIdx="2" presStyleCnt="5">
        <dgm:presLayoutVars>
          <dgm:chMax val="1"/>
          <dgm:chPref val="1"/>
        </dgm:presLayoutVars>
      </dgm:prSet>
      <dgm:spPr/>
    </dgm:pt>
    <dgm:pt modelId="{2EF3157A-B3CE-4342-B036-42B195ACCDFE}" type="pres">
      <dgm:prSet presAssocID="{823471DD-0099-49D9-A4A0-E064769372EA}" presName="sibTrans" presStyleCnt="0"/>
      <dgm:spPr/>
    </dgm:pt>
    <dgm:pt modelId="{392A4A7E-21CE-462E-B326-9821FB4FB1E8}" type="pres">
      <dgm:prSet presAssocID="{DE63C6CC-736A-421B-BC3F-58460D87A0B9}" presName="compNode" presStyleCnt="0"/>
      <dgm:spPr/>
    </dgm:pt>
    <dgm:pt modelId="{A6D3F088-4CA2-4E22-A48C-A43B2F2721D9}" type="pres">
      <dgm:prSet presAssocID="{DE63C6CC-736A-421B-BC3F-58460D87A0B9}" presName="iconBgRect" presStyleLbl="bgShp" presStyleIdx="3" presStyleCnt="5"/>
      <dgm:spPr/>
    </dgm:pt>
    <dgm:pt modelId="{0842AE7C-71A3-4CF6-941E-23166DF69E68}" type="pres">
      <dgm:prSet presAssocID="{DE63C6CC-736A-421B-BC3F-58460D87A0B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at"/>
        </a:ext>
      </dgm:extLst>
    </dgm:pt>
    <dgm:pt modelId="{16DAD3D1-CED9-473F-BBD4-56F1490401A5}" type="pres">
      <dgm:prSet presAssocID="{DE63C6CC-736A-421B-BC3F-58460D87A0B9}" presName="spaceRect" presStyleCnt="0"/>
      <dgm:spPr/>
    </dgm:pt>
    <dgm:pt modelId="{64D93C53-A2AA-4CA5-9A89-A9AFCF6BAF17}" type="pres">
      <dgm:prSet presAssocID="{DE63C6CC-736A-421B-BC3F-58460D87A0B9}" presName="textRect" presStyleLbl="revTx" presStyleIdx="3" presStyleCnt="5">
        <dgm:presLayoutVars>
          <dgm:chMax val="1"/>
          <dgm:chPref val="1"/>
        </dgm:presLayoutVars>
      </dgm:prSet>
      <dgm:spPr/>
    </dgm:pt>
    <dgm:pt modelId="{5AF5ED9D-B767-4099-9EF5-F31A9A853D26}" type="pres">
      <dgm:prSet presAssocID="{72810626-C2ED-44E3-9A60-A3F4DCB1675D}" presName="sibTrans" presStyleCnt="0"/>
      <dgm:spPr/>
    </dgm:pt>
    <dgm:pt modelId="{AF261B2D-0506-49D3-8CBE-8A160FAC3C2D}" type="pres">
      <dgm:prSet presAssocID="{33C35005-0241-4A02-94A4-C6570583AB86}" presName="compNode" presStyleCnt="0"/>
      <dgm:spPr/>
    </dgm:pt>
    <dgm:pt modelId="{CCB35728-FABE-4A12-8E93-A92B906DF504}" type="pres">
      <dgm:prSet presAssocID="{33C35005-0241-4A02-94A4-C6570583AB86}" presName="iconBgRect" presStyleLbl="bgShp" presStyleIdx="4" presStyleCnt="5"/>
      <dgm:spPr/>
    </dgm:pt>
    <dgm:pt modelId="{4E02C8D7-D651-4D18-8283-D73350C56527}" type="pres">
      <dgm:prSet presAssocID="{33C35005-0241-4A02-94A4-C6570583AB8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arketing"/>
        </a:ext>
      </dgm:extLst>
    </dgm:pt>
    <dgm:pt modelId="{73951460-EDD0-4A58-83C3-609A99E235B2}" type="pres">
      <dgm:prSet presAssocID="{33C35005-0241-4A02-94A4-C6570583AB86}" presName="spaceRect" presStyleCnt="0"/>
      <dgm:spPr/>
    </dgm:pt>
    <dgm:pt modelId="{9E3C13FC-5E6B-49E0-BD2E-2B4F696BE84A}" type="pres">
      <dgm:prSet presAssocID="{33C35005-0241-4A02-94A4-C6570583AB86}" presName="textRect" presStyleLbl="revTx" presStyleIdx="4" presStyleCnt="5">
        <dgm:presLayoutVars>
          <dgm:chMax val="1"/>
          <dgm:chPref val="1"/>
        </dgm:presLayoutVars>
      </dgm:prSet>
      <dgm:spPr/>
    </dgm:pt>
  </dgm:ptLst>
  <dgm:cxnLst>
    <dgm:cxn modelId="{B635372A-F19B-4D11-8A8B-72898B3EACA5}" srcId="{3D269EB6-40F2-46C3-8BE6-62BF0099BE1A}" destId="{536DD176-DA86-499A-9567-21B7CCA9AE1C}" srcOrd="2" destOrd="0" parTransId="{EE468383-1D0D-4C94-986F-2F3865184CD5}" sibTransId="{823471DD-0099-49D9-A4A0-E064769372EA}"/>
    <dgm:cxn modelId="{98022C48-14A9-433A-ADBF-7697206B30D4}" type="presOf" srcId="{BE18C8AE-35AF-4C60-A080-82A297E55F85}" destId="{4898A040-3393-4A3E-8F1A-0E04EB439C3F}" srcOrd="0" destOrd="0" presId="urn:microsoft.com/office/officeart/2018/5/layout/IconCircleLabelList"/>
    <dgm:cxn modelId="{FE8D5F6E-2018-4FC8-B586-300BC0865913}" type="presOf" srcId="{8BBF39AB-3C03-482F-B3F1-01A63C109991}" destId="{22757059-18AB-492D-8E2B-CFCC3098100F}" srcOrd="0" destOrd="0" presId="urn:microsoft.com/office/officeart/2018/5/layout/IconCircleLabelList"/>
    <dgm:cxn modelId="{87E8E45A-49A0-419E-BA2D-29D9BB9720EA}" srcId="{3D269EB6-40F2-46C3-8BE6-62BF0099BE1A}" destId="{BE18C8AE-35AF-4C60-A080-82A297E55F85}" srcOrd="0" destOrd="0" parTransId="{77A8E3DB-9495-4AB4-B157-17B7224BB857}" sibTransId="{992CFEEA-17C7-4EB3-9016-28421E47DE9A}"/>
    <dgm:cxn modelId="{7FD4A787-06B8-4270-B7AD-7BF270910CF4}" type="presOf" srcId="{33C35005-0241-4A02-94A4-C6570583AB86}" destId="{9E3C13FC-5E6B-49E0-BD2E-2B4F696BE84A}" srcOrd="0" destOrd="0" presId="urn:microsoft.com/office/officeart/2018/5/layout/IconCircleLabelList"/>
    <dgm:cxn modelId="{1C9F20A1-8AD7-4D3D-B32B-E74F42F04CE5}" srcId="{3D269EB6-40F2-46C3-8BE6-62BF0099BE1A}" destId="{33C35005-0241-4A02-94A4-C6570583AB86}" srcOrd="4" destOrd="0" parTransId="{60A80B99-C6D3-4D96-8E92-12E61BE1A359}" sibTransId="{6D0D9972-512E-4B1A-9B42-E7A52B6DBBE1}"/>
    <dgm:cxn modelId="{0C85A5B7-01B3-4DEB-AFCD-83047E582354}" srcId="{3D269EB6-40F2-46C3-8BE6-62BF0099BE1A}" destId="{DE63C6CC-736A-421B-BC3F-58460D87A0B9}" srcOrd="3" destOrd="0" parTransId="{95979FE4-BDBA-4ECF-AF99-FF691C426828}" sibTransId="{72810626-C2ED-44E3-9A60-A3F4DCB1675D}"/>
    <dgm:cxn modelId="{1122D7D2-7531-4C83-86D3-4B94855B6693}" type="presOf" srcId="{536DD176-DA86-499A-9567-21B7CCA9AE1C}" destId="{9064BF7E-0225-48EB-862E-32EAB8A79194}" srcOrd="0" destOrd="0" presId="urn:microsoft.com/office/officeart/2018/5/layout/IconCircleLabelList"/>
    <dgm:cxn modelId="{5AE4B2D4-EC7C-40FE-A8C4-5FC8A9744186}" type="presOf" srcId="{3D269EB6-40F2-46C3-8BE6-62BF0099BE1A}" destId="{53CF8BE5-026D-4F2D-AD80-F3D812D46B30}" srcOrd="0" destOrd="0" presId="urn:microsoft.com/office/officeart/2018/5/layout/IconCircleLabelList"/>
    <dgm:cxn modelId="{04B29DE9-5BE6-48CE-918D-EB4F97439968}" type="presOf" srcId="{DE63C6CC-736A-421B-BC3F-58460D87A0B9}" destId="{64D93C53-A2AA-4CA5-9A89-A9AFCF6BAF17}" srcOrd="0" destOrd="0" presId="urn:microsoft.com/office/officeart/2018/5/layout/IconCircleLabelList"/>
    <dgm:cxn modelId="{536B03EC-D0BE-43FE-A7B5-831EBBD09A92}" srcId="{3D269EB6-40F2-46C3-8BE6-62BF0099BE1A}" destId="{8BBF39AB-3C03-482F-B3F1-01A63C109991}" srcOrd="1" destOrd="0" parTransId="{47BD1151-FAD0-44E4-B623-3F4811B73707}" sibTransId="{71D852D5-AF80-4104-BB0E-19346518858B}"/>
    <dgm:cxn modelId="{EC350D08-7286-47BB-BFDC-0349DA98F764}" type="presParOf" srcId="{53CF8BE5-026D-4F2D-AD80-F3D812D46B30}" destId="{3B6AB75A-B1A1-43FA-BF67-967265431C0B}" srcOrd="0" destOrd="0" presId="urn:microsoft.com/office/officeart/2018/5/layout/IconCircleLabelList"/>
    <dgm:cxn modelId="{442ADF45-2EA2-447D-BEC0-9637B1593032}" type="presParOf" srcId="{3B6AB75A-B1A1-43FA-BF67-967265431C0B}" destId="{4E55B4AE-7A72-4514-BD0E-FF49BEF188A2}" srcOrd="0" destOrd="0" presId="urn:microsoft.com/office/officeart/2018/5/layout/IconCircleLabelList"/>
    <dgm:cxn modelId="{BB14974F-D048-48F4-A9F4-656E74281575}" type="presParOf" srcId="{3B6AB75A-B1A1-43FA-BF67-967265431C0B}" destId="{45E9D0A0-976E-4EB1-BB9B-08BA3084B731}" srcOrd="1" destOrd="0" presId="urn:microsoft.com/office/officeart/2018/5/layout/IconCircleLabelList"/>
    <dgm:cxn modelId="{101554E1-CBCD-427C-8D7B-2C8DE314DBA0}" type="presParOf" srcId="{3B6AB75A-B1A1-43FA-BF67-967265431C0B}" destId="{42040D4A-4754-4672-A334-46E21AF03580}" srcOrd="2" destOrd="0" presId="urn:microsoft.com/office/officeart/2018/5/layout/IconCircleLabelList"/>
    <dgm:cxn modelId="{9127A2B2-83DD-42C8-9180-35E9F8A42FA0}" type="presParOf" srcId="{3B6AB75A-B1A1-43FA-BF67-967265431C0B}" destId="{4898A040-3393-4A3E-8F1A-0E04EB439C3F}" srcOrd="3" destOrd="0" presId="urn:microsoft.com/office/officeart/2018/5/layout/IconCircleLabelList"/>
    <dgm:cxn modelId="{76A42C47-7ED2-49A8-B28D-4A3072083246}" type="presParOf" srcId="{53CF8BE5-026D-4F2D-AD80-F3D812D46B30}" destId="{372029FD-609C-4492-85BA-32E9F76CB000}" srcOrd="1" destOrd="0" presId="urn:microsoft.com/office/officeart/2018/5/layout/IconCircleLabelList"/>
    <dgm:cxn modelId="{55500E03-84D8-40C3-994C-3C95963E6062}" type="presParOf" srcId="{53CF8BE5-026D-4F2D-AD80-F3D812D46B30}" destId="{9CC5117D-F5CB-439B-9E2F-5FF1561A7D82}" srcOrd="2" destOrd="0" presId="urn:microsoft.com/office/officeart/2018/5/layout/IconCircleLabelList"/>
    <dgm:cxn modelId="{35FBDE08-0121-469E-A4A1-95C974DA1E6D}" type="presParOf" srcId="{9CC5117D-F5CB-439B-9E2F-5FF1561A7D82}" destId="{6A9C9942-F042-43FB-A814-DA8FF5ABFF78}" srcOrd="0" destOrd="0" presId="urn:microsoft.com/office/officeart/2018/5/layout/IconCircleLabelList"/>
    <dgm:cxn modelId="{C37DC4B6-DDE4-4A6D-A1A1-01A6F66D4F79}" type="presParOf" srcId="{9CC5117D-F5CB-439B-9E2F-5FF1561A7D82}" destId="{81302ADB-C9B2-4DBE-A535-9BDF70DD1DB4}" srcOrd="1" destOrd="0" presId="urn:microsoft.com/office/officeart/2018/5/layout/IconCircleLabelList"/>
    <dgm:cxn modelId="{B07C99A8-DC8D-4FC6-B458-526AE28140E8}" type="presParOf" srcId="{9CC5117D-F5CB-439B-9E2F-5FF1561A7D82}" destId="{BCCEB210-EC40-4928-99EF-2D5D3B7F2202}" srcOrd="2" destOrd="0" presId="urn:microsoft.com/office/officeart/2018/5/layout/IconCircleLabelList"/>
    <dgm:cxn modelId="{B86B0BE1-6FD3-4746-A77A-AFA370E9FB33}" type="presParOf" srcId="{9CC5117D-F5CB-439B-9E2F-5FF1561A7D82}" destId="{22757059-18AB-492D-8E2B-CFCC3098100F}" srcOrd="3" destOrd="0" presId="urn:microsoft.com/office/officeart/2018/5/layout/IconCircleLabelList"/>
    <dgm:cxn modelId="{4A6CF549-0342-405D-894F-D1DDAC09BF89}" type="presParOf" srcId="{53CF8BE5-026D-4F2D-AD80-F3D812D46B30}" destId="{769B21C0-CC20-4046-B97F-3DA6D03BC5B5}" srcOrd="3" destOrd="0" presId="urn:microsoft.com/office/officeart/2018/5/layout/IconCircleLabelList"/>
    <dgm:cxn modelId="{4D213C4A-9B76-4BCC-8DE7-0A8CF313F8FD}" type="presParOf" srcId="{53CF8BE5-026D-4F2D-AD80-F3D812D46B30}" destId="{EAF70E00-2488-43C1-9786-20F8120E8F1F}" srcOrd="4" destOrd="0" presId="urn:microsoft.com/office/officeart/2018/5/layout/IconCircleLabelList"/>
    <dgm:cxn modelId="{DCB266E1-D84E-415D-AEA8-6A81957A8F21}" type="presParOf" srcId="{EAF70E00-2488-43C1-9786-20F8120E8F1F}" destId="{5D9D57FB-7AE7-4DA1-B284-A1C14F3B734C}" srcOrd="0" destOrd="0" presId="urn:microsoft.com/office/officeart/2018/5/layout/IconCircleLabelList"/>
    <dgm:cxn modelId="{84D37D20-3BD7-4F2F-840D-BE450AD452E9}" type="presParOf" srcId="{EAF70E00-2488-43C1-9786-20F8120E8F1F}" destId="{06C1DBCA-254C-43D8-A694-F06F3F572923}" srcOrd="1" destOrd="0" presId="urn:microsoft.com/office/officeart/2018/5/layout/IconCircleLabelList"/>
    <dgm:cxn modelId="{3B622EAD-0A1D-4B92-9C28-5F5E2BFCA2E2}" type="presParOf" srcId="{EAF70E00-2488-43C1-9786-20F8120E8F1F}" destId="{C8F8EEE9-64D0-4EDD-9850-F53D8AB0C9D1}" srcOrd="2" destOrd="0" presId="urn:microsoft.com/office/officeart/2018/5/layout/IconCircleLabelList"/>
    <dgm:cxn modelId="{F0606197-CA9A-44D1-AB7D-7776E29E4448}" type="presParOf" srcId="{EAF70E00-2488-43C1-9786-20F8120E8F1F}" destId="{9064BF7E-0225-48EB-862E-32EAB8A79194}" srcOrd="3" destOrd="0" presId="urn:microsoft.com/office/officeart/2018/5/layout/IconCircleLabelList"/>
    <dgm:cxn modelId="{DCFD5C1D-74E0-4DAD-802E-155819C73918}" type="presParOf" srcId="{53CF8BE5-026D-4F2D-AD80-F3D812D46B30}" destId="{2EF3157A-B3CE-4342-B036-42B195ACCDFE}" srcOrd="5" destOrd="0" presId="urn:microsoft.com/office/officeart/2018/5/layout/IconCircleLabelList"/>
    <dgm:cxn modelId="{E1F544EF-960F-409D-B829-7FDBFF781D09}" type="presParOf" srcId="{53CF8BE5-026D-4F2D-AD80-F3D812D46B30}" destId="{392A4A7E-21CE-462E-B326-9821FB4FB1E8}" srcOrd="6" destOrd="0" presId="urn:microsoft.com/office/officeart/2018/5/layout/IconCircleLabelList"/>
    <dgm:cxn modelId="{19D576F2-CD2A-457D-A577-FFA835A7C05F}" type="presParOf" srcId="{392A4A7E-21CE-462E-B326-9821FB4FB1E8}" destId="{A6D3F088-4CA2-4E22-A48C-A43B2F2721D9}" srcOrd="0" destOrd="0" presId="urn:microsoft.com/office/officeart/2018/5/layout/IconCircleLabelList"/>
    <dgm:cxn modelId="{B04BABB6-62A0-43B1-A59B-E05C140E35B2}" type="presParOf" srcId="{392A4A7E-21CE-462E-B326-9821FB4FB1E8}" destId="{0842AE7C-71A3-4CF6-941E-23166DF69E68}" srcOrd="1" destOrd="0" presId="urn:microsoft.com/office/officeart/2018/5/layout/IconCircleLabelList"/>
    <dgm:cxn modelId="{90817952-7FC5-4B2D-9AE5-B58A4C079238}" type="presParOf" srcId="{392A4A7E-21CE-462E-B326-9821FB4FB1E8}" destId="{16DAD3D1-CED9-473F-BBD4-56F1490401A5}" srcOrd="2" destOrd="0" presId="urn:microsoft.com/office/officeart/2018/5/layout/IconCircleLabelList"/>
    <dgm:cxn modelId="{6A7841E1-8C2A-467C-A0D5-1BD31049047A}" type="presParOf" srcId="{392A4A7E-21CE-462E-B326-9821FB4FB1E8}" destId="{64D93C53-A2AA-4CA5-9A89-A9AFCF6BAF17}" srcOrd="3" destOrd="0" presId="urn:microsoft.com/office/officeart/2018/5/layout/IconCircleLabelList"/>
    <dgm:cxn modelId="{0E8529A4-95C1-420C-8F42-41F348C22C7F}" type="presParOf" srcId="{53CF8BE5-026D-4F2D-AD80-F3D812D46B30}" destId="{5AF5ED9D-B767-4099-9EF5-F31A9A853D26}" srcOrd="7" destOrd="0" presId="urn:microsoft.com/office/officeart/2018/5/layout/IconCircleLabelList"/>
    <dgm:cxn modelId="{7376786D-B43A-46E0-9F06-96DD76B8261E}" type="presParOf" srcId="{53CF8BE5-026D-4F2D-AD80-F3D812D46B30}" destId="{AF261B2D-0506-49D3-8CBE-8A160FAC3C2D}" srcOrd="8" destOrd="0" presId="urn:microsoft.com/office/officeart/2018/5/layout/IconCircleLabelList"/>
    <dgm:cxn modelId="{1C13649E-B4CD-4F0A-B9A9-786E52447A1B}" type="presParOf" srcId="{AF261B2D-0506-49D3-8CBE-8A160FAC3C2D}" destId="{CCB35728-FABE-4A12-8E93-A92B906DF504}" srcOrd="0" destOrd="0" presId="urn:microsoft.com/office/officeart/2018/5/layout/IconCircleLabelList"/>
    <dgm:cxn modelId="{D5D6B244-D93A-4C97-91AC-34F1FF822535}" type="presParOf" srcId="{AF261B2D-0506-49D3-8CBE-8A160FAC3C2D}" destId="{4E02C8D7-D651-4D18-8283-D73350C56527}" srcOrd="1" destOrd="0" presId="urn:microsoft.com/office/officeart/2018/5/layout/IconCircleLabelList"/>
    <dgm:cxn modelId="{19155CFE-0E5F-4159-B91B-982621F5AB3A}" type="presParOf" srcId="{AF261B2D-0506-49D3-8CBE-8A160FAC3C2D}" destId="{73951460-EDD0-4A58-83C3-609A99E235B2}" srcOrd="2" destOrd="0" presId="urn:microsoft.com/office/officeart/2018/5/layout/IconCircleLabelList"/>
    <dgm:cxn modelId="{3144BDA7-0726-47D4-AE20-C91711164FA1}" type="presParOf" srcId="{AF261B2D-0506-49D3-8CBE-8A160FAC3C2D}" destId="{9E3C13FC-5E6B-49E0-BD2E-2B4F696BE84A}"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068D82-FEDA-40C6-9CC0-00E5439326CC}">
      <dsp:nvSpPr>
        <dsp:cNvPr id="0" name=""/>
        <dsp:cNvSpPr/>
      </dsp:nvSpPr>
      <dsp:spPr>
        <a:xfrm>
          <a:off x="0" y="667"/>
          <a:ext cx="555404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2ED710ED-F4FC-4A15-A512-6D37212FDAF3}">
      <dsp:nvSpPr>
        <dsp:cNvPr id="0" name=""/>
        <dsp:cNvSpPr/>
      </dsp:nvSpPr>
      <dsp:spPr>
        <a:xfrm>
          <a:off x="0" y="667"/>
          <a:ext cx="5554040" cy="7808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latin typeface="Times New Roman" panose="02020603050405020304" pitchFamily="18" charset="0"/>
              <a:cs typeface="Times New Roman" panose="02020603050405020304" pitchFamily="18" charset="0"/>
            </a:rPr>
            <a:t>            </a:t>
          </a:r>
          <a:r>
            <a:rPr lang="en-US" sz="4000" kern="1200" dirty="0">
              <a:latin typeface="Times New Roman" panose="02020603050405020304" pitchFamily="18" charset="0"/>
              <a:cs typeface="Times New Roman" panose="02020603050405020304" pitchFamily="18" charset="0"/>
            </a:rPr>
            <a:t>  </a:t>
          </a:r>
          <a:r>
            <a:rPr lang="en-US" sz="3400" b="1" kern="1200" dirty="0">
              <a:latin typeface="Times New Roman" panose="02020603050405020304" pitchFamily="18" charset="0"/>
              <a:cs typeface="Times New Roman" panose="02020603050405020304" pitchFamily="18" charset="0"/>
            </a:rPr>
            <a:t>Business Model</a:t>
          </a:r>
        </a:p>
      </dsp:txBody>
      <dsp:txXfrm>
        <a:off x="0" y="667"/>
        <a:ext cx="5554040" cy="780861"/>
      </dsp:txXfrm>
    </dsp:sp>
    <dsp:sp modelId="{1C348BCC-DBF8-402B-AFAB-E459120BBBEB}">
      <dsp:nvSpPr>
        <dsp:cNvPr id="0" name=""/>
        <dsp:cNvSpPr/>
      </dsp:nvSpPr>
      <dsp:spPr>
        <a:xfrm>
          <a:off x="0" y="781528"/>
          <a:ext cx="555404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515BA589-AD81-48FC-A2C5-50FF586740E2}">
      <dsp:nvSpPr>
        <dsp:cNvPr id="0" name=""/>
        <dsp:cNvSpPr/>
      </dsp:nvSpPr>
      <dsp:spPr>
        <a:xfrm>
          <a:off x="0" y="781528"/>
          <a:ext cx="5554040" cy="7808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N" sz="1900" kern="1200">
              <a:latin typeface="Times New Roman" panose="02020603050405020304" pitchFamily="18" charset="0"/>
              <a:cs typeface="Times New Roman" panose="02020603050405020304" pitchFamily="18" charset="0"/>
            </a:rPr>
            <a:t>Between 2007 and 2010, Myntra concentrated on B2B sales of customizable gift goods that could be ordered on demand.</a:t>
          </a:r>
          <a:endParaRPr lang="en-US" sz="1900" kern="1200" dirty="0">
            <a:latin typeface="Times New Roman" panose="02020603050405020304" pitchFamily="18" charset="0"/>
            <a:cs typeface="Times New Roman" panose="02020603050405020304" pitchFamily="18" charset="0"/>
          </a:endParaRPr>
        </a:p>
      </dsp:txBody>
      <dsp:txXfrm>
        <a:off x="0" y="781528"/>
        <a:ext cx="5554040" cy="780861"/>
      </dsp:txXfrm>
    </dsp:sp>
    <dsp:sp modelId="{009E04ED-7FD7-47B3-B05F-0B34A415A578}">
      <dsp:nvSpPr>
        <dsp:cNvPr id="0" name=""/>
        <dsp:cNvSpPr/>
      </dsp:nvSpPr>
      <dsp:spPr>
        <a:xfrm>
          <a:off x="0" y="1562389"/>
          <a:ext cx="555404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083E4AB-0D79-4B78-B6F6-4E28E3270329}">
      <dsp:nvSpPr>
        <dsp:cNvPr id="0" name=""/>
        <dsp:cNvSpPr/>
      </dsp:nvSpPr>
      <dsp:spPr>
        <a:xfrm>
          <a:off x="0" y="1562389"/>
          <a:ext cx="5554040" cy="7808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N" sz="1900" b="0" kern="1200">
              <a:latin typeface="Times New Roman" panose="02020603050405020304" pitchFamily="18" charset="0"/>
              <a:cs typeface="Times New Roman" panose="02020603050405020304" pitchFamily="18" charset="0"/>
            </a:rPr>
            <a:t>Myntra has then adopted an aggregator business model, facilitating direct consumer-brand connections (B2C)</a:t>
          </a:r>
          <a:r>
            <a:rPr lang="en-US" sz="1900" b="0" kern="1200">
              <a:latin typeface="Times New Roman" panose="02020603050405020304" pitchFamily="18" charset="0"/>
              <a:cs typeface="Times New Roman" panose="02020603050405020304" pitchFamily="18" charset="0"/>
            </a:rPr>
            <a:t>.</a:t>
          </a:r>
          <a:endParaRPr lang="en-US" sz="1900" b="0" kern="1200" dirty="0">
            <a:latin typeface="Times New Roman" panose="02020603050405020304" pitchFamily="18" charset="0"/>
            <a:cs typeface="Times New Roman" panose="02020603050405020304" pitchFamily="18" charset="0"/>
          </a:endParaRPr>
        </a:p>
      </dsp:txBody>
      <dsp:txXfrm>
        <a:off x="0" y="1562389"/>
        <a:ext cx="5554040" cy="780861"/>
      </dsp:txXfrm>
    </dsp:sp>
    <dsp:sp modelId="{935156A2-6BCE-479A-80D1-AB768C4A2747}">
      <dsp:nvSpPr>
        <dsp:cNvPr id="0" name=""/>
        <dsp:cNvSpPr/>
      </dsp:nvSpPr>
      <dsp:spPr>
        <a:xfrm>
          <a:off x="0" y="2343250"/>
          <a:ext cx="555404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908240C1-2001-4CB3-9D0E-A75C154953F0}">
      <dsp:nvSpPr>
        <dsp:cNvPr id="0" name=""/>
        <dsp:cNvSpPr/>
      </dsp:nvSpPr>
      <dsp:spPr>
        <a:xfrm>
          <a:off x="0" y="2343250"/>
          <a:ext cx="5554040" cy="7808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Myntra appeals to young and old Indians, with a special focus on Gen Y, or the millennials, and Gen Z.</a:t>
          </a:r>
        </a:p>
      </dsp:txBody>
      <dsp:txXfrm>
        <a:off x="0" y="2343250"/>
        <a:ext cx="5554040" cy="780861"/>
      </dsp:txXfrm>
    </dsp:sp>
    <dsp:sp modelId="{E55BC37A-E964-40D8-9FA8-33355DED3809}">
      <dsp:nvSpPr>
        <dsp:cNvPr id="0" name=""/>
        <dsp:cNvSpPr/>
      </dsp:nvSpPr>
      <dsp:spPr>
        <a:xfrm>
          <a:off x="0" y="3124111"/>
          <a:ext cx="555404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7442D25F-EBA2-4F3B-A096-CC07B058DDF8}">
      <dsp:nvSpPr>
        <dsp:cNvPr id="0" name=""/>
        <dsp:cNvSpPr/>
      </dsp:nvSpPr>
      <dsp:spPr>
        <a:xfrm>
          <a:off x="0" y="3124111"/>
          <a:ext cx="5554040" cy="7808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Myntra currently operates with 1,001–5,000 employees.</a:t>
          </a:r>
        </a:p>
      </dsp:txBody>
      <dsp:txXfrm>
        <a:off x="0" y="3124111"/>
        <a:ext cx="5554040" cy="780861"/>
      </dsp:txXfrm>
    </dsp:sp>
    <dsp:sp modelId="{591BE876-6464-4717-8543-5B7E97DD45E2}">
      <dsp:nvSpPr>
        <dsp:cNvPr id="0" name=""/>
        <dsp:cNvSpPr/>
      </dsp:nvSpPr>
      <dsp:spPr>
        <a:xfrm>
          <a:off x="0" y="3904972"/>
          <a:ext cx="555404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B01979D7-633F-40F5-A174-F4F19EAA4828}">
      <dsp:nvSpPr>
        <dsp:cNvPr id="0" name=""/>
        <dsp:cNvSpPr/>
      </dsp:nvSpPr>
      <dsp:spPr>
        <a:xfrm>
          <a:off x="0" y="3904972"/>
          <a:ext cx="5554040" cy="7808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The company has over 6,000 brands as of March 2024.</a:t>
          </a:r>
        </a:p>
      </dsp:txBody>
      <dsp:txXfrm>
        <a:off x="0" y="3904972"/>
        <a:ext cx="5554040" cy="780861"/>
      </dsp:txXfrm>
    </dsp:sp>
    <dsp:sp modelId="{74126682-7D01-41A8-B248-1D5A7D01298B}">
      <dsp:nvSpPr>
        <dsp:cNvPr id="0" name=""/>
        <dsp:cNvSpPr/>
      </dsp:nvSpPr>
      <dsp:spPr>
        <a:xfrm>
          <a:off x="0" y="4685833"/>
          <a:ext cx="555404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1FDECD6-7DB2-4198-80A2-CAA66121F0DB}">
      <dsp:nvSpPr>
        <dsp:cNvPr id="0" name=""/>
        <dsp:cNvSpPr/>
      </dsp:nvSpPr>
      <dsp:spPr>
        <a:xfrm>
          <a:off x="0" y="4685833"/>
          <a:ext cx="5554040" cy="7808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Myntra typically lists around 500,000+ products across its website and app.</a:t>
          </a:r>
        </a:p>
      </dsp:txBody>
      <dsp:txXfrm>
        <a:off x="0" y="4685833"/>
        <a:ext cx="5554040" cy="7808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CB0A59-ACDC-47FA-8240-7449EC12AE51}">
      <dsp:nvSpPr>
        <dsp:cNvPr id="0" name=""/>
        <dsp:cNvSpPr/>
      </dsp:nvSpPr>
      <dsp:spPr>
        <a:xfrm>
          <a:off x="210785" y="1600154"/>
          <a:ext cx="1335114" cy="133511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8ABE8D-725E-47B1-8799-AE3090272FA1}">
      <dsp:nvSpPr>
        <dsp:cNvPr id="0" name=""/>
        <dsp:cNvSpPr/>
      </dsp:nvSpPr>
      <dsp:spPr>
        <a:xfrm>
          <a:off x="491159" y="1880528"/>
          <a:ext cx="774366" cy="7743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1C7775-E013-4465-8DED-02AB0E2452C9}">
      <dsp:nvSpPr>
        <dsp:cNvPr id="0" name=""/>
        <dsp:cNvSpPr/>
      </dsp:nvSpPr>
      <dsp:spPr>
        <a:xfrm>
          <a:off x="1831996" y="1600154"/>
          <a:ext cx="3147056" cy="1335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889000">
            <a:lnSpc>
              <a:spcPct val="90000"/>
            </a:lnSpc>
            <a:spcBef>
              <a:spcPct val="0"/>
            </a:spcBef>
            <a:spcAft>
              <a:spcPct val="35000"/>
            </a:spcAft>
            <a:buNone/>
          </a:pPr>
          <a:r>
            <a:rPr lang="en-IN" sz="2000" kern="1200" dirty="0">
              <a:latin typeface="Times New Roman" panose="02020603050405020304" pitchFamily="18" charset="0"/>
              <a:cs typeface="Times New Roman" panose="02020603050405020304" pitchFamily="18" charset="0"/>
            </a:rPr>
            <a:t>“We’ve had a phenomenal year and are proud of the efforts put in by the teams along with brands. We’ve added the highest number of new users and new customers this year, whilst doubling our loyal customer base,” </a:t>
          </a:r>
          <a:r>
            <a:rPr lang="en-IN" sz="2000" kern="1200" dirty="0">
              <a:solidFill>
                <a:schemeClr val="accent2">
                  <a:lumMod val="50000"/>
                </a:schemeClr>
              </a:solidFill>
              <a:latin typeface="Times New Roman" panose="02020603050405020304" pitchFamily="18" charset="0"/>
              <a:cs typeface="Times New Roman" panose="02020603050405020304" pitchFamily="18" charset="0"/>
            </a:rPr>
            <a:t>said Sunder Balasubramanian, Chief Marketing Officer at Myntra.</a:t>
          </a:r>
          <a:endParaRPr lang="en-US" sz="2000" kern="1200" dirty="0">
            <a:solidFill>
              <a:schemeClr val="accent2">
                <a:lumMod val="50000"/>
              </a:schemeClr>
            </a:solidFill>
            <a:latin typeface="Times New Roman" panose="02020603050405020304" pitchFamily="18" charset="0"/>
            <a:cs typeface="Times New Roman" panose="02020603050405020304" pitchFamily="18" charset="0"/>
          </a:endParaRPr>
        </a:p>
      </dsp:txBody>
      <dsp:txXfrm>
        <a:off x="1831996" y="1600154"/>
        <a:ext cx="3147056" cy="1335114"/>
      </dsp:txXfrm>
    </dsp:sp>
    <dsp:sp modelId="{92DC5577-4BB2-4883-BD4E-520CE8A0CB2C}">
      <dsp:nvSpPr>
        <dsp:cNvPr id="0" name=""/>
        <dsp:cNvSpPr/>
      </dsp:nvSpPr>
      <dsp:spPr>
        <a:xfrm>
          <a:off x="5527403" y="1600154"/>
          <a:ext cx="1335114" cy="133511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31F292-74E0-498A-8C1F-49CAAF31A66B}">
      <dsp:nvSpPr>
        <dsp:cNvPr id="0" name=""/>
        <dsp:cNvSpPr/>
      </dsp:nvSpPr>
      <dsp:spPr>
        <a:xfrm>
          <a:off x="5807777" y="1880528"/>
          <a:ext cx="774366" cy="7743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26242B3-6CB2-423F-A412-EC689E37691E}">
      <dsp:nvSpPr>
        <dsp:cNvPr id="0" name=""/>
        <dsp:cNvSpPr/>
      </dsp:nvSpPr>
      <dsp:spPr>
        <a:xfrm>
          <a:off x="7148614" y="1600154"/>
          <a:ext cx="3147056" cy="1335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889000">
            <a:lnSpc>
              <a:spcPct val="90000"/>
            </a:lnSpc>
            <a:spcBef>
              <a:spcPct val="0"/>
            </a:spcBef>
            <a:spcAft>
              <a:spcPct val="35000"/>
            </a:spcAft>
            <a:buNone/>
          </a:pPr>
          <a:r>
            <a:rPr lang="en-IN" sz="2000" kern="1200" dirty="0">
              <a:latin typeface="Times New Roman" panose="02020603050405020304" pitchFamily="18" charset="0"/>
              <a:cs typeface="Times New Roman" panose="02020603050405020304" pitchFamily="18" charset="0"/>
            </a:rPr>
            <a:t>“It’s been heartening to see how multifaceted our growth has been. In our commitment to provide a delightful shopping experience to customers, we continue to make several strides and achieve major milestones,” </a:t>
          </a:r>
          <a:r>
            <a:rPr lang="en-IN" sz="2000" kern="1200" dirty="0">
              <a:solidFill>
                <a:schemeClr val="accent3">
                  <a:lumMod val="50000"/>
                </a:schemeClr>
              </a:solidFill>
              <a:latin typeface="Times New Roman" panose="02020603050405020304" pitchFamily="18" charset="0"/>
              <a:cs typeface="Times New Roman" panose="02020603050405020304" pitchFamily="18" charset="0"/>
            </a:rPr>
            <a:t>commented Balasubramanian, on customer expansion and growth.</a:t>
          </a:r>
          <a:endParaRPr lang="en-US" sz="2000" kern="1200" dirty="0">
            <a:solidFill>
              <a:schemeClr val="accent3">
                <a:lumMod val="50000"/>
              </a:schemeClr>
            </a:solidFill>
            <a:latin typeface="Times New Roman" panose="02020603050405020304" pitchFamily="18" charset="0"/>
            <a:cs typeface="Times New Roman" panose="02020603050405020304" pitchFamily="18" charset="0"/>
          </a:endParaRPr>
        </a:p>
      </dsp:txBody>
      <dsp:txXfrm>
        <a:off x="7148614" y="1600154"/>
        <a:ext cx="3147056" cy="13351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2C4D4F-5C7F-4053-95D2-82789D22AD30}">
      <dsp:nvSpPr>
        <dsp:cNvPr id="0" name=""/>
        <dsp:cNvSpPr/>
      </dsp:nvSpPr>
      <dsp:spPr>
        <a:xfrm>
          <a:off x="0" y="2207"/>
          <a:ext cx="6272784" cy="47021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45815D-94F1-43F8-A062-88EC64DB7572}">
      <dsp:nvSpPr>
        <dsp:cNvPr id="0" name=""/>
        <dsp:cNvSpPr/>
      </dsp:nvSpPr>
      <dsp:spPr>
        <a:xfrm>
          <a:off x="142239" y="108005"/>
          <a:ext cx="258616" cy="2586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586146D-7A6F-44DC-8F87-0C86E2D9403C}">
      <dsp:nvSpPr>
        <dsp:cNvPr id="0" name=""/>
        <dsp:cNvSpPr/>
      </dsp:nvSpPr>
      <dsp:spPr>
        <a:xfrm>
          <a:off x="543094" y="2207"/>
          <a:ext cx="5729689" cy="4702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764" tIns="49764" rIns="49764" bIns="49764" numCol="1" spcCol="1270" anchor="ctr" anchorCtr="0">
          <a:noAutofit/>
        </a:bodyPr>
        <a:lstStyle/>
        <a:p>
          <a:pPr marL="0" lvl="0" indent="0" algn="l" defTabSz="889000">
            <a:lnSpc>
              <a:spcPct val="90000"/>
            </a:lnSpc>
            <a:spcBef>
              <a:spcPct val="0"/>
            </a:spcBef>
            <a:spcAft>
              <a:spcPct val="35000"/>
            </a:spcAft>
            <a:buNone/>
          </a:pPr>
          <a:r>
            <a:rPr lang="en-IN" sz="2000" kern="1200" dirty="0">
              <a:latin typeface="Times New Roman" panose="02020603050405020304" pitchFamily="18" charset="0"/>
              <a:cs typeface="Times New Roman" panose="02020603050405020304" pitchFamily="18" charset="0"/>
            </a:rPr>
            <a:t>Excellent product quality and variety.</a:t>
          </a:r>
          <a:endParaRPr lang="en-US" sz="2000" kern="1200" dirty="0">
            <a:latin typeface="Times New Roman" panose="02020603050405020304" pitchFamily="18" charset="0"/>
            <a:cs typeface="Times New Roman" panose="02020603050405020304" pitchFamily="18" charset="0"/>
          </a:endParaRPr>
        </a:p>
      </dsp:txBody>
      <dsp:txXfrm>
        <a:off x="543094" y="2207"/>
        <a:ext cx="5729689" cy="470211"/>
      </dsp:txXfrm>
    </dsp:sp>
    <dsp:sp modelId="{4EB2C785-2D16-4123-8BC0-26FBCD77EC79}">
      <dsp:nvSpPr>
        <dsp:cNvPr id="0" name=""/>
        <dsp:cNvSpPr/>
      </dsp:nvSpPr>
      <dsp:spPr>
        <a:xfrm>
          <a:off x="0" y="589972"/>
          <a:ext cx="6272784" cy="47021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06FCE5-2736-4358-A7E9-90F5D6F687CE}">
      <dsp:nvSpPr>
        <dsp:cNvPr id="0" name=""/>
        <dsp:cNvSpPr/>
      </dsp:nvSpPr>
      <dsp:spPr>
        <a:xfrm>
          <a:off x="142239" y="695769"/>
          <a:ext cx="258616" cy="2586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44FA64-1E9A-4814-BC99-5F2F706F5432}">
      <dsp:nvSpPr>
        <dsp:cNvPr id="0" name=""/>
        <dsp:cNvSpPr/>
      </dsp:nvSpPr>
      <dsp:spPr>
        <a:xfrm>
          <a:off x="543094" y="589972"/>
          <a:ext cx="5729689" cy="4702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764" tIns="49764" rIns="49764" bIns="49764" numCol="1" spcCol="1270" anchor="ctr" anchorCtr="0">
          <a:noAutofit/>
        </a:bodyPr>
        <a:lstStyle/>
        <a:p>
          <a:pPr marL="0" lvl="0" indent="0" algn="l" defTabSz="889000">
            <a:lnSpc>
              <a:spcPct val="90000"/>
            </a:lnSpc>
            <a:spcBef>
              <a:spcPct val="0"/>
            </a:spcBef>
            <a:spcAft>
              <a:spcPct val="35000"/>
            </a:spcAft>
            <a:buNone/>
          </a:pPr>
          <a:r>
            <a:rPr lang="en-IN" sz="2000" kern="1200" dirty="0">
              <a:latin typeface="Times New Roman" panose="02020603050405020304" pitchFamily="18" charset="0"/>
              <a:cs typeface="Times New Roman" panose="02020603050405020304" pitchFamily="18" charset="0"/>
            </a:rPr>
            <a:t>User-friendly website and mobile app.</a:t>
          </a:r>
          <a:endParaRPr lang="en-US" sz="2000" kern="1200" dirty="0">
            <a:latin typeface="Times New Roman" panose="02020603050405020304" pitchFamily="18" charset="0"/>
            <a:cs typeface="Times New Roman" panose="02020603050405020304" pitchFamily="18" charset="0"/>
          </a:endParaRPr>
        </a:p>
      </dsp:txBody>
      <dsp:txXfrm>
        <a:off x="543094" y="589972"/>
        <a:ext cx="5729689" cy="470211"/>
      </dsp:txXfrm>
    </dsp:sp>
    <dsp:sp modelId="{D80F43F2-B862-4C3E-8C18-3B259AA1AD03}">
      <dsp:nvSpPr>
        <dsp:cNvPr id="0" name=""/>
        <dsp:cNvSpPr/>
      </dsp:nvSpPr>
      <dsp:spPr>
        <a:xfrm>
          <a:off x="0" y="1177737"/>
          <a:ext cx="6272784" cy="47021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E9B3DF-6595-4F13-BA92-8E151ECDCF92}">
      <dsp:nvSpPr>
        <dsp:cNvPr id="0" name=""/>
        <dsp:cNvSpPr/>
      </dsp:nvSpPr>
      <dsp:spPr>
        <a:xfrm>
          <a:off x="142239" y="1283534"/>
          <a:ext cx="258616" cy="2586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24BE377-D900-45C9-B917-30EE805CB568}">
      <dsp:nvSpPr>
        <dsp:cNvPr id="0" name=""/>
        <dsp:cNvSpPr/>
      </dsp:nvSpPr>
      <dsp:spPr>
        <a:xfrm>
          <a:off x="543094" y="1177737"/>
          <a:ext cx="5729689" cy="4702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764" tIns="49764" rIns="49764" bIns="49764" numCol="1" spcCol="1270" anchor="ctr" anchorCtr="0">
          <a:noAutofit/>
        </a:bodyPr>
        <a:lstStyle/>
        <a:p>
          <a:pPr marL="0" lvl="0" indent="0" algn="l" defTabSz="889000">
            <a:lnSpc>
              <a:spcPct val="90000"/>
            </a:lnSpc>
            <a:spcBef>
              <a:spcPct val="0"/>
            </a:spcBef>
            <a:spcAft>
              <a:spcPct val="35000"/>
            </a:spcAft>
            <a:buNone/>
          </a:pPr>
          <a:r>
            <a:rPr lang="en-IN" sz="2000" kern="1200">
              <a:latin typeface="Times New Roman" panose="02020603050405020304" pitchFamily="18" charset="0"/>
              <a:cs typeface="Times New Roman" panose="02020603050405020304" pitchFamily="18" charset="0"/>
            </a:rPr>
            <a:t>Fast and reliable delivery service.</a:t>
          </a:r>
          <a:endParaRPr lang="en-US" sz="2000" kern="1200">
            <a:latin typeface="Times New Roman" panose="02020603050405020304" pitchFamily="18" charset="0"/>
            <a:cs typeface="Times New Roman" panose="02020603050405020304" pitchFamily="18" charset="0"/>
          </a:endParaRPr>
        </a:p>
      </dsp:txBody>
      <dsp:txXfrm>
        <a:off x="543094" y="1177737"/>
        <a:ext cx="5729689" cy="470211"/>
      </dsp:txXfrm>
    </dsp:sp>
    <dsp:sp modelId="{63D26675-4FFE-4D15-8945-15082AB4A9CB}">
      <dsp:nvSpPr>
        <dsp:cNvPr id="0" name=""/>
        <dsp:cNvSpPr/>
      </dsp:nvSpPr>
      <dsp:spPr>
        <a:xfrm>
          <a:off x="0" y="1765501"/>
          <a:ext cx="6272784" cy="47021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A043E5-43F1-406E-A7FE-6C7E9078FFDB}">
      <dsp:nvSpPr>
        <dsp:cNvPr id="0" name=""/>
        <dsp:cNvSpPr/>
      </dsp:nvSpPr>
      <dsp:spPr>
        <a:xfrm>
          <a:off x="142239" y="1871299"/>
          <a:ext cx="258616" cy="25861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EEC440-B241-4BEB-9FBD-26A9099ACF69}">
      <dsp:nvSpPr>
        <dsp:cNvPr id="0" name=""/>
        <dsp:cNvSpPr/>
      </dsp:nvSpPr>
      <dsp:spPr>
        <a:xfrm>
          <a:off x="543094" y="1765501"/>
          <a:ext cx="5729689" cy="4702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764" tIns="49764" rIns="49764" bIns="49764" numCol="1" spcCol="1270" anchor="ctr" anchorCtr="0">
          <a:noAutofit/>
        </a:bodyPr>
        <a:lstStyle/>
        <a:p>
          <a:pPr marL="0" lvl="0" indent="0" algn="l" defTabSz="889000">
            <a:lnSpc>
              <a:spcPct val="90000"/>
            </a:lnSpc>
            <a:spcBef>
              <a:spcPct val="0"/>
            </a:spcBef>
            <a:spcAft>
              <a:spcPct val="35000"/>
            </a:spcAft>
            <a:buNone/>
          </a:pPr>
          <a:r>
            <a:rPr lang="en-IN" sz="2000" kern="1200">
              <a:latin typeface="Times New Roman" panose="02020603050405020304" pitchFamily="18" charset="0"/>
              <a:cs typeface="Times New Roman" panose="02020603050405020304" pitchFamily="18" charset="0"/>
            </a:rPr>
            <a:t>Personalized shopping experience.</a:t>
          </a:r>
          <a:endParaRPr lang="en-US" sz="2000" kern="1200">
            <a:latin typeface="Times New Roman" panose="02020603050405020304" pitchFamily="18" charset="0"/>
            <a:cs typeface="Times New Roman" panose="02020603050405020304" pitchFamily="18" charset="0"/>
          </a:endParaRPr>
        </a:p>
      </dsp:txBody>
      <dsp:txXfrm>
        <a:off x="543094" y="1765501"/>
        <a:ext cx="5729689" cy="470211"/>
      </dsp:txXfrm>
    </dsp:sp>
    <dsp:sp modelId="{50C4413D-E9B0-40E9-8A9F-1EB4B598009B}">
      <dsp:nvSpPr>
        <dsp:cNvPr id="0" name=""/>
        <dsp:cNvSpPr/>
      </dsp:nvSpPr>
      <dsp:spPr>
        <a:xfrm>
          <a:off x="0" y="2353266"/>
          <a:ext cx="6272784" cy="470211"/>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D7D7C8-171B-48AB-BCE6-BE5F194720FE}">
      <dsp:nvSpPr>
        <dsp:cNvPr id="0" name=""/>
        <dsp:cNvSpPr/>
      </dsp:nvSpPr>
      <dsp:spPr>
        <a:xfrm>
          <a:off x="142239" y="2459064"/>
          <a:ext cx="258616" cy="25861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4EF23F1-ED9D-48EF-BA3C-37CE8335823B}">
      <dsp:nvSpPr>
        <dsp:cNvPr id="0" name=""/>
        <dsp:cNvSpPr/>
      </dsp:nvSpPr>
      <dsp:spPr>
        <a:xfrm>
          <a:off x="543094" y="2353266"/>
          <a:ext cx="5729689" cy="4702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764" tIns="49764" rIns="49764" bIns="49764" numCol="1" spcCol="1270" anchor="ctr" anchorCtr="0">
          <a:noAutofit/>
        </a:bodyPr>
        <a:lstStyle/>
        <a:p>
          <a:pPr marL="0" lvl="0" indent="0" algn="l" defTabSz="889000">
            <a:lnSpc>
              <a:spcPct val="90000"/>
            </a:lnSpc>
            <a:spcBef>
              <a:spcPct val="0"/>
            </a:spcBef>
            <a:spcAft>
              <a:spcPct val="35000"/>
            </a:spcAft>
            <a:buNone/>
          </a:pPr>
          <a:r>
            <a:rPr lang="en-US" sz="2000" kern="1200">
              <a:latin typeface="Times New Roman" panose="02020603050405020304" pitchFamily="18" charset="0"/>
              <a:cs typeface="Times New Roman" panose="02020603050405020304" pitchFamily="18" charset="0"/>
            </a:rPr>
            <a:t>Vast Product Selection &amp; Trend Alignment</a:t>
          </a:r>
        </a:p>
      </dsp:txBody>
      <dsp:txXfrm>
        <a:off x="543094" y="2353266"/>
        <a:ext cx="5729689" cy="47021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90ACAF-11A8-40E4-B1C3-D8FFC9C99625}">
      <dsp:nvSpPr>
        <dsp:cNvPr id="0" name=""/>
        <dsp:cNvSpPr/>
      </dsp:nvSpPr>
      <dsp:spPr>
        <a:xfrm>
          <a:off x="0" y="54778"/>
          <a:ext cx="6007607" cy="73008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latin typeface="Times New Roman" panose="02020603050405020304" pitchFamily="18" charset="0"/>
              <a:cs typeface="Times New Roman" panose="02020603050405020304" pitchFamily="18" charset="0"/>
            </a:rPr>
            <a:t>Quality Concerns with Low-Cost Items</a:t>
          </a:r>
        </a:p>
      </dsp:txBody>
      <dsp:txXfrm>
        <a:off x="35640" y="90418"/>
        <a:ext cx="5936327" cy="658800"/>
      </dsp:txXfrm>
    </dsp:sp>
    <dsp:sp modelId="{C44E8C7A-E03A-43FF-BBA8-D530D8886670}">
      <dsp:nvSpPr>
        <dsp:cNvPr id="0" name=""/>
        <dsp:cNvSpPr/>
      </dsp:nvSpPr>
      <dsp:spPr>
        <a:xfrm>
          <a:off x="0" y="897178"/>
          <a:ext cx="6007607" cy="730080"/>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latin typeface="Times New Roman" panose="02020603050405020304" pitchFamily="18" charset="0"/>
              <a:cs typeface="Times New Roman" panose="02020603050405020304" pitchFamily="18" charset="0"/>
            </a:rPr>
            <a:t>Wrong or Defective Products</a:t>
          </a:r>
        </a:p>
      </dsp:txBody>
      <dsp:txXfrm>
        <a:off x="35640" y="932818"/>
        <a:ext cx="5936327" cy="658800"/>
      </dsp:txXfrm>
    </dsp:sp>
    <dsp:sp modelId="{FFE51407-8853-4ABC-AC67-998204842C13}">
      <dsp:nvSpPr>
        <dsp:cNvPr id="0" name=""/>
        <dsp:cNvSpPr/>
      </dsp:nvSpPr>
      <dsp:spPr>
        <a:xfrm>
          <a:off x="0" y="1739578"/>
          <a:ext cx="6007607" cy="730080"/>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latin typeface="Times New Roman" panose="02020603050405020304" pitchFamily="18" charset="0"/>
              <a:cs typeface="Times New Roman" panose="02020603050405020304" pitchFamily="18" charset="0"/>
            </a:rPr>
            <a:t>Poor quality or misleading product descriptions.</a:t>
          </a:r>
        </a:p>
      </dsp:txBody>
      <dsp:txXfrm>
        <a:off x="35640" y="1775218"/>
        <a:ext cx="5936327" cy="658800"/>
      </dsp:txXfrm>
    </dsp:sp>
    <dsp:sp modelId="{D7755768-F69E-42C5-8758-2655AAD8BDBB}">
      <dsp:nvSpPr>
        <dsp:cNvPr id="0" name=""/>
        <dsp:cNvSpPr/>
      </dsp:nvSpPr>
      <dsp:spPr>
        <a:xfrm>
          <a:off x="0" y="2581979"/>
          <a:ext cx="6007607" cy="73008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latin typeface="Times New Roman" panose="02020603050405020304" pitchFamily="18" charset="0"/>
              <a:cs typeface="Times New Roman" panose="02020603050405020304" pitchFamily="18" charset="0"/>
            </a:rPr>
            <a:t>Delayed deliveries and order fulfillment issues.</a:t>
          </a:r>
        </a:p>
      </dsp:txBody>
      <dsp:txXfrm>
        <a:off x="35640" y="2617619"/>
        <a:ext cx="5936327" cy="658800"/>
      </dsp:txXfrm>
    </dsp:sp>
    <dsp:sp modelId="{336BF748-FD2F-48EA-BA67-45708E315C10}">
      <dsp:nvSpPr>
        <dsp:cNvPr id="0" name=""/>
        <dsp:cNvSpPr/>
      </dsp:nvSpPr>
      <dsp:spPr>
        <a:xfrm>
          <a:off x="0" y="3424379"/>
          <a:ext cx="6007607" cy="730080"/>
        </a:xfrm>
        <a:prstGeom prst="round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latin typeface="Times New Roman" panose="02020603050405020304" pitchFamily="18" charset="0"/>
              <a:cs typeface="Times New Roman" panose="02020603050405020304" pitchFamily="18" charset="0"/>
            </a:rPr>
            <a:t>Inadequate resolution for complaints or issues.</a:t>
          </a:r>
        </a:p>
      </dsp:txBody>
      <dsp:txXfrm>
        <a:off x="35640" y="3460019"/>
        <a:ext cx="5936327" cy="658800"/>
      </dsp:txXfrm>
    </dsp:sp>
    <dsp:sp modelId="{8DB153E3-A874-4FB2-A0CC-AFD0EC29FA3D}">
      <dsp:nvSpPr>
        <dsp:cNvPr id="0" name=""/>
        <dsp:cNvSpPr/>
      </dsp:nvSpPr>
      <dsp:spPr>
        <a:xfrm>
          <a:off x="0" y="4266779"/>
          <a:ext cx="6007607" cy="73008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latin typeface="Times New Roman" panose="02020603050405020304" pitchFamily="18" charset="0"/>
              <a:cs typeface="Times New Roman" panose="02020603050405020304" pitchFamily="18" charset="0"/>
            </a:rPr>
            <a:t>Customer Service Issues</a:t>
          </a:r>
        </a:p>
      </dsp:txBody>
      <dsp:txXfrm>
        <a:off x="35640" y="4302419"/>
        <a:ext cx="5936327" cy="6588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0FD816-A164-4ECF-885A-79597D9EB540}">
      <dsp:nvSpPr>
        <dsp:cNvPr id="0" name=""/>
        <dsp:cNvSpPr/>
      </dsp:nvSpPr>
      <dsp:spPr>
        <a:xfrm>
          <a:off x="1212569" y="990292"/>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767542-0DF8-47EE-AA0E-AB4E7640C495}">
      <dsp:nvSpPr>
        <dsp:cNvPr id="0" name=""/>
        <dsp:cNvSpPr/>
      </dsp:nvSpPr>
      <dsp:spPr>
        <a:xfrm>
          <a:off x="417971" y="2647231"/>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IN" sz="2300" kern="1200" dirty="0">
              <a:latin typeface="Times New Roman" panose="02020603050405020304" pitchFamily="18" charset="0"/>
              <a:cs typeface="Times New Roman" panose="02020603050405020304" pitchFamily="18" charset="0"/>
            </a:rPr>
            <a:t>Average customer service experience.</a:t>
          </a:r>
          <a:endParaRPr lang="en-US" sz="2300" kern="1200" dirty="0">
            <a:latin typeface="Times New Roman" panose="02020603050405020304" pitchFamily="18" charset="0"/>
            <a:cs typeface="Times New Roman" panose="02020603050405020304" pitchFamily="18" charset="0"/>
          </a:endParaRPr>
        </a:p>
      </dsp:txBody>
      <dsp:txXfrm>
        <a:off x="417971" y="2647231"/>
        <a:ext cx="2889450" cy="720000"/>
      </dsp:txXfrm>
    </dsp:sp>
    <dsp:sp modelId="{7BFA6735-2306-4268-A9AA-624CC5A8AF62}">
      <dsp:nvSpPr>
        <dsp:cNvPr id="0" name=""/>
        <dsp:cNvSpPr/>
      </dsp:nvSpPr>
      <dsp:spPr>
        <a:xfrm>
          <a:off x="4607673" y="990292"/>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142DEA9-46CB-4CF3-900B-181D1307A171}">
      <dsp:nvSpPr>
        <dsp:cNvPr id="0" name=""/>
        <dsp:cNvSpPr/>
      </dsp:nvSpPr>
      <dsp:spPr>
        <a:xfrm>
          <a:off x="3813075" y="2647231"/>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IN" sz="2300" kern="1200" dirty="0">
              <a:latin typeface="Times New Roman" panose="02020603050405020304" pitchFamily="18" charset="0"/>
              <a:cs typeface="Times New Roman" panose="02020603050405020304" pitchFamily="18" charset="0"/>
            </a:rPr>
            <a:t>Some issues with product sizing and fit.</a:t>
          </a:r>
          <a:endParaRPr lang="en-US" sz="2300" kern="1200" dirty="0">
            <a:latin typeface="Times New Roman" panose="02020603050405020304" pitchFamily="18" charset="0"/>
            <a:cs typeface="Times New Roman" panose="02020603050405020304" pitchFamily="18" charset="0"/>
          </a:endParaRPr>
        </a:p>
      </dsp:txBody>
      <dsp:txXfrm>
        <a:off x="3813075" y="2647231"/>
        <a:ext cx="2889450" cy="720000"/>
      </dsp:txXfrm>
    </dsp:sp>
    <dsp:sp modelId="{850784F4-D6AB-496C-8834-001E9BD33378}">
      <dsp:nvSpPr>
        <dsp:cNvPr id="0" name=""/>
        <dsp:cNvSpPr/>
      </dsp:nvSpPr>
      <dsp:spPr>
        <a:xfrm>
          <a:off x="8002777" y="990292"/>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318D7C2-9776-494D-8B99-870544B7E872}">
      <dsp:nvSpPr>
        <dsp:cNvPr id="0" name=""/>
        <dsp:cNvSpPr/>
      </dsp:nvSpPr>
      <dsp:spPr>
        <a:xfrm>
          <a:off x="7208178" y="2647231"/>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IN" sz="2300" kern="1200" dirty="0">
              <a:latin typeface="Times New Roman" panose="02020603050405020304" pitchFamily="18" charset="0"/>
              <a:cs typeface="Times New Roman" panose="02020603050405020304" pitchFamily="18" charset="0"/>
            </a:rPr>
            <a:t>Mixed experiences with returns and exchanges.</a:t>
          </a:r>
          <a:endParaRPr lang="en-US" sz="2300" kern="1200" dirty="0">
            <a:latin typeface="Times New Roman" panose="02020603050405020304" pitchFamily="18" charset="0"/>
            <a:cs typeface="Times New Roman" panose="02020603050405020304" pitchFamily="18" charset="0"/>
          </a:endParaRPr>
        </a:p>
      </dsp:txBody>
      <dsp:txXfrm>
        <a:off x="7208178" y="2647231"/>
        <a:ext cx="2889450"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E452A3-FCB9-4353-A2F8-1AC424B3D7DD}">
      <dsp:nvSpPr>
        <dsp:cNvPr id="0" name=""/>
        <dsp:cNvSpPr/>
      </dsp:nvSpPr>
      <dsp:spPr>
        <a:xfrm>
          <a:off x="0" y="289"/>
          <a:ext cx="5460998" cy="105271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latin typeface="Times New Roman" panose="02020603050405020304" pitchFamily="18" charset="0"/>
              <a:cs typeface="Times New Roman" panose="02020603050405020304" pitchFamily="18" charset="0"/>
            </a:rPr>
            <a:t>Strengths:</a:t>
          </a:r>
          <a:r>
            <a:rPr lang="en-US" sz="2000" kern="1200" dirty="0">
              <a:latin typeface="Times New Roman" panose="02020603050405020304" pitchFamily="18" charset="0"/>
              <a:cs typeface="Times New Roman" panose="02020603050405020304" pitchFamily="18" charset="0"/>
            </a:rPr>
            <a:t> Diverse product range, </a:t>
          </a:r>
          <a:r>
            <a:rPr lang="en-IN" sz="2000" b="0" kern="1200" dirty="0">
              <a:latin typeface="Times New Roman" panose="02020603050405020304" pitchFamily="18" charset="0"/>
              <a:cs typeface="Times New Roman" panose="02020603050405020304" pitchFamily="18" charset="0"/>
            </a:rPr>
            <a:t>Strong Personalization</a:t>
          </a:r>
          <a:r>
            <a:rPr lang="en-US" sz="2000" kern="1200" dirty="0">
              <a:latin typeface="Times New Roman" panose="02020603050405020304" pitchFamily="18" charset="0"/>
              <a:cs typeface="Times New Roman" panose="02020603050405020304" pitchFamily="18" charset="0"/>
            </a:rPr>
            <a:t>, </a:t>
          </a:r>
          <a:r>
            <a:rPr lang="en-IN" sz="2000" b="0" kern="1200" dirty="0">
              <a:latin typeface="Times New Roman" panose="02020603050405020304" pitchFamily="18" charset="0"/>
              <a:cs typeface="Times New Roman" panose="02020603050405020304" pitchFamily="18" charset="0"/>
            </a:rPr>
            <a:t>Data-Driven Insights</a:t>
          </a:r>
          <a:r>
            <a:rPr lang="en-US" sz="2000" kern="1200" dirty="0">
              <a:latin typeface="Times New Roman" panose="02020603050405020304" pitchFamily="18" charset="0"/>
              <a:cs typeface="Times New Roman" panose="02020603050405020304" pitchFamily="18" charset="0"/>
            </a:rPr>
            <a:t>, User Friendly interface, </a:t>
          </a:r>
          <a:r>
            <a:rPr lang="en-IN" sz="2000" b="0" kern="1200" dirty="0">
              <a:latin typeface="Times New Roman" panose="02020603050405020304" pitchFamily="18" charset="0"/>
              <a:cs typeface="Times New Roman" panose="02020603050405020304" pitchFamily="18" charset="0"/>
            </a:rPr>
            <a:t>Reputation</a:t>
          </a:r>
          <a:r>
            <a:rPr lang="en-IN" sz="2000" b="1" kern="1200" dirty="0">
              <a:latin typeface="Times New Roman" panose="02020603050405020304" pitchFamily="18" charset="0"/>
              <a:cs typeface="Times New Roman" panose="02020603050405020304" pitchFamily="18" charset="0"/>
            </a:rPr>
            <a:t> </a:t>
          </a:r>
          <a:r>
            <a:rPr lang="en-IN" sz="2000" b="0" kern="1200" dirty="0">
              <a:latin typeface="Times New Roman" panose="02020603050405020304" pitchFamily="18" charset="0"/>
              <a:cs typeface="Times New Roman" panose="02020603050405020304" pitchFamily="18" charset="0"/>
            </a:rPr>
            <a:t>for</a:t>
          </a:r>
          <a:r>
            <a:rPr lang="en-IN" sz="2000" b="1" kern="1200" dirty="0">
              <a:latin typeface="Times New Roman" panose="02020603050405020304" pitchFamily="18" charset="0"/>
              <a:cs typeface="Times New Roman" panose="02020603050405020304" pitchFamily="18" charset="0"/>
            </a:rPr>
            <a:t> </a:t>
          </a:r>
          <a:r>
            <a:rPr lang="en-IN" sz="2000" b="0" kern="1200" dirty="0">
              <a:latin typeface="Times New Roman" panose="02020603050405020304" pitchFamily="18" charset="0"/>
              <a:cs typeface="Times New Roman" panose="02020603050405020304" pitchFamily="18" charset="0"/>
            </a:rPr>
            <a:t>Quality</a:t>
          </a:r>
          <a:r>
            <a:rPr lang="en-US" sz="2000" kern="1200" dirty="0">
              <a:latin typeface="Times New Roman" panose="02020603050405020304" pitchFamily="18" charset="0"/>
              <a:cs typeface="Times New Roman" panose="02020603050405020304" pitchFamily="18" charset="0"/>
            </a:rPr>
            <a:t>.</a:t>
          </a:r>
        </a:p>
      </dsp:txBody>
      <dsp:txXfrm>
        <a:off x="51389" y="51678"/>
        <a:ext cx="5358220" cy="949932"/>
      </dsp:txXfrm>
    </dsp:sp>
    <dsp:sp modelId="{846B9307-F212-404A-A5F2-C05034EEF6BD}">
      <dsp:nvSpPr>
        <dsp:cNvPr id="0" name=""/>
        <dsp:cNvSpPr/>
      </dsp:nvSpPr>
      <dsp:spPr>
        <a:xfrm>
          <a:off x="0" y="1064236"/>
          <a:ext cx="5460998" cy="1052710"/>
        </a:xfrm>
        <a:prstGeom prst="roundRect">
          <a:avLst/>
        </a:prstGeom>
        <a:gradFill rotWithShape="0">
          <a:gsLst>
            <a:gs pos="0">
              <a:schemeClr val="accent5">
                <a:hueOff val="5803288"/>
                <a:satOff val="2564"/>
                <a:lumOff val="-2811"/>
                <a:alphaOff val="0"/>
                <a:satMod val="103000"/>
                <a:lumMod val="102000"/>
                <a:tint val="94000"/>
              </a:schemeClr>
            </a:gs>
            <a:gs pos="50000">
              <a:schemeClr val="accent5">
                <a:hueOff val="5803288"/>
                <a:satOff val="2564"/>
                <a:lumOff val="-2811"/>
                <a:alphaOff val="0"/>
                <a:satMod val="110000"/>
                <a:lumMod val="100000"/>
                <a:shade val="100000"/>
              </a:schemeClr>
            </a:gs>
            <a:gs pos="100000">
              <a:schemeClr val="accent5">
                <a:hueOff val="5803288"/>
                <a:satOff val="2564"/>
                <a:lumOff val="-281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latin typeface="Times New Roman" panose="02020603050405020304" pitchFamily="18" charset="0"/>
              <a:cs typeface="Times New Roman" panose="02020603050405020304" pitchFamily="18" charset="0"/>
            </a:rPr>
            <a:t>Weaknesses</a:t>
          </a:r>
          <a:r>
            <a:rPr lang="en-US" sz="2000" kern="1200" dirty="0">
              <a:latin typeface="Times New Roman" panose="02020603050405020304" pitchFamily="18" charset="0"/>
              <a:cs typeface="Times New Roman" panose="02020603050405020304" pitchFamily="18" charset="0"/>
            </a:rPr>
            <a:t>: Intense competition, </a:t>
          </a:r>
          <a:r>
            <a:rPr lang="en-IN" sz="2000" kern="1200" dirty="0">
              <a:latin typeface="Times New Roman" panose="02020603050405020304" pitchFamily="18" charset="0"/>
              <a:cs typeface="Times New Roman" panose="02020603050405020304" pitchFamily="18" charset="0"/>
            </a:rPr>
            <a:t>Return and Exchange Processes</a:t>
          </a:r>
          <a:r>
            <a:rPr lang="en-US" sz="2000" kern="1200" dirty="0">
              <a:latin typeface="Times New Roman" panose="02020603050405020304" pitchFamily="18" charset="0"/>
              <a:cs typeface="Times New Roman" panose="02020603050405020304" pitchFamily="18" charset="0"/>
            </a:rPr>
            <a:t>, </a:t>
          </a:r>
          <a:r>
            <a:rPr lang="en-IN" sz="2000" kern="1200" dirty="0">
              <a:latin typeface="Times New Roman" panose="02020603050405020304" pitchFamily="18" charset="0"/>
              <a:cs typeface="Times New Roman" panose="02020603050405020304" pitchFamily="18" charset="0"/>
            </a:rPr>
            <a:t>Customer Service Challenges, Sizing and Fit Issues.</a:t>
          </a:r>
          <a:endParaRPr lang="en-US" sz="2000" kern="1200" dirty="0">
            <a:latin typeface="Times New Roman" panose="02020603050405020304" pitchFamily="18" charset="0"/>
            <a:cs typeface="Times New Roman" panose="02020603050405020304" pitchFamily="18" charset="0"/>
          </a:endParaRPr>
        </a:p>
      </dsp:txBody>
      <dsp:txXfrm>
        <a:off x="51389" y="1115625"/>
        <a:ext cx="5358220" cy="949932"/>
      </dsp:txXfrm>
    </dsp:sp>
    <dsp:sp modelId="{59357A79-BF8C-4716-891A-C90FD7656411}">
      <dsp:nvSpPr>
        <dsp:cNvPr id="0" name=""/>
        <dsp:cNvSpPr/>
      </dsp:nvSpPr>
      <dsp:spPr>
        <a:xfrm>
          <a:off x="0" y="2128182"/>
          <a:ext cx="5460998" cy="1052710"/>
        </a:xfrm>
        <a:prstGeom prst="roundRect">
          <a:avLst/>
        </a:prstGeom>
        <a:gradFill rotWithShape="0">
          <a:gsLst>
            <a:gs pos="0">
              <a:schemeClr val="accent5">
                <a:hueOff val="11606576"/>
                <a:satOff val="5128"/>
                <a:lumOff val="-5621"/>
                <a:alphaOff val="0"/>
                <a:satMod val="103000"/>
                <a:lumMod val="102000"/>
                <a:tint val="94000"/>
              </a:schemeClr>
            </a:gs>
            <a:gs pos="50000">
              <a:schemeClr val="accent5">
                <a:hueOff val="11606576"/>
                <a:satOff val="5128"/>
                <a:lumOff val="-5621"/>
                <a:alphaOff val="0"/>
                <a:satMod val="110000"/>
                <a:lumMod val="100000"/>
                <a:shade val="100000"/>
              </a:schemeClr>
            </a:gs>
            <a:gs pos="100000">
              <a:schemeClr val="accent5">
                <a:hueOff val="11606576"/>
                <a:satOff val="5128"/>
                <a:lumOff val="-562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latin typeface="Times New Roman" panose="02020603050405020304" pitchFamily="18" charset="0"/>
              <a:cs typeface="Times New Roman" panose="02020603050405020304" pitchFamily="18" charset="0"/>
            </a:rPr>
            <a:t>Opportunities:</a:t>
          </a:r>
          <a:r>
            <a:rPr lang="en-US" sz="2000" kern="1200" dirty="0">
              <a:latin typeface="Times New Roman" panose="02020603050405020304" pitchFamily="18" charset="0"/>
              <a:cs typeface="Times New Roman" panose="02020603050405020304" pitchFamily="18" charset="0"/>
            </a:rPr>
            <a:t> Technology integration, sustainable fashion, regional and rural expansion, Growth in E-Commerce, Enhanced Influencer Collaborations.</a:t>
          </a:r>
        </a:p>
      </dsp:txBody>
      <dsp:txXfrm>
        <a:off x="51389" y="2179571"/>
        <a:ext cx="5358220" cy="949932"/>
      </dsp:txXfrm>
    </dsp:sp>
    <dsp:sp modelId="{92680672-0501-4043-B14A-3983B8C19631}">
      <dsp:nvSpPr>
        <dsp:cNvPr id="0" name=""/>
        <dsp:cNvSpPr/>
      </dsp:nvSpPr>
      <dsp:spPr>
        <a:xfrm>
          <a:off x="0" y="3192129"/>
          <a:ext cx="5460998" cy="1052710"/>
        </a:xfrm>
        <a:prstGeom prst="roundRect">
          <a:avLst/>
        </a:prstGeom>
        <a:gradFill rotWithShape="0">
          <a:gsLst>
            <a:gs pos="0">
              <a:schemeClr val="accent5">
                <a:hueOff val="17409864"/>
                <a:satOff val="7692"/>
                <a:lumOff val="-8432"/>
                <a:alphaOff val="0"/>
                <a:satMod val="103000"/>
                <a:lumMod val="102000"/>
                <a:tint val="94000"/>
              </a:schemeClr>
            </a:gs>
            <a:gs pos="50000">
              <a:schemeClr val="accent5">
                <a:hueOff val="17409864"/>
                <a:satOff val="7692"/>
                <a:lumOff val="-8432"/>
                <a:alphaOff val="0"/>
                <a:satMod val="110000"/>
                <a:lumMod val="100000"/>
                <a:shade val="100000"/>
              </a:schemeClr>
            </a:gs>
            <a:gs pos="100000">
              <a:schemeClr val="accent5">
                <a:hueOff val="17409864"/>
                <a:satOff val="7692"/>
                <a:lumOff val="-843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latin typeface="Times New Roman" panose="02020603050405020304" pitchFamily="18" charset="0"/>
              <a:cs typeface="Times New Roman" panose="02020603050405020304" pitchFamily="18" charset="0"/>
            </a:rPr>
            <a:t>Threats:</a:t>
          </a:r>
          <a:r>
            <a:rPr lang="en-US" sz="2000" kern="1200" dirty="0">
              <a:latin typeface="Times New Roman" panose="02020603050405020304" pitchFamily="18" charset="0"/>
              <a:cs typeface="Times New Roman" panose="02020603050405020304" pitchFamily="18" charset="0"/>
            </a:rPr>
            <a:t> Regulatory challenges, changing fashion and consumer preferences, economic fluctuations, data privacy concerns, global competitors.</a:t>
          </a:r>
          <a:endParaRPr lang="en-US" sz="2000" kern="1200" dirty="0"/>
        </a:p>
      </dsp:txBody>
      <dsp:txXfrm>
        <a:off x="51389" y="3243518"/>
        <a:ext cx="5358220" cy="94993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55B4AE-7A72-4514-BD0E-FF49BEF188A2}">
      <dsp:nvSpPr>
        <dsp:cNvPr id="0" name=""/>
        <dsp:cNvSpPr/>
      </dsp:nvSpPr>
      <dsp:spPr>
        <a:xfrm>
          <a:off x="474228" y="633273"/>
          <a:ext cx="1098000" cy="1098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E9D0A0-976E-4EB1-BB9B-08BA3084B731}">
      <dsp:nvSpPr>
        <dsp:cNvPr id="0" name=""/>
        <dsp:cNvSpPr/>
      </dsp:nvSpPr>
      <dsp:spPr>
        <a:xfrm>
          <a:off x="708228" y="867273"/>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898A040-3393-4A3E-8F1A-0E04EB439C3F}">
      <dsp:nvSpPr>
        <dsp:cNvPr id="0" name=""/>
        <dsp:cNvSpPr/>
      </dsp:nvSpPr>
      <dsp:spPr>
        <a:xfrm>
          <a:off x="123228" y="2073273"/>
          <a:ext cx="1800000" cy="1878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cap="none" dirty="0">
              <a:latin typeface="Times New Roman" panose="02020603050405020304" pitchFamily="18" charset="0"/>
              <a:cs typeface="Times New Roman" panose="02020603050405020304" pitchFamily="18" charset="0"/>
            </a:rPr>
            <a:t>Offer customizable clothing options for certain products during special events to stand out.</a:t>
          </a:r>
        </a:p>
      </dsp:txBody>
      <dsp:txXfrm>
        <a:off x="123228" y="2073273"/>
        <a:ext cx="1800000" cy="1878398"/>
      </dsp:txXfrm>
    </dsp:sp>
    <dsp:sp modelId="{6A9C9942-F042-43FB-A814-DA8FF5ABFF78}">
      <dsp:nvSpPr>
        <dsp:cNvPr id="0" name=""/>
        <dsp:cNvSpPr/>
      </dsp:nvSpPr>
      <dsp:spPr>
        <a:xfrm>
          <a:off x="2589228" y="633273"/>
          <a:ext cx="1098000" cy="1098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302ADB-C9B2-4DBE-A535-9BDF70DD1DB4}">
      <dsp:nvSpPr>
        <dsp:cNvPr id="0" name=""/>
        <dsp:cNvSpPr/>
      </dsp:nvSpPr>
      <dsp:spPr>
        <a:xfrm>
          <a:off x="2823228" y="867273"/>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2757059-18AB-492D-8E2B-CFCC3098100F}">
      <dsp:nvSpPr>
        <dsp:cNvPr id="0" name=""/>
        <dsp:cNvSpPr/>
      </dsp:nvSpPr>
      <dsp:spPr>
        <a:xfrm>
          <a:off x="2238228" y="2073273"/>
          <a:ext cx="1800000" cy="1878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cap="none" dirty="0">
              <a:latin typeface="Times New Roman" panose="02020603050405020304" pitchFamily="18" charset="0"/>
              <a:cs typeface="Times New Roman" panose="02020603050405020304" pitchFamily="18" charset="0"/>
            </a:rPr>
            <a:t>Collect customer surveys to maintain regular engagement and improve operations.</a:t>
          </a:r>
        </a:p>
      </dsp:txBody>
      <dsp:txXfrm>
        <a:off x="2238228" y="2073273"/>
        <a:ext cx="1800000" cy="1878398"/>
      </dsp:txXfrm>
    </dsp:sp>
    <dsp:sp modelId="{5D9D57FB-7AE7-4DA1-B284-A1C14F3B734C}">
      <dsp:nvSpPr>
        <dsp:cNvPr id="0" name=""/>
        <dsp:cNvSpPr/>
      </dsp:nvSpPr>
      <dsp:spPr>
        <a:xfrm>
          <a:off x="4704228" y="633273"/>
          <a:ext cx="1098000" cy="10980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C1DBCA-254C-43D8-A694-F06F3F572923}">
      <dsp:nvSpPr>
        <dsp:cNvPr id="0" name=""/>
        <dsp:cNvSpPr/>
      </dsp:nvSpPr>
      <dsp:spPr>
        <a:xfrm>
          <a:off x="4938228" y="867273"/>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64BF7E-0225-48EB-862E-32EAB8A79194}">
      <dsp:nvSpPr>
        <dsp:cNvPr id="0" name=""/>
        <dsp:cNvSpPr/>
      </dsp:nvSpPr>
      <dsp:spPr>
        <a:xfrm>
          <a:off x="4353228" y="2073273"/>
          <a:ext cx="1800000" cy="1878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cap="none" dirty="0">
              <a:latin typeface="Times New Roman" panose="02020603050405020304" pitchFamily="18" charset="0"/>
              <a:cs typeface="Times New Roman" panose="02020603050405020304" pitchFamily="18" charset="0"/>
            </a:rPr>
            <a:t>Enhance customer service with quick responses and issue resolution to build trust and satisfaction.</a:t>
          </a:r>
        </a:p>
      </dsp:txBody>
      <dsp:txXfrm>
        <a:off x="4353228" y="2073273"/>
        <a:ext cx="1800000" cy="1878398"/>
      </dsp:txXfrm>
    </dsp:sp>
    <dsp:sp modelId="{A6D3F088-4CA2-4E22-A48C-A43B2F2721D9}">
      <dsp:nvSpPr>
        <dsp:cNvPr id="0" name=""/>
        <dsp:cNvSpPr/>
      </dsp:nvSpPr>
      <dsp:spPr>
        <a:xfrm>
          <a:off x="6819228" y="633273"/>
          <a:ext cx="1098000" cy="109800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42AE7C-71A3-4CF6-941E-23166DF69E68}">
      <dsp:nvSpPr>
        <dsp:cNvPr id="0" name=""/>
        <dsp:cNvSpPr/>
      </dsp:nvSpPr>
      <dsp:spPr>
        <a:xfrm>
          <a:off x="7053228" y="867273"/>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D93C53-A2AA-4CA5-9A89-A9AFCF6BAF17}">
      <dsp:nvSpPr>
        <dsp:cNvPr id="0" name=""/>
        <dsp:cNvSpPr/>
      </dsp:nvSpPr>
      <dsp:spPr>
        <a:xfrm>
          <a:off x="6468228" y="2073273"/>
          <a:ext cx="1800000" cy="1878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cap="none" dirty="0">
              <a:latin typeface="Times New Roman" panose="02020603050405020304" pitchFamily="18" charset="0"/>
              <a:cs typeface="Times New Roman" panose="02020603050405020304" pitchFamily="18" charset="0"/>
            </a:rPr>
            <a:t>Provide personalized fitting solutions and detailed brand size charts to address fit complaints.</a:t>
          </a:r>
        </a:p>
      </dsp:txBody>
      <dsp:txXfrm>
        <a:off x="6468228" y="2073273"/>
        <a:ext cx="1800000" cy="1878398"/>
      </dsp:txXfrm>
    </dsp:sp>
    <dsp:sp modelId="{CCB35728-FABE-4A12-8E93-A92B906DF504}">
      <dsp:nvSpPr>
        <dsp:cNvPr id="0" name=""/>
        <dsp:cNvSpPr/>
      </dsp:nvSpPr>
      <dsp:spPr>
        <a:xfrm>
          <a:off x="8934228" y="633273"/>
          <a:ext cx="1098000" cy="1098000"/>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02C8D7-D651-4D18-8283-D73350C56527}">
      <dsp:nvSpPr>
        <dsp:cNvPr id="0" name=""/>
        <dsp:cNvSpPr/>
      </dsp:nvSpPr>
      <dsp:spPr>
        <a:xfrm>
          <a:off x="9168228" y="867273"/>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E3C13FC-5E6B-49E0-BD2E-2B4F696BE84A}">
      <dsp:nvSpPr>
        <dsp:cNvPr id="0" name=""/>
        <dsp:cNvSpPr/>
      </dsp:nvSpPr>
      <dsp:spPr>
        <a:xfrm>
          <a:off x="8583228" y="2073273"/>
          <a:ext cx="1800000" cy="1878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cap="none" dirty="0">
              <a:latin typeface="Times New Roman" panose="02020603050405020304" pitchFamily="18" charset="0"/>
              <a:cs typeface="Times New Roman" panose="02020603050405020304" pitchFamily="18" charset="0"/>
            </a:rPr>
            <a:t>Strengthen influencer campaigns, omnichannel experiences, and data-driven advertising for personalized engagement.</a:t>
          </a:r>
        </a:p>
      </dsp:txBody>
      <dsp:txXfrm>
        <a:off x="8583228" y="2073273"/>
        <a:ext cx="1800000" cy="187839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55CEC9-278D-4005-9EA8-247FC87AA2F2}" type="datetimeFigureOut">
              <a:rPr lang="en-IN" smtClean="0"/>
              <a:t>07-10-2024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0261F2-F062-4A12-BD61-3C354B6EE302}" type="slidenum">
              <a:rPr lang="en-IN" smtClean="0"/>
              <a:t>‹#›</a:t>
            </a:fld>
            <a:endParaRPr lang="en-IN"/>
          </a:p>
        </p:txBody>
      </p:sp>
    </p:spTree>
    <p:extLst>
      <p:ext uri="{BB962C8B-B14F-4D97-AF65-F5344CB8AC3E}">
        <p14:creationId xmlns:p14="http://schemas.microsoft.com/office/powerpoint/2010/main" val="3485793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FF43B5DB-A9FC-45AA-896E-2459B1B9F542}" type="datetime1">
              <a:rPr lang="en-US" smtClean="0"/>
              <a:t>10/7/2024</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r>
              <a:rPr lang="en-US"/>
              <a:t>Myntra Analysis</a:t>
            </a:r>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1577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D81B1CE6-684C-486E-AB36-905B019577D3}" type="datetime1">
              <a:rPr lang="en-US" smtClean="0"/>
              <a:t>10/7/2024</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r>
              <a:rPr lang="en-US"/>
              <a:t>Myntra Analysis</a:t>
            </a:r>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12239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D73A4BF0-5C5C-43C1-BD0F-8FB70B081F96}" type="datetime1">
              <a:rPr lang="en-US" smtClean="0"/>
              <a:t>10/7/2024</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r>
              <a:rPr lang="en-US"/>
              <a:t>Myntra Analysis</a:t>
            </a:r>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09239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4B31B8C2-DA05-4718-88A9-A8D70CCFF5FA}" type="datetime1">
              <a:rPr lang="en-US" smtClean="0"/>
              <a:t>10/7/2024</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r>
              <a:rPr lang="en-US"/>
              <a:t>Myntra Analysis</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92133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DE6C2A98-17A0-4F3A-8DE5-5F4AE4C49964}" type="datetime1">
              <a:rPr lang="en-US" smtClean="0"/>
              <a:t>10/7/2024</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r>
              <a:rPr lang="en-US"/>
              <a:t>Myntra Analysis</a:t>
            </a:r>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57014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7AB16A9F-56C7-441E-96AE-A11EA8CEC662}" type="datetime1">
              <a:rPr lang="en-US" smtClean="0"/>
              <a:t>10/7/2024</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r>
              <a:rPr lang="en-US"/>
              <a:t>Myntra Analysis</a:t>
            </a:r>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73298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E452054-CC33-4688-9DF3-30F01788C9A9}" type="datetime1">
              <a:rPr lang="en-US" smtClean="0"/>
              <a:t>10/7/2024</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r>
              <a:rPr lang="en-US"/>
              <a:t>Myntra Analysis</a:t>
            </a:r>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55006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60CBF00B-E626-4126-999E-5AB6BE7EC468}" type="datetime1">
              <a:rPr lang="en-US" smtClean="0"/>
              <a:t>10/7/2024</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r>
              <a:rPr lang="en-US"/>
              <a:t>Myntra Analysis</a:t>
            </a:r>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64354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82F1D4C8-1462-47BD-80F1-731315134789}" type="datetime1">
              <a:rPr lang="en-US" smtClean="0"/>
              <a:t>10/7/2024</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r>
              <a:rPr lang="en-US"/>
              <a:t>Myntra Analysis</a:t>
            </a:r>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96616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EB3E2F54-F2A7-45E5-B3C3-D24CBB2E5997}" type="datetime1">
              <a:rPr lang="en-US" smtClean="0"/>
              <a:t>10/7/2024</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r>
              <a:rPr lang="en-US"/>
              <a:t>Myntra Analysis</a:t>
            </a:r>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1012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460E6807-5769-4BCD-90B7-9197A68828F8}" type="datetime1">
              <a:rPr lang="en-US" smtClean="0"/>
              <a:t>10/7/2024</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r>
              <a:rPr lang="en-US"/>
              <a:t>Myntra Analysis</a:t>
            </a:r>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23736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4C8A78-A34B-4FF9-9BED-030EFACBDD39}" type="datetime1">
              <a:rPr lang="en-US" smtClean="0"/>
              <a:t>10/7/2024</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Myntra Analysis</a:t>
            </a:r>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500967729"/>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0" r:id="rId6"/>
    <p:sldLayoutId id="2147483736" r:id="rId7"/>
    <p:sldLayoutId id="2147483737" r:id="rId8"/>
    <p:sldLayoutId id="2147483738" r:id="rId9"/>
    <p:sldLayoutId id="2147483739" r:id="rId10"/>
    <p:sldLayoutId id="2147483741"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4.jp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7.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B2D3ACC-DC21-93EC-B856-499109BB6F01}"/>
              </a:ext>
            </a:extLst>
          </p:cNvPr>
          <p:cNvPicPr>
            <a:picLocks noChangeAspect="1"/>
          </p:cNvPicPr>
          <p:nvPr/>
        </p:nvPicPr>
        <p:blipFill>
          <a:blip r:embed="rId2">
            <a:extLst>
              <a:ext uri="{28A0092B-C50C-407E-A947-70E740481C1C}">
                <a14:useLocalDpi xmlns:a14="http://schemas.microsoft.com/office/drawing/2010/main" val="0"/>
              </a:ext>
            </a:extLst>
          </a:blip>
          <a:srcRect r="16180"/>
          <a:stretch/>
        </p:blipFill>
        <p:spPr>
          <a:xfrm>
            <a:off x="3523488" y="10"/>
            <a:ext cx="8668512" cy="6857990"/>
          </a:xfrm>
          <a:prstGeom prst="rect">
            <a:avLst/>
          </a:prstGeom>
        </p:spPr>
      </p:pic>
      <p:sp>
        <p:nvSpPr>
          <p:cNvPr id="38" name="Rectangle 37">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EFE7987-DAC1-CF91-D17F-1D9C10EFC195}"/>
              </a:ext>
            </a:extLst>
          </p:cNvPr>
          <p:cNvSpPr>
            <a:spLocks noGrp="1"/>
          </p:cNvSpPr>
          <p:nvPr>
            <p:ph type="ctrTitle"/>
          </p:nvPr>
        </p:nvSpPr>
        <p:spPr>
          <a:xfrm>
            <a:off x="477981" y="1122363"/>
            <a:ext cx="4023360" cy="3204134"/>
          </a:xfrm>
        </p:spPr>
        <p:txBody>
          <a:bodyPr anchor="b">
            <a:normAutofit/>
          </a:bodyPr>
          <a:lstStyle/>
          <a:p>
            <a:r>
              <a:rPr lang="en-IN" sz="4800" dirty="0">
                <a:solidFill>
                  <a:schemeClr val="bg1"/>
                </a:solidFill>
                <a:latin typeface="Times New Roman" panose="02020603050405020304" pitchFamily="18" charset="0"/>
                <a:cs typeface="Times New Roman" panose="02020603050405020304" pitchFamily="18" charset="0"/>
              </a:rPr>
              <a:t>Myntra Analysis</a:t>
            </a:r>
          </a:p>
        </p:txBody>
      </p:sp>
      <p:sp>
        <p:nvSpPr>
          <p:cNvPr id="3" name="Subtitle 2">
            <a:extLst>
              <a:ext uri="{FF2B5EF4-FFF2-40B4-BE49-F238E27FC236}">
                <a16:creationId xmlns:a16="http://schemas.microsoft.com/office/drawing/2014/main" id="{4E7C36E9-2ED4-BD5B-9B69-F0A5B82ED341}"/>
              </a:ext>
            </a:extLst>
          </p:cNvPr>
          <p:cNvSpPr>
            <a:spLocks noGrp="1"/>
          </p:cNvSpPr>
          <p:nvPr>
            <p:ph type="subTitle" idx="1"/>
          </p:nvPr>
        </p:nvSpPr>
        <p:spPr>
          <a:xfrm>
            <a:off x="477980" y="4872922"/>
            <a:ext cx="4023359" cy="1208141"/>
          </a:xfrm>
        </p:spPr>
        <p:txBody>
          <a:bodyPr>
            <a:normAutofit/>
          </a:bodyPr>
          <a:lstStyle/>
          <a:p>
            <a:pPr>
              <a:lnSpc>
                <a:spcPct val="100000"/>
              </a:lnSpc>
            </a:pPr>
            <a:r>
              <a:rPr lang="en-IN" sz="1700">
                <a:solidFill>
                  <a:schemeClr val="bg1"/>
                </a:solidFill>
                <a:latin typeface="Times New Roman" panose="02020603050405020304" pitchFamily="18" charset="0"/>
                <a:cs typeface="Times New Roman" panose="02020603050405020304" pitchFamily="18" charset="0"/>
              </a:rPr>
              <a:t>Domain:</a:t>
            </a:r>
          </a:p>
          <a:p>
            <a:pPr marL="342900" indent="-342900">
              <a:lnSpc>
                <a:spcPct val="100000"/>
              </a:lnSpc>
              <a:buFont typeface="Arial" panose="020B0604020202020204" pitchFamily="34" charset="0"/>
              <a:buChar char="•"/>
            </a:pPr>
            <a:r>
              <a:rPr lang="en-IN" sz="1700">
                <a:solidFill>
                  <a:schemeClr val="bg1"/>
                </a:solidFill>
                <a:latin typeface="Times New Roman" panose="02020603050405020304" pitchFamily="18" charset="0"/>
                <a:cs typeface="Times New Roman" panose="02020603050405020304" pitchFamily="18" charset="0"/>
              </a:rPr>
              <a:t>E-commerce</a:t>
            </a:r>
          </a:p>
          <a:p>
            <a:pPr marL="342900" indent="-342900">
              <a:lnSpc>
                <a:spcPct val="100000"/>
              </a:lnSpc>
              <a:buFont typeface="Arial" panose="020B0604020202020204" pitchFamily="34" charset="0"/>
              <a:buChar char="•"/>
            </a:pPr>
            <a:r>
              <a:rPr lang="en-IN" sz="1700">
                <a:solidFill>
                  <a:schemeClr val="bg1"/>
                </a:solidFill>
                <a:latin typeface="Times New Roman" panose="02020603050405020304" pitchFamily="18" charset="0"/>
                <a:cs typeface="Times New Roman" panose="02020603050405020304" pitchFamily="18" charset="0"/>
              </a:rPr>
              <a:t>Fashion and Apparel</a:t>
            </a:r>
          </a:p>
        </p:txBody>
      </p:sp>
      <p:sp>
        <p:nvSpPr>
          <p:cNvPr id="40" name="Rectangle 3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94C942F8-A608-64D2-4505-CC2AA226E88C}"/>
              </a:ext>
            </a:extLst>
          </p:cNvPr>
          <p:cNvSpPr>
            <a:spLocks noGrp="1"/>
          </p:cNvSpPr>
          <p:nvPr>
            <p:ph type="ftr" sz="quarter" idx="11"/>
          </p:nvPr>
        </p:nvSpPr>
        <p:spPr/>
        <p:txBody>
          <a:bodyPr/>
          <a:lstStyle/>
          <a:p>
            <a:r>
              <a:rPr lang="en-US"/>
              <a:t>Myntra Analysis</a:t>
            </a:r>
            <a:endParaRPr lang="en-US" dirty="0"/>
          </a:p>
        </p:txBody>
      </p:sp>
    </p:spTree>
    <p:extLst>
      <p:ext uri="{BB962C8B-B14F-4D97-AF65-F5344CB8AC3E}">
        <p14:creationId xmlns:p14="http://schemas.microsoft.com/office/powerpoint/2010/main" val="97302184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0AEE91-25AC-A6D9-31BE-FDB380643AA6}"/>
              </a:ext>
            </a:extLst>
          </p:cNvPr>
          <p:cNvSpPr>
            <a:spLocks noGrp="1"/>
          </p:cNvSpPr>
          <p:nvPr>
            <p:ph type="title"/>
          </p:nvPr>
        </p:nvSpPr>
        <p:spPr>
          <a:xfrm>
            <a:off x="4805464" y="1076324"/>
            <a:ext cx="7208196" cy="1575627"/>
          </a:xfrm>
        </p:spPr>
        <p:txBody>
          <a:bodyPr anchor="b">
            <a:noAutofit/>
          </a:bodyPr>
          <a:lstStyle/>
          <a:p>
            <a:r>
              <a:rPr lang="en-US" sz="3400" dirty="0">
                <a:latin typeface="Times New Roman" panose="02020603050405020304" pitchFamily="18" charset="0"/>
                <a:cs typeface="Times New Roman" panose="02020603050405020304" pitchFamily="18" charset="0"/>
              </a:rPr>
              <a:t>Market</a:t>
            </a:r>
            <a:r>
              <a:rPr lang="en-US" dirty="0">
                <a:latin typeface="Times New Roman" panose="02020603050405020304" pitchFamily="18" charset="0"/>
                <a:cs typeface="Times New Roman" panose="02020603050405020304" pitchFamily="18" charset="0"/>
              </a:rPr>
              <a:t> Position and Challenges</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27" name="Picture 26" descr="Abstract blurred background of department store">
            <a:extLst>
              <a:ext uri="{FF2B5EF4-FFF2-40B4-BE49-F238E27FC236}">
                <a16:creationId xmlns:a16="http://schemas.microsoft.com/office/drawing/2014/main" id="{BC235A26-B07A-1CEF-F367-E1C1CA9318C6}"/>
              </a:ext>
            </a:extLst>
          </p:cNvPr>
          <p:cNvPicPr>
            <a:picLocks noChangeAspect="1"/>
          </p:cNvPicPr>
          <p:nvPr/>
        </p:nvPicPr>
        <p:blipFill>
          <a:blip r:embed="rId2"/>
          <a:srcRect l="22118" r="34030" b="-1"/>
          <a:stretch/>
        </p:blipFill>
        <p:spPr>
          <a:xfrm>
            <a:off x="20" y="10"/>
            <a:ext cx="4505305" cy="6857990"/>
          </a:xfrm>
          <a:prstGeom prst="rect">
            <a:avLst/>
          </a:prstGeom>
        </p:spPr>
      </p:pic>
      <p:sp>
        <p:nvSpPr>
          <p:cNvPr id="33" name="!!accent">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8259EEC-F896-53C1-2927-81BF2452CE3E}"/>
              </a:ext>
            </a:extLst>
          </p:cNvPr>
          <p:cNvSpPr>
            <a:spLocks noGrp="1"/>
          </p:cNvSpPr>
          <p:nvPr>
            <p:ph idx="1"/>
          </p:nvPr>
        </p:nvSpPr>
        <p:spPr>
          <a:xfrm>
            <a:off x="5080216" y="3351276"/>
            <a:ext cx="6272784" cy="2825686"/>
          </a:xfrm>
        </p:spPr>
        <p:txBody>
          <a:bodyPr>
            <a:normAutofit/>
          </a:bodyPr>
          <a:lstStyle/>
          <a:p>
            <a:pPr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50% market share</a:t>
            </a:r>
            <a:r>
              <a:rPr lang="en-US" sz="1800" dirty="0">
                <a:latin typeface="Times New Roman" panose="02020603050405020304" pitchFamily="18" charset="0"/>
                <a:cs typeface="Times New Roman" panose="02020603050405020304" pitchFamily="18" charset="0"/>
              </a:rPr>
              <a:t> in India's online fashion sector.</a:t>
            </a:r>
          </a:p>
          <a:p>
            <a:pPr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20+ million monthly active users</a:t>
            </a:r>
            <a:r>
              <a:rPr lang="en-US" sz="1800" dirty="0">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Revenue surpassed $1 billion</a:t>
            </a:r>
            <a:r>
              <a:rPr lang="en-US" sz="1800" dirty="0">
                <a:latin typeface="Times New Roman" panose="02020603050405020304" pitchFamily="18" charset="0"/>
                <a:cs typeface="Times New Roman" panose="02020603050405020304" pitchFamily="18" charset="0"/>
              </a:rPr>
              <a:t> in 2022.</a:t>
            </a: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Expanding reach in both </a:t>
            </a:r>
            <a:r>
              <a:rPr lang="en-US" sz="1800" b="1" dirty="0">
                <a:latin typeface="Times New Roman" panose="02020603050405020304" pitchFamily="18" charset="0"/>
                <a:cs typeface="Times New Roman" panose="02020603050405020304" pitchFamily="18" charset="0"/>
              </a:rPr>
              <a:t>metro</a:t>
            </a:r>
            <a:r>
              <a:rPr lang="en-US" sz="1800" dirty="0">
                <a:latin typeface="Times New Roman" panose="02020603050405020304" pitchFamily="18" charset="0"/>
                <a:cs typeface="Times New Roman" panose="02020603050405020304" pitchFamily="18" charset="0"/>
              </a:rPr>
              <a:t> and </a:t>
            </a:r>
            <a:r>
              <a:rPr lang="en-US" sz="1800" b="1" dirty="0">
                <a:latin typeface="Times New Roman" panose="02020603050405020304" pitchFamily="18" charset="0"/>
                <a:cs typeface="Times New Roman" panose="02020603050405020304" pitchFamily="18" charset="0"/>
              </a:rPr>
              <a:t>non-metro</a:t>
            </a:r>
            <a:r>
              <a:rPr lang="en-US" sz="1800" dirty="0">
                <a:latin typeface="Times New Roman" panose="02020603050405020304" pitchFamily="18" charset="0"/>
                <a:cs typeface="Times New Roman" panose="02020603050405020304" pitchFamily="18" charset="0"/>
              </a:rPr>
              <a:t> cities.</a:t>
            </a: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Emphasis on adapting to sustainability trends and evolving consumer behavior.</a:t>
            </a:r>
          </a:p>
          <a:p>
            <a:pPr marL="0" indent="0" algn="just">
              <a:buNone/>
            </a:pPr>
            <a:endParaRPr lang="en-IN" sz="18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12CF6B00-AED5-2517-41C3-5A9BDE6ECB98}"/>
              </a:ext>
            </a:extLst>
          </p:cNvPr>
          <p:cNvSpPr>
            <a:spLocks noGrp="1"/>
          </p:cNvSpPr>
          <p:nvPr>
            <p:ph type="ftr" sz="quarter" idx="11"/>
          </p:nvPr>
        </p:nvSpPr>
        <p:spPr/>
        <p:txBody>
          <a:bodyPr/>
          <a:lstStyle/>
          <a:p>
            <a:r>
              <a:rPr lang="en-US"/>
              <a:t>Myntra Analysis</a:t>
            </a:r>
          </a:p>
        </p:txBody>
      </p:sp>
    </p:spTree>
    <p:extLst>
      <p:ext uri="{BB962C8B-B14F-4D97-AF65-F5344CB8AC3E}">
        <p14:creationId xmlns:p14="http://schemas.microsoft.com/office/powerpoint/2010/main" val="1644287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a:extLst>
              <a:ext uri="{FF2B5EF4-FFF2-40B4-BE49-F238E27FC236}">
                <a16:creationId xmlns:a16="http://schemas.microsoft.com/office/drawing/2014/main" id="{4A3715E9-1AB6-3594-8FF5-0CED8C4EC28D}"/>
              </a:ext>
            </a:extLst>
          </p:cNvPr>
          <p:cNvPicPr>
            <a:picLocks noChangeAspect="1"/>
          </p:cNvPicPr>
          <p:nvPr/>
        </p:nvPicPr>
        <p:blipFill>
          <a:blip r:embed="rId2">
            <a:extLst>
              <a:ext uri="{28A0092B-C50C-407E-A947-70E740481C1C}">
                <a14:useLocalDpi xmlns:a14="http://schemas.microsoft.com/office/drawing/2010/main" val="0"/>
              </a:ext>
            </a:extLst>
          </a:blip>
          <a:srcRect l="20533" r="152" b="1"/>
          <a:stretch/>
        </p:blipFill>
        <p:spPr>
          <a:xfrm>
            <a:off x="3523488" y="10"/>
            <a:ext cx="8668512" cy="6857990"/>
          </a:xfrm>
          <a:prstGeom prst="rect">
            <a:avLst/>
          </a:prstGeom>
        </p:spPr>
      </p:pic>
      <p:sp>
        <p:nvSpPr>
          <p:cNvPr id="46" name="Rectangle 45">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EFE7987-DAC1-CF91-D17F-1D9C10EFC195}"/>
              </a:ext>
            </a:extLst>
          </p:cNvPr>
          <p:cNvSpPr>
            <a:spLocks noGrp="1"/>
          </p:cNvSpPr>
          <p:nvPr>
            <p:ph type="title"/>
          </p:nvPr>
        </p:nvSpPr>
        <p:spPr>
          <a:xfrm>
            <a:off x="371093" y="1161287"/>
            <a:ext cx="11117273" cy="748533"/>
          </a:xfrm>
        </p:spPr>
        <p:txBody>
          <a:bodyPr anchor="b">
            <a:noAutofit/>
          </a:bodyPr>
          <a:lstStyle/>
          <a:p>
            <a:r>
              <a:rPr lang="en-US" sz="3400" dirty="0">
                <a:latin typeface="Times New Roman" panose="02020603050405020304" pitchFamily="18" charset="0"/>
                <a:cs typeface="Times New Roman" panose="02020603050405020304" pitchFamily="18" charset="0"/>
              </a:rPr>
              <a:t>Leveraging Technology for Operational Excellence at Myntra</a:t>
            </a:r>
            <a:endParaRPr lang="en-IN" sz="3400" dirty="0">
              <a:latin typeface="Times New Roman" panose="02020603050405020304" pitchFamily="18" charset="0"/>
              <a:cs typeface="Times New Roman" panose="02020603050405020304" pitchFamily="18" charset="0"/>
            </a:endParaRPr>
          </a:p>
        </p:txBody>
      </p:sp>
      <p:sp>
        <p:nvSpPr>
          <p:cNvPr id="48" name="Rectangle 47">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4E7C36E9-2ED4-BD5B-9B69-F0A5B82ED341}"/>
              </a:ext>
            </a:extLst>
          </p:cNvPr>
          <p:cNvSpPr>
            <a:spLocks noGrp="1"/>
          </p:cNvSpPr>
          <p:nvPr>
            <p:ph idx="1"/>
          </p:nvPr>
        </p:nvSpPr>
        <p:spPr>
          <a:xfrm>
            <a:off x="371093" y="2582333"/>
            <a:ext cx="9881860" cy="3906599"/>
          </a:xfrm>
        </p:spPr>
        <p:txBody>
          <a:bodyPr anchor="t">
            <a:noAutofit/>
          </a:bodyPr>
          <a:lstStyle/>
          <a:p>
            <a:pPr marL="0" indent="0" algn="just">
              <a:lnSpc>
                <a:spcPct val="100000"/>
              </a:lnSpc>
              <a:buNone/>
            </a:pPr>
            <a:r>
              <a:rPr lang="en-IN" sz="1800" b="1" dirty="0">
                <a:latin typeface="Times New Roman" panose="02020603050405020304" pitchFamily="18" charset="0"/>
                <a:cs typeface="Times New Roman" panose="02020603050405020304" pitchFamily="18" charset="0"/>
              </a:rPr>
              <a:t>AWS Power:</a:t>
            </a:r>
          </a:p>
          <a:p>
            <a:pPr algn="just">
              <a:lnSpc>
                <a:spcPct val="100000"/>
              </a:lnSpc>
            </a:pPr>
            <a:r>
              <a:rPr lang="en-IN" sz="1800" dirty="0">
                <a:latin typeface="Times New Roman" panose="02020603050405020304" pitchFamily="18" charset="0"/>
                <a:cs typeface="Times New Roman" panose="02020603050405020304" pitchFamily="18" charset="0"/>
              </a:rPr>
              <a:t>EC2: Automatically scales during peak traffic for </a:t>
            </a:r>
            <a:r>
              <a:rPr lang="en-IN" sz="1800" b="1" dirty="0">
                <a:latin typeface="Times New Roman" panose="02020603050405020304" pitchFamily="18" charset="0"/>
                <a:cs typeface="Times New Roman" panose="02020603050405020304" pitchFamily="18" charset="0"/>
              </a:rPr>
              <a:t>smooth shopping</a:t>
            </a:r>
            <a:r>
              <a:rPr lang="en-IN" sz="1800" dirty="0">
                <a:latin typeface="Times New Roman" panose="02020603050405020304" pitchFamily="18" charset="0"/>
                <a:cs typeface="Times New Roman" panose="02020603050405020304" pitchFamily="18" charset="0"/>
              </a:rPr>
              <a:t>.</a:t>
            </a:r>
          </a:p>
          <a:p>
            <a:pPr algn="just">
              <a:lnSpc>
                <a:spcPct val="100000"/>
              </a:lnSpc>
            </a:pPr>
            <a:r>
              <a:rPr lang="en-IN" sz="1800" dirty="0">
                <a:latin typeface="Times New Roman" panose="02020603050405020304" pitchFamily="18" charset="0"/>
                <a:cs typeface="Times New Roman" panose="02020603050405020304" pitchFamily="18" charset="0"/>
              </a:rPr>
              <a:t>Data insights: Tools like redshift &amp; Athena </a:t>
            </a:r>
            <a:r>
              <a:rPr lang="en-IN" sz="1800" b="1" dirty="0">
                <a:latin typeface="Times New Roman" panose="02020603050405020304" pitchFamily="18" charset="0"/>
                <a:cs typeface="Times New Roman" panose="02020603050405020304" pitchFamily="18" charset="0"/>
              </a:rPr>
              <a:t>optimize inventory and customer patterns</a:t>
            </a:r>
            <a:r>
              <a:rPr lang="en-IN" sz="1800" dirty="0">
                <a:latin typeface="Times New Roman" panose="02020603050405020304" pitchFamily="18" charset="0"/>
                <a:cs typeface="Times New Roman" panose="02020603050405020304" pitchFamily="18" charset="0"/>
              </a:rPr>
              <a:t>.</a:t>
            </a:r>
          </a:p>
          <a:p>
            <a:pPr algn="just">
              <a:lnSpc>
                <a:spcPct val="100000"/>
              </a:lnSpc>
            </a:pPr>
            <a:r>
              <a:rPr lang="en-IN" sz="1800" dirty="0">
                <a:latin typeface="Times New Roman" panose="02020603050405020304" pitchFamily="18" charset="0"/>
                <a:cs typeface="Times New Roman" panose="02020603050405020304" pitchFamily="18" charset="0"/>
              </a:rPr>
              <a:t>AL &amp; ML: SageMaker </a:t>
            </a:r>
            <a:r>
              <a:rPr lang="en-IN" sz="1800" b="1" dirty="0">
                <a:latin typeface="Times New Roman" panose="02020603050405020304" pitchFamily="18" charset="0"/>
                <a:cs typeface="Times New Roman" panose="02020603050405020304" pitchFamily="18" charset="0"/>
              </a:rPr>
              <a:t>enhances recommendations and search</a:t>
            </a:r>
            <a:r>
              <a:rPr lang="en-IN" sz="1800" dirty="0">
                <a:latin typeface="Times New Roman" panose="02020603050405020304" pitchFamily="18" charset="0"/>
                <a:cs typeface="Times New Roman" panose="02020603050405020304" pitchFamily="18" charset="0"/>
              </a:rPr>
              <a:t> for personalized shopping.</a:t>
            </a:r>
          </a:p>
          <a:p>
            <a:pPr marL="0" indent="0" algn="just">
              <a:lnSpc>
                <a:spcPct val="100000"/>
              </a:lnSpc>
              <a:buNone/>
            </a:pPr>
            <a:r>
              <a:rPr lang="en-IN" sz="1800" b="1" dirty="0">
                <a:latin typeface="Times New Roman" panose="02020603050405020304" pitchFamily="18" charset="0"/>
                <a:cs typeface="Times New Roman" panose="02020603050405020304" pitchFamily="18" charset="0"/>
              </a:rPr>
              <a:t>Myntra FWD &amp; ML Impact:</a:t>
            </a:r>
          </a:p>
          <a:p>
            <a:pPr algn="just">
              <a:lnSpc>
                <a:spcPct val="100000"/>
              </a:lnSpc>
            </a:pPr>
            <a:r>
              <a:rPr lang="en-IN" sz="1800" dirty="0">
                <a:latin typeface="Times New Roman" panose="02020603050405020304" pitchFamily="18" charset="0"/>
                <a:cs typeface="Times New Roman" panose="02020603050405020304" pitchFamily="18" charset="0"/>
              </a:rPr>
              <a:t>FWD Platform: Engages customers and </a:t>
            </a:r>
            <a:r>
              <a:rPr lang="en-IN" sz="1800" b="1" dirty="0">
                <a:latin typeface="Times New Roman" panose="02020603050405020304" pitchFamily="18" charset="0"/>
                <a:cs typeface="Times New Roman" panose="02020603050405020304" pitchFamily="18" charset="0"/>
              </a:rPr>
              <a:t>upskills fashion </a:t>
            </a:r>
            <a:r>
              <a:rPr lang="en-IN" sz="1800" dirty="0">
                <a:latin typeface="Times New Roman" panose="02020603050405020304" pitchFamily="18" charset="0"/>
                <a:cs typeface="Times New Roman" panose="02020603050405020304" pitchFamily="18" charset="0"/>
              </a:rPr>
              <a:t>creators.</a:t>
            </a:r>
          </a:p>
          <a:p>
            <a:pPr algn="just">
              <a:lnSpc>
                <a:spcPct val="100000"/>
              </a:lnSpc>
            </a:pPr>
            <a:r>
              <a:rPr lang="en-IN" sz="1800" dirty="0">
                <a:latin typeface="Times New Roman" panose="02020603050405020304" pitchFamily="18" charset="0"/>
                <a:cs typeface="Times New Roman" panose="02020603050405020304" pitchFamily="18" charset="0"/>
              </a:rPr>
              <a:t>Smart Personalization: </a:t>
            </a:r>
            <a:r>
              <a:rPr lang="en-IN" sz="1800" b="1" dirty="0">
                <a:latin typeface="Times New Roman" panose="02020603050405020304" pitchFamily="18" charset="0"/>
                <a:cs typeface="Times New Roman" panose="02020603050405020304" pitchFamily="18" charset="0"/>
              </a:rPr>
              <a:t>Boosts sales</a:t>
            </a:r>
            <a:r>
              <a:rPr lang="en-IN" sz="1800" dirty="0">
                <a:latin typeface="Times New Roman" panose="02020603050405020304" pitchFamily="18" charset="0"/>
                <a:cs typeface="Times New Roman" panose="02020603050405020304" pitchFamily="18" charset="0"/>
              </a:rPr>
              <a:t> with tailored experiences and trend creators.</a:t>
            </a:r>
          </a:p>
          <a:p>
            <a:pPr algn="just">
              <a:lnSpc>
                <a:spcPct val="100000"/>
              </a:lnSpc>
            </a:pPr>
            <a:r>
              <a:rPr lang="en-IN" sz="1800" dirty="0">
                <a:latin typeface="Times New Roman" panose="02020603050405020304" pitchFamily="18" charset="0"/>
                <a:cs typeface="Times New Roman" panose="02020603050405020304" pitchFamily="18" charset="0"/>
              </a:rPr>
              <a:t>Efficient Automation: Streamlines support and operations, cutting costs and improving customer satisfaction.</a:t>
            </a:r>
          </a:p>
        </p:txBody>
      </p:sp>
      <p:sp>
        <p:nvSpPr>
          <p:cNvPr id="4" name="Footer Placeholder 3">
            <a:extLst>
              <a:ext uri="{FF2B5EF4-FFF2-40B4-BE49-F238E27FC236}">
                <a16:creationId xmlns:a16="http://schemas.microsoft.com/office/drawing/2014/main" id="{83DEA92C-9990-2C24-1CE4-0A2F9CD69DCA}"/>
              </a:ext>
            </a:extLst>
          </p:cNvPr>
          <p:cNvSpPr>
            <a:spLocks noGrp="1"/>
          </p:cNvSpPr>
          <p:nvPr>
            <p:ph type="ftr" sz="quarter" idx="11"/>
          </p:nvPr>
        </p:nvSpPr>
        <p:spPr/>
        <p:txBody>
          <a:bodyPr/>
          <a:lstStyle/>
          <a:p>
            <a:r>
              <a:rPr lang="en-US"/>
              <a:t>Myntra Analysis</a:t>
            </a:r>
          </a:p>
        </p:txBody>
      </p:sp>
    </p:spTree>
    <p:extLst>
      <p:ext uri="{BB962C8B-B14F-4D97-AF65-F5344CB8AC3E}">
        <p14:creationId xmlns:p14="http://schemas.microsoft.com/office/powerpoint/2010/main" val="1986262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2000"/>
                                  </p:stCondLst>
                                  <p:iterate type="lt">
                                    <p:tmPct val="10000"/>
                                  </p:iterate>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4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2000"/>
                                  </p:stCondLst>
                                  <p:iterate type="lt">
                                    <p:tmPct val="10000"/>
                                  </p:iterate>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4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2000"/>
                                  </p:stCondLst>
                                  <p:iterate type="lt">
                                    <p:tmPct val="10000"/>
                                  </p:iterate>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400"/>
                                        <p:tgtEl>
                                          <p:spTgt spid="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2000"/>
                                  </p:stCondLst>
                                  <p:iterate type="lt">
                                    <p:tmPct val="10000"/>
                                  </p:iterate>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400"/>
                                        <p:tgtEl>
                                          <p:spTgt spid="3">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2000"/>
                                  </p:stCondLst>
                                  <p:iterate type="lt">
                                    <p:tmPct val="10000"/>
                                  </p:iterate>
                                  <p:childTnLst>
                                    <p:set>
                                      <p:cBhvr>
                                        <p:cTn id="44" dur="1" fill="hold">
                                          <p:stCondLst>
                                            <p:cond delay="0"/>
                                          </p:stCondLst>
                                        </p:cTn>
                                        <p:tgtEl>
                                          <p:spTgt spid="3">
                                            <p:txEl>
                                              <p:pRg st="7" end="7"/>
                                            </p:txEl>
                                          </p:spTgt>
                                        </p:tgtEl>
                                        <p:attrNameLst>
                                          <p:attrName>style.visibility</p:attrName>
                                        </p:attrNameLst>
                                      </p:cBhvr>
                                      <p:to>
                                        <p:strVal val="visible"/>
                                      </p:to>
                                    </p:set>
                                    <p:animEffect transition="in" filter="fade">
                                      <p:cBhvr>
                                        <p:cTn id="45" dur="4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3871C9-3325-CCA1-37BA-2609555ABDC9}"/>
              </a:ext>
            </a:extLst>
          </p:cNvPr>
          <p:cNvSpPr>
            <a:spLocks noGrp="1"/>
          </p:cNvSpPr>
          <p:nvPr>
            <p:ph type="title"/>
          </p:nvPr>
        </p:nvSpPr>
        <p:spPr>
          <a:xfrm>
            <a:off x="5080216" y="1389050"/>
            <a:ext cx="6272784" cy="831725"/>
          </a:xfrm>
        </p:spPr>
        <p:txBody>
          <a:bodyPr anchor="b">
            <a:normAutofit/>
          </a:bodyPr>
          <a:lstStyle/>
          <a:p>
            <a:r>
              <a:rPr lang="en-IN" sz="3400" dirty="0">
                <a:latin typeface="Times New Roman" panose="02020603050405020304" pitchFamily="18" charset="0"/>
                <a:cs typeface="Times New Roman" panose="02020603050405020304" pitchFamily="18" charset="0"/>
              </a:rPr>
              <a:t>Positive Sentiment analysis</a:t>
            </a:r>
          </a:p>
        </p:txBody>
      </p:sp>
      <p:pic>
        <p:nvPicPr>
          <p:cNvPr id="45" name="Picture 44" descr="A person and person standing next to a phone&#10;&#10;Description automatically generated">
            <a:extLst>
              <a:ext uri="{FF2B5EF4-FFF2-40B4-BE49-F238E27FC236}">
                <a16:creationId xmlns:a16="http://schemas.microsoft.com/office/drawing/2014/main" id="{53ADC672-8781-AFCC-83C7-8926A849DB96}"/>
              </a:ext>
            </a:extLst>
          </p:cNvPr>
          <p:cNvPicPr>
            <a:picLocks noChangeAspect="1"/>
          </p:cNvPicPr>
          <p:nvPr/>
        </p:nvPicPr>
        <p:blipFill>
          <a:blip r:embed="rId2">
            <a:extLst>
              <a:ext uri="{28A0092B-C50C-407E-A947-70E740481C1C}">
                <a14:useLocalDpi xmlns:a14="http://schemas.microsoft.com/office/drawing/2010/main" val="0"/>
              </a:ext>
            </a:extLst>
          </a:blip>
          <a:srcRect l="41055" r="29383"/>
          <a:stretch/>
        </p:blipFill>
        <p:spPr>
          <a:xfrm>
            <a:off x="396000" y="10"/>
            <a:ext cx="4505325" cy="6857990"/>
          </a:xfrm>
          <a:prstGeom prst="rect">
            <a:avLst/>
          </a:prstGeom>
        </p:spPr>
      </p:pic>
      <p:sp>
        <p:nvSpPr>
          <p:cNvPr id="52" name="!!accent">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Rectangle 53">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4" name="Content Placeholder 2">
            <a:extLst>
              <a:ext uri="{FF2B5EF4-FFF2-40B4-BE49-F238E27FC236}">
                <a16:creationId xmlns:a16="http://schemas.microsoft.com/office/drawing/2014/main" id="{5AD50C06-7F08-1D9E-72A3-C905E8261627}"/>
              </a:ext>
            </a:extLst>
          </p:cNvPr>
          <p:cNvGraphicFramePr>
            <a:graphicFrameLocks noGrp="1"/>
          </p:cNvGraphicFramePr>
          <p:nvPr>
            <p:ph idx="1"/>
            <p:extLst>
              <p:ext uri="{D42A27DB-BD31-4B8C-83A1-F6EECF244321}">
                <p14:modId xmlns:p14="http://schemas.microsoft.com/office/powerpoint/2010/main" val="3431341865"/>
              </p:ext>
            </p:extLst>
          </p:nvPr>
        </p:nvGraphicFramePr>
        <p:xfrm>
          <a:off x="5080216" y="3351276"/>
          <a:ext cx="6272784" cy="28256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5E60AE1A-FBE8-38D6-F160-913646163064}"/>
              </a:ext>
            </a:extLst>
          </p:cNvPr>
          <p:cNvSpPr>
            <a:spLocks noGrp="1"/>
          </p:cNvSpPr>
          <p:nvPr>
            <p:ph type="ftr" sz="quarter" idx="11"/>
          </p:nvPr>
        </p:nvSpPr>
        <p:spPr/>
        <p:txBody>
          <a:bodyPr/>
          <a:lstStyle/>
          <a:p>
            <a:r>
              <a:rPr lang="en-US"/>
              <a:t>Myntra Analysis</a:t>
            </a:r>
          </a:p>
        </p:txBody>
      </p:sp>
    </p:spTree>
    <p:extLst>
      <p:ext uri="{BB962C8B-B14F-4D97-AF65-F5344CB8AC3E}">
        <p14:creationId xmlns:p14="http://schemas.microsoft.com/office/powerpoint/2010/main" val="2310256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5DF40726-9B19-4165-9C26-757D16E19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54653A5A-75F9-80AA-7999-D4CFCDE77CDC}"/>
              </a:ext>
            </a:extLst>
          </p:cNvPr>
          <p:cNvSpPr>
            <a:spLocks noGrp="1"/>
          </p:cNvSpPr>
          <p:nvPr>
            <p:ph type="title"/>
          </p:nvPr>
        </p:nvSpPr>
        <p:spPr>
          <a:xfrm>
            <a:off x="273996" y="1078991"/>
            <a:ext cx="4949938" cy="696111"/>
          </a:xfrm>
        </p:spPr>
        <p:txBody>
          <a:bodyPr anchor="t">
            <a:normAutofit fontScale="90000"/>
          </a:bodyPr>
          <a:lstStyle/>
          <a:p>
            <a:r>
              <a:rPr lang="en-IN" sz="3600" dirty="0">
                <a:latin typeface="Times New Roman" panose="02020603050405020304" pitchFamily="18" charset="0"/>
                <a:cs typeface="Times New Roman" panose="02020603050405020304" pitchFamily="18" charset="0"/>
              </a:rPr>
              <a:t>Negative sentiment analysis</a:t>
            </a:r>
          </a:p>
        </p:txBody>
      </p:sp>
      <p:pic>
        <p:nvPicPr>
          <p:cNvPr id="27" name="Picture 26" descr="A group of smiley faces&#10;&#10;Description automatically generated">
            <a:extLst>
              <a:ext uri="{FF2B5EF4-FFF2-40B4-BE49-F238E27FC236}">
                <a16:creationId xmlns:a16="http://schemas.microsoft.com/office/drawing/2014/main" id="{7A08B13C-354F-9503-8AC7-CA5FF0F5FD2D}"/>
              </a:ext>
            </a:extLst>
          </p:cNvPr>
          <p:cNvPicPr>
            <a:picLocks noChangeAspect="1"/>
          </p:cNvPicPr>
          <p:nvPr/>
        </p:nvPicPr>
        <p:blipFill>
          <a:blip r:embed="rId2">
            <a:extLst>
              <a:ext uri="{28A0092B-C50C-407E-A947-70E740481C1C}">
                <a14:useLocalDpi xmlns:a14="http://schemas.microsoft.com/office/drawing/2010/main" val="0"/>
              </a:ext>
            </a:extLst>
          </a:blip>
          <a:srcRect l="10666" r="5802" b="4"/>
          <a:stretch/>
        </p:blipFill>
        <p:spPr>
          <a:xfrm>
            <a:off x="486189" y="2570248"/>
            <a:ext cx="4114800" cy="2906223"/>
          </a:xfrm>
          <a:prstGeom prst="rect">
            <a:avLst/>
          </a:prstGeom>
        </p:spPr>
      </p:pic>
      <p:sp>
        <p:nvSpPr>
          <p:cNvPr id="44" name="Rectangle 43">
            <a:extLst>
              <a:ext uri="{FF2B5EF4-FFF2-40B4-BE49-F238E27FC236}">
                <a16:creationId xmlns:a16="http://schemas.microsoft.com/office/drawing/2014/main" id="{21B3977D-00DD-E3F0-9E7E-2330CBFDF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6" name="Content Placeholder 2">
            <a:extLst>
              <a:ext uri="{FF2B5EF4-FFF2-40B4-BE49-F238E27FC236}">
                <a16:creationId xmlns:a16="http://schemas.microsoft.com/office/drawing/2014/main" id="{495BDFB3-A830-DAFC-2ED7-700A64F2B9A3}"/>
              </a:ext>
            </a:extLst>
          </p:cNvPr>
          <p:cNvGraphicFramePr>
            <a:graphicFrameLocks noGrp="1"/>
          </p:cNvGraphicFramePr>
          <p:nvPr>
            <p:ph idx="1"/>
            <p:extLst>
              <p:ext uri="{D42A27DB-BD31-4B8C-83A1-F6EECF244321}">
                <p14:modId xmlns:p14="http://schemas.microsoft.com/office/powerpoint/2010/main" val="1059192963"/>
              </p:ext>
            </p:extLst>
          </p:nvPr>
        </p:nvGraphicFramePr>
        <p:xfrm>
          <a:off x="5340096" y="1078991"/>
          <a:ext cx="6007608" cy="50516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87D8E963-B97C-0479-441F-189FB4F83630}"/>
              </a:ext>
            </a:extLst>
          </p:cNvPr>
          <p:cNvSpPr>
            <a:spLocks noGrp="1"/>
          </p:cNvSpPr>
          <p:nvPr>
            <p:ph type="ftr" sz="quarter" idx="11"/>
          </p:nvPr>
        </p:nvSpPr>
        <p:spPr/>
        <p:txBody>
          <a:bodyPr/>
          <a:lstStyle/>
          <a:p>
            <a:r>
              <a:rPr lang="en-US"/>
              <a:t>Myntra Analysis</a:t>
            </a:r>
          </a:p>
        </p:txBody>
      </p:sp>
    </p:spTree>
    <p:extLst>
      <p:ext uri="{BB962C8B-B14F-4D97-AF65-F5344CB8AC3E}">
        <p14:creationId xmlns:p14="http://schemas.microsoft.com/office/powerpoint/2010/main" val="2665191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EB41FA-3FFE-A134-5E87-E84680166F81}"/>
              </a:ext>
            </a:extLst>
          </p:cNvPr>
          <p:cNvSpPr>
            <a:spLocks noGrp="1"/>
          </p:cNvSpPr>
          <p:nvPr>
            <p:ph type="title"/>
          </p:nvPr>
        </p:nvSpPr>
        <p:spPr>
          <a:xfrm>
            <a:off x="841248" y="256032"/>
            <a:ext cx="10506456" cy="1014984"/>
          </a:xfrm>
        </p:spPr>
        <p:txBody>
          <a:bodyPr anchor="b">
            <a:normAutofit/>
          </a:bodyPr>
          <a:lstStyle/>
          <a:p>
            <a:r>
              <a:rPr lang="en-IN">
                <a:latin typeface="Times New Roman" panose="02020603050405020304" pitchFamily="18" charset="0"/>
                <a:cs typeface="Times New Roman" panose="02020603050405020304" pitchFamily="18" charset="0"/>
              </a:rPr>
              <a:t>Mixed Sentiment Analysis</a:t>
            </a:r>
          </a:p>
        </p:txBody>
      </p:sp>
      <p:sp>
        <p:nvSpPr>
          <p:cNvPr id="29" name="Rectangle 28">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9144"/>
          </a:xfrm>
          <a:prstGeom prst="rect">
            <a:avLst/>
          </a:prstGeom>
          <a:solidFill>
            <a:schemeClr val="tx1">
              <a:lumMod val="65000"/>
              <a:lumOff val="35000"/>
              <a:alpha val="30000"/>
            </a:schemeClr>
          </a:solidFill>
          <a:ln w="9525">
            <a:solidFill>
              <a:schemeClr val="tx1">
                <a:lumMod val="65000"/>
                <a:lumOff val="3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27E315CD-D00B-C368-A511-7B19DEACB989}"/>
              </a:ext>
            </a:extLst>
          </p:cNvPr>
          <p:cNvGraphicFramePr>
            <a:graphicFrameLocks noGrp="1"/>
          </p:cNvGraphicFramePr>
          <p:nvPr>
            <p:ph idx="1"/>
            <p:extLst>
              <p:ext uri="{D42A27DB-BD31-4B8C-83A1-F6EECF244321}">
                <p14:modId xmlns:p14="http://schemas.microsoft.com/office/powerpoint/2010/main" val="2216582494"/>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44EBF86D-C26D-1C0B-2719-5A3035E039CD}"/>
              </a:ext>
            </a:extLst>
          </p:cNvPr>
          <p:cNvSpPr>
            <a:spLocks noGrp="1"/>
          </p:cNvSpPr>
          <p:nvPr>
            <p:ph type="ftr" sz="quarter" idx="11"/>
          </p:nvPr>
        </p:nvSpPr>
        <p:spPr/>
        <p:txBody>
          <a:bodyPr/>
          <a:lstStyle/>
          <a:p>
            <a:r>
              <a:rPr lang="en-US"/>
              <a:t>Myntra Analysis</a:t>
            </a:r>
          </a:p>
        </p:txBody>
      </p:sp>
    </p:spTree>
    <p:extLst>
      <p:ext uri="{BB962C8B-B14F-4D97-AF65-F5344CB8AC3E}">
        <p14:creationId xmlns:p14="http://schemas.microsoft.com/office/powerpoint/2010/main" val="2290098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5DF40726-9B19-4165-9C26-757D16E19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2FBADD-3613-C567-B3C6-5CEBBE132363}"/>
              </a:ext>
            </a:extLst>
          </p:cNvPr>
          <p:cNvSpPr>
            <a:spLocks noGrp="1"/>
          </p:cNvSpPr>
          <p:nvPr>
            <p:ph type="title"/>
          </p:nvPr>
        </p:nvSpPr>
        <p:spPr>
          <a:xfrm>
            <a:off x="838199" y="564211"/>
            <a:ext cx="4571999" cy="763745"/>
          </a:xfrm>
        </p:spPr>
        <p:txBody>
          <a:bodyPr anchor="b">
            <a:normAutofit/>
          </a:bodyPr>
          <a:lstStyle/>
          <a:p>
            <a:r>
              <a:rPr lang="en-US" sz="3600">
                <a:latin typeface="Times New Roman" panose="02020603050405020304" pitchFamily="18" charset="0"/>
                <a:cs typeface="Times New Roman" panose="02020603050405020304" pitchFamily="18" charset="0"/>
              </a:rPr>
              <a:t>SWOT Analysis</a:t>
            </a:r>
            <a:endParaRPr lang="en-IN" sz="3600">
              <a:latin typeface="Times New Roman" panose="02020603050405020304" pitchFamily="18" charset="0"/>
              <a:cs typeface="Times New Roman" panose="02020603050405020304" pitchFamily="18" charset="0"/>
            </a:endParaRPr>
          </a:p>
        </p:txBody>
      </p:sp>
      <p:pic>
        <p:nvPicPr>
          <p:cNvPr id="4" name="Picture 3" descr="A group of colorful arrows pointing to the word swot&#10;&#10;Description automatically generated">
            <a:extLst>
              <a:ext uri="{FF2B5EF4-FFF2-40B4-BE49-F238E27FC236}">
                <a16:creationId xmlns:a16="http://schemas.microsoft.com/office/drawing/2014/main" id="{19D8F6F9-728C-B825-B185-72DA28B56E6B}"/>
              </a:ext>
            </a:extLst>
          </p:cNvPr>
          <p:cNvPicPr>
            <a:picLocks noChangeAspect="1"/>
          </p:cNvPicPr>
          <p:nvPr/>
        </p:nvPicPr>
        <p:blipFill>
          <a:blip r:embed="rId2">
            <a:extLst>
              <a:ext uri="{28A0092B-C50C-407E-A947-70E740481C1C}">
                <a14:useLocalDpi xmlns:a14="http://schemas.microsoft.com/office/drawing/2010/main" val="0"/>
              </a:ext>
            </a:extLst>
          </a:blip>
          <a:srcRect l="16925" r="17952" b="-2"/>
          <a:stretch/>
        </p:blipFill>
        <p:spPr>
          <a:xfrm>
            <a:off x="6190488" y="566928"/>
            <a:ext cx="5157216" cy="5286197"/>
          </a:xfrm>
          <a:prstGeom prst="rect">
            <a:avLst/>
          </a:prstGeom>
        </p:spPr>
      </p:pic>
      <p:sp>
        <p:nvSpPr>
          <p:cNvPr id="27" name="Rectangle 26">
            <a:extLst>
              <a:ext uri="{FF2B5EF4-FFF2-40B4-BE49-F238E27FC236}">
                <a16:creationId xmlns:a16="http://schemas.microsoft.com/office/drawing/2014/main" id="{2089CB41-F399-4AEB-980C-5BFB1049C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1BFC967B-3DD6-463D-9DB9-6E4419AE0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096768" y="3817404"/>
            <a:ext cx="54864" cy="45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23F390E0-0FEA-9205-CC91-9CFBBEA2A50F}"/>
              </a:ext>
            </a:extLst>
          </p:cNvPr>
          <p:cNvGraphicFramePr>
            <a:graphicFrameLocks noGrp="1"/>
          </p:cNvGraphicFramePr>
          <p:nvPr>
            <p:ph idx="1"/>
            <p:extLst>
              <p:ext uri="{D42A27DB-BD31-4B8C-83A1-F6EECF244321}">
                <p14:modId xmlns:p14="http://schemas.microsoft.com/office/powerpoint/2010/main" val="775824201"/>
              </p:ext>
            </p:extLst>
          </p:nvPr>
        </p:nvGraphicFramePr>
        <p:xfrm>
          <a:off x="431800" y="1587172"/>
          <a:ext cx="5460999" cy="42451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571C1B82-DE3F-C00D-02AB-79A4505B063B}"/>
              </a:ext>
            </a:extLst>
          </p:cNvPr>
          <p:cNvSpPr>
            <a:spLocks noGrp="1"/>
          </p:cNvSpPr>
          <p:nvPr>
            <p:ph type="ftr" sz="quarter" idx="11"/>
          </p:nvPr>
        </p:nvSpPr>
        <p:spPr/>
        <p:txBody>
          <a:bodyPr/>
          <a:lstStyle/>
          <a:p>
            <a:r>
              <a:rPr lang="en-US"/>
              <a:t>Myntra Analysis</a:t>
            </a:r>
          </a:p>
        </p:txBody>
      </p:sp>
    </p:spTree>
    <p:extLst>
      <p:ext uri="{BB962C8B-B14F-4D97-AF65-F5344CB8AC3E}">
        <p14:creationId xmlns:p14="http://schemas.microsoft.com/office/powerpoint/2010/main" val="3596330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8FE0F6-142C-C1D6-169A-D522B30AEFF6}"/>
              </a:ext>
            </a:extLst>
          </p:cNvPr>
          <p:cNvSpPr>
            <a:spLocks noGrp="1"/>
          </p:cNvSpPr>
          <p:nvPr>
            <p:ph type="title"/>
          </p:nvPr>
        </p:nvSpPr>
        <p:spPr>
          <a:xfrm>
            <a:off x="841248" y="251312"/>
            <a:ext cx="10506456" cy="1010264"/>
          </a:xfrm>
        </p:spPr>
        <p:txBody>
          <a:bodyPr anchor="ctr">
            <a:normAutofit/>
          </a:bodyPr>
          <a:lstStyle/>
          <a:p>
            <a:r>
              <a:rPr lang="en-IN">
                <a:latin typeface="Times New Roman" panose="02020603050405020304" pitchFamily="18" charset="0"/>
                <a:cs typeface="Times New Roman" panose="02020603050405020304" pitchFamily="18" charset="0"/>
              </a:rPr>
              <a:t>Strategic Recommendations</a:t>
            </a:r>
          </a:p>
        </p:txBody>
      </p:sp>
      <p:sp>
        <p:nvSpPr>
          <p:cNvPr id="31" name="Rectangle 30">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Rectangle 35">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7" name="Content Placeholder 2">
            <a:extLst>
              <a:ext uri="{FF2B5EF4-FFF2-40B4-BE49-F238E27FC236}">
                <a16:creationId xmlns:a16="http://schemas.microsoft.com/office/drawing/2014/main" id="{CCE4C4C7-5AE6-21F3-51D3-7A93D022CDA2}"/>
              </a:ext>
            </a:extLst>
          </p:cNvPr>
          <p:cNvGraphicFramePr>
            <a:graphicFrameLocks noGrp="1"/>
          </p:cNvGraphicFramePr>
          <p:nvPr>
            <p:ph idx="1"/>
            <p:extLst>
              <p:ext uri="{D42A27DB-BD31-4B8C-83A1-F6EECF244321}">
                <p14:modId xmlns:p14="http://schemas.microsoft.com/office/powerpoint/2010/main" val="643544244"/>
              </p:ext>
            </p:extLst>
          </p:nvPr>
        </p:nvGraphicFramePr>
        <p:xfrm>
          <a:off x="838200" y="1650222"/>
          <a:ext cx="10506456" cy="4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F47C076D-B0D0-5F43-9330-CC6D38736067}"/>
              </a:ext>
            </a:extLst>
          </p:cNvPr>
          <p:cNvSpPr>
            <a:spLocks noGrp="1"/>
          </p:cNvSpPr>
          <p:nvPr>
            <p:ph type="ftr" sz="quarter" idx="11"/>
          </p:nvPr>
        </p:nvSpPr>
        <p:spPr/>
        <p:txBody>
          <a:bodyPr/>
          <a:lstStyle/>
          <a:p>
            <a:r>
              <a:rPr lang="en-US"/>
              <a:t>Myntra Analysis</a:t>
            </a:r>
          </a:p>
        </p:txBody>
      </p:sp>
    </p:spTree>
    <p:extLst>
      <p:ext uri="{BB962C8B-B14F-4D97-AF65-F5344CB8AC3E}">
        <p14:creationId xmlns:p14="http://schemas.microsoft.com/office/powerpoint/2010/main" val="197023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4637D35-622B-50E8-E644-E87DB0385FCA}"/>
              </a:ext>
            </a:extLst>
          </p:cNvPr>
          <p:cNvSpPr>
            <a:spLocks noGrp="1"/>
          </p:cNvSpPr>
          <p:nvPr>
            <p:ph type="title"/>
          </p:nvPr>
        </p:nvSpPr>
        <p:spPr>
          <a:xfrm>
            <a:off x="841246" y="978619"/>
            <a:ext cx="5991244" cy="1106424"/>
          </a:xfrm>
        </p:spPr>
        <p:txBody>
          <a:bodyPr>
            <a:normAutofit/>
          </a:bodyPr>
          <a:lstStyle/>
          <a:p>
            <a:r>
              <a:rPr lang="en-IN" sz="3200" dirty="0">
                <a:latin typeface="Times New Roman" panose="02020603050405020304" pitchFamily="18" charset="0"/>
                <a:cs typeface="Times New Roman" panose="02020603050405020304" pitchFamily="18" charset="0"/>
              </a:rPr>
              <a:t>Summary</a:t>
            </a:r>
          </a:p>
        </p:txBody>
      </p:sp>
      <p:sp>
        <p:nvSpPr>
          <p:cNvPr id="22" name="Rectangle 21">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3D13C8F-B7DE-1D18-391B-9EC651E602D2}"/>
              </a:ext>
            </a:extLst>
          </p:cNvPr>
          <p:cNvSpPr>
            <a:spLocks noGrp="1"/>
          </p:cNvSpPr>
          <p:nvPr>
            <p:ph idx="1"/>
          </p:nvPr>
        </p:nvSpPr>
        <p:spPr>
          <a:xfrm>
            <a:off x="340443" y="2085044"/>
            <a:ext cx="6838569" cy="3728078"/>
          </a:xfrm>
        </p:spPr>
        <p:txBody>
          <a:bodyPr>
            <a:noAutofit/>
          </a:bodyPr>
          <a:lstStyle/>
          <a:p>
            <a:pPr algn="just">
              <a:lnSpc>
                <a:spcPct val="100000"/>
              </a:lnSpc>
            </a:pPr>
            <a:r>
              <a:rPr lang="en-US" sz="1800" dirty="0">
                <a:latin typeface="Times New Roman" panose="02020603050405020304" pitchFamily="18" charset="0"/>
                <a:cs typeface="Times New Roman" panose="02020603050405020304" pitchFamily="18" charset="0"/>
              </a:rPr>
              <a:t>Myntra leads in fashion e-commerce with a focus on personalized shopping, influencer marketing, and market expansion.</a:t>
            </a:r>
          </a:p>
          <a:p>
            <a:pPr algn="just">
              <a:lnSpc>
                <a:spcPct val="100000"/>
              </a:lnSpc>
            </a:pPr>
            <a:r>
              <a:rPr lang="en-US" sz="1800" dirty="0">
                <a:latin typeface="Times New Roman" panose="02020603050405020304" pitchFamily="18" charset="0"/>
                <a:cs typeface="Times New Roman" panose="02020603050405020304" pitchFamily="18" charset="0"/>
              </a:rPr>
              <a:t>AI/ML powers personalized recommendations, customizable clothing, and innovations like visual search and voice commerce.</a:t>
            </a:r>
          </a:p>
          <a:p>
            <a:pPr algn="just">
              <a:lnSpc>
                <a:spcPct val="100000"/>
              </a:lnSpc>
            </a:pPr>
            <a:r>
              <a:rPr lang="en-US" sz="1800" dirty="0">
                <a:latin typeface="Times New Roman" panose="02020603050405020304" pitchFamily="18" charset="0"/>
                <a:cs typeface="Times New Roman" panose="02020603050405020304" pitchFamily="18" charset="0"/>
              </a:rPr>
              <a:t>Emphasizes personalization, feedback surveys, faster service, and fit solutions to enhance satisfaction and loyalty.</a:t>
            </a:r>
          </a:p>
          <a:p>
            <a:pPr algn="just">
              <a:lnSpc>
                <a:spcPct val="100000"/>
              </a:lnSpc>
            </a:pPr>
            <a:r>
              <a:rPr lang="en-US" sz="1800" dirty="0">
                <a:latin typeface="Times New Roman" panose="02020603050405020304" pitchFamily="18" charset="0"/>
                <a:cs typeface="Times New Roman" panose="02020603050405020304" pitchFamily="18" charset="0"/>
              </a:rPr>
              <a:t>Strong in technology and loyalty, with opportunities in private labels and new markets; business model includes exclusive collections and loyalty programs.</a:t>
            </a:r>
          </a:p>
          <a:p>
            <a:pPr algn="just">
              <a:lnSpc>
                <a:spcPct val="100000"/>
              </a:lnSpc>
            </a:pPr>
            <a:r>
              <a:rPr lang="en-US" sz="1800" dirty="0">
                <a:latin typeface="Times New Roman" panose="02020603050405020304" pitchFamily="18" charset="0"/>
                <a:cs typeface="Times New Roman" panose="02020603050405020304" pitchFamily="18" charset="0"/>
              </a:rPr>
              <a:t>Offer customizable products, gather feedback via surveys, improve service, and focus on sustainability and influencer marketing to stand out.</a:t>
            </a:r>
            <a:endParaRPr lang="en-IN" sz="1800" dirty="0">
              <a:latin typeface="Times New Roman" panose="02020603050405020304" pitchFamily="18" charset="0"/>
              <a:cs typeface="Times New Roman" panose="02020603050405020304" pitchFamily="18" charset="0"/>
            </a:endParaRPr>
          </a:p>
        </p:txBody>
      </p:sp>
      <p:pic>
        <p:nvPicPr>
          <p:cNvPr id="5" name="Picture placeholder 29" descr="People in an office discussing work over a laptop&#10;">
            <a:extLst>
              <a:ext uri="{FF2B5EF4-FFF2-40B4-BE49-F238E27FC236}">
                <a16:creationId xmlns:a16="http://schemas.microsoft.com/office/drawing/2014/main" id="{2BA91678-75EF-852A-4401-C2FC82DC896F}"/>
              </a:ext>
            </a:extLst>
          </p:cNvPr>
          <p:cNvPicPr>
            <a:picLocks noChangeAspect="1"/>
          </p:cNvPicPr>
          <p:nvPr/>
        </p:nvPicPr>
        <p:blipFill rotWithShape="1">
          <a:blip r:embed="rId2">
            <a:extLst>
              <a:ext uri="{28A0092B-C50C-407E-A947-70E740481C1C}">
                <a14:useLocalDpi xmlns:a14="http://schemas.microsoft.com/office/drawing/2010/main"/>
              </a:ext>
            </a:extLst>
          </a:blip>
          <a:srcRect t="1875" r="1875"/>
          <a:stretch/>
        </p:blipFill>
        <p:spPr>
          <a:xfrm>
            <a:off x="7679814" y="1023730"/>
            <a:ext cx="4097657" cy="4709956"/>
          </a:xfrm>
          <a:prstGeom prst="rect">
            <a:avLst/>
          </a:prstGeom>
        </p:spPr>
      </p:pic>
      <p:sp>
        <p:nvSpPr>
          <p:cNvPr id="4" name="Footer Placeholder 3">
            <a:extLst>
              <a:ext uri="{FF2B5EF4-FFF2-40B4-BE49-F238E27FC236}">
                <a16:creationId xmlns:a16="http://schemas.microsoft.com/office/drawing/2014/main" id="{2DB069DD-0ABF-BEB7-3380-1086F6DF0B9E}"/>
              </a:ext>
            </a:extLst>
          </p:cNvPr>
          <p:cNvSpPr>
            <a:spLocks noGrp="1"/>
          </p:cNvSpPr>
          <p:nvPr>
            <p:ph type="ftr" sz="quarter" idx="11"/>
          </p:nvPr>
        </p:nvSpPr>
        <p:spPr/>
        <p:txBody>
          <a:bodyPr/>
          <a:lstStyle/>
          <a:p>
            <a:r>
              <a:rPr lang="en-US"/>
              <a:t>Myntra Analysis</a:t>
            </a:r>
          </a:p>
        </p:txBody>
      </p:sp>
    </p:spTree>
    <p:extLst>
      <p:ext uri="{BB962C8B-B14F-4D97-AF65-F5344CB8AC3E}">
        <p14:creationId xmlns:p14="http://schemas.microsoft.com/office/powerpoint/2010/main" val="1595875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Empty dining table">
            <a:extLst>
              <a:ext uri="{FF2B5EF4-FFF2-40B4-BE49-F238E27FC236}">
                <a16:creationId xmlns:a16="http://schemas.microsoft.com/office/drawing/2014/main" id="{EEDC4DCF-B95B-353B-927B-6C37578E37A8}"/>
              </a:ext>
            </a:extLst>
          </p:cNvPr>
          <p:cNvPicPr>
            <a:picLocks noChangeAspect="1"/>
          </p:cNvPicPr>
          <p:nvPr/>
        </p:nvPicPr>
        <p:blipFill>
          <a:blip r:embed="rId2"/>
          <a:srcRect t="15730"/>
          <a:stretch/>
        </p:blipFill>
        <p:spPr>
          <a:xfrm>
            <a:off x="0" y="10"/>
            <a:ext cx="12191980" cy="6857990"/>
          </a:xfrm>
          <a:prstGeom prst="rect">
            <a:avLst/>
          </a:prstGeom>
        </p:spPr>
      </p:pic>
      <p:sp>
        <p:nvSpPr>
          <p:cNvPr id="16" name="Rectangle 15">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01CB6CCA-6D95-C691-B562-57C77EB4B856}"/>
              </a:ext>
            </a:extLst>
          </p:cNvPr>
          <p:cNvSpPr>
            <a:spLocks noGrp="1"/>
          </p:cNvSpPr>
          <p:nvPr>
            <p:ph type="title"/>
          </p:nvPr>
        </p:nvSpPr>
        <p:spPr>
          <a:xfrm>
            <a:off x="481029" y="2208409"/>
            <a:ext cx="6827491" cy="1922588"/>
          </a:xfrm>
        </p:spPr>
        <p:txBody>
          <a:bodyPr vert="horz" lIns="91440" tIns="45720" rIns="91440" bIns="45720" rtlCol="0" anchor="b">
            <a:normAutofit/>
          </a:bodyPr>
          <a:lstStyle/>
          <a:p>
            <a:r>
              <a:rPr lang="en-US" sz="8000" dirty="0">
                <a:solidFill>
                  <a:schemeClr val="bg1"/>
                </a:solidFill>
                <a:latin typeface="Times New Roman" panose="02020603050405020304" pitchFamily="18" charset="0"/>
                <a:cs typeface="Times New Roman" panose="02020603050405020304" pitchFamily="18" charset="0"/>
              </a:rPr>
              <a:t>Thank you</a:t>
            </a:r>
          </a:p>
        </p:txBody>
      </p:sp>
      <p:sp>
        <p:nvSpPr>
          <p:cNvPr id="18" name="Rectangle 1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Footer Placeholder 1">
            <a:extLst>
              <a:ext uri="{FF2B5EF4-FFF2-40B4-BE49-F238E27FC236}">
                <a16:creationId xmlns:a16="http://schemas.microsoft.com/office/drawing/2014/main" id="{C7A54FEC-97DB-0AD0-F20D-D1CD683BAC7F}"/>
              </a:ext>
            </a:extLst>
          </p:cNvPr>
          <p:cNvSpPr>
            <a:spLocks noGrp="1"/>
          </p:cNvSpPr>
          <p:nvPr>
            <p:ph type="ftr" sz="quarter" idx="11"/>
          </p:nvPr>
        </p:nvSpPr>
        <p:spPr/>
        <p:txBody>
          <a:bodyPr/>
          <a:lstStyle/>
          <a:p>
            <a:r>
              <a:rPr lang="en-US"/>
              <a:t>Myntra Analysis</a:t>
            </a:r>
          </a:p>
        </p:txBody>
      </p:sp>
    </p:spTree>
    <p:extLst>
      <p:ext uri="{BB962C8B-B14F-4D97-AF65-F5344CB8AC3E}">
        <p14:creationId xmlns:p14="http://schemas.microsoft.com/office/powerpoint/2010/main" val="3888902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B2D3ACC-DC21-93EC-B856-499109BB6F01}"/>
              </a:ext>
            </a:extLst>
          </p:cNvPr>
          <p:cNvPicPr>
            <a:picLocks noChangeAspect="1"/>
          </p:cNvPicPr>
          <p:nvPr/>
        </p:nvPicPr>
        <p:blipFill>
          <a:blip r:embed="rId2">
            <a:extLst>
              <a:ext uri="{28A0092B-C50C-407E-A947-70E740481C1C}">
                <a14:useLocalDpi xmlns:a14="http://schemas.microsoft.com/office/drawing/2010/main" val="0"/>
              </a:ext>
            </a:extLst>
          </a:blip>
          <a:srcRect r="16180"/>
          <a:stretch/>
        </p:blipFill>
        <p:spPr>
          <a:xfrm>
            <a:off x="3523488" y="10"/>
            <a:ext cx="8668512" cy="6857990"/>
          </a:xfrm>
          <a:prstGeom prst="rect">
            <a:avLst/>
          </a:prstGeom>
        </p:spPr>
      </p:pic>
      <p:sp>
        <p:nvSpPr>
          <p:cNvPr id="22" name="Rectangle 21">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EFE7987-DAC1-CF91-D17F-1D9C10EFC195}"/>
              </a:ext>
            </a:extLst>
          </p:cNvPr>
          <p:cNvSpPr>
            <a:spLocks noGrp="1"/>
          </p:cNvSpPr>
          <p:nvPr>
            <p:ph type="title"/>
          </p:nvPr>
        </p:nvSpPr>
        <p:spPr>
          <a:xfrm>
            <a:off x="371094" y="1161288"/>
            <a:ext cx="4716472" cy="842610"/>
          </a:xfrm>
        </p:spPr>
        <p:txBody>
          <a:bodyPr anchor="b">
            <a:normAutofit/>
          </a:bodyPr>
          <a:lstStyle/>
          <a:p>
            <a:r>
              <a:rPr lang="en-IN" sz="3400" dirty="0">
                <a:latin typeface="Times New Roman" panose="02020603050405020304" pitchFamily="18" charset="0"/>
                <a:cs typeface="Times New Roman" panose="02020603050405020304" pitchFamily="18" charset="0"/>
              </a:rPr>
              <a:t>Introduction to Myntra</a:t>
            </a:r>
          </a:p>
        </p:txBody>
      </p:sp>
      <p:sp>
        <p:nvSpPr>
          <p:cNvPr id="24" name="Rectangle 23">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4E7C36E9-2ED4-BD5B-9B69-F0A5B82ED341}"/>
              </a:ext>
            </a:extLst>
          </p:cNvPr>
          <p:cNvSpPr>
            <a:spLocks noGrp="1"/>
          </p:cNvSpPr>
          <p:nvPr>
            <p:ph idx="1"/>
          </p:nvPr>
        </p:nvSpPr>
        <p:spPr>
          <a:xfrm>
            <a:off x="371093" y="2718054"/>
            <a:ext cx="5530173" cy="3207258"/>
          </a:xfrm>
        </p:spPr>
        <p:txBody>
          <a:bodyPr anchor="t">
            <a:normAutofit/>
          </a:bodyPr>
          <a:lstStyle/>
          <a:p>
            <a:pPr algn="just">
              <a:lnSpc>
                <a:spcPct val="100000"/>
              </a:lnSpc>
            </a:pPr>
            <a:r>
              <a:rPr lang="en-IN" sz="1600" dirty="0">
                <a:latin typeface="Times New Roman" panose="02020603050405020304" pitchFamily="18" charset="0"/>
                <a:cs typeface="Times New Roman" panose="02020603050405020304" pitchFamily="18" charset="0"/>
              </a:rPr>
              <a:t>Myntra is one of the largest fashion eCommerce stores in India that deals with a wide range of products for men, women, and </a:t>
            </a:r>
            <a:r>
              <a:rPr lang="en-US" sz="1600" dirty="0">
                <a:latin typeface="Times New Roman" panose="02020603050405020304" pitchFamily="18" charset="0"/>
                <a:cs typeface="Times New Roman" panose="02020603050405020304" pitchFamily="18" charset="0"/>
              </a:rPr>
              <a:t>kids.</a:t>
            </a:r>
          </a:p>
          <a:p>
            <a:pPr algn="just">
              <a:lnSpc>
                <a:spcPct val="100000"/>
              </a:lnSpc>
            </a:pPr>
            <a:r>
              <a:rPr lang="en-US" sz="1600" dirty="0">
                <a:latin typeface="Times New Roman" panose="02020603050405020304" pitchFamily="18" charset="0"/>
                <a:cs typeface="Times New Roman" panose="02020603050405020304" pitchFamily="18" charset="0"/>
              </a:rPr>
              <a:t>Established in 2007 by Vineet Saxena, Ashutosh Lawania, and Mukesh Bansal.</a:t>
            </a:r>
          </a:p>
          <a:p>
            <a:pPr>
              <a:lnSpc>
                <a:spcPct val="100000"/>
              </a:lnSpc>
            </a:pPr>
            <a:r>
              <a:rPr lang="en-US" sz="1600" dirty="0">
                <a:latin typeface="Times New Roman" panose="02020603050405020304" pitchFamily="18" charset="0"/>
                <a:cs typeface="Times New Roman" panose="02020603050405020304" pitchFamily="18" charset="0"/>
              </a:rPr>
              <a:t>Headquartered in Bangalore, Karnataka, India.</a:t>
            </a:r>
          </a:p>
          <a:p>
            <a:pPr algn="just">
              <a:lnSpc>
                <a:spcPct val="100000"/>
              </a:lnSpc>
            </a:pPr>
            <a:r>
              <a:rPr lang="en-US" sz="1600" dirty="0">
                <a:latin typeface="Times New Roman" panose="02020603050405020304" pitchFamily="18" charset="0"/>
                <a:cs typeface="Times New Roman" panose="02020603050405020304" pitchFamily="18" charset="0"/>
              </a:rPr>
              <a:t>Flipkart has been the parent company of Myntra since 2014 .</a:t>
            </a:r>
          </a:p>
          <a:p>
            <a:pPr algn="just">
              <a:lnSpc>
                <a:spcPct val="100000"/>
              </a:lnSpc>
            </a:pPr>
            <a:endParaRPr lang="en-US" sz="1600" dirty="0">
              <a:latin typeface="Times New Roman" panose="02020603050405020304" pitchFamily="18" charset="0"/>
              <a:cs typeface="Times New Roman" panose="02020603050405020304" pitchFamily="18" charset="0"/>
            </a:endParaRPr>
          </a:p>
          <a:p>
            <a:pPr algn="just">
              <a:lnSpc>
                <a:spcPct val="100000"/>
              </a:lnSpc>
            </a:pPr>
            <a:endParaRPr lang="en-IN" sz="16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E61AC324-9EA3-E6D9-3A98-8E137A841008}"/>
              </a:ext>
            </a:extLst>
          </p:cNvPr>
          <p:cNvSpPr>
            <a:spLocks noGrp="1"/>
          </p:cNvSpPr>
          <p:nvPr>
            <p:ph type="ftr" sz="quarter" idx="11"/>
          </p:nvPr>
        </p:nvSpPr>
        <p:spPr/>
        <p:txBody>
          <a:bodyPr/>
          <a:lstStyle/>
          <a:p>
            <a:r>
              <a:rPr lang="en-US"/>
              <a:t>Myntra Analysis</a:t>
            </a:r>
          </a:p>
        </p:txBody>
      </p:sp>
    </p:spTree>
    <p:extLst>
      <p:ext uri="{BB962C8B-B14F-4D97-AF65-F5344CB8AC3E}">
        <p14:creationId xmlns:p14="http://schemas.microsoft.com/office/powerpoint/2010/main" val="1034156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grpId="0" nodeType="withEffect">
                                  <p:stCondLst>
                                    <p:cond delay="2000"/>
                                  </p:stCondLst>
                                  <p:iterate type="lt">
                                    <p:tmPct val="10000"/>
                                  </p:iterate>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400"/>
                                        <p:tgtEl>
                                          <p:spTgt spid="3">
                                            <p:txEl>
                                              <p:pRg st="1" end="1"/>
                                            </p:txEl>
                                          </p:spTgt>
                                        </p:tgtEl>
                                      </p:cBhvr>
                                    </p:animEffect>
                                  </p:childTnLst>
                                </p:cTn>
                              </p:par>
                              <p:par>
                                <p:cTn id="14" presetID="10" presetClass="entr" presetSubtype="0" fill="hold" grpId="0" nodeType="withEffect">
                                  <p:stCondLst>
                                    <p:cond delay="2000"/>
                                  </p:stCondLst>
                                  <p:iterate type="lt">
                                    <p:tmPct val="10000"/>
                                  </p:iterate>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4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2000"/>
                                  </p:stCondLst>
                                  <p:iterate type="lt">
                                    <p:tmPct val="10000"/>
                                  </p:iterate>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4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7F72BCA-EE24-40BE-9ECA-E10C9BA55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FE7987-DAC1-CF91-D17F-1D9C10EFC195}"/>
              </a:ext>
            </a:extLst>
          </p:cNvPr>
          <p:cNvSpPr>
            <a:spLocks noGrp="1"/>
          </p:cNvSpPr>
          <p:nvPr>
            <p:ph type="title"/>
          </p:nvPr>
        </p:nvSpPr>
        <p:spPr>
          <a:xfrm>
            <a:off x="6775703" y="566928"/>
            <a:ext cx="4578337" cy="1161288"/>
          </a:xfrm>
        </p:spPr>
        <p:txBody>
          <a:bodyPr anchor="b">
            <a:normAutofit/>
          </a:bodyPr>
          <a:lstStyle/>
          <a:p>
            <a:r>
              <a:rPr lang="en-IN" sz="3400" dirty="0">
                <a:latin typeface="Times New Roman" panose="02020603050405020304" pitchFamily="18" charset="0"/>
                <a:cs typeface="Times New Roman" panose="02020603050405020304" pitchFamily="18" charset="0"/>
              </a:rPr>
              <a:t>Mission and Vision</a:t>
            </a:r>
          </a:p>
        </p:txBody>
      </p:sp>
      <p:pic>
        <p:nvPicPr>
          <p:cNvPr id="4" name="Picture 3">
            <a:extLst>
              <a:ext uri="{FF2B5EF4-FFF2-40B4-BE49-F238E27FC236}">
                <a16:creationId xmlns:a16="http://schemas.microsoft.com/office/drawing/2014/main" id="{FB2D3ACC-DC21-93EC-B856-499109BB6F01}"/>
              </a:ext>
            </a:extLst>
          </p:cNvPr>
          <p:cNvPicPr>
            <a:picLocks noChangeAspect="1"/>
          </p:cNvPicPr>
          <p:nvPr/>
        </p:nvPicPr>
        <p:blipFill>
          <a:blip r:embed="rId2">
            <a:extLst>
              <a:ext uri="{28A0092B-C50C-407E-A947-70E740481C1C}">
                <a14:useLocalDpi xmlns:a14="http://schemas.microsoft.com/office/drawing/2010/main" val="0"/>
              </a:ext>
            </a:extLst>
          </a:blip>
          <a:srcRect l="3243" r="47482" b="2"/>
          <a:stretch/>
        </p:blipFill>
        <p:spPr>
          <a:xfrm>
            <a:off x="838199" y="566928"/>
            <a:ext cx="5157216" cy="5285232"/>
          </a:xfrm>
          <a:prstGeom prst="rect">
            <a:avLst/>
          </a:prstGeom>
        </p:spPr>
      </p:pic>
      <p:sp>
        <p:nvSpPr>
          <p:cNvPr id="3" name="Subtitle 2">
            <a:extLst>
              <a:ext uri="{FF2B5EF4-FFF2-40B4-BE49-F238E27FC236}">
                <a16:creationId xmlns:a16="http://schemas.microsoft.com/office/drawing/2014/main" id="{4E7C36E9-2ED4-BD5B-9B69-F0A5B82ED341}"/>
              </a:ext>
            </a:extLst>
          </p:cNvPr>
          <p:cNvSpPr>
            <a:spLocks noGrp="1"/>
          </p:cNvSpPr>
          <p:nvPr>
            <p:ph idx="1"/>
          </p:nvPr>
        </p:nvSpPr>
        <p:spPr>
          <a:xfrm>
            <a:off x="6775704" y="2057400"/>
            <a:ext cx="4572000" cy="3776472"/>
          </a:xfrm>
        </p:spPr>
        <p:txBody>
          <a:bodyPr>
            <a:normAutofit/>
          </a:bodyPr>
          <a:lstStyle/>
          <a:p>
            <a:pPr algn="just"/>
            <a:r>
              <a:rPr lang="en-US" sz="1800" dirty="0">
                <a:latin typeface="Times New Roman" panose="02020603050405020304" pitchFamily="18" charset="0"/>
                <a:cs typeface="Times New Roman" panose="02020603050405020304" pitchFamily="18" charset="0"/>
              </a:rPr>
              <a:t>Myntra's mission and vision are to provide "a hassle-free and enjoyable shopping experience to shoppers across the country with the widest range of brands and products on its portal”.</a:t>
            </a:r>
            <a:endParaRPr lang="en-US" sz="4000" dirty="0">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6B3C4597-DD46-4BFC-B999-C52879B95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632B59AC-0160-4F1D-934F-B7D8B6AE44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034272" y="3817404"/>
            <a:ext cx="54864" cy="45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CADAB6D1-AD19-D6C1-1B01-523C317D1E1C}"/>
              </a:ext>
            </a:extLst>
          </p:cNvPr>
          <p:cNvSpPr>
            <a:spLocks noGrp="1"/>
          </p:cNvSpPr>
          <p:nvPr>
            <p:ph type="ftr" sz="quarter" idx="11"/>
          </p:nvPr>
        </p:nvSpPr>
        <p:spPr/>
        <p:txBody>
          <a:bodyPr/>
          <a:lstStyle/>
          <a:p>
            <a:r>
              <a:rPr lang="en-US"/>
              <a:t>Myntra Analysis</a:t>
            </a:r>
          </a:p>
        </p:txBody>
      </p:sp>
    </p:spTree>
    <p:extLst>
      <p:ext uri="{BB962C8B-B14F-4D97-AF65-F5344CB8AC3E}">
        <p14:creationId xmlns:p14="http://schemas.microsoft.com/office/powerpoint/2010/main" val="410025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5DF40726-9B19-4165-9C26-757D16E19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C5ED36-C9C4-47F3-1C3C-AD2715DF091E}"/>
              </a:ext>
            </a:extLst>
          </p:cNvPr>
          <p:cNvSpPr>
            <a:spLocks noGrp="1"/>
          </p:cNvSpPr>
          <p:nvPr>
            <p:ph type="title"/>
          </p:nvPr>
        </p:nvSpPr>
        <p:spPr>
          <a:xfrm>
            <a:off x="838199" y="564211"/>
            <a:ext cx="4571999" cy="1165002"/>
          </a:xfrm>
        </p:spPr>
        <p:txBody>
          <a:bodyPr anchor="b">
            <a:normAutofit/>
          </a:bodyPr>
          <a:lstStyle/>
          <a:p>
            <a:r>
              <a:rPr lang="en-IN" sz="3600"/>
              <a:t> </a:t>
            </a:r>
          </a:p>
        </p:txBody>
      </p:sp>
      <p:pic>
        <p:nvPicPr>
          <p:cNvPr id="16" name="Picture 15">
            <a:extLst>
              <a:ext uri="{FF2B5EF4-FFF2-40B4-BE49-F238E27FC236}">
                <a16:creationId xmlns:a16="http://schemas.microsoft.com/office/drawing/2014/main" id="{B4A857A6-692D-6431-480B-7A70CE6A37DC}"/>
              </a:ext>
            </a:extLst>
          </p:cNvPr>
          <p:cNvPicPr>
            <a:picLocks noChangeAspect="1"/>
          </p:cNvPicPr>
          <p:nvPr/>
        </p:nvPicPr>
        <p:blipFill>
          <a:blip r:embed="rId2">
            <a:extLst>
              <a:ext uri="{28A0092B-C50C-407E-A947-70E740481C1C}">
                <a14:useLocalDpi xmlns:a14="http://schemas.microsoft.com/office/drawing/2010/main" val="0"/>
              </a:ext>
            </a:extLst>
          </a:blip>
          <a:srcRect l="1275" r="1162" b="-4"/>
          <a:stretch/>
        </p:blipFill>
        <p:spPr>
          <a:xfrm>
            <a:off x="6190488" y="566928"/>
            <a:ext cx="5157216" cy="5286197"/>
          </a:xfrm>
          <a:prstGeom prst="rect">
            <a:avLst/>
          </a:prstGeom>
        </p:spPr>
      </p:pic>
      <p:sp>
        <p:nvSpPr>
          <p:cNvPr id="61" name="Rectangle 60">
            <a:extLst>
              <a:ext uri="{FF2B5EF4-FFF2-40B4-BE49-F238E27FC236}">
                <a16:creationId xmlns:a16="http://schemas.microsoft.com/office/drawing/2014/main" id="{2089CB41-F399-4AEB-980C-5BFB1049C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 name="Rectangle 61">
            <a:extLst>
              <a:ext uri="{FF2B5EF4-FFF2-40B4-BE49-F238E27FC236}">
                <a16:creationId xmlns:a16="http://schemas.microsoft.com/office/drawing/2014/main" id="{1BFC967B-3DD6-463D-9DB9-6E4419AE0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096768" y="3817404"/>
            <a:ext cx="54864" cy="45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36" name="Content Placeholder 2">
            <a:extLst>
              <a:ext uri="{FF2B5EF4-FFF2-40B4-BE49-F238E27FC236}">
                <a16:creationId xmlns:a16="http://schemas.microsoft.com/office/drawing/2014/main" id="{C3F1A3DC-D937-89C4-23B8-045DB4F32AD7}"/>
              </a:ext>
            </a:extLst>
          </p:cNvPr>
          <p:cNvGraphicFramePr>
            <a:graphicFrameLocks noGrp="1"/>
          </p:cNvGraphicFramePr>
          <p:nvPr>
            <p:ph idx="1"/>
            <p:extLst>
              <p:ext uri="{D42A27DB-BD31-4B8C-83A1-F6EECF244321}">
                <p14:modId xmlns:p14="http://schemas.microsoft.com/office/powerpoint/2010/main" val="49360729"/>
              </p:ext>
            </p:extLst>
          </p:nvPr>
        </p:nvGraphicFramePr>
        <p:xfrm>
          <a:off x="540436" y="564211"/>
          <a:ext cx="5554040" cy="54673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387D528F-B82F-C561-57A4-70413C09922D}"/>
              </a:ext>
            </a:extLst>
          </p:cNvPr>
          <p:cNvSpPr>
            <a:spLocks noGrp="1"/>
          </p:cNvSpPr>
          <p:nvPr>
            <p:ph type="ftr" sz="quarter" idx="11"/>
          </p:nvPr>
        </p:nvSpPr>
        <p:spPr/>
        <p:txBody>
          <a:bodyPr/>
          <a:lstStyle/>
          <a:p>
            <a:r>
              <a:rPr lang="en-US"/>
              <a:t>Myntra Analysis</a:t>
            </a:r>
          </a:p>
        </p:txBody>
      </p:sp>
    </p:spTree>
    <p:extLst>
      <p:ext uri="{BB962C8B-B14F-4D97-AF65-F5344CB8AC3E}">
        <p14:creationId xmlns:p14="http://schemas.microsoft.com/office/powerpoint/2010/main" val="3016725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ow angle view of modern skyscrapers rising straight up against a dramatic sky">
            <a:extLst>
              <a:ext uri="{FF2B5EF4-FFF2-40B4-BE49-F238E27FC236}">
                <a16:creationId xmlns:a16="http://schemas.microsoft.com/office/drawing/2014/main" id="{7D73221D-FB37-878F-05C4-3BA1CC528CF8}"/>
              </a:ext>
            </a:extLst>
          </p:cNvPr>
          <p:cNvPicPr>
            <a:picLocks noChangeAspect="1"/>
          </p:cNvPicPr>
          <p:nvPr/>
        </p:nvPicPr>
        <p:blipFill>
          <a:blip r:embed="rId2"/>
          <a:srcRect l="5" r="15621" b="-1"/>
          <a:stretch/>
        </p:blipFill>
        <p:spPr>
          <a:xfrm>
            <a:off x="3523488" y="10"/>
            <a:ext cx="8668512" cy="6857990"/>
          </a:xfrm>
          <a:prstGeom prst="rect">
            <a:avLst/>
          </a:prstGeom>
        </p:spPr>
      </p:pic>
      <p:sp>
        <p:nvSpPr>
          <p:cNvPr id="23" name="Rectangle 22">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F0AEE91-25AC-A6D9-31BE-FDB380643AA6}"/>
              </a:ext>
            </a:extLst>
          </p:cNvPr>
          <p:cNvSpPr>
            <a:spLocks noGrp="1"/>
          </p:cNvSpPr>
          <p:nvPr>
            <p:ph type="title"/>
          </p:nvPr>
        </p:nvSpPr>
        <p:spPr>
          <a:xfrm>
            <a:off x="371093" y="1161288"/>
            <a:ext cx="8529716" cy="814202"/>
          </a:xfrm>
        </p:spPr>
        <p:txBody>
          <a:bodyPr anchor="b">
            <a:noAutofit/>
          </a:bodyPr>
          <a:lstStyle/>
          <a:p>
            <a:r>
              <a:rPr lang="en-US" sz="3400" dirty="0">
                <a:latin typeface="Times New Roman" panose="02020603050405020304" pitchFamily="18" charset="0"/>
                <a:cs typeface="Times New Roman" panose="02020603050405020304" pitchFamily="18" charset="0"/>
              </a:rPr>
              <a:t>Myntra’s Market Position and Growth Journey</a:t>
            </a:r>
            <a:endParaRPr lang="en-IN" sz="3400" dirty="0">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8259EEC-F896-53C1-2927-81BF2452CE3E}"/>
              </a:ext>
            </a:extLst>
          </p:cNvPr>
          <p:cNvSpPr>
            <a:spLocks noGrp="1"/>
          </p:cNvSpPr>
          <p:nvPr>
            <p:ph idx="1"/>
          </p:nvPr>
        </p:nvSpPr>
        <p:spPr>
          <a:xfrm>
            <a:off x="371093" y="2443480"/>
            <a:ext cx="9255507" cy="4219787"/>
          </a:xfrm>
        </p:spPr>
        <p:txBody>
          <a:bodyPr anchor="t">
            <a:noAutofit/>
          </a:bodyPr>
          <a:lstStyle/>
          <a:p>
            <a:pPr lvl="0" algn="just">
              <a:lnSpc>
                <a:spcPct val="107000"/>
              </a:lnSpc>
              <a:spcAft>
                <a:spcPts val="800"/>
              </a:spcAft>
              <a:buSzPts val="1000"/>
              <a:buFont typeface="Wingdings" panose="05000000000000000000" pitchFamily="2" charset="2"/>
              <a:buChar char="v"/>
              <a:tabLst>
                <a:tab pos="457200" algn="l"/>
              </a:tabLs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Initially focused on </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personalized gifts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(T-shirts, mugs, etc.).</a:t>
            </a:r>
          </a:p>
          <a:p>
            <a:pPr lvl="0" algn="just">
              <a:lnSpc>
                <a:spcPct val="107000"/>
              </a:lnSpc>
              <a:spcAft>
                <a:spcPts val="800"/>
              </a:spcAft>
              <a:buSzPts val="1000"/>
              <a:buFont typeface="Wingdings" panose="05000000000000000000" pitchFamily="2" charset="2"/>
              <a:buChar char="v"/>
              <a:tabLst>
                <a:tab pos="457200" algn="l"/>
              </a:tabLst>
            </a:pPr>
            <a:r>
              <a:rPr lang="en-US" sz="1800" kern="100" dirty="0">
                <a:latin typeface="Times New Roman" panose="02020603050405020304" pitchFamily="18" charset="0"/>
                <a:ea typeface="Aptos" panose="020B0004020202020204" pitchFamily="34" charset="0"/>
                <a:cs typeface="Times New Roman" panose="02020603050405020304" pitchFamily="18" charset="0"/>
              </a:rPr>
              <a:t>Pivoted to </a:t>
            </a:r>
            <a:r>
              <a:rPr lang="en-US" sz="1800" b="1" kern="100" dirty="0">
                <a:latin typeface="Times New Roman" panose="02020603050405020304" pitchFamily="18" charset="0"/>
                <a:ea typeface="Aptos" panose="020B0004020202020204" pitchFamily="34" charset="0"/>
                <a:cs typeface="Times New Roman" panose="02020603050405020304" pitchFamily="18" charset="0"/>
              </a:rPr>
              <a:t>fashion and lifestyle products </a:t>
            </a:r>
            <a:r>
              <a:rPr lang="en-US" sz="1800" kern="100" dirty="0">
                <a:latin typeface="Times New Roman" panose="02020603050405020304" pitchFamily="18" charset="0"/>
                <a:ea typeface="Aptos" panose="020B0004020202020204" pitchFamily="34" charset="0"/>
                <a:cs typeface="Times New Roman" panose="02020603050405020304" pitchFamily="18" charset="0"/>
              </a:rPr>
              <a:t>by 2011, partnering with leading brands.</a:t>
            </a:r>
          </a:p>
          <a:p>
            <a:pPr lvl="0" algn="just">
              <a:lnSpc>
                <a:spcPct val="107000"/>
              </a:lnSpc>
              <a:spcAft>
                <a:spcPts val="800"/>
              </a:spcAft>
              <a:buSzPts val="1000"/>
              <a:buFont typeface="Wingdings" panose="05000000000000000000" pitchFamily="2" charset="2"/>
              <a:buChar char="v"/>
              <a:tabLst>
                <a:tab pos="457200" algn="l"/>
              </a:tabLs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Acquired by </a:t>
            </a:r>
            <a:r>
              <a:rPr lang="en-US" sz="1800" b="1" kern="100" dirty="0">
                <a:latin typeface="Times New Roman" panose="02020603050405020304" pitchFamily="18" charset="0"/>
                <a:ea typeface="Aptos" panose="020B0004020202020204" pitchFamily="34" charset="0"/>
                <a:cs typeface="Times New Roman" panose="02020603050405020304" pitchFamily="18" charset="0"/>
              </a:rPr>
              <a:t>F</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lipkart in May 20</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14 for approximately $300 million.</a:t>
            </a:r>
          </a:p>
          <a:p>
            <a:pPr lvl="0" algn="just">
              <a:lnSpc>
                <a:spcPct val="107000"/>
              </a:lnSpc>
              <a:spcAft>
                <a:spcPts val="800"/>
              </a:spcAft>
              <a:buSzPts val="1000"/>
              <a:buFont typeface="Wingdings" panose="05000000000000000000" pitchFamily="2" charset="2"/>
              <a:buChar char="v"/>
              <a:tabLst>
                <a:tab pos="457200" algn="l"/>
              </a:tabLst>
            </a:pPr>
            <a:r>
              <a:rPr lang="en-US" sz="1800" kern="100" dirty="0">
                <a:latin typeface="Times New Roman" panose="02020603050405020304" pitchFamily="18" charset="0"/>
                <a:ea typeface="Aptos" panose="020B0004020202020204" pitchFamily="34" charset="0"/>
                <a:cs typeface="Times New Roman" panose="02020603050405020304" pitchFamily="18" charset="0"/>
              </a:rPr>
              <a:t>Become the largest online fashion retailer in India. Competing with </a:t>
            </a:r>
            <a:r>
              <a:rPr lang="en-US" sz="1800" b="1" kern="100" dirty="0">
                <a:latin typeface="Times New Roman" panose="02020603050405020304" pitchFamily="18" charset="0"/>
                <a:ea typeface="Aptos" panose="020B0004020202020204" pitchFamily="34" charset="0"/>
                <a:cs typeface="Times New Roman" panose="02020603050405020304" pitchFamily="18" charset="0"/>
              </a:rPr>
              <a:t>Jabong, Amazon Fashion and Ajio.</a:t>
            </a:r>
          </a:p>
          <a:p>
            <a:pPr lvl="0" algn="just">
              <a:lnSpc>
                <a:spcPct val="107000"/>
              </a:lnSpc>
              <a:spcAft>
                <a:spcPts val="800"/>
              </a:spcAft>
              <a:buSzPts val="1000"/>
              <a:buFont typeface="Wingdings" panose="05000000000000000000" pitchFamily="2" charset="2"/>
              <a:buChar char="v"/>
              <a:tabLst>
                <a:tab pos="457200" algn="l"/>
              </a:tabLs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Partnered with </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3,500+ brands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(national and international)</a:t>
            </a:r>
          </a:p>
          <a:p>
            <a:pPr lvl="0" algn="just">
              <a:lnSpc>
                <a:spcPct val="107000"/>
              </a:lnSpc>
              <a:spcAft>
                <a:spcPts val="800"/>
              </a:spcAft>
              <a:buSzPts val="1000"/>
              <a:buFont typeface="Wingdings" panose="05000000000000000000" pitchFamily="2" charset="2"/>
              <a:buChar char="v"/>
              <a:tabLst>
                <a:tab pos="457200" algn="l"/>
              </a:tabLs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During pandemic increased penetration in tier 2 and tier 3 cities</a:t>
            </a:r>
          </a:p>
          <a:p>
            <a:pPr lvl="0" algn="just">
              <a:lnSpc>
                <a:spcPct val="107000"/>
              </a:lnSpc>
              <a:spcAft>
                <a:spcPts val="800"/>
              </a:spcAft>
              <a:buSzPts val="1000"/>
              <a:buFont typeface="Wingdings" panose="05000000000000000000" pitchFamily="2" charset="2"/>
              <a:buChar char="v"/>
              <a:tabLst>
                <a:tab pos="457200" algn="l"/>
              </a:tabLs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After pandemic focus on private labels like roadster, HRX and other for better margins.</a:t>
            </a:r>
          </a:p>
          <a:p>
            <a:pPr lvl="0" algn="just">
              <a:lnSpc>
                <a:spcPct val="107000"/>
              </a:lnSpc>
              <a:spcAft>
                <a:spcPts val="800"/>
              </a:spcAft>
              <a:buSzPts val="1000"/>
              <a:buFont typeface="Wingdings" panose="05000000000000000000" pitchFamily="2" charset="2"/>
              <a:buChar char="v"/>
              <a:tabLst>
                <a:tab pos="457200" algn="l"/>
              </a:tabLst>
            </a:pP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lvl="0" indent="0" algn="just">
              <a:lnSpc>
                <a:spcPct val="107000"/>
              </a:lnSpc>
              <a:spcAft>
                <a:spcPts val="800"/>
              </a:spcAft>
              <a:buSzPts val="1000"/>
              <a:buNone/>
              <a:tabLst>
                <a:tab pos="457200" algn="l"/>
              </a:tabLst>
            </a:pP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lvl="0" indent="0" algn="just">
              <a:lnSpc>
                <a:spcPct val="107000"/>
              </a:lnSpc>
              <a:spcAft>
                <a:spcPts val="800"/>
              </a:spcAft>
              <a:buSzPts val="1000"/>
              <a:buNone/>
              <a:tabLst>
                <a:tab pos="457200" algn="l"/>
              </a:tabLst>
            </a:pPr>
            <a:br>
              <a:rPr lang="en-IN" sz="1800" dirty="0">
                <a:effectLst/>
                <a:latin typeface="Times New Roman" panose="02020603050405020304" pitchFamily="18" charset="0"/>
                <a:ea typeface="Aptos" panose="020B0004020202020204" pitchFamily="34" charset="0"/>
                <a:cs typeface="Times New Roman" panose="02020603050405020304" pitchFamily="18" charset="0"/>
              </a:rPr>
            </a:b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F188E9B5-24FB-B7D0-D006-8DBC4BDBF383}"/>
              </a:ext>
            </a:extLst>
          </p:cNvPr>
          <p:cNvSpPr>
            <a:spLocks noGrp="1"/>
          </p:cNvSpPr>
          <p:nvPr>
            <p:ph type="ftr" sz="quarter" idx="11"/>
          </p:nvPr>
        </p:nvSpPr>
        <p:spPr/>
        <p:txBody>
          <a:bodyPr/>
          <a:lstStyle/>
          <a:p>
            <a:r>
              <a:rPr lang="en-US"/>
              <a:t>Myntra Analysis</a:t>
            </a:r>
          </a:p>
        </p:txBody>
      </p:sp>
    </p:spTree>
    <p:extLst>
      <p:ext uri="{BB962C8B-B14F-4D97-AF65-F5344CB8AC3E}">
        <p14:creationId xmlns:p14="http://schemas.microsoft.com/office/powerpoint/2010/main" val="49967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ow angle view of modern skyscrapers rising straight up against a dramatic sky">
            <a:extLst>
              <a:ext uri="{FF2B5EF4-FFF2-40B4-BE49-F238E27FC236}">
                <a16:creationId xmlns:a16="http://schemas.microsoft.com/office/drawing/2014/main" id="{7D73221D-FB37-878F-05C4-3BA1CC528CF8}"/>
              </a:ext>
            </a:extLst>
          </p:cNvPr>
          <p:cNvPicPr>
            <a:picLocks noChangeAspect="1"/>
          </p:cNvPicPr>
          <p:nvPr/>
        </p:nvPicPr>
        <p:blipFill>
          <a:blip r:embed="rId2"/>
          <a:srcRect l="6" r="15621" b="-1"/>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F0AEE91-25AC-A6D9-31BE-FDB380643AA6}"/>
              </a:ext>
            </a:extLst>
          </p:cNvPr>
          <p:cNvSpPr>
            <a:spLocks noGrp="1"/>
          </p:cNvSpPr>
          <p:nvPr>
            <p:ph type="title"/>
          </p:nvPr>
        </p:nvSpPr>
        <p:spPr>
          <a:xfrm>
            <a:off x="371093" y="1161288"/>
            <a:ext cx="9385509" cy="1016762"/>
          </a:xfrm>
        </p:spPr>
        <p:txBody>
          <a:bodyPr anchor="b">
            <a:noAutofit/>
          </a:bodyPr>
          <a:lstStyle/>
          <a:p>
            <a:r>
              <a:rPr lang="en-US" sz="2800" dirty="0">
                <a:latin typeface="Times New Roman" panose="02020603050405020304" pitchFamily="18" charset="0"/>
                <a:cs typeface="Times New Roman" panose="02020603050405020304" pitchFamily="18" charset="0"/>
              </a:rPr>
              <a:t>Myntra’s Market </a:t>
            </a:r>
            <a:r>
              <a:rPr lang="en-US" sz="3400" dirty="0">
                <a:latin typeface="Times New Roman" panose="02020603050405020304" pitchFamily="18" charset="0"/>
                <a:cs typeface="Times New Roman" panose="02020603050405020304" pitchFamily="18" charset="0"/>
              </a:rPr>
              <a:t>Position</a:t>
            </a:r>
            <a:r>
              <a:rPr lang="en-US" sz="2800" dirty="0">
                <a:latin typeface="Times New Roman" panose="02020603050405020304" pitchFamily="18" charset="0"/>
                <a:cs typeface="Times New Roman" panose="02020603050405020304" pitchFamily="18" charset="0"/>
              </a:rPr>
              <a:t> and Growth Journey</a:t>
            </a:r>
            <a:br>
              <a:rPr lang="en-US"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8259EEC-F896-53C1-2927-81BF2452CE3E}"/>
              </a:ext>
            </a:extLst>
          </p:cNvPr>
          <p:cNvSpPr>
            <a:spLocks noGrp="1"/>
          </p:cNvSpPr>
          <p:nvPr>
            <p:ph idx="1"/>
          </p:nvPr>
        </p:nvSpPr>
        <p:spPr>
          <a:xfrm>
            <a:off x="371093" y="2718054"/>
            <a:ext cx="8095573" cy="3504946"/>
          </a:xfrm>
        </p:spPr>
        <p:txBody>
          <a:bodyPr anchor="t">
            <a:noAutofit/>
          </a:bodyPr>
          <a:lstStyle/>
          <a:p>
            <a:pPr marL="342900" lvl="0" indent="-342900">
              <a:lnSpc>
                <a:spcPct val="100000"/>
              </a:lnSpc>
              <a:spcAft>
                <a:spcPts val="800"/>
              </a:spcAft>
              <a:buSzPts val="1000"/>
              <a:buFont typeface="Symbol" panose="05050102010706020507" pitchFamily="18" charset="2"/>
              <a:buChar char=""/>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It </a:t>
            </a: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has 60 million average users</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as of March 2024</a:t>
            </a:r>
          </a:p>
          <a:p>
            <a:pPr marL="342900" indent="-342900">
              <a:lnSpc>
                <a:spcPct val="100000"/>
              </a:lnSpc>
              <a:spcAft>
                <a:spcPts val="800"/>
              </a:spcAft>
              <a:buSzPts val="1000"/>
              <a:buFont typeface="Symbol" panose="05050102010706020507" pitchFamily="18" charset="2"/>
              <a:buChar char=""/>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It has </a:t>
            </a: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75 million new app users</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as of December 2023</a:t>
            </a:r>
          </a:p>
          <a:p>
            <a:pPr marL="342900" lvl="0" indent="-342900">
              <a:lnSpc>
                <a:spcPct val="100000"/>
              </a:lnSpc>
              <a:spcAft>
                <a:spcPts val="800"/>
              </a:spcAft>
              <a:buSzPts val="1000"/>
              <a:buFont typeface="Symbol" panose="05050102010706020507" pitchFamily="18" charset="2"/>
              <a:buChar char=""/>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The </a:t>
            </a: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company has over 6,000 brands</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as of March 2024</a:t>
            </a:r>
          </a:p>
          <a:p>
            <a:pPr marL="342900" lvl="0" indent="-342900">
              <a:lnSpc>
                <a:spcPct val="100000"/>
              </a:lnSpc>
              <a:spcAft>
                <a:spcPts val="800"/>
              </a:spcAft>
              <a:buSzPts val="1000"/>
              <a:buFont typeface="Symbol" panose="05050102010706020507" pitchFamily="18" charset="2"/>
              <a:buChar char=""/>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It has </a:t>
            </a: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delivered to over 19,000 pin codes</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across India as of March 20</a:t>
            </a:r>
          </a:p>
          <a:p>
            <a:pPr marL="342900" lvl="0" indent="-342900">
              <a:lnSpc>
                <a:spcPct val="100000"/>
              </a:lnSpc>
              <a:spcAft>
                <a:spcPts val="8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Aptos" panose="020B0004020202020204" pitchFamily="34" charset="0"/>
                <a:cs typeface="Times New Roman" panose="02020603050405020304" pitchFamily="18" charset="0"/>
              </a:rPr>
              <a:t>Recognising the importance of omnichannel retailing, Myntra expanded its presence offline</a:t>
            </a:r>
            <a:r>
              <a:rPr lang="en-IN" sz="1800" dirty="0">
                <a:latin typeface="Times New Roman" panose="02020603050405020304" pitchFamily="18" charset="0"/>
                <a:ea typeface="Aptos" panose="020B0004020202020204" pitchFamily="34" charset="0"/>
                <a:cs typeface="Times New Roman" panose="02020603050405020304" pitchFamily="18" charset="0"/>
              </a:rPr>
              <a:t> </a:t>
            </a:r>
            <a:r>
              <a:rPr lang="en-IN" sz="1800" dirty="0">
                <a:effectLst/>
                <a:latin typeface="Times New Roman" panose="02020603050405020304" pitchFamily="18" charset="0"/>
                <a:ea typeface="Aptos" panose="020B0004020202020204" pitchFamily="34" charset="0"/>
                <a:cs typeface="Times New Roman" panose="02020603050405020304" pitchFamily="18" charset="0"/>
              </a:rPr>
              <a:t>through initiatives like Myntra Studio</a:t>
            </a:r>
            <a:r>
              <a:rPr lang="en-IN" sz="1800" dirty="0">
                <a:latin typeface="Times New Roman" panose="02020603050405020304" pitchFamily="18" charset="0"/>
                <a:ea typeface="Aptos" panose="020B0004020202020204" pitchFamily="34" charset="0"/>
                <a:cs typeface="Times New Roman" panose="02020603050405020304" pitchFamily="18" charset="0"/>
              </a:rPr>
              <a:t>.</a:t>
            </a: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lvl="0" indent="0">
              <a:lnSpc>
                <a:spcPct val="100000"/>
              </a:lnSpc>
              <a:spcAft>
                <a:spcPts val="800"/>
              </a:spcAft>
              <a:buSzPts val="1000"/>
              <a:buNone/>
              <a:tabLst>
                <a:tab pos="457200" algn="l"/>
              </a:tabLst>
            </a:pPr>
            <a:br>
              <a:rPr lang="en-IN" sz="1800" dirty="0">
                <a:effectLst/>
                <a:latin typeface="Times New Roman" panose="02020603050405020304" pitchFamily="18" charset="0"/>
                <a:ea typeface="Aptos" panose="020B0004020202020204" pitchFamily="34" charset="0"/>
                <a:cs typeface="Times New Roman" panose="02020603050405020304" pitchFamily="18" charset="0"/>
              </a:rPr>
            </a:b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00000"/>
              </a:lnSpc>
              <a:buNone/>
            </a:pPr>
            <a:endParaRPr lang="en-IN" sz="18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1696F834-89E6-C321-675D-32D22FD8CA70}"/>
              </a:ext>
            </a:extLst>
          </p:cNvPr>
          <p:cNvSpPr>
            <a:spLocks noGrp="1"/>
          </p:cNvSpPr>
          <p:nvPr>
            <p:ph type="ftr" sz="quarter" idx="11"/>
          </p:nvPr>
        </p:nvSpPr>
        <p:spPr/>
        <p:txBody>
          <a:bodyPr/>
          <a:lstStyle/>
          <a:p>
            <a:r>
              <a:rPr lang="en-US"/>
              <a:t>Myntra Analysis</a:t>
            </a:r>
          </a:p>
        </p:txBody>
      </p:sp>
    </p:spTree>
    <p:extLst>
      <p:ext uri="{BB962C8B-B14F-4D97-AF65-F5344CB8AC3E}">
        <p14:creationId xmlns:p14="http://schemas.microsoft.com/office/powerpoint/2010/main" val="372331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0C4549-5EC8-FFE7-3567-4B40CA604822}"/>
              </a:ext>
            </a:extLst>
          </p:cNvPr>
          <p:cNvSpPr>
            <a:spLocks noGrp="1"/>
          </p:cNvSpPr>
          <p:nvPr>
            <p:ph type="title"/>
          </p:nvPr>
        </p:nvSpPr>
        <p:spPr>
          <a:xfrm>
            <a:off x="841248" y="334644"/>
            <a:ext cx="10509504" cy="1076914"/>
          </a:xfrm>
        </p:spPr>
        <p:txBody>
          <a:bodyPr anchor="ctr">
            <a:normAutofit/>
          </a:bodyPr>
          <a:lstStyle/>
          <a:p>
            <a:r>
              <a:rPr lang="en-US" sz="3400" dirty="0">
                <a:latin typeface="Times New Roman" panose="02020603050405020304" pitchFamily="18" charset="0"/>
                <a:cs typeface="Times New Roman" panose="02020603050405020304" pitchFamily="18" charset="0"/>
              </a:rPr>
              <a:t>Myntra’s Phenomenal Growth and Customer Expansion</a:t>
            </a:r>
            <a:endParaRPr lang="en-IN" sz="3400" dirty="0"/>
          </a:p>
        </p:txBody>
      </p:sp>
      <p:sp>
        <p:nvSpPr>
          <p:cNvPr id="11" name="Rectangle 10">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2" name="Content Placeholder 2">
            <a:extLst>
              <a:ext uri="{FF2B5EF4-FFF2-40B4-BE49-F238E27FC236}">
                <a16:creationId xmlns:a16="http://schemas.microsoft.com/office/drawing/2014/main" id="{7E5F2F53-4772-0DBF-AB03-D046BFF7BFC7}"/>
              </a:ext>
            </a:extLst>
          </p:cNvPr>
          <p:cNvGraphicFramePr>
            <a:graphicFrameLocks noGrp="1"/>
          </p:cNvGraphicFramePr>
          <p:nvPr>
            <p:ph idx="1"/>
            <p:extLst>
              <p:ext uri="{D42A27DB-BD31-4B8C-83A1-F6EECF244321}">
                <p14:modId xmlns:p14="http://schemas.microsoft.com/office/powerpoint/2010/main" val="1265204125"/>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C084BA68-0782-AEFC-3A81-62DA25381AF1}"/>
              </a:ext>
            </a:extLst>
          </p:cNvPr>
          <p:cNvSpPr>
            <a:spLocks noGrp="1"/>
          </p:cNvSpPr>
          <p:nvPr>
            <p:ph type="ftr" sz="quarter" idx="11"/>
          </p:nvPr>
        </p:nvSpPr>
        <p:spPr/>
        <p:txBody>
          <a:bodyPr/>
          <a:lstStyle/>
          <a:p>
            <a:r>
              <a:rPr lang="en-US"/>
              <a:t>Myntra Analysis</a:t>
            </a:r>
          </a:p>
        </p:txBody>
      </p:sp>
    </p:spTree>
    <p:extLst>
      <p:ext uri="{BB962C8B-B14F-4D97-AF65-F5344CB8AC3E}">
        <p14:creationId xmlns:p14="http://schemas.microsoft.com/office/powerpoint/2010/main" val="3161157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aph">
            <a:extLst>
              <a:ext uri="{FF2B5EF4-FFF2-40B4-BE49-F238E27FC236}">
                <a16:creationId xmlns:a16="http://schemas.microsoft.com/office/drawing/2014/main" id="{781A57A6-CA75-50E4-6D32-43D66FF15C45}"/>
              </a:ext>
            </a:extLst>
          </p:cNvPr>
          <p:cNvPicPr>
            <a:picLocks noChangeAspect="1"/>
          </p:cNvPicPr>
          <p:nvPr/>
        </p:nvPicPr>
        <p:blipFill>
          <a:blip r:embed="rId2"/>
          <a:srcRect l="2934" r="18066"/>
          <a:stretch/>
        </p:blipFill>
        <p:spPr>
          <a:xfrm>
            <a:off x="3523488" y="10"/>
            <a:ext cx="8668512" cy="6857990"/>
          </a:xfrm>
          <a:prstGeom prst="rect">
            <a:avLst/>
          </a:prstGeom>
        </p:spPr>
      </p:pic>
      <p:sp>
        <p:nvSpPr>
          <p:cNvPr id="19" name="Rectangle 18">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F0AEE91-25AC-A6D9-31BE-FDB380643AA6}"/>
              </a:ext>
            </a:extLst>
          </p:cNvPr>
          <p:cNvSpPr>
            <a:spLocks noGrp="1"/>
          </p:cNvSpPr>
          <p:nvPr>
            <p:ph type="title"/>
          </p:nvPr>
        </p:nvSpPr>
        <p:spPr>
          <a:xfrm>
            <a:off x="371094" y="1161288"/>
            <a:ext cx="8668512" cy="1144167"/>
          </a:xfrm>
        </p:spPr>
        <p:txBody>
          <a:bodyPr anchor="b">
            <a:noAutofit/>
          </a:bodyPr>
          <a:lstStyle/>
          <a:p>
            <a:r>
              <a:rPr lang="en-US" sz="3400" dirty="0">
                <a:latin typeface="Times New Roman" panose="02020603050405020304" pitchFamily="18" charset="0"/>
                <a:cs typeface="Times New Roman" panose="02020603050405020304" pitchFamily="18" charset="0"/>
              </a:rPr>
              <a:t>Myntra Financials   FY22  FY23 - Revenue</a:t>
            </a:r>
            <a:br>
              <a:rPr lang="en-US" sz="3400" dirty="0">
                <a:latin typeface="Times New Roman" panose="02020603050405020304" pitchFamily="18" charset="0"/>
                <a:cs typeface="Times New Roman" panose="02020603050405020304" pitchFamily="18" charset="0"/>
              </a:rPr>
            </a:br>
            <a:endParaRPr lang="en-IN" sz="3400" dirty="0">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8259EEC-F896-53C1-2927-81BF2452CE3E}"/>
              </a:ext>
            </a:extLst>
          </p:cNvPr>
          <p:cNvSpPr>
            <a:spLocks noGrp="1"/>
          </p:cNvSpPr>
          <p:nvPr>
            <p:ph idx="1"/>
          </p:nvPr>
        </p:nvSpPr>
        <p:spPr>
          <a:xfrm>
            <a:off x="371093" y="2718053"/>
            <a:ext cx="7621440" cy="3648879"/>
          </a:xfrm>
        </p:spPr>
        <p:txBody>
          <a:bodyPr anchor="t">
            <a:noAutofit/>
          </a:bodyPr>
          <a:lstStyle/>
          <a:p>
            <a:pPr marL="0" lvl="0" indent="0">
              <a:lnSpc>
                <a:spcPct val="100000"/>
              </a:lnSpc>
              <a:spcAft>
                <a:spcPts val="800"/>
              </a:spcAft>
              <a:buSzPts val="1000"/>
              <a:buNone/>
              <a:tabLst>
                <a:tab pos="457200" algn="l"/>
              </a:tabLst>
            </a:pPr>
            <a:br>
              <a:rPr lang="en-IN" sz="2000">
                <a:effectLst/>
                <a:latin typeface="Times New Roman" panose="02020603050405020304" pitchFamily="18" charset="0"/>
                <a:ea typeface="Aptos" panose="020B0004020202020204" pitchFamily="34" charset="0"/>
              </a:rPr>
            </a:br>
            <a:endParaRPr lang="en-IN" sz="2000" kern="100">
              <a:effectLst/>
              <a:latin typeface="Aptos" panose="020B0004020202020204" pitchFamily="34" charset="0"/>
              <a:ea typeface="Aptos" panose="020B0004020202020204" pitchFamily="34" charset="0"/>
              <a:cs typeface="Kokila" panose="01010601010101010101" pitchFamily="2"/>
            </a:endParaRPr>
          </a:p>
          <a:p>
            <a:pPr marL="0" indent="0">
              <a:lnSpc>
                <a:spcPct val="100000"/>
              </a:lnSpc>
              <a:buNone/>
            </a:pPr>
            <a:endParaRPr lang="en-IN" sz="2000" dirty="0">
              <a:latin typeface="Times New Roman" panose="02020603050405020304" pitchFamily="18" charset="0"/>
              <a:cs typeface="Times New Roman" panose="02020603050405020304" pitchFamily="18" charset="0"/>
            </a:endParaRPr>
          </a:p>
        </p:txBody>
      </p:sp>
      <p:graphicFrame>
        <p:nvGraphicFramePr>
          <p:cNvPr id="7" name="Table 6">
            <a:extLst>
              <a:ext uri="{FF2B5EF4-FFF2-40B4-BE49-F238E27FC236}">
                <a16:creationId xmlns:a16="http://schemas.microsoft.com/office/drawing/2014/main" id="{484B3C3A-239F-445F-7895-B000477751C0}"/>
              </a:ext>
            </a:extLst>
          </p:cNvPr>
          <p:cNvGraphicFramePr>
            <a:graphicFrameLocks noGrp="1"/>
          </p:cNvGraphicFramePr>
          <p:nvPr>
            <p:extLst>
              <p:ext uri="{D42A27DB-BD31-4B8C-83A1-F6EECF244321}">
                <p14:modId xmlns:p14="http://schemas.microsoft.com/office/powerpoint/2010/main" val="2250959232"/>
              </p:ext>
            </p:extLst>
          </p:nvPr>
        </p:nvGraphicFramePr>
        <p:xfrm>
          <a:off x="262470" y="2226985"/>
          <a:ext cx="5918199" cy="3870356"/>
        </p:xfrm>
        <a:graphic>
          <a:graphicData uri="http://schemas.openxmlformats.org/drawingml/2006/table">
            <a:tbl>
              <a:tblPr firstRow="1" bandRow="1">
                <a:tableStyleId>{5C22544A-7EE6-4342-B048-85BDC9FD1C3A}</a:tableStyleId>
              </a:tblPr>
              <a:tblGrid>
                <a:gridCol w="1972733">
                  <a:extLst>
                    <a:ext uri="{9D8B030D-6E8A-4147-A177-3AD203B41FA5}">
                      <a16:colId xmlns:a16="http://schemas.microsoft.com/office/drawing/2014/main" val="3638982584"/>
                    </a:ext>
                  </a:extLst>
                </a:gridCol>
                <a:gridCol w="1972733">
                  <a:extLst>
                    <a:ext uri="{9D8B030D-6E8A-4147-A177-3AD203B41FA5}">
                      <a16:colId xmlns:a16="http://schemas.microsoft.com/office/drawing/2014/main" val="2810126569"/>
                    </a:ext>
                  </a:extLst>
                </a:gridCol>
                <a:gridCol w="1972733">
                  <a:extLst>
                    <a:ext uri="{9D8B030D-6E8A-4147-A177-3AD203B41FA5}">
                      <a16:colId xmlns:a16="http://schemas.microsoft.com/office/drawing/2014/main" val="433523243"/>
                    </a:ext>
                  </a:extLst>
                </a:gridCol>
              </a:tblGrid>
              <a:tr h="598115">
                <a:tc>
                  <a:txBody>
                    <a:bodyPr/>
                    <a:lstStyle/>
                    <a:p>
                      <a:pPr algn="l"/>
                      <a:r>
                        <a:rPr lang="en-IN" sz="1800" kern="100" dirty="0">
                          <a:effectLst/>
                          <a:latin typeface="Times New Roman" panose="02020603050405020304" pitchFamily="18" charset="0"/>
                          <a:ea typeface="Aptos" panose="020B0004020202020204" pitchFamily="34" charset="0"/>
                          <a:cs typeface="Kokila" panose="01010601010101010101" pitchFamily="2"/>
                        </a:rPr>
                        <a:t>Operating Revenue</a:t>
                      </a:r>
                      <a:endParaRPr lang="en-IN" dirty="0"/>
                    </a:p>
                  </a:txBody>
                  <a:tcPr>
                    <a:solidFill>
                      <a:schemeClr val="bg1">
                        <a:lumMod val="50000"/>
                      </a:schemeClr>
                    </a:solidFill>
                  </a:tcPr>
                </a:tc>
                <a:tc>
                  <a:txBody>
                    <a:bodyPr/>
                    <a:lstStyle/>
                    <a:p>
                      <a:r>
                        <a:rPr lang="en-IN" sz="1800" kern="100">
                          <a:effectLst/>
                          <a:latin typeface="Times New Roman" panose="02020603050405020304" pitchFamily="18" charset="0"/>
                          <a:ea typeface="Aptos" panose="020B0004020202020204" pitchFamily="34" charset="0"/>
                          <a:cs typeface="Kokila" panose="01010601010101010101" pitchFamily="2"/>
                        </a:rPr>
                        <a:t>INR 3501.2 crore</a:t>
                      </a:r>
                      <a:endParaRPr lang="en-IN" dirty="0"/>
                    </a:p>
                  </a:txBody>
                  <a:tcPr>
                    <a:solidFill>
                      <a:schemeClr val="bg1">
                        <a:lumMod val="50000"/>
                      </a:schemeClr>
                    </a:solidFill>
                  </a:tcPr>
                </a:tc>
                <a:tc>
                  <a:txBody>
                    <a:bodyPr/>
                    <a:lstStyle/>
                    <a:p>
                      <a:r>
                        <a:rPr lang="en-IN" sz="1800" kern="100">
                          <a:effectLst/>
                          <a:latin typeface="Times New Roman" panose="02020603050405020304" pitchFamily="18" charset="0"/>
                          <a:ea typeface="Aptos" panose="020B0004020202020204" pitchFamily="34" charset="0"/>
                          <a:cs typeface="Kokila" panose="01010601010101010101" pitchFamily="2"/>
                        </a:rPr>
                        <a:t>INR 4375.3 crore</a:t>
                      </a:r>
                      <a:endParaRPr lang="en-IN" dirty="0"/>
                    </a:p>
                  </a:txBody>
                  <a:tcPr>
                    <a:solidFill>
                      <a:schemeClr val="bg1">
                        <a:lumMod val="50000"/>
                      </a:schemeClr>
                    </a:solidFill>
                  </a:tcPr>
                </a:tc>
                <a:extLst>
                  <a:ext uri="{0D108BD9-81ED-4DB2-BD59-A6C34878D82A}">
                    <a16:rowId xmlns:a16="http://schemas.microsoft.com/office/drawing/2014/main" val="1890757812"/>
                  </a:ext>
                </a:extLst>
              </a:tr>
              <a:tr h="438026">
                <a:tc>
                  <a:txBody>
                    <a:bodyPr/>
                    <a:lstStyle/>
                    <a:p>
                      <a:pPr algn="l"/>
                      <a:r>
                        <a:rPr lang="en-IN" sz="1800" kern="100" dirty="0">
                          <a:effectLst/>
                          <a:latin typeface="Times New Roman" panose="02020603050405020304" pitchFamily="18" charset="0"/>
                          <a:ea typeface="Aptos" panose="020B0004020202020204" pitchFamily="34" charset="0"/>
                          <a:cs typeface="Kokila" panose="01010601010101010101" pitchFamily="2"/>
                        </a:rPr>
                        <a:t>Total Expenses</a:t>
                      </a:r>
                      <a:endParaRPr lang="en-IN" dirty="0"/>
                    </a:p>
                  </a:txBody>
                  <a:tcPr>
                    <a:solidFill>
                      <a:schemeClr val="bg1">
                        <a:lumMod val="50000"/>
                      </a:schemeClr>
                    </a:solidFill>
                  </a:tcPr>
                </a:tc>
                <a:tc>
                  <a:txBody>
                    <a:bodyPr/>
                    <a:lstStyle/>
                    <a:p>
                      <a:r>
                        <a:rPr lang="en-IN" sz="1800" kern="100">
                          <a:effectLst/>
                          <a:latin typeface="Times New Roman" panose="02020603050405020304" pitchFamily="18" charset="0"/>
                          <a:ea typeface="Aptos" panose="020B0004020202020204" pitchFamily="34" charset="0"/>
                          <a:cs typeface="Kokila" panose="01010601010101010101" pitchFamily="2"/>
                        </a:rPr>
                        <a:t>INR 4206.9 crore</a:t>
                      </a:r>
                      <a:endParaRPr lang="en-IN" dirty="0"/>
                    </a:p>
                  </a:txBody>
                  <a:tcPr>
                    <a:solidFill>
                      <a:schemeClr val="bg1">
                        <a:lumMod val="50000"/>
                      </a:schemeClr>
                    </a:solidFill>
                  </a:tcPr>
                </a:tc>
                <a:tc>
                  <a:txBody>
                    <a:bodyPr/>
                    <a:lstStyle/>
                    <a:p>
                      <a:r>
                        <a:rPr lang="en-IN" sz="1800" kern="100">
                          <a:effectLst/>
                          <a:latin typeface="Times New Roman" panose="02020603050405020304" pitchFamily="18" charset="0"/>
                          <a:ea typeface="Aptos" panose="020B0004020202020204" pitchFamily="34" charset="0"/>
                          <a:cs typeface="Kokila" panose="01010601010101010101" pitchFamily="2"/>
                        </a:rPr>
                        <a:t>INR 5290.1 crore</a:t>
                      </a:r>
                      <a:endParaRPr lang="en-IN" dirty="0"/>
                    </a:p>
                  </a:txBody>
                  <a:tcPr>
                    <a:solidFill>
                      <a:schemeClr val="bg1">
                        <a:lumMod val="50000"/>
                      </a:schemeClr>
                    </a:solidFill>
                  </a:tcPr>
                </a:tc>
                <a:extLst>
                  <a:ext uri="{0D108BD9-81ED-4DB2-BD59-A6C34878D82A}">
                    <a16:rowId xmlns:a16="http://schemas.microsoft.com/office/drawing/2014/main" val="4250545984"/>
                  </a:ext>
                </a:extLst>
              </a:tr>
              <a:tr h="756045">
                <a:tc>
                  <a:txBody>
                    <a:bodyPr/>
                    <a:lstStyle/>
                    <a:p>
                      <a:pPr algn="l"/>
                      <a:r>
                        <a:rPr lang="en-IN" sz="1800" kern="100" dirty="0">
                          <a:effectLst/>
                          <a:latin typeface="Times New Roman" panose="02020603050405020304" pitchFamily="18" charset="0"/>
                          <a:ea typeface="Aptos" panose="020B0004020202020204" pitchFamily="34" charset="0"/>
                          <a:cs typeface="Kokila" panose="01010601010101010101" pitchFamily="2"/>
                        </a:rPr>
                        <a:t>Cost of Material Consumed</a:t>
                      </a:r>
                      <a:endParaRPr lang="en-IN" dirty="0"/>
                    </a:p>
                  </a:txBody>
                  <a:tcPr>
                    <a:solidFill>
                      <a:schemeClr val="bg1">
                        <a:lumMod val="50000"/>
                      </a:schemeClr>
                    </a:solidFill>
                  </a:tcPr>
                </a:tc>
                <a:tc>
                  <a:txBody>
                    <a:bodyPr/>
                    <a:lstStyle/>
                    <a:p>
                      <a:r>
                        <a:rPr lang="en-IN" sz="1800" kern="100">
                          <a:effectLst/>
                          <a:latin typeface="Times New Roman" panose="02020603050405020304" pitchFamily="18" charset="0"/>
                          <a:ea typeface="Aptos" panose="020B0004020202020204" pitchFamily="34" charset="0"/>
                          <a:cs typeface="Kokila" panose="01010601010101010101" pitchFamily="2"/>
                        </a:rPr>
                        <a:t>INR 1770.3 crore</a:t>
                      </a:r>
                      <a:endParaRPr lang="en-IN" dirty="0"/>
                    </a:p>
                  </a:txBody>
                  <a:tcPr>
                    <a:solidFill>
                      <a:schemeClr val="bg1">
                        <a:lumMod val="50000"/>
                      </a:schemeClr>
                    </a:solidFill>
                  </a:tcPr>
                </a:tc>
                <a:tc>
                  <a:txBody>
                    <a:bodyPr/>
                    <a:lstStyle/>
                    <a:p>
                      <a:r>
                        <a:rPr lang="en-IN" sz="1800" kern="100">
                          <a:effectLst/>
                          <a:latin typeface="Times New Roman" panose="02020603050405020304" pitchFamily="18" charset="0"/>
                          <a:ea typeface="Aptos" panose="020B0004020202020204" pitchFamily="34" charset="0"/>
                          <a:cs typeface="Kokila" panose="01010601010101010101" pitchFamily="2"/>
                        </a:rPr>
                        <a:t>INR 2165.7 crore</a:t>
                      </a:r>
                      <a:endParaRPr lang="en-IN" dirty="0"/>
                    </a:p>
                  </a:txBody>
                  <a:tcPr>
                    <a:solidFill>
                      <a:schemeClr val="bg1">
                        <a:lumMod val="50000"/>
                      </a:schemeClr>
                    </a:solidFill>
                  </a:tcPr>
                </a:tc>
                <a:extLst>
                  <a:ext uri="{0D108BD9-81ED-4DB2-BD59-A6C34878D82A}">
                    <a16:rowId xmlns:a16="http://schemas.microsoft.com/office/drawing/2014/main" val="1966374048"/>
                  </a:ext>
                </a:extLst>
              </a:tr>
              <a:tr h="756045">
                <a:tc>
                  <a:txBody>
                    <a:bodyPr/>
                    <a:lstStyle/>
                    <a:p>
                      <a:pPr algn="l"/>
                      <a:r>
                        <a:rPr lang="en-IN" sz="1800" kern="100" dirty="0">
                          <a:effectLst/>
                          <a:latin typeface="Times New Roman" panose="02020603050405020304" pitchFamily="18" charset="0"/>
                          <a:ea typeface="Aptos" panose="020B0004020202020204" pitchFamily="34" charset="0"/>
                          <a:cs typeface="Kokila" panose="01010601010101010101" pitchFamily="2"/>
                        </a:rPr>
                        <a:t>Employee Benefit Expenses</a:t>
                      </a:r>
                      <a:endParaRPr lang="en-IN" dirty="0"/>
                    </a:p>
                  </a:txBody>
                  <a:tcPr>
                    <a:solidFill>
                      <a:schemeClr val="bg1">
                        <a:lumMod val="50000"/>
                      </a:schemeClr>
                    </a:solidFill>
                  </a:tcPr>
                </a:tc>
                <a:tc>
                  <a:txBody>
                    <a:bodyPr/>
                    <a:lstStyle/>
                    <a:p>
                      <a:r>
                        <a:rPr lang="en-IN" sz="1800" kern="100">
                          <a:effectLst/>
                          <a:latin typeface="Times New Roman" panose="02020603050405020304" pitchFamily="18" charset="0"/>
                          <a:ea typeface="Aptos" panose="020B0004020202020204" pitchFamily="34" charset="0"/>
                          <a:cs typeface="Kokila" panose="01010601010101010101" pitchFamily="2"/>
                        </a:rPr>
                        <a:t>INR 522.5 crore</a:t>
                      </a:r>
                      <a:endParaRPr lang="en-IN" dirty="0"/>
                    </a:p>
                  </a:txBody>
                  <a:tcPr>
                    <a:solidFill>
                      <a:schemeClr val="bg1">
                        <a:lumMod val="50000"/>
                      </a:schemeClr>
                    </a:solidFill>
                  </a:tcPr>
                </a:tc>
                <a:tc>
                  <a:txBody>
                    <a:bodyPr/>
                    <a:lstStyle/>
                    <a:p>
                      <a:r>
                        <a:rPr lang="en-IN" sz="1800" kern="100">
                          <a:effectLst/>
                          <a:latin typeface="Times New Roman" panose="02020603050405020304" pitchFamily="18" charset="0"/>
                          <a:ea typeface="Aptos" panose="020B0004020202020204" pitchFamily="34" charset="0"/>
                          <a:cs typeface="Kokila" panose="01010601010101010101" pitchFamily="2"/>
                        </a:rPr>
                        <a:t>INR 631.8 crore</a:t>
                      </a:r>
                      <a:endParaRPr lang="en-IN" dirty="0"/>
                    </a:p>
                  </a:txBody>
                  <a:tcPr>
                    <a:solidFill>
                      <a:schemeClr val="bg1">
                        <a:lumMod val="50000"/>
                      </a:schemeClr>
                    </a:solidFill>
                  </a:tcPr>
                </a:tc>
                <a:extLst>
                  <a:ext uri="{0D108BD9-81ED-4DB2-BD59-A6C34878D82A}">
                    <a16:rowId xmlns:a16="http://schemas.microsoft.com/office/drawing/2014/main" val="2580782095"/>
                  </a:ext>
                </a:extLst>
              </a:tr>
              <a:tr h="598115">
                <a:tc>
                  <a:txBody>
                    <a:bodyPr/>
                    <a:lstStyle/>
                    <a:p>
                      <a:pPr algn="l"/>
                      <a:r>
                        <a:rPr lang="en-IN" sz="1800" kern="100" dirty="0">
                          <a:effectLst/>
                          <a:latin typeface="Times New Roman" panose="02020603050405020304" pitchFamily="18" charset="0"/>
                          <a:ea typeface="Aptos" panose="020B0004020202020204" pitchFamily="34" charset="0"/>
                          <a:cs typeface="Kokila" panose="01010601010101010101" pitchFamily="2"/>
                        </a:rPr>
                        <a:t>Advertising Expenses</a:t>
                      </a:r>
                      <a:endParaRPr lang="en-IN" dirty="0"/>
                    </a:p>
                  </a:txBody>
                  <a:tcPr>
                    <a:solidFill>
                      <a:schemeClr val="bg1">
                        <a:lumMod val="50000"/>
                      </a:schemeClr>
                    </a:solidFill>
                  </a:tcPr>
                </a:tc>
                <a:tc>
                  <a:txBody>
                    <a:bodyPr/>
                    <a:lstStyle/>
                    <a:p>
                      <a:r>
                        <a:rPr lang="en-IN" sz="1800" kern="100">
                          <a:effectLst/>
                          <a:latin typeface="Times New Roman" panose="02020603050405020304" pitchFamily="18" charset="0"/>
                          <a:ea typeface="Aptos" panose="020B0004020202020204" pitchFamily="34" charset="0"/>
                          <a:cs typeface="Kokila" panose="01010601010101010101" pitchFamily="2"/>
                        </a:rPr>
                        <a:t>INR 1298 crore</a:t>
                      </a:r>
                      <a:endParaRPr lang="en-IN" dirty="0"/>
                    </a:p>
                  </a:txBody>
                  <a:tcPr>
                    <a:solidFill>
                      <a:schemeClr val="bg1">
                        <a:lumMod val="50000"/>
                      </a:schemeClr>
                    </a:solidFill>
                  </a:tcPr>
                </a:tc>
                <a:tc>
                  <a:txBody>
                    <a:bodyPr/>
                    <a:lstStyle/>
                    <a:p>
                      <a:r>
                        <a:rPr lang="en-IN" sz="1800" kern="100">
                          <a:effectLst/>
                          <a:latin typeface="Times New Roman" panose="02020603050405020304" pitchFamily="18" charset="0"/>
                          <a:ea typeface="Aptos" panose="020B0004020202020204" pitchFamily="34" charset="0"/>
                          <a:cs typeface="Kokila" panose="01010601010101010101" pitchFamily="2"/>
                        </a:rPr>
                        <a:t>INR 1758.8 crore</a:t>
                      </a:r>
                      <a:endParaRPr lang="en-IN" dirty="0"/>
                    </a:p>
                  </a:txBody>
                  <a:tcPr>
                    <a:solidFill>
                      <a:schemeClr val="bg1">
                        <a:lumMod val="50000"/>
                      </a:schemeClr>
                    </a:solidFill>
                  </a:tcPr>
                </a:tc>
                <a:extLst>
                  <a:ext uri="{0D108BD9-81ED-4DB2-BD59-A6C34878D82A}">
                    <a16:rowId xmlns:a16="http://schemas.microsoft.com/office/drawing/2014/main" val="1264954016"/>
                  </a:ext>
                </a:extLst>
              </a:tr>
              <a:tr h="598115">
                <a:tc>
                  <a:txBody>
                    <a:bodyPr/>
                    <a:lstStyle/>
                    <a:p>
                      <a:pPr algn="l"/>
                      <a:r>
                        <a:rPr lang="en-IN" sz="1800" kern="100" dirty="0">
                          <a:effectLst/>
                          <a:latin typeface="Times New Roman" panose="02020603050405020304" pitchFamily="18" charset="0"/>
                          <a:ea typeface="Aptos" panose="020B0004020202020204" pitchFamily="34" charset="0"/>
                          <a:cs typeface="Kokila" panose="01010601010101010101" pitchFamily="2"/>
                        </a:rPr>
                        <a:t>Net Loss/Profit	</a:t>
                      </a:r>
                      <a:endParaRPr lang="en-IN" dirty="0"/>
                    </a:p>
                  </a:txBody>
                  <a:tcPr>
                    <a:solidFill>
                      <a:schemeClr val="bg1">
                        <a:lumMod val="50000"/>
                      </a:schemeClr>
                    </a:solidFill>
                  </a:tcPr>
                </a:tc>
                <a:tc>
                  <a:txBody>
                    <a:bodyPr/>
                    <a:lstStyle/>
                    <a:p>
                      <a:r>
                        <a:rPr lang="en-IN" sz="1800" kern="100">
                          <a:effectLst/>
                          <a:latin typeface="Times New Roman" panose="02020603050405020304" pitchFamily="18" charset="0"/>
                          <a:ea typeface="Aptos" panose="020B0004020202020204" pitchFamily="34" charset="0"/>
                          <a:cs typeface="Kokila" panose="01010601010101010101" pitchFamily="2"/>
                        </a:rPr>
                        <a:t>Loss of INR 597.6 crore</a:t>
                      </a:r>
                      <a:endParaRPr lang="en-IN" dirty="0"/>
                    </a:p>
                  </a:txBody>
                  <a:tcPr>
                    <a:solidFill>
                      <a:schemeClr val="bg1">
                        <a:lumMod val="50000"/>
                      </a:schemeClr>
                    </a:solidFill>
                  </a:tcPr>
                </a:tc>
                <a:tc>
                  <a:txBody>
                    <a:bodyPr/>
                    <a:lstStyle/>
                    <a:p>
                      <a:r>
                        <a:rPr lang="en-IN" sz="1800" kern="100" dirty="0">
                          <a:effectLst/>
                          <a:latin typeface="Times New Roman" panose="02020603050405020304" pitchFamily="18" charset="0"/>
                          <a:ea typeface="Aptos" panose="020B0004020202020204" pitchFamily="34" charset="0"/>
                          <a:cs typeface="Kokila" panose="01010601010101010101" pitchFamily="2"/>
                        </a:rPr>
                        <a:t>Loss of INR 782.4 crore</a:t>
                      </a:r>
                      <a:endParaRPr lang="en-IN" dirty="0"/>
                    </a:p>
                  </a:txBody>
                  <a:tcPr>
                    <a:solidFill>
                      <a:schemeClr val="bg1">
                        <a:lumMod val="50000"/>
                      </a:schemeClr>
                    </a:solidFill>
                  </a:tcPr>
                </a:tc>
                <a:extLst>
                  <a:ext uri="{0D108BD9-81ED-4DB2-BD59-A6C34878D82A}">
                    <a16:rowId xmlns:a16="http://schemas.microsoft.com/office/drawing/2014/main" val="3082355389"/>
                  </a:ext>
                </a:extLst>
              </a:tr>
            </a:tbl>
          </a:graphicData>
        </a:graphic>
      </p:graphicFrame>
      <p:sp>
        <p:nvSpPr>
          <p:cNvPr id="5" name="Footer Placeholder 4">
            <a:extLst>
              <a:ext uri="{FF2B5EF4-FFF2-40B4-BE49-F238E27FC236}">
                <a16:creationId xmlns:a16="http://schemas.microsoft.com/office/drawing/2014/main" id="{7D7E12CF-28A6-4BC0-E714-907D5F67F2B8}"/>
              </a:ext>
            </a:extLst>
          </p:cNvPr>
          <p:cNvSpPr>
            <a:spLocks noGrp="1"/>
          </p:cNvSpPr>
          <p:nvPr>
            <p:ph type="ftr" sz="quarter" idx="11"/>
          </p:nvPr>
        </p:nvSpPr>
        <p:spPr/>
        <p:txBody>
          <a:bodyPr/>
          <a:lstStyle/>
          <a:p>
            <a:r>
              <a:rPr lang="en-US"/>
              <a:t>Myntra Analysis</a:t>
            </a:r>
          </a:p>
        </p:txBody>
      </p:sp>
    </p:spTree>
    <p:extLst>
      <p:ext uri="{BB962C8B-B14F-4D97-AF65-F5344CB8AC3E}">
        <p14:creationId xmlns:p14="http://schemas.microsoft.com/office/powerpoint/2010/main" val="756509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726908CC-6AC4-4222-8250-B90B6072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F2F606D8-696E-4B76-BB10-43672AA14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2751" y="302429"/>
            <a:ext cx="11550506" cy="6053922"/>
          </a:xfrm>
          <a:prstGeom prst="rect">
            <a:avLst/>
          </a:prstGeom>
          <a:solidFill>
            <a:schemeClr val="bg1"/>
          </a:solidFill>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781A57A6-CA75-50E4-6D32-43D66FF15C45}"/>
              </a:ext>
            </a:extLst>
          </p:cNvPr>
          <p:cNvPicPr>
            <a:picLocks noChangeAspect="1"/>
          </p:cNvPicPr>
          <p:nvPr/>
        </p:nvPicPr>
        <p:blipFill>
          <a:blip r:embed="rId2">
            <a:extLst>
              <a:ext uri="{28A0092B-C50C-407E-A947-70E740481C1C}">
                <a14:useLocalDpi xmlns:a14="http://schemas.microsoft.com/office/drawing/2010/main" val="0"/>
              </a:ext>
            </a:extLst>
          </a:blip>
          <a:srcRect t="15342" r="-1" b="6136"/>
          <a:stretch/>
        </p:blipFill>
        <p:spPr>
          <a:xfrm>
            <a:off x="352751" y="302429"/>
            <a:ext cx="11550506" cy="6053920"/>
          </a:xfrm>
          <a:prstGeom prst="rect">
            <a:avLst/>
          </a:prstGeom>
        </p:spPr>
      </p:pic>
      <p:sp>
        <p:nvSpPr>
          <p:cNvPr id="46" name="Rectangle 45">
            <a:extLst>
              <a:ext uri="{FF2B5EF4-FFF2-40B4-BE49-F238E27FC236}">
                <a16:creationId xmlns:a16="http://schemas.microsoft.com/office/drawing/2014/main" id="{3ABF1881-5AFD-48F9-979A-19EE2FE30A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78608" y="2735029"/>
            <a:ext cx="14828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F0AEE91-25AC-A6D9-31BE-FDB380643AA6}"/>
              </a:ext>
            </a:extLst>
          </p:cNvPr>
          <p:cNvSpPr>
            <a:spLocks noGrp="1"/>
          </p:cNvSpPr>
          <p:nvPr>
            <p:ph type="title" idx="4294967295"/>
          </p:nvPr>
        </p:nvSpPr>
        <p:spPr>
          <a:xfrm>
            <a:off x="7149830" y="863093"/>
            <a:ext cx="4342455" cy="1423924"/>
          </a:xfrm>
        </p:spPr>
        <p:txBody>
          <a:bodyPr vert="horz" lIns="91440" tIns="45720" rIns="91440" bIns="45720" rtlCol="0" anchor="b">
            <a:noAutofit/>
          </a:bodyPr>
          <a:lstStyle/>
          <a:p>
            <a:r>
              <a:rPr lang="en-US" sz="3200" dirty="0">
                <a:solidFill>
                  <a:schemeClr val="bg1"/>
                </a:solidFill>
                <a:latin typeface="Times New Roman" panose="02020603050405020304" pitchFamily="18" charset="0"/>
                <a:cs typeface="Times New Roman" panose="02020603050405020304" pitchFamily="18" charset="0"/>
              </a:rPr>
              <a:t>Myntra Financials   </a:t>
            </a:r>
            <a:r>
              <a:rPr lang="en-US" sz="3400" dirty="0">
                <a:solidFill>
                  <a:schemeClr val="bg1"/>
                </a:solidFill>
                <a:latin typeface="Times New Roman" panose="02020603050405020304" pitchFamily="18" charset="0"/>
                <a:cs typeface="Times New Roman" panose="02020603050405020304" pitchFamily="18" charset="0"/>
              </a:rPr>
              <a:t>FY22</a:t>
            </a:r>
            <a:r>
              <a:rPr lang="en-US" sz="3200" dirty="0">
                <a:solidFill>
                  <a:schemeClr val="bg1"/>
                </a:solidFill>
                <a:latin typeface="Times New Roman" panose="02020603050405020304" pitchFamily="18" charset="0"/>
                <a:cs typeface="Times New Roman" panose="02020603050405020304" pitchFamily="18" charset="0"/>
              </a:rPr>
              <a:t>  FY23 - Revenue</a:t>
            </a:r>
            <a:br>
              <a:rPr lang="en-US" sz="3200" dirty="0">
                <a:solidFill>
                  <a:schemeClr val="bg1"/>
                </a:solidFill>
                <a:latin typeface="Times New Roman" panose="02020603050405020304" pitchFamily="18" charset="0"/>
                <a:cs typeface="Times New Roman" panose="02020603050405020304" pitchFamily="18" charset="0"/>
              </a:rPr>
            </a:b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8259EEC-F896-53C1-2927-81BF2452CE3E}"/>
              </a:ext>
            </a:extLst>
          </p:cNvPr>
          <p:cNvSpPr>
            <a:spLocks noGrp="1"/>
          </p:cNvSpPr>
          <p:nvPr>
            <p:ph idx="4294967295"/>
          </p:nvPr>
        </p:nvSpPr>
        <p:spPr>
          <a:xfrm>
            <a:off x="8395868" y="2718054"/>
            <a:ext cx="3438906" cy="3207258"/>
          </a:xfrm>
        </p:spPr>
        <p:txBody>
          <a:bodyPr vert="horz" lIns="91440" tIns="45720" rIns="91440" bIns="45720" rtlCol="0" anchor="t">
            <a:normAutofit/>
          </a:bodyPr>
          <a:lstStyle/>
          <a:p>
            <a:pPr marL="0" lvl="0">
              <a:spcAft>
                <a:spcPts val="800"/>
              </a:spcAft>
              <a:buSzPts val="1000"/>
              <a:tabLst>
                <a:tab pos="457200" algn="l"/>
              </a:tabLst>
            </a:pPr>
            <a:br>
              <a:rPr lang="en-US" sz="1700">
                <a:solidFill>
                  <a:schemeClr val="bg1"/>
                </a:solidFill>
                <a:effectLst/>
              </a:rPr>
            </a:br>
            <a:endParaRPr lang="en-US" sz="1700">
              <a:solidFill>
                <a:schemeClr val="bg1"/>
              </a:solidFill>
              <a:effectLst/>
            </a:endParaRPr>
          </a:p>
          <a:p>
            <a:pPr marL="0"/>
            <a:endParaRPr lang="en-US" sz="1700">
              <a:solidFill>
                <a:schemeClr val="bg1"/>
              </a:solidFill>
            </a:endParaRPr>
          </a:p>
        </p:txBody>
      </p:sp>
      <p:sp>
        <p:nvSpPr>
          <p:cNvPr id="5" name="Footer Placeholder 4">
            <a:extLst>
              <a:ext uri="{FF2B5EF4-FFF2-40B4-BE49-F238E27FC236}">
                <a16:creationId xmlns:a16="http://schemas.microsoft.com/office/drawing/2014/main" id="{E0ADDC33-C42C-E841-CDCA-2D2D9BFA74F3}"/>
              </a:ext>
            </a:extLst>
          </p:cNvPr>
          <p:cNvSpPr>
            <a:spLocks noGrp="1"/>
          </p:cNvSpPr>
          <p:nvPr>
            <p:ph type="ftr" sz="quarter" idx="11"/>
          </p:nvPr>
        </p:nvSpPr>
        <p:spPr/>
        <p:txBody>
          <a:bodyPr/>
          <a:lstStyle/>
          <a:p>
            <a:r>
              <a:rPr lang="en-US"/>
              <a:t>Myntra Analysis</a:t>
            </a:r>
          </a:p>
        </p:txBody>
      </p:sp>
    </p:spTree>
    <p:extLst>
      <p:ext uri="{BB962C8B-B14F-4D97-AF65-F5344CB8AC3E}">
        <p14:creationId xmlns:p14="http://schemas.microsoft.com/office/powerpoint/2010/main" val="1216113916"/>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5404</TotalTime>
  <Words>1076</Words>
  <Application>Microsoft Office PowerPoint</Application>
  <PresentationFormat>Widescreen</PresentationFormat>
  <Paragraphs>130</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Aptos</vt:lpstr>
      <vt:lpstr>Arial</vt:lpstr>
      <vt:lpstr>Avenir Next LT Pro</vt:lpstr>
      <vt:lpstr>Calibri</vt:lpstr>
      <vt:lpstr>Symbol</vt:lpstr>
      <vt:lpstr>Times New Roman</vt:lpstr>
      <vt:lpstr>Wingdings</vt:lpstr>
      <vt:lpstr>AccentBoxVTI</vt:lpstr>
      <vt:lpstr>Myntra Analysis</vt:lpstr>
      <vt:lpstr>Introduction to Myntra</vt:lpstr>
      <vt:lpstr>Mission and Vision</vt:lpstr>
      <vt:lpstr> </vt:lpstr>
      <vt:lpstr>Myntra’s Market Position and Growth Journey</vt:lpstr>
      <vt:lpstr>Myntra’s Market Position and Growth Journey </vt:lpstr>
      <vt:lpstr>Myntra’s Phenomenal Growth and Customer Expansion</vt:lpstr>
      <vt:lpstr>Myntra Financials   FY22  FY23 - Revenue </vt:lpstr>
      <vt:lpstr>Myntra Financials   FY22  FY23 - Revenue </vt:lpstr>
      <vt:lpstr>Market Position and Challenges </vt:lpstr>
      <vt:lpstr>Leveraging Technology for Operational Excellence at Myntra</vt:lpstr>
      <vt:lpstr>Positive Sentiment analysis</vt:lpstr>
      <vt:lpstr>Negative sentiment analysis</vt:lpstr>
      <vt:lpstr>Mixed Sentiment Analysis</vt:lpstr>
      <vt:lpstr>SWOT Analysis</vt:lpstr>
      <vt:lpstr>Strategic Recommendations</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Divya R</dc:creator>
  <cp:lastModifiedBy>Divya R</cp:lastModifiedBy>
  <cp:revision>4</cp:revision>
  <dcterms:created xsi:type="dcterms:W3CDTF">2024-09-20T11:10:47Z</dcterms:created>
  <dcterms:modified xsi:type="dcterms:W3CDTF">2024-10-07T05:06:20Z</dcterms:modified>
</cp:coreProperties>
</file>