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39" r:id="rId2"/>
  </p:sldMasterIdLst>
  <p:sldIdLst>
    <p:sldId id="256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9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8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8FFE-578E-1F04-C89D-DCC888BC8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003B2-3186-7B08-34EB-A641EFE60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4443B-C4D1-935B-F9BE-A24DE2D8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FF5D-230A-46B8-B648-337622CEF3EE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A953-6D14-B196-116E-56BDF8A2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CD7F5-7F87-2205-4BA0-D9D6EEBA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3A7E-D743-462D-8888-C3DDEE4C0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68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FC5C-CC4B-EAF3-1E67-03613D25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1806-1397-1497-EBB3-777FB3AD2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A0CB-70D0-6D89-0250-8CD53FA1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FF5D-230A-46B8-B648-337622CEF3EE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FD00-8D70-F71D-EFF4-669A588E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94C0D-55A2-4AC3-2337-3BE1DA21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3A7E-D743-462D-8888-C3DDEE4C0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861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6C81-A5B1-69E9-BDCD-B89EA40B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61229-55E2-705D-C2A2-2162CF0D0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C7716-923F-D489-E381-8277036A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FF5D-230A-46B8-B648-337622CEF3EE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629E1-5BFD-A81A-8723-2A0BECEC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6070B-CDAA-61BB-455D-E35FB66F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3A7E-D743-462D-8888-C3DDEE4C0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243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FF6C-94D4-48FF-562D-8AADA300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F4FFE-5692-9A29-D733-D3BA50AAA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DBF67-05BE-5A15-C1E3-F752F1897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BD1E2-51DC-B953-071E-1C1D8628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FF5D-230A-46B8-B648-337622CEF3EE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CF156-9DC2-95D6-43E6-F839067C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6FC06-4525-A153-7F89-8F61AA6D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3A7E-D743-462D-8888-C3DDEE4C0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025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A9C4-5FB9-17B1-3397-69C2BDF7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32766-CF23-5A17-E305-7313B6E65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8036B-6EA6-5056-017D-739AF70C6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003BC-8F13-17CE-96B8-8D0DD5C30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890F0-9098-F04E-DF0D-02AACC55E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878D7-C85A-2BF9-24EF-D689CE8F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FF5D-230A-46B8-B648-337622CEF3EE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CE8D8-6B7A-FDBF-594F-62BFBCE9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C9092-31A8-E651-4CB8-0CB89FFB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3A7E-D743-462D-8888-C3DDEE4C0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658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5E89-C8A9-21C1-2E0F-F354C550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360E1-89C7-BFFC-5065-50E45B04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FF5D-230A-46B8-B648-337622CEF3EE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0B2EB-9AB2-FD4D-A288-FA495AEC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3F027-124C-1254-4E8E-7A29CD87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3A7E-D743-462D-8888-C3DDEE4C0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184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731CC-0C60-8996-8D7C-A52D589B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FF5D-230A-46B8-B648-337622CEF3EE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850C7-72B4-F4BC-C269-BA792E1D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6D992-B235-BE8F-24D8-1D25FE8F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3A7E-D743-462D-8888-C3DDEE4C0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865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6ABB-79C4-96D8-56A8-A95E7655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0E59-00DA-BE3D-EB51-F5C2F53AE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FCA8E-9FD7-5EF3-9ED8-18FB5028C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DFEBF-A8D1-92D8-A942-CAF76824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FF5D-230A-46B8-B648-337622CEF3EE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C1EDB-715B-BFAD-98F7-647B15FD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B5A39-1807-04DC-B301-58A5425B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3A7E-D743-462D-8888-C3DDEE4C0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3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28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9AA1-CA31-67D3-BCDE-04616A38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758CB-69F1-4FF2-C008-7EBB2586B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38206-8845-6976-06C4-0E8301CE6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0C539-4D47-D18F-B28A-65E8933C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FF5D-230A-46B8-B648-337622CEF3EE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EF34D-F4E7-047F-FC10-B06E7D92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835F6-0F05-8DB8-6FBF-1D5C33C1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3A7E-D743-462D-8888-C3DDEE4C0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352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4691-2FA9-C62D-475B-37F693F3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3D659-7804-05D8-869A-FC0F88609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6651-B909-8319-8EE0-77070FC3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FF5D-230A-46B8-B648-337622CEF3EE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2D2EB-AE62-7166-54E5-EFBCA619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49385-74F2-2447-0F54-F4DAFDC5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3A7E-D743-462D-8888-C3DDEE4C0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409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0A488-D449-F330-963F-90F2E0231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B4BC5-E50D-DF29-62D0-63A3F68DE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677E6-C142-1C04-A1B7-E8B3BCF3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FF5D-230A-46B8-B648-337622CEF3EE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0BF3-DD28-8A1F-22D5-A4C64CDF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E0595-4DBD-5079-E151-4337D778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3A7E-D743-462D-8888-C3DDEE4C0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04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1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5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9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9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6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12/30/2024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9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BF1FF-6367-88F0-D98C-76C83070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84D9C-884C-81DB-F030-9F8E89487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AB505-3D56-9FB2-AB30-2366F3B70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B8FF5D-230A-46B8-B648-337622CEF3EE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5D897-3772-F5D4-ED49-D3EC7597D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D3FC-AEB7-F840-5AF0-F56B9D443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503A7E-D743-462D-8888-C3DDEE4C0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9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987BF-22CC-C759-CFE0-5A46000A1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7" y="5422789"/>
            <a:ext cx="8888461" cy="706641"/>
          </a:xfrm>
        </p:spPr>
        <p:txBody>
          <a:bodyPr anchor="b">
            <a:normAutofit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Unveiling Hotstar's Movie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BCB63-8B77-32B5-25E9-6EDCD6F22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348" y="6165748"/>
            <a:ext cx="8888460" cy="365125"/>
          </a:xfrm>
        </p:spPr>
        <p:txBody>
          <a:bodyPr anchor="t">
            <a:norm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Trends, Audience Preferences, and Strategic Recommendations</a:t>
            </a:r>
          </a:p>
        </p:txBody>
      </p:sp>
      <p:pic>
        <p:nvPicPr>
          <p:cNvPr id="5" name="Picture 4" descr="A logo on a blue background&#10;&#10;Description automatically generated">
            <a:extLst>
              <a:ext uri="{FF2B5EF4-FFF2-40B4-BE49-F238E27FC236}">
                <a16:creationId xmlns:a16="http://schemas.microsoft.com/office/drawing/2014/main" id="{E26CE953-B069-9F40-D1C6-6E88B995F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2"/>
          <a:stretch/>
        </p:blipFill>
        <p:spPr>
          <a:xfrm>
            <a:off x="-2" y="10"/>
            <a:ext cx="12192002" cy="514801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5D9F35-775B-4B73-BBB6-176A2E086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1741688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4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E9D8F3-2419-8394-C0BB-451AB4886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5ED6A7-1E43-BF22-D9E7-07B52796F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76B5A-AD0C-473F-81D1-DB0BC1F8E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97" y="502021"/>
            <a:ext cx="9688296" cy="821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Dive – Drama vs. Action</a:t>
            </a:r>
            <a:endParaRPr lang="en-US" sz="4000" b="1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6E9F-3DEF-C58E-0321-D4E75FED2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061" y="1825494"/>
            <a:ext cx="9688296" cy="36609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400050" indent="-28575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Drama: High versatility, appeals across all age ratings.</a:t>
            </a:r>
          </a:p>
          <a:p>
            <a:pPr marL="400050" indent="-28575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Action: Longer running times, immersive storytelling.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Implication:</a:t>
            </a:r>
          </a:p>
          <a:p>
            <a:pPr marL="400050" indent="-28575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 strong portfolio of both genres to cater to diverse audiences.</a:t>
            </a:r>
          </a:p>
          <a:p>
            <a:pPr marL="400050" indent="-28575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 mix of Drama and Action movies to cater to both emotionally-driven and thrill-seeking audiences.</a:t>
            </a:r>
          </a:p>
          <a:p>
            <a:pPr marL="400050" indent="-28575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Drama to build audience loyalty with impactful stories, while Action can drive high-revenue releases.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3FBAD1-55A9-3DF0-47C7-A331103F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2D1471-D64E-5097-F304-7157EEA64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17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034987-73D4-C077-DA0B-24EE10536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8F6F86-EB9F-5DAB-7181-8BFE3CC1D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04686-FFD1-AD33-4F2F-E5C1F3CDA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97" y="502021"/>
            <a:ext cx="9688296" cy="821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Insights and Recommendations</a:t>
            </a:r>
            <a:endParaRPr lang="en-US" sz="4000" b="1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D45FB-0649-E445-7B28-124CF9F53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061" y="1825494"/>
            <a:ext cx="9688296" cy="36609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Strategy:</a:t>
            </a:r>
          </a:p>
          <a:p>
            <a:pPr marL="400050" indent="-28575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Drama and Action as evergreen genres.</a:t>
            </a:r>
          </a:p>
          <a:p>
            <a:pPr marL="400050" indent="-28575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Sci-Fi and Thriller to capture new trends.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Audience Engagement:</a:t>
            </a:r>
          </a:p>
          <a:p>
            <a:pPr marL="400050" indent="-28575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running times and age ratings for personalized recommendations.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Campaigns:</a:t>
            </a:r>
          </a:p>
          <a:p>
            <a:pPr marL="400050" indent="-28575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family-friendly and niche content during peak demand.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9AB452-3E35-F8C5-D3BF-EBA66C427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B393A-D629-9BDA-1F1E-D9668B172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90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773161-7C32-4F0B-14AC-8273A1836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733C5F-97CB-B437-281D-228F6F11E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98939-B32B-B2BD-96F9-D6598F057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97" y="502021"/>
            <a:ext cx="9688296" cy="821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b="1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C8506-E4ED-71D9-B916-29F7E39E8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061" y="1825494"/>
            <a:ext cx="9688296" cy="36609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Impact:</a:t>
            </a:r>
          </a:p>
          <a:p>
            <a:pPr marL="400050" indent="-28575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highlights a clear roadmap for platforms to optimize their content strategies.</a:t>
            </a:r>
          </a:p>
          <a:p>
            <a:pPr marL="400050" indent="-28575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historical trends with actionable insights ensures platforms stay aligned with evolving audience demands.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Thought: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data-driven strategies isn’t just about following trends—it’s about anticipating what audiences will love next.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E4EC0F-039E-9AB5-1DB2-9BAA00BA3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12371-79A8-3F50-2A99-1FC1E2ADB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12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460B3-C224-F42A-7620-95C10FE01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AB4A5-9C85-CB2A-C10F-1CA90CEFD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3600" b="1" i="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6" name="Graphic 15" descr="Books">
            <a:extLst>
              <a:ext uri="{FF2B5EF4-FFF2-40B4-BE49-F238E27FC236}">
                <a16:creationId xmlns:a16="http://schemas.microsoft.com/office/drawing/2014/main" id="{49BBE6B7-6EAA-E8A1-95D6-5B1A7BA6C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7B01874-357B-D208-6AA8-C05EA3745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40005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trends in movie genres, running times, and audience preferences.</a:t>
            </a:r>
          </a:p>
          <a:p>
            <a:pPr marL="40005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 actionable insights for content strategy and marketing.</a:t>
            </a:r>
          </a:p>
          <a:p>
            <a:pPr marL="11430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It Matters:</a:t>
            </a:r>
          </a:p>
          <a:p>
            <a:pPr marL="40005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decisions can enhance viewer engagement and platform growth.</a:t>
            </a:r>
          </a:p>
          <a:p>
            <a:pPr marL="11430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886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460B3-C224-F42A-7620-95C10FE01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AB4A5-9C85-CB2A-C10F-1CA90CEFD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990" y="501649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40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US" sz="4000" b="1" i="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01874-357B-D208-6AA8-C05EA3745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Highlights:</a:t>
            </a:r>
          </a:p>
          <a:p>
            <a:pPr marL="11430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Title, Genre, Running Time, Year, Age Rating, Episodes.</a:t>
            </a:r>
          </a:p>
          <a:p>
            <a:pPr marL="11430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Hotstar’s movie database.</a:t>
            </a:r>
          </a:p>
          <a:p>
            <a:pPr marL="11430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Used: </a:t>
            </a:r>
          </a:p>
          <a:p>
            <a:pPr marL="11430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for visualization and analysis.</a:t>
            </a:r>
          </a:p>
        </p:txBody>
      </p:sp>
    </p:spTree>
    <p:extLst>
      <p:ext uri="{BB962C8B-B14F-4D97-AF65-F5344CB8AC3E}">
        <p14:creationId xmlns:p14="http://schemas.microsoft.com/office/powerpoint/2010/main" val="11405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6B9BFE-2B57-69F0-B54A-5DC55C7F5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29BEB-B77F-7F83-CDB4-92B68221F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40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Metrics Explored</a:t>
            </a:r>
            <a:endParaRPr lang="en-US" sz="4000" b="1" i="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8A354-A3E8-BB71-1F16-585D98E79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</a:t>
            </a:r>
          </a:p>
          <a:p>
            <a:pPr marL="11430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 distribution.</a:t>
            </a:r>
          </a:p>
          <a:p>
            <a:pPr marL="11430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patterns.</a:t>
            </a:r>
          </a:p>
          <a:p>
            <a:pPr marL="11430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ratings.</a:t>
            </a:r>
          </a:p>
          <a:p>
            <a:pPr marL="11430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trends and episodic content. </a:t>
            </a:r>
          </a:p>
          <a:p>
            <a:pPr marL="11430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Episodic content trends</a:t>
            </a:r>
          </a:p>
          <a:p>
            <a:pPr marL="11430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19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3C6CFE-1BE6-A97F-0D17-316899045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1C4D0-DFE8-2320-5B1E-9686CF42F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4000" b="1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Genre Distribution</a:t>
            </a:r>
            <a:endParaRPr lang="en-US" sz="4000" b="1" i="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92188-1D39-9445-FB81-8D297D6CB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40005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Drama and Action dominate, showcasing their universal appeal.</a:t>
            </a:r>
          </a:p>
          <a:p>
            <a:pPr marL="40005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Documentaries cater to niche, loyal audiences.</a:t>
            </a:r>
          </a:p>
          <a:p>
            <a:pPr marL="11430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Implication:</a:t>
            </a:r>
          </a:p>
          <a:p>
            <a:pPr marL="40005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Invest in Drama and Action while exploring opportunities in Sci-Fi and Thriller.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64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CC5516-C764-08AB-F553-5D3F930E6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D6FA0-7014-889C-C0B8-857D0065E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255" y="1022236"/>
            <a:ext cx="2351678" cy="44273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8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Distribution</a:t>
            </a:r>
            <a:endParaRPr lang="en-US" sz="28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90538-5DA7-8582-9BBB-9F77F1692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6498" y="1288934"/>
            <a:ext cx="5801194" cy="42801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40005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movies are 90–120 minutes, meeting audience preferences for feature films.</a:t>
            </a:r>
          </a:p>
          <a:p>
            <a:pPr marL="40005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Shorter durations dominate Comedy and Documentary genres.</a:t>
            </a:r>
          </a:p>
          <a:p>
            <a:pPr marL="11430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Implication:</a:t>
            </a:r>
          </a:p>
          <a:p>
            <a:pPr marL="40005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long-form (Drama, Action) and short-form (Comedy, Documentary) content.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3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D7749F-1244-F261-F0D4-71363CA7C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C85C4-E371-784F-49CF-040156A33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40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Rating Patterns</a:t>
            </a:r>
            <a:endParaRPr lang="en-US" sz="4000" b="1" i="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FA240-EB32-C14D-9FF2-8D20557A0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40005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PG-13 and PG ratings dominate, appealing to families.</a:t>
            </a:r>
          </a:p>
          <a:p>
            <a:pPr marL="40005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R-rated content forms a smaller, mature segment.</a:t>
            </a:r>
          </a:p>
          <a:p>
            <a:pPr marL="11430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Implication:</a:t>
            </a:r>
          </a:p>
          <a:p>
            <a:pPr marL="40005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family-friendly content.</a:t>
            </a:r>
          </a:p>
          <a:p>
            <a:pPr marL="40005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R-rated movies to niche audiences. </a:t>
            </a:r>
          </a:p>
        </p:txBody>
      </p:sp>
    </p:spTree>
    <p:extLst>
      <p:ext uri="{BB962C8B-B14F-4D97-AF65-F5344CB8AC3E}">
        <p14:creationId xmlns:p14="http://schemas.microsoft.com/office/powerpoint/2010/main" val="114420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8EA50A-F7FA-0C94-9E1E-6722E57D2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F1EB4C-84C6-0DC1-1655-73D9C042D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A214C-91C8-E023-42AC-AEEC7A30A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97" y="502021"/>
            <a:ext cx="9688296" cy="821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Trends in Genre Popularity</a:t>
            </a:r>
            <a:endParaRPr lang="en-US" sz="4000" b="1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A2493-6EEA-6AC9-E4BB-E6E02BA39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061" y="1825494"/>
            <a:ext cx="9688296" cy="36609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400050" indent="-28575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 and Action remain consistent leaders.</a:t>
            </a:r>
          </a:p>
          <a:p>
            <a:pPr marL="400050" indent="-28575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Sci-Fi and Thriller show periodic spikes, reflecting rising interest.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Implication:</a:t>
            </a:r>
          </a:p>
          <a:p>
            <a:pPr marL="400050" indent="-28575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trends to diversify content and align with emerging audience preferences.</a:t>
            </a:r>
          </a:p>
          <a:p>
            <a:pPr marL="400050" indent="-28575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consistent genres like Drama and Action to maintain a strong baseline of viewer engagement.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8F9A1E-10D6-5D5B-B86D-7B6002ACB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8F451-367A-33B5-C6AF-75172A37A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31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99A967-8E43-9D6D-CF21-7D7A97474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5E670-D8D1-CCBC-C0F2-404CC234A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40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Episodic Content Trends</a:t>
            </a:r>
            <a:endParaRPr lang="en-US" sz="4000" b="1" i="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4C343-EC0D-3A48-E79D-AC14EAB61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40005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shows with high episode counts dominate, driven by binge-watching culture.</a:t>
            </a:r>
          </a:p>
          <a:p>
            <a:pPr marL="40005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Genres: Drama and Comedy often lead in episodic content, leveraging ongoing narratives and character development to sustain viewer interest.</a:t>
            </a:r>
          </a:p>
          <a:p>
            <a:pPr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Implication:</a:t>
            </a:r>
          </a:p>
          <a:p>
            <a:pPr marL="40005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episodic content for longer engagement and retention.</a:t>
            </a:r>
          </a:p>
          <a:p>
            <a:pPr marL="40005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Retention Strategy: Episodic content can serve as an anchor for retaining viewers, especially with popular shows becoming brand-defining assets.</a:t>
            </a:r>
          </a:p>
        </p:txBody>
      </p:sp>
    </p:spTree>
    <p:extLst>
      <p:ext uri="{BB962C8B-B14F-4D97-AF65-F5344CB8AC3E}">
        <p14:creationId xmlns:p14="http://schemas.microsoft.com/office/powerpoint/2010/main" val="224326622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549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Avenir Next LT Pro</vt:lpstr>
      <vt:lpstr>Avenir Next LT Pro Light</vt:lpstr>
      <vt:lpstr>Times New Roman</vt:lpstr>
      <vt:lpstr>BlocksVTI</vt:lpstr>
      <vt:lpstr>Office Theme</vt:lpstr>
      <vt:lpstr>Unveiling Hotstar's Movie Insights</vt:lpstr>
      <vt:lpstr>Introduction</vt:lpstr>
      <vt:lpstr>Dataset Overview</vt:lpstr>
      <vt:lpstr>Key Metrics Explored</vt:lpstr>
      <vt:lpstr>Genre Distribution</vt:lpstr>
      <vt:lpstr>Running Time Distribution</vt:lpstr>
      <vt:lpstr>Age Rating Patterns</vt:lpstr>
      <vt:lpstr>Historical Trends in Genre Popularity</vt:lpstr>
      <vt:lpstr>Episodic Content Trends</vt:lpstr>
      <vt:lpstr>Deep Dive – Drama vs. Action</vt:lpstr>
      <vt:lpstr> Business Insights and 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R</dc:creator>
  <cp:lastModifiedBy>Divya R</cp:lastModifiedBy>
  <cp:revision>5</cp:revision>
  <dcterms:created xsi:type="dcterms:W3CDTF">2024-12-30T11:28:15Z</dcterms:created>
  <dcterms:modified xsi:type="dcterms:W3CDTF">2024-12-30T15:04:01Z</dcterms:modified>
</cp:coreProperties>
</file>