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1" r:id="rId3"/>
    <p:sldId id="262" r:id="rId4"/>
    <p:sldId id="263" r:id="rId5"/>
    <p:sldId id="264" r:id="rId6"/>
    <p:sldId id="272" r:id="rId7"/>
    <p:sldId id="268" r:id="rId8"/>
    <p:sldId id="265" r:id="rId9"/>
    <p:sldId id="266" r:id="rId10"/>
    <p:sldId id="267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8FFE-578E-1F04-C89D-DCC888BC8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003B2-3186-7B08-34EB-A641EFE60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4443B-C4D1-935B-F9BE-A24DE2D8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F5D-230A-46B8-B648-337622CEF3E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A953-6D14-B196-116E-56BDF8A2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D7F5-7F87-2205-4BA0-D9D6EEBA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1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4691-2FA9-C62D-475B-37F693F3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3D659-7804-05D8-869A-FC0F88609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6651-B909-8319-8EE0-77070FC3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F5D-230A-46B8-B648-337622CEF3E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2D2EB-AE62-7166-54E5-EFBCA619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49385-74F2-2447-0F54-F4DAFDC5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16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0A488-D449-F330-963F-90F2E0231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B4BC5-E50D-DF29-62D0-63A3F68DE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677E6-C142-1C04-A1B7-E8B3BCF3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F5D-230A-46B8-B648-337622CEF3E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0BF3-DD28-8A1F-22D5-A4C64CDF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E0595-4DBD-5079-E151-4337D778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49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FC5C-CC4B-EAF3-1E67-03613D25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1806-1397-1497-EBB3-777FB3AD2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A0CB-70D0-6D89-0250-8CD53FA1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F5D-230A-46B8-B648-337622CEF3E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FD00-8D70-F71D-EFF4-669A588E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4C0D-55A2-4AC3-2337-3BE1DA21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9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6C81-A5B1-69E9-BDCD-B89EA40B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61229-55E2-705D-C2A2-2162CF0D0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C7716-923F-D489-E381-8277036A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F5D-230A-46B8-B648-337622CEF3E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629E1-5BFD-A81A-8723-2A0BECEC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6070B-CDAA-61BB-455D-E35FB66F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7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FF6C-94D4-48FF-562D-8AADA300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F4FFE-5692-9A29-D733-D3BA50AAA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DBF67-05BE-5A15-C1E3-F752F1897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BD1E2-51DC-B953-071E-1C1D8628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F5D-230A-46B8-B648-337622CEF3E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CF156-9DC2-95D6-43E6-F839067C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6FC06-4525-A153-7F89-8F61AA6D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7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A9C4-5FB9-17B1-3397-69C2BDF7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32766-CF23-5A17-E305-7313B6E65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8036B-6EA6-5056-017D-739AF70C6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003BC-8F13-17CE-96B8-8D0DD5C30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890F0-9098-F04E-DF0D-02AACC55E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878D7-C85A-2BF9-24EF-D689CE8F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F5D-230A-46B8-B648-337622CEF3E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CE8D8-6B7A-FDBF-594F-62BFBCE9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C9092-31A8-E651-4CB8-0CB89FFB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2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5E89-C8A9-21C1-2E0F-F354C550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360E1-89C7-BFFC-5065-50E45B04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F5D-230A-46B8-B648-337622CEF3E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0B2EB-9AB2-FD4D-A288-FA495AEC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3F027-124C-1254-4E8E-7A29CD87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731CC-0C60-8996-8D7C-A52D589B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F5D-230A-46B8-B648-337622CEF3E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850C7-72B4-F4BC-C269-BA792E1D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6D992-B235-BE8F-24D8-1D25FE8F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11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6ABB-79C4-96D8-56A8-A95E7655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0E59-00DA-BE3D-EB51-F5C2F53AE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FCA8E-9FD7-5EF3-9ED8-18FB5028C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FEBF-A8D1-92D8-A942-CAF76824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F5D-230A-46B8-B648-337622CEF3E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C1EDB-715B-BFAD-98F7-647B15FD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B5A39-1807-04DC-B301-58A5425B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79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9AA1-CA31-67D3-BCDE-04616A38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758CB-69F1-4FF2-C008-7EBB2586B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38206-8845-6976-06C4-0E8301CE6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0C539-4D47-D18F-B28A-65E8933C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FF5D-230A-46B8-B648-337622CEF3E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EF34D-F4E7-047F-FC10-B06E7D92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835F6-0F05-8DB8-6FBF-1D5C33C1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7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BF1FF-6367-88F0-D98C-76C83070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84D9C-884C-81DB-F030-9F8E89487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AB505-3D56-9FB2-AB30-2366F3B70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8FF5D-230A-46B8-B648-337622CEF3E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5D897-3772-F5D4-ED49-D3EC7597D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D3FC-AEB7-F840-5AF0-F56B9D443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503A7E-D743-462D-8888-C3DDEE4C0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51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A7BE7-37BD-4FA4-9A2F-B245B22D0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683" y="874296"/>
            <a:ext cx="7852611" cy="150366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Prediction in Telecom Industry and Insights </a:t>
            </a:r>
            <a:endParaRPr lang="en-IN" sz="4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EA6C9-5E82-4B42-A1F7-70B8CD71F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1193" y="4596063"/>
            <a:ext cx="4943039" cy="1251284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Proactive Solutions for Customer Retention and Revenue Optimization.</a:t>
            </a:r>
          </a:p>
          <a:p>
            <a:pPr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Turning Data into Business Decisions.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4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397" y="502022"/>
            <a:ext cx="9688296" cy="861558"/>
          </a:xfrm>
        </p:spPr>
        <p:txBody>
          <a:bodyPr anchor="b">
            <a:normAutofit/>
          </a:bodyPr>
          <a:lstStyle/>
          <a:p>
            <a:pPr algn="ctr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039" y="1865602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Retention:</a:t>
            </a:r>
          </a:p>
          <a:p>
            <a:pPr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month-to-month contract customers with loyalty programs.</a:t>
            </a:r>
          </a:p>
          <a:p>
            <a:pPr marL="0" indent="0">
              <a:buNone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Marketing:</a:t>
            </a:r>
          </a:p>
          <a:p>
            <a:pPr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targeted campaigns for customers aged 30–60.</a:t>
            </a:r>
          </a:p>
          <a:p>
            <a:pPr marL="0" indent="0">
              <a:buNone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Improvement:</a:t>
            </a:r>
          </a:p>
          <a:p>
            <a:pPr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streaming and online security services to improve satisfaction.</a:t>
            </a:r>
          </a:p>
          <a:p>
            <a:pPr marL="0" indent="0">
              <a:buNone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Optimization:</a:t>
            </a:r>
          </a:p>
          <a:p>
            <a:pPr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tailored offers for high-revenue customers.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F30142-DBC2-07F2-88E6-2E5F55F11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370E76-A37F-BB74-1592-9ED37C2F4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D5988-5D9C-A9E3-09FD-805CB337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2"/>
            <a:ext cx="9688296" cy="861558"/>
          </a:xfrm>
        </p:spPr>
        <p:txBody>
          <a:bodyPr anchor="b">
            <a:normAutofit/>
          </a:bodyPr>
          <a:lstStyle/>
          <a:p>
            <a:pPr algn="ctr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A444-48AB-D1ED-A810-64879604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039" y="1865602"/>
            <a:ext cx="9688296" cy="3454358"/>
          </a:xfrm>
        </p:spPr>
        <p:txBody>
          <a:bodyPr anchor="t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machine learning models to predict churn probability.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 data collection and dashboard updates for real-time insights.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Features: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customer satisfaction surveys for additional data points.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EB30A5-8810-A38A-5F4C-0534A977A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AFE720-7CDE-74E0-6426-C0A156DEC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08120-0D02-B721-1C2E-29CAD4D3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0CFA14E-F90C-9E5E-7A2E-7CD8C7AD2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2" y="2085586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Retention: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strategies have the potential to significantly reduce churn, increasing customer loyalty and satisfaction.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Optimization: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Retaining high-value customers and addressing churn-related losses contributes to a stable revenue stream.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Efficiency: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help prioritize resources, enabling focused efforts on high-impact areas.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Decision-Making: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highlights the value of data-driven approaches to proactive business decisions.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Readiness: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sets the stage for implementing predictive models and real-time churn management solutions.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9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54DA49-5250-9A3E-CE44-7C112A36C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C4CA7-65A9-AF36-C58C-C600E6C18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2261" y="564997"/>
            <a:ext cx="3362959" cy="762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3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600" b="1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Graphic 26" descr="Money">
            <a:extLst>
              <a:ext uri="{FF2B5EF4-FFF2-40B4-BE49-F238E27FC236}">
                <a16:creationId xmlns:a16="http://schemas.microsoft.com/office/drawing/2014/main" id="{509BC884-4D09-9D15-1CCD-45795425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277" y="922144"/>
            <a:ext cx="3876165" cy="387616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8F0AB30-C327-9B57-AE15-CCF0FED39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0719" y="1716505"/>
            <a:ext cx="6364060" cy="34697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 and Scope</a:t>
            </a:r>
          </a:p>
          <a:p>
            <a:pPr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 and Preprocessing</a:t>
            </a:r>
          </a:p>
          <a:p>
            <a:pPr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Insights from visualizations</a:t>
            </a:r>
          </a:p>
          <a:p>
            <a:pPr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Demonstration</a:t>
            </a:r>
          </a:p>
          <a:p>
            <a:pPr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Recommendations and Strategic Actions</a:t>
            </a:r>
          </a:p>
          <a:p>
            <a:pPr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Challenges, Learnings and Future Scope.</a:t>
            </a:r>
          </a:p>
          <a:p>
            <a:pPr marL="800100" lvl="1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6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52A6F2-A50C-A699-48B2-655573CF2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BF0D3-4166-F8D8-81FA-949B1403D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97" y="745958"/>
            <a:ext cx="9688296" cy="72189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3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 and Scope</a:t>
            </a:r>
            <a:endParaRPr lang="en-US" sz="3600" b="1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FD2A9-B521-7A70-4274-64D2AEDEC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632" y="1784745"/>
            <a:ext cx="11590421" cy="4198960"/>
          </a:xfrm>
        </p:spPr>
        <p:txBody>
          <a:bodyPr vert="horz" lIns="91440" tIns="45720" rIns="91440" bIns="45720" numCol="2" rtlCol="0" anchor="t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Project?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impacts long-term profitability and growth. 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need actionable insights to retain customers and sustain revenue.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Goals: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patterns in customer churn.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high-risk customer segments.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visual, interactive dashboard for strategic decisions.</a:t>
            </a:r>
          </a:p>
          <a:p>
            <a:pPr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defRPr sz="1800">
                <a:solidFill>
                  <a:schemeClr val="tx1"/>
                </a:solidFill>
                <a:latin typeface="Segoe UI"/>
              </a:defRPr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Cases: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at-risk customers and proactively implement retention strategies.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Campaigns: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 marketing efforts towards customers who are more likely to churn.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Improvement: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churn patterns to improve service offerings and customer support.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Optimization: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churn rates to maintain a steady revenue stream.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customers based on churn probability to offer personalized experiences.</a:t>
            </a:r>
          </a:p>
          <a:p>
            <a:pPr algn="l">
              <a:defRPr sz="1800">
                <a:solidFill>
                  <a:schemeClr val="tx1"/>
                </a:solidFill>
                <a:latin typeface="Segoe UI"/>
              </a:defRP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5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460B3-C224-F42A-7620-95C10FE01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AB4A5-9C85-CB2A-C10F-1CA90CEFD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97" y="502021"/>
            <a:ext cx="9688296" cy="821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US" sz="4000" b="1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01874-357B-D208-6AA8-C05EA3745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061" y="1825494"/>
            <a:ext cx="9688296" cy="36609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CSV file.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Demographics: Age, Gender, Marital Status.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Metrics: Tenure, Contract Type, Monthly Charges, Total Charges.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Usage: Online Backup, Streaming TV, Internet Services.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Status: Churned, Stayed, Joined.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Volume: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Records: 7,043 data, 21 columns.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To cover churn behavior patterns and derive business insights.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DE1DBC-A11D-AD02-4753-A10851AAA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F5E51-0A69-7723-C1D7-A1C935DD6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97" y="502021"/>
            <a:ext cx="9688296" cy="837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3600" b="1" i="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F3651-3B87-08FA-CFB5-2872DC110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397" y="1776724"/>
            <a:ext cx="9688296" cy="34543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Taken:</a:t>
            </a:r>
          </a:p>
          <a:p>
            <a:pPr marL="3429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 Replaced with default values based on the type (e.g., 0 for numeric, "Unknown" for categorical).</a:t>
            </a:r>
          </a:p>
          <a:p>
            <a:pPr marL="3429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Correcting Invalid Values: Addressed negative entries in financial columns.</a:t>
            </a:r>
          </a:p>
          <a:p>
            <a:pPr marL="3429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 Created calculated fields like Tenure Group and Churn Rate.</a:t>
            </a:r>
          </a:p>
          <a:p>
            <a:pPr marL="342900" indent="-22860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Normalization: Scaled numerical columns (e.g., Monthly Charges) for analysis consistency.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0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2B91D5-CB5A-7C66-B5D2-29BE1BE82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7427BF-BECB-B5BA-AE45-DEE53D016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EEE46-C2B9-7788-6A6B-3BFD4EE8E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439" y="354105"/>
            <a:ext cx="9688296" cy="6313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Insights from Visualizations</a:t>
            </a:r>
            <a:endParaRPr lang="en-US" sz="3600" b="1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49120-A7FA-1EA3-7762-E3B281BB6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1339515"/>
            <a:ext cx="9970168" cy="4948989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84F6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Kokila" panose="020B0604020202020204" pitchFamily="34" charset="0"/>
              </a:rPr>
              <a:t>Business Use Case: Customer Retention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Kokila" panose="020B0604020202020204" pitchFamily="34" charset="0"/>
            </a:endParaRP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Churn Rate by Contract Type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Identify contract types with the highest churn rates.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Top 10 High-Value Churned Customers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Focus on high-revenue customers who have churned.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Age Distribution of Churned Customers 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Highlight the age groups most likely to churn.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IN" sz="1800" b="1" kern="100" dirty="0">
                <a:solidFill>
                  <a:srgbClr val="084F6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Kokila" panose="020B0604020202020204" pitchFamily="34" charset="0"/>
              </a:rPr>
              <a:t>Business Use Case: Marketing Campaigns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Kokila" panose="020B0604020202020204" pitchFamily="34" charset="0"/>
            </a:endParaRP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Most Common Services Used by Churned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Show frequently used services among churned customers.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Churn Rate by Region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Visualize geographic areas with the highest churn rates.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IN" sz="1800" b="1" kern="100" dirty="0">
                <a:solidFill>
                  <a:srgbClr val="084F6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Kokila" panose="020B0604020202020204" pitchFamily="34" charset="0"/>
              </a:rPr>
              <a:t>Business Use Case: Service Improvement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Kokila" panose="020B0604020202020204" pitchFamily="34" charset="0"/>
            </a:endParaRP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Online Services Analysis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Compare the usage of online security and backup services by churned and non-churned customers.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Monthly Charges Distribution for Churned.</a:t>
            </a:r>
          </a:p>
          <a:p>
            <a:pPr marL="114300" algn="l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Highlight pricing dissatisfaction among churned customers.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026FC6-1729-C875-A469-949A94EE9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E88E73-A69D-64E4-F142-122C3AF7E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9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397" y="502022"/>
            <a:ext cx="9688296" cy="757284"/>
          </a:xfrm>
        </p:spPr>
        <p:txBody>
          <a:bodyPr anchor="b"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Insights from Visualizations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74821" y="1644316"/>
            <a:ext cx="9749872" cy="2911642"/>
          </a:xfrm>
        </p:spPr>
        <p:txBody>
          <a:bodyPr numCol="2" anchor="t">
            <a:noAutofit/>
          </a:bodyPr>
          <a:lstStyle/>
          <a:p>
            <a:pPr marL="0" indent="0">
              <a:buNone/>
            </a:pPr>
            <a:r>
              <a:rPr lang="en-IN" sz="1800" b="1" kern="100" dirty="0">
                <a:solidFill>
                  <a:srgbClr val="084F6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Kokila" panose="020B0604020202020204" pitchFamily="34" charset="0"/>
              </a:rPr>
              <a:t>Business Use Case: Revenue Optimization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Kokila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Churned Customers’ Contribution to Revenue.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Display the percentage of revenue lost due to churn.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Average Monthly Charges by Customer.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Compare monthly charges across churned, stayed, and joined customers.</a:t>
            </a:r>
          </a:p>
          <a:p>
            <a:pPr marL="0" indent="0">
              <a:buNone/>
            </a:pPr>
            <a:r>
              <a:rPr lang="en-IN" sz="1800" b="1" kern="100" dirty="0">
                <a:solidFill>
                  <a:srgbClr val="084F6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Kokila" panose="020B0604020202020204" pitchFamily="34" charset="0"/>
              </a:rPr>
              <a:t>Business Use Case: Customer Segmentation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Kokila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Customer Segmentation by Tenure.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Segment customers into short-term, medium-term, and long-term categories.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Customer Segmentation by Demographics.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Segment customers by age group and marital status.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45" y="502021"/>
            <a:ext cx="3436883" cy="1316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3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65941" y="2137671"/>
            <a:ext cx="3145221" cy="35225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Features: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KPIs: Total Customers, Churn Rate, Revenue Lost.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Drill-down options for exploring churn by contract type, tenure, and demographics.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 for actionable insights.</a:t>
            </a:r>
          </a:p>
          <a:p>
            <a:pPr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for visualizations and dashboard creation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Placeholder 5" descr="A screenshot of a chart&#10;&#10;Description automatically generated">
            <a:extLst>
              <a:ext uri="{FF2B5EF4-FFF2-40B4-BE49-F238E27FC236}">
                <a16:creationId xmlns:a16="http://schemas.microsoft.com/office/drawing/2014/main" id="{F5433FF1-BCA0-7879-C1E8-33DB57A738B5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103" y="746234"/>
            <a:ext cx="7388773" cy="51947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685095"/>
          </a:xfrm>
        </p:spPr>
        <p:txBody>
          <a:bodyPr anchor="b">
            <a:normAutofit/>
          </a:bodyPr>
          <a:lstStyle/>
          <a:p>
            <a:pPr algn="ctr"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029" y="1816830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or inconsistent data required thorough preprocessing.</a:t>
            </a:r>
          </a:p>
          <a:p>
            <a:pPr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visual complexity with interpretability in dashboards.</a:t>
            </a:r>
          </a:p>
          <a:p>
            <a:pPr marL="0" indent="0">
              <a:buNone/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Learnings:</a:t>
            </a:r>
          </a:p>
          <a:p>
            <a:pPr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ensures accuracy and reliability.</a:t>
            </a:r>
          </a:p>
          <a:p>
            <a:pPr>
              <a:defRPr sz="1800">
                <a:solidFill>
                  <a:schemeClr val="tx1"/>
                </a:solidFill>
                <a:latin typeface="Segoe UI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visualizations simplify complex data for stakeholders.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831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Customer Churn Prediction in Telecom Industry and Insights </vt:lpstr>
      <vt:lpstr>Agenda</vt:lpstr>
      <vt:lpstr>Project Objectives and Scope</vt:lpstr>
      <vt:lpstr>Dataset Overview</vt:lpstr>
      <vt:lpstr>Data Preprocessing</vt:lpstr>
      <vt:lpstr>Analytical Insights from Visualizations</vt:lpstr>
      <vt:lpstr>Analytical Insights from Visualizations</vt:lpstr>
      <vt:lpstr>Dashboard Demonstration</vt:lpstr>
      <vt:lpstr>Challenges and Learnings</vt:lpstr>
      <vt:lpstr>Recommendations</vt:lpstr>
      <vt:lpstr>Future 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Backstage?</dc:title>
  <dc:creator>Pravin A</dc:creator>
  <cp:lastModifiedBy>Divya R</cp:lastModifiedBy>
  <cp:revision>5</cp:revision>
  <dcterms:created xsi:type="dcterms:W3CDTF">2024-12-25T06:16:35Z</dcterms:created>
  <dcterms:modified xsi:type="dcterms:W3CDTF">2024-12-29T13:33:03Z</dcterms:modified>
</cp:coreProperties>
</file>