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dwin A Stevens Hall">
  <p:cSld name="Edwin A Stevens Hall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idx="1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3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5" name="Shape 15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6" name="Shape 16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" name="Shape 18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hape 20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22" name="Shape 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vens Seal">
  <p:cSld name="Stevens Se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idx="1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Shape 28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9" name="Shape 29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66" y="-14942"/>
            <a:ext cx="2324100" cy="132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Shape 32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33" name="Shape 33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Shape 34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" name="Shape 35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vens Clock">
  <p:cSld name="Stevens Cloc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idx="1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41" name="Shape 41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42" name="Shape 42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Shape 43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" name="Shape 44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Shape 45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6" name="Shape 46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vens Fountain">
  <p:cSld name="Stevens Fountai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idx="1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4" name="Shape 54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55" name="Shape 55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" name="Shape 5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Shape 58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59" name="Shape 59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Shape 60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rchbearer">
  <p:cSld name="Torchbear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1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7" name="Shape 67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68" name="Shape 68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Shape 69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" name="Shape 70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72" name="Shape 72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Shape 73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udents with NYC skyline">
  <p:cSld name="Students with NYC skylin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0" name="Shape 80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1" name="Shape 81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Shape 82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" name="Shape 8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85" name="Shape 85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Shape 86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mpus Aerial">
  <p:cSld name="Campus Aerial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93" name="Shape 93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4" name="Shape 94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Shape 95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Shape 96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98" name="Shape 98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Shape 99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hield">
  <p:cSld name="Shiel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eld.png"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7063" y="1170132"/>
            <a:ext cx="5216937" cy="5687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" type="body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06" name="Shape 106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7" name="Shape 107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Shape 108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Shape 10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11" name="Shape 111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Shape 112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">
  <p:cSld name="Closing Sli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Shape 116"/>
          <p:cNvGrpSpPr/>
          <p:nvPr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117" name="Shape 117"/>
            <p:cNvCxnSpPr/>
            <p:nvPr/>
          </p:nvCxnSpPr>
          <p:spPr>
            <a:xfrm>
              <a:off x="4822622" y="5245111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Shape 118"/>
            <p:cNvCxnSpPr/>
            <p:nvPr/>
          </p:nvCxnSpPr>
          <p:spPr>
            <a:xfrm>
              <a:off x="-1276426" y="5245668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Shape 11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Shape 120"/>
          <p:cNvSpPr txBox="1"/>
          <p:nvPr>
            <p:ph idx="1" type="subTitle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tevens-Secondary-PMSColor-R.png" id="121" name="Shape 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5428" y="678404"/>
            <a:ext cx="3544298" cy="302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4263995"/>
            <a:ext cx="24384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Relationship Id="rId4" Type="http://schemas.openxmlformats.org/officeDocument/2006/relationships/image" Target="../media/image9.png"/><Relationship Id="rId5" Type="http://schemas.openxmlformats.org/officeDocument/2006/relationships/image" Target="../media/image30.jpg"/><Relationship Id="rId6" Type="http://schemas.openxmlformats.org/officeDocument/2006/relationships/image" Target="../media/image31.jpg"/><Relationship Id="rId7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jpg"/><Relationship Id="rId4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2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2" type="body"/>
          </p:nvPr>
        </p:nvSpPr>
        <p:spPr>
          <a:xfrm>
            <a:off x="2852125" y="562850"/>
            <a:ext cx="61230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Predicting Facebook Check-ins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>
            <p:ph idx="3" type="body"/>
          </p:nvPr>
        </p:nvSpPr>
        <p:spPr>
          <a:xfrm>
            <a:off x="242528" y="4898575"/>
            <a:ext cx="9571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Nitasha Sharma           Divya Rathore                Shruti Tripathi		             Sanya Relan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25" y="1487750"/>
            <a:ext cx="8732600" cy="24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2125" y="4202375"/>
            <a:ext cx="1764350" cy="16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625" y="4078175"/>
            <a:ext cx="1428750" cy="18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3775" y="4187825"/>
            <a:ext cx="1709651" cy="1707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5675" y="4214363"/>
            <a:ext cx="1594188" cy="16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2" type="body"/>
          </p:nvPr>
        </p:nvSpPr>
        <p:spPr>
          <a:xfrm>
            <a:off x="2643350" y="566978"/>
            <a:ext cx="50010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vs Accuracy</a:t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875" y="1452950"/>
            <a:ext cx="6136871" cy="383663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875175" y="5588800"/>
            <a:ext cx="7182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 visible relation between time and accuracy.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Distribution</a:t>
            </a:r>
            <a:r>
              <a:rPr lang="en-US"/>
              <a:t> of accuracy is uniform throughout time range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2" type="body"/>
          </p:nvPr>
        </p:nvSpPr>
        <p:spPr>
          <a:xfrm>
            <a:off x="824450" y="1254150"/>
            <a:ext cx="16683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Plot</a:t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250" y="779362"/>
            <a:ext cx="5001000" cy="51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875175" y="2355175"/>
            <a:ext cx="2574000" cy="2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Accuracy is different for different places.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Most of the Place IDs have low accuracy, only a selected few have higher accuracies.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4311450" y="279222"/>
            <a:ext cx="38280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X-Y with Hour</a:t>
            </a:r>
            <a:endParaRPr b="1"/>
          </a:p>
        </p:txBody>
      </p:sp>
      <p:sp>
        <p:nvSpPr>
          <p:cNvPr id="216" name="Shape 216"/>
          <p:cNvSpPr txBox="1"/>
          <p:nvPr>
            <p:ph idx="2" type="body"/>
          </p:nvPr>
        </p:nvSpPr>
        <p:spPr>
          <a:xfrm>
            <a:off x="2602950" y="216675"/>
            <a:ext cx="1708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Plot </a:t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38" y="891550"/>
            <a:ext cx="5549524" cy="4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875175" y="5588800"/>
            <a:ext cx="7182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Check-ins appears to be evenly dispersed when we are considering a small chunk of time.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2" type="body"/>
          </p:nvPr>
        </p:nvSpPr>
        <p:spPr>
          <a:xfrm>
            <a:off x="2737700" y="540053"/>
            <a:ext cx="50010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X-Y by PlaceID</a:t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500" y="1466175"/>
            <a:ext cx="5001001" cy="458781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307625" y="2896975"/>
            <a:ext cx="15135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PlaceId </a:t>
            </a:r>
            <a:r>
              <a:rPr lang="en-US"/>
              <a:t>homogeneously </a:t>
            </a:r>
            <a:r>
              <a:rPr lang="en-US"/>
              <a:t>distributed across coordinates.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2" type="body"/>
          </p:nvPr>
        </p:nvSpPr>
        <p:spPr>
          <a:xfrm>
            <a:off x="2872425" y="472678"/>
            <a:ext cx="50010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Histogram of Place IDs </a:t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1475"/>
            <a:ext cx="5564250" cy="42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650" y="1281474"/>
            <a:ext cx="3274950" cy="242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0313" y="3256550"/>
            <a:ext cx="3241287" cy="232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2" type="body"/>
          </p:nvPr>
        </p:nvSpPr>
        <p:spPr>
          <a:xfrm>
            <a:off x="2611800" y="540050"/>
            <a:ext cx="65322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Check-Ins with Hour</a:t>
            </a:r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1311700"/>
            <a:ext cx="64484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2" type="body"/>
          </p:nvPr>
        </p:nvSpPr>
        <p:spPr>
          <a:xfrm>
            <a:off x="2778100" y="553503"/>
            <a:ext cx="5001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Check-In</a:t>
            </a:r>
            <a:r>
              <a:rPr lang="en-US"/>
              <a:t>s</a:t>
            </a:r>
            <a:r>
              <a:rPr lang="en-US"/>
              <a:t> with Weekdays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379178"/>
            <a:ext cx="672465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2" type="body"/>
          </p:nvPr>
        </p:nvSpPr>
        <p:spPr>
          <a:xfrm>
            <a:off x="145050" y="1640775"/>
            <a:ext cx="8666400" cy="4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Models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/>
              <a:t>k nearest Neighbor</a:t>
            </a:r>
            <a:endParaRPr i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/>
              <a:t>Naive Bayes</a:t>
            </a:r>
            <a:endParaRPr i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/>
              <a:t>Random Forest</a:t>
            </a:r>
            <a:endParaRPr i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2" type="body"/>
          </p:nvPr>
        </p:nvSpPr>
        <p:spPr>
          <a:xfrm>
            <a:off x="179400" y="1508075"/>
            <a:ext cx="8785200" cy="4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k-Nearest Neighbor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/>
              <a:t>K </a:t>
            </a:r>
            <a:r>
              <a:rPr b="0" i="1" lang="en-US" sz="1800"/>
              <a:t>nearest </a:t>
            </a:r>
            <a:r>
              <a:rPr b="0" i="1" lang="en-US" sz="1800"/>
              <a:t>neighbors is a simple algorithm that stores all available cases and classifies new cases based on a similarity measure (e.g., distance functions).</a:t>
            </a:r>
            <a:endParaRPr b="0"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Error rate with this model taking k=40 is 2.7.</a:t>
            </a:r>
            <a:endParaRPr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2" type="body"/>
          </p:nvPr>
        </p:nvSpPr>
        <p:spPr>
          <a:xfrm>
            <a:off x="123825" y="1483175"/>
            <a:ext cx="8816100" cy="46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Naive Bayes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/>
              <a:t>The probability of a place given its features can be expressed in the form </a:t>
            </a:r>
            <a:endParaRPr b="0"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/>
              <a:t>p(place | x, y, time, accuracy) ∝ p(x, y, time, accuracy | place)p(place) </a:t>
            </a:r>
            <a:endParaRPr b="0"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/>
              <a:t> We reason that the time, location and accuracy features are independent given the place. </a:t>
            </a:r>
            <a:endParaRPr b="0"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/>
              <a:t>We validate this assumption by observing data grouped by place ids</a:t>
            </a:r>
            <a:endParaRPr b="0"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Error rate with this model: 1.2</a:t>
            </a:r>
            <a:endParaRPr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123825" y="2186075"/>
            <a:ext cx="8476800" cy="3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highlight>
                  <a:srgbClr val="FFFFFF"/>
                </a:highlight>
              </a:rPr>
              <a:t>Our g</a:t>
            </a:r>
            <a:r>
              <a:rPr lang="en-US" sz="1800">
                <a:solidFill>
                  <a:srgbClr val="404040"/>
                </a:solidFill>
                <a:highlight>
                  <a:srgbClr val="FFFFFF"/>
                </a:highlight>
              </a:rPr>
              <a:t>oal is to predict which place a person would likely check-in.</a:t>
            </a:r>
            <a:endParaRPr sz="18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highlight>
                  <a:srgbClr val="FFFFFF"/>
                </a:highlight>
              </a:rPr>
              <a:t>We have considered the artificial data consisting of more than 100,000 places located in a 10 km by 10 km square.</a:t>
            </a:r>
            <a:endParaRPr sz="18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highlight>
                  <a:srgbClr val="FFFFFF"/>
                </a:highlight>
              </a:rPr>
              <a:t>So,we considered just a portion of the 10X10 grid.</a:t>
            </a:r>
            <a:endParaRPr sz="18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highlight>
                  <a:srgbClr val="FFFFFF"/>
                </a:highlight>
              </a:rPr>
              <a:t>For a given set of coordinates, our goal is to find out the most likely checked in places.</a:t>
            </a:r>
            <a:endParaRPr sz="1800"/>
          </a:p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123825" y="1281077"/>
            <a:ext cx="50010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2" type="body"/>
          </p:nvPr>
        </p:nvSpPr>
        <p:spPr>
          <a:xfrm>
            <a:off x="123825" y="1537725"/>
            <a:ext cx="8731800" cy="45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/>
              <a:t>Random forest is a supervised learning algorithm which builds multiple decision trees and merges them together to get a more accurate and stable prediction.]</a:t>
            </a:r>
            <a:endParaRPr b="0"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Error rate with random forest : 0.14</a:t>
            </a:r>
            <a:endParaRPr b="0" i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0" y="2263825"/>
            <a:ext cx="37287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Conclusion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subTitle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2400"/>
              <a:t>Thank You!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123825" y="2448400"/>
            <a:ext cx="86268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5715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row_id: id of the check-in event</a:t>
            </a:r>
            <a:endParaRPr sz="2400"/>
          </a:p>
          <a:p>
            <a:pPr indent="-381000" lvl="0" marL="571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x y: coordinates</a:t>
            </a:r>
            <a:endParaRPr sz="2400"/>
          </a:p>
          <a:p>
            <a:pPr indent="-381000" lvl="0" marL="571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accuracy: location accuracy </a:t>
            </a:r>
            <a:endParaRPr sz="2400"/>
          </a:p>
          <a:p>
            <a:pPr indent="-381000" lvl="0" marL="571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time: timestamp</a:t>
            </a:r>
            <a:endParaRPr sz="2400"/>
          </a:p>
          <a:p>
            <a:pPr indent="-381000" lvl="0" marL="571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place_id: id of the business, this is the target we are predicting.</a:t>
            </a:r>
            <a:endParaRPr sz="2400"/>
          </a:p>
          <a:p>
            <a:pPr indent="0" lvl="0" mar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352350" y="1436550"/>
            <a:ext cx="8439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123825" y="2113625"/>
            <a:ext cx="8757900" cy="4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he data consists of approximately 29 million observations where the location (x, y), accuracy, and timestamp is given along with the target variable ie. the checked in location.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We considered the six most visited places from all the places given in the dataset</a:t>
            </a:r>
            <a:r>
              <a:rPr lang="en-US" sz="1800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We normalize the data in order to scale the data in the same range.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23825" y="1470775"/>
            <a:ext cx="84954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Data Normalization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2" type="body"/>
          </p:nvPr>
        </p:nvSpPr>
        <p:spPr>
          <a:xfrm>
            <a:off x="123825" y="1419151"/>
            <a:ext cx="8810400" cy="47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Without Normalization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 variable without 						y variable without 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normalization							normalization</a:t>
            </a:r>
            <a:endParaRPr sz="2400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75" y="3061875"/>
            <a:ext cx="3865450" cy="27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350" y="3061867"/>
            <a:ext cx="3865450" cy="2719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2" type="body"/>
          </p:nvPr>
        </p:nvSpPr>
        <p:spPr>
          <a:xfrm>
            <a:off x="123825" y="1493900"/>
            <a:ext cx="8901900" cy="46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Accuracy without 							Time without 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normalization								Normalization</a:t>
            </a:r>
            <a:endParaRPr sz="240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25" y="2682050"/>
            <a:ext cx="3797425" cy="26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900" y="2682049"/>
            <a:ext cx="4059050" cy="28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2" type="body"/>
          </p:nvPr>
        </p:nvSpPr>
        <p:spPr>
          <a:xfrm>
            <a:off x="339400" y="1308002"/>
            <a:ext cx="50010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177" name="Shape 177"/>
          <p:cNvSpPr txBox="1"/>
          <p:nvPr>
            <p:ph idx="3" type="body"/>
          </p:nvPr>
        </p:nvSpPr>
        <p:spPr>
          <a:xfrm>
            <a:off x="339409" y="2028729"/>
            <a:ext cx="7152000" cy="2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29 million rows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X&amp;Y are bounded between the range from 0 to 10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Timestamp of check-in’s</a:t>
            </a:r>
            <a:r>
              <a:rPr lang="en-US" sz="1800"/>
              <a:t> in minutes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Place Id are identifiers for approx 10,000 uniques places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2" type="body"/>
          </p:nvPr>
        </p:nvSpPr>
        <p:spPr>
          <a:xfrm>
            <a:off x="2751150" y="513078"/>
            <a:ext cx="50010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Time-Density plot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401725"/>
            <a:ext cx="7114000" cy="35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875175" y="5459800"/>
            <a:ext cx="71820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</a:t>
            </a:r>
            <a:r>
              <a:rPr lang="en-US"/>
              <a:t>Interestingly</a:t>
            </a:r>
            <a:r>
              <a:rPr lang="en-US"/>
              <a:t> time variable is evenly dispersed. 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There are two big dips in the plot.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2" type="body"/>
          </p:nvPr>
        </p:nvSpPr>
        <p:spPr>
          <a:xfrm>
            <a:off x="2707150" y="459528"/>
            <a:ext cx="50010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Accuracy Density Plot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0" y="1196925"/>
            <a:ext cx="6441650" cy="37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875175" y="5459800"/>
            <a:ext cx="71820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Most check-ins have </a:t>
            </a:r>
            <a:r>
              <a:rPr lang="en-US"/>
              <a:t> accuracy between the rage from 0 to 150.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might infer that we have different accuracy at different locations.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Slides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