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64" r:id="rId4"/>
    <p:sldId id="258" r:id="rId5"/>
    <p:sldId id="260" r:id="rId6"/>
    <p:sldId id="261" r:id="rId7"/>
    <p:sldId id="262" r:id="rId8"/>
    <p:sldId id="263" r:id="rId9"/>
    <p:sldId id="269" r:id="rId10"/>
    <p:sldId id="270" r:id="rId11"/>
    <p:sldId id="271" r:id="rId12"/>
    <p:sldId id="265" r:id="rId13"/>
    <p:sldId id="266" r:id="rId14"/>
    <p:sldId id="267" r:id="rId15"/>
    <p:sldId id="272" r:id="rId16"/>
    <p:sldId id="268" r:id="rId17"/>
    <p:sldId id="274"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1166"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2.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4.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CA2681-87CF-446F-8635-25E711D2848D}"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2BC90012-6705-4AE1-88EE-2079BFEDC9FE}">
      <dgm:prSet/>
      <dgm:spPr/>
      <dgm:t>
        <a:bodyPr/>
        <a:lstStyle/>
        <a:p>
          <a:pPr>
            <a:lnSpc>
              <a:spcPct val="100000"/>
            </a:lnSpc>
            <a:defRPr b="1"/>
          </a:pPr>
          <a:r>
            <a:rPr lang="en-IN" b="1" dirty="0"/>
            <a:t>3. Training Objective: Minimizing Reconstruction Error</a:t>
          </a:r>
          <a:endParaRPr lang="en-US" dirty="0"/>
        </a:p>
      </dgm:t>
    </dgm:pt>
    <dgm:pt modelId="{70000169-6A5F-4E11-A221-EBEF1E7EB87D}" type="parTrans" cxnId="{C95233A4-A2FD-4747-9536-776E646BC639}">
      <dgm:prSet/>
      <dgm:spPr/>
      <dgm:t>
        <a:bodyPr/>
        <a:lstStyle/>
        <a:p>
          <a:endParaRPr lang="en-US"/>
        </a:p>
      </dgm:t>
    </dgm:pt>
    <dgm:pt modelId="{8BD3C74A-E405-4661-BF47-8B9A29104EE2}" type="sibTrans" cxnId="{C95233A4-A2FD-4747-9536-776E646BC639}">
      <dgm:prSet/>
      <dgm:spPr/>
      <dgm:t>
        <a:bodyPr/>
        <a:lstStyle/>
        <a:p>
          <a:endParaRPr lang="en-US"/>
        </a:p>
      </dgm:t>
    </dgm:pt>
    <dgm:pt modelId="{5802C583-3D40-4375-9BC8-83884E04DB66}">
      <dgm:prSet/>
      <dgm:spPr/>
      <dgm:t>
        <a:bodyPr/>
        <a:lstStyle/>
        <a:p>
          <a:pPr>
            <a:lnSpc>
              <a:spcPct val="100000"/>
            </a:lnSpc>
          </a:pPr>
          <a:r>
            <a:rPr lang="en-IN" dirty="0"/>
            <a:t>We optimize weights and biases to minimize the reconstruction loss:</a:t>
          </a:r>
          <a:endParaRPr lang="en-US" dirty="0"/>
        </a:p>
      </dgm:t>
    </dgm:pt>
    <dgm:pt modelId="{BAE12862-3AA5-42D6-A844-523BCB600F27}" type="parTrans" cxnId="{3BB22F0E-DED3-4416-A513-7119888AFC66}">
      <dgm:prSet/>
      <dgm:spPr/>
      <dgm:t>
        <a:bodyPr/>
        <a:lstStyle/>
        <a:p>
          <a:endParaRPr lang="en-US"/>
        </a:p>
      </dgm:t>
    </dgm:pt>
    <dgm:pt modelId="{AAFE0379-4FE7-464A-B347-DD8D7389289B}" type="sibTrans" cxnId="{3BB22F0E-DED3-4416-A513-7119888AFC66}">
      <dgm:prSet/>
      <dgm:spPr/>
      <dgm:t>
        <a:bodyPr/>
        <a:lstStyle/>
        <a:p>
          <a:endParaRPr lang="en-US"/>
        </a:p>
      </dgm:t>
    </dgm:pt>
    <dgm:pt modelId="{F913AD5D-F69E-4FFF-88EC-8E4530B198A9}">
      <dgm:prSet/>
      <dgm:spPr/>
      <dgm:t>
        <a:bodyPr/>
        <a:lstStyle/>
        <a:p>
          <a:pPr>
            <a:lnSpc>
              <a:spcPct val="100000"/>
            </a:lnSpc>
          </a:pPr>
          <a:r>
            <a:rPr lang="en-US"/>
            <a:t>(Commonly used </a:t>
          </a:r>
          <a:r>
            <a:rPr lang="en-US" b="1"/>
            <a:t>Mean Squared Error (MSE)</a:t>
          </a:r>
          <a:r>
            <a:rPr lang="en-US"/>
            <a:t> loss function)</a:t>
          </a:r>
        </a:p>
      </dgm:t>
    </dgm:pt>
    <dgm:pt modelId="{624BA6ED-61CC-4EA5-9500-A958CE44635C}" type="parTrans" cxnId="{A131A7A7-60A6-4305-ADF0-379FF1CC8921}">
      <dgm:prSet/>
      <dgm:spPr/>
      <dgm:t>
        <a:bodyPr/>
        <a:lstStyle/>
        <a:p>
          <a:endParaRPr lang="en-US"/>
        </a:p>
      </dgm:t>
    </dgm:pt>
    <dgm:pt modelId="{670F6C85-EF66-4055-9950-441B740EDAC4}" type="sibTrans" cxnId="{A131A7A7-60A6-4305-ADF0-379FF1CC8921}">
      <dgm:prSet/>
      <dgm:spPr/>
      <dgm:t>
        <a:bodyPr/>
        <a:lstStyle/>
        <a:p>
          <a:endParaRPr lang="en-US"/>
        </a:p>
      </dgm:t>
    </dgm:pt>
    <dgm:pt modelId="{E79EBFC2-58FE-4FD2-8A91-C7CCE886CC88}">
      <dgm:prSet/>
      <dgm:spPr/>
      <dgm:t>
        <a:bodyPr/>
        <a:lstStyle/>
        <a:p>
          <a:pPr>
            <a:lnSpc>
              <a:spcPct val="100000"/>
            </a:lnSpc>
            <a:defRPr b="1"/>
          </a:pPr>
          <a:r>
            <a:rPr lang="en-IN" b="1" dirty="0"/>
            <a:t>4. Optimization &amp; Learning</a:t>
          </a:r>
          <a:endParaRPr lang="en-US" dirty="0"/>
        </a:p>
      </dgm:t>
    </dgm:pt>
    <dgm:pt modelId="{7880CE39-EC00-4945-8E50-92BC6EBBDB7A}" type="parTrans" cxnId="{C10EEEAB-B177-413E-8343-DEC43F595DBA}">
      <dgm:prSet/>
      <dgm:spPr/>
      <dgm:t>
        <a:bodyPr/>
        <a:lstStyle/>
        <a:p>
          <a:endParaRPr lang="en-US"/>
        </a:p>
      </dgm:t>
    </dgm:pt>
    <dgm:pt modelId="{848A9400-6B62-4F49-8732-0522FA09867B}" type="sibTrans" cxnId="{C10EEEAB-B177-413E-8343-DEC43F595DBA}">
      <dgm:prSet/>
      <dgm:spPr/>
      <dgm:t>
        <a:bodyPr/>
        <a:lstStyle/>
        <a:p>
          <a:endParaRPr lang="en-US"/>
        </a:p>
      </dgm:t>
    </dgm:pt>
    <dgm:pt modelId="{26F9CD84-1591-4E0E-B516-F3BB2F2F25EA}">
      <dgm:prSet/>
      <dgm:spPr/>
      <dgm:t>
        <a:bodyPr/>
        <a:lstStyle/>
        <a:p>
          <a:pPr>
            <a:lnSpc>
              <a:spcPct val="100000"/>
            </a:lnSpc>
            <a:buFont typeface="Wingdings" panose="05000000000000000000" pitchFamily="2" charset="2"/>
            <a:buChar char="Ø"/>
          </a:pPr>
          <a:r>
            <a:rPr lang="en-IN" b="1" dirty="0"/>
            <a:t>Backpropagation</a:t>
          </a:r>
          <a:r>
            <a:rPr lang="en-IN" dirty="0"/>
            <a:t> is used to compute gradients.</a:t>
          </a:r>
          <a:endParaRPr lang="en-US" dirty="0"/>
        </a:p>
      </dgm:t>
    </dgm:pt>
    <dgm:pt modelId="{590D4872-1AB6-48FB-9888-D6069E9743CB}" type="parTrans" cxnId="{274DBC35-1A96-4155-9CA8-8E398FFEFC58}">
      <dgm:prSet/>
      <dgm:spPr/>
      <dgm:t>
        <a:bodyPr/>
        <a:lstStyle/>
        <a:p>
          <a:endParaRPr lang="en-US"/>
        </a:p>
      </dgm:t>
    </dgm:pt>
    <dgm:pt modelId="{4C6026A9-8254-4916-8521-7FA0B18D6B61}" type="sibTrans" cxnId="{274DBC35-1A96-4155-9CA8-8E398FFEFC58}">
      <dgm:prSet/>
      <dgm:spPr/>
      <dgm:t>
        <a:bodyPr/>
        <a:lstStyle/>
        <a:p>
          <a:endParaRPr lang="en-US"/>
        </a:p>
      </dgm:t>
    </dgm:pt>
    <dgm:pt modelId="{C136A347-1F82-46AF-B399-38C966A6328C}">
      <dgm:prSet/>
      <dgm:spPr/>
      <dgm:t>
        <a:bodyPr/>
        <a:lstStyle/>
        <a:p>
          <a:pPr>
            <a:lnSpc>
              <a:spcPct val="100000"/>
            </a:lnSpc>
            <a:buFont typeface="Wingdings" panose="05000000000000000000" pitchFamily="2" charset="2"/>
            <a:buChar char="Ø"/>
          </a:pPr>
          <a:r>
            <a:rPr lang="en-IN" b="1" dirty="0"/>
            <a:t>Optimization algorithms</a:t>
          </a:r>
          <a:r>
            <a:rPr lang="en-IN" dirty="0"/>
            <a:t>: Stochastic Gradient Descent (</a:t>
          </a:r>
          <a:r>
            <a:rPr lang="en-IN" b="1" dirty="0"/>
            <a:t>SGD</a:t>
          </a:r>
          <a:r>
            <a:rPr lang="en-IN" dirty="0"/>
            <a:t>) or </a:t>
          </a:r>
          <a:r>
            <a:rPr lang="en-IN" b="1" dirty="0"/>
            <a:t>Adam</a:t>
          </a:r>
          <a:r>
            <a:rPr lang="en-IN" dirty="0"/>
            <a:t> adjust weights iteratively.</a:t>
          </a:r>
          <a:endParaRPr lang="en-US" dirty="0"/>
        </a:p>
      </dgm:t>
    </dgm:pt>
    <dgm:pt modelId="{2EFEDDA4-9C07-4537-A93A-5F296BD080F3}" type="parTrans" cxnId="{C3D945BD-BA71-412E-8B92-6BA76D636875}">
      <dgm:prSet/>
      <dgm:spPr/>
      <dgm:t>
        <a:bodyPr/>
        <a:lstStyle/>
        <a:p>
          <a:endParaRPr lang="en-US"/>
        </a:p>
      </dgm:t>
    </dgm:pt>
    <dgm:pt modelId="{311AB126-8E72-491E-84A6-626249D07A18}" type="sibTrans" cxnId="{C3D945BD-BA71-412E-8B92-6BA76D636875}">
      <dgm:prSet/>
      <dgm:spPr/>
      <dgm:t>
        <a:bodyPr/>
        <a:lstStyle/>
        <a:p>
          <a:endParaRPr lang="en-US"/>
        </a:p>
      </dgm:t>
    </dgm:pt>
    <dgm:pt modelId="{71A879CE-34B9-498B-B7F0-01E305E62FB7}" type="pres">
      <dgm:prSet presAssocID="{82CA2681-87CF-446F-8635-25E711D2848D}" presName="root" presStyleCnt="0">
        <dgm:presLayoutVars>
          <dgm:dir/>
          <dgm:resizeHandles val="exact"/>
        </dgm:presLayoutVars>
      </dgm:prSet>
      <dgm:spPr/>
    </dgm:pt>
    <dgm:pt modelId="{3E066012-787B-46A1-91A8-F6A75FE96F94}" type="pres">
      <dgm:prSet presAssocID="{2BC90012-6705-4AE1-88EE-2079BFEDC9FE}" presName="compNode" presStyleCnt="0"/>
      <dgm:spPr/>
    </dgm:pt>
    <dgm:pt modelId="{68C1DC83-6462-45C3-9F62-465A47EE75DB}" type="pres">
      <dgm:prSet presAssocID="{2BC90012-6705-4AE1-88EE-2079BFEDC9F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umbbell"/>
        </a:ext>
      </dgm:extLst>
    </dgm:pt>
    <dgm:pt modelId="{BE6C8E9E-9A10-4193-BE91-0FF3FBB9B066}" type="pres">
      <dgm:prSet presAssocID="{2BC90012-6705-4AE1-88EE-2079BFEDC9FE}" presName="iconSpace" presStyleCnt="0"/>
      <dgm:spPr/>
    </dgm:pt>
    <dgm:pt modelId="{77743A54-1A1B-449A-BE89-574143EA3277}" type="pres">
      <dgm:prSet presAssocID="{2BC90012-6705-4AE1-88EE-2079BFEDC9FE}" presName="parTx" presStyleLbl="revTx" presStyleIdx="0" presStyleCnt="4">
        <dgm:presLayoutVars>
          <dgm:chMax val="0"/>
          <dgm:chPref val="0"/>
        </dgm:presLayoutVars>
      </dgm:prSet>
      <dgm:spPr/>
    </dgm:pt>
    <dgm:pt modelId="{9916D06D-E7BE-4511-BC57-16AA7DAC5278}" type="pres">
      <dgm:prSet presAssocID="{2BC90012-6705-4AE1-88EE-2079BFEDC9FE}" presName="txSpace" presStyleCnt="0"/>
      <dgm:spPr/>
    </dgm:pt>
    <dgm:pt modelId="{D1C6A211-4847-4A18-89DA-48499CD86C97}" type="pres">
      <dgm:prSet presAssocID="{2BC90012-6705-4AE1-88EE-2079BFEDC9FE}" presName="desTx" presStyleLbl="revTx" presStyleIdx="1" presStyleCnt="4">
        <dgm:presLayoutVars/>
      </dgm:prSet>
      <dgm:spPr/>
    </dgm:pt>
    <dgm:pt modelId="{49040567-5EE3-4138-A2F4-037DB04CC750}" type="pres">
      <dgm:prSet presAssocID="{8BD3C74A-E405-4661-BF47-8B9A29104EE2}" presName="sibTrans" presStyleCnt="0"/>
      <dgm:spPr/>
    </dgm:pt>
    <dgm:pt modelId="{3255155E-F061-4DA3-A850-FA25FCA32D1F}" type="pres">
      <dgm:prSet presAssocID="{E79EBFC2-58FE-4FD2-8A91-C7CCE886CC88}" presName="compNode" presStyleCnt="0"/>
      <dgm:spPr/>
    </dgm:pt>
    <dgm:pt modelId="{F201674B-CB67-44C2-A03A-187712923D2C}" type="pres">
      <dgm:prSet presAssocID="{E79EBFC2-58FE-4FD2-8A91-C7CCE886CC8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rawing Compass"/>
        </a:ext>
      </dgm:extLst>
    </dgm:pt>
    <dgm:pt modelId="{8AB3487E-4CD8-424C-B490-7CF32CED0EAC}" type="pres">
      <dgm:prSet presAssocID="{E79EBFC2-58FE-4FD2-8A91-C7CCE886CC88}" presName="iconSpace" presStyleCnt="0"/>
      <dgm:spPr/>
    </dgm:pt>
    <dgm:pt modelId="{215241AF-8333-4E08-8111-94E4B1467DB6}" type="pres">
      <dgm:prSet presAssocID="{E79EBFC2-58FE-4FD2-8A91-C7CCE886CC88}" presName="parTx" presStyleLbl="revTx" presStyleIdx="2" presStyleCnt="4">
        <dgm:presLayoutVars>
          <dgm:chMax val="0"/>
          <dgm:chPref val="0"/>
        </dgm:presLayoutVars>
      </dgm:prSet>
      <dgm:spPr/>
    </dgm:pt>
    <dgm:pt modelId="{4B15C12D-673F-473F-8516-DD2217935755}" type="pres">
      <dgm:prSet presAssocID="{E79EBFC2-58FE-4FD2-8A91-C7CCE886CC88}" presName="txSpace" presStyleCnt="0"/>
      <dgm:spPr/>
    </dgm:pt>
    <dgm:pt modelId="{8CA763EB-2C38-47CD-9799-0845D1C7B8CE}" type="pres">
      <dgm:prSet presAssocID="{E79EBFC2-58FE-4FD2-8A91-C7CCE886CC88}" presName="desTx" presStyleLbl="revTx" presStyleIdx="3" presStyleCnt="4">
        <dgm:presLayoutVars/>
      </dgm:prSet>
      <dgm:spPr/>
    </dgm:pt>
  </dgm:ptLst>
  <dgm:cxnLst>
    <dgm:cxn modelId="{0C0E2D03-DF68-4759-A38E-9DA45C884D5A}" type="presOf" srcId="{26F9CD84-1591-4E0E-B516-F3BB2F2F25EA}" destId="{8CA763EB-2C38-47CD-9799-0845D1C7B8CE}" srcOrd="0" destOrd="0" presId="urn:microsoft.com/office/officeart/2018/2/layout/IconLabelDescriptionList"/>
    <dgm:cxn modelId="{3BB22F0E-DED3-4416-A513-7119888AFC66}" srcId="{2BC90012-6705-4AE1-88EE-2079BFEDC9FE}" destId="{5802C583-3D40-4375-9BC8-83884E04DB66}" srcOrd="0" destOrd="0" parTransId="{BAE12862-3AA5-42D6-A844-523BCB600F27}" sibTransId="{AAFE0379-4FE7-464A-B347-DD8D7389289B}"/>
    <dgm:cxn modelId="{A84A0B15-3E28-4CEC-A29B-89F7A3E2CDE1}" type="presOf" srcId="{82CA2681-87CF-446F-8635-25E711D2848D}" destId="{71A879CE-34B9-498B-B7F0-01E305E62FB7}" srcOrd="0" destOrd="0" presId="urn:microsoft.com/office/officeart/2018/2/layout/IconLabelDescriptionList"/>
    <dgm:cxn modelId="{536FEC19-4E57-401E-B34A-1012DFC1C83D}" type="presOf" srcId="{2BC90012-6705-4AE1-88EE-2079BFEDC9FE}" destId="{77743A54-1A1B-449A-BE89-574143EA3277}" srcOrd="0" destOrd="0" presId="urn:microsoft.com/office/officeart/2018/2/layout/IconLabelDescriptionList"/>
    <dgm:cxn modelId="{274DBC35-1A96-4155-9CA8-8E398FFEFC58}" srcId="{E79EBFC2-58FE-4FD2-8A91-C7CCE886CC88}" destId="{26F9CD84-1591-4E0E-B516-F3BB2F2F25EA}" srcOrd="0" destOrd="0" parTransId="{590D4872-1AB6-48FB-9888-D6069E9743CB}" sibTransId="{4C6026A9-8254-4916-8521-7FA0B18D6B61}"/>
    <dgm:cxn modelId="{C95233A4-A2FD-4747-9536-776E646BC639}" srcId="{82CA2681-87CF-446F-8635-25E711D2848D}" destId="{2BC90012-6705-4AE1-88EE-2079BFEDC9FE}" srcOrd="0" destOrd="0" parTransId="{70000169-6A5F-4E11-A221-EBEF1E7EB87D}" sibTransId="{8BD3C74A-E405-4661-BF47-8B9A29104EE2}"/>
    <dgm:cxn modelId="{A131A7A7-60A6-4305-ADF0-379FF1CC8921}" srcId="{2BC90012-6705-4AE1-88EE-2079BFEDC9FE}" destId="{F913AD5D-F69E-4FFF-88EC-8E4530B198A9}" srcOrd="1" destOrd="0" parTransId="{624BA6ED-61CC-4EA5-9500-A958CE44635C}" sibTransId="{670F6C85-EF66-4055-9950-441B740EDAC4}"/>
    <dgm:cxn modelId="{C10EEEAB-B177-413E-8343-DEC43F595DBA}" srcId="{82CA2681-87CF-446F-8635-25E711D2848D}" destId="{E79EBFC2-58FE-4FD2-8A91-C7CCE886CC88}" srcOrd="1" destOrd="0" parTransId="{7880CE39-EC00-4945-8E50-92BC6EBBDB7A}" sibTransId="{848A9400-6B62-4F49-8732-0522FA09867B}"/>
    <dgm:cxn modelId="{A4D75EB6-7DA5-45A2-818A-A6C91FA44A2D}" type="presOf" srcId="{F913AD5D-F69E-4FFF-88EC-8E4530B198A9}" destId="{D1C6A211-4847-4A18-89DA-48499CD86C97}" srcOrd="0" destOrd="1" presId="urn:microsoft.com/office/officeart/2018/2/layout/IconLabelDescriptionList"/>
    <dgm:cxn modelId="{EC646CBA-1034-49CB-BB34-AF3293FC2A87}" type="presOf" srcId="{5802C583-3D40-4375-9BC8-83884E04DB66}" destId="{D1C6A211-4847-4A18-89DA-48499CD86C97}" srcOrd="0" destOrd="0" presId="urn:microsoft.com/office/officeart/2018/2/layout/IconLabelDescriptionList"/>
    <dgm:cxn modelId="{C3D945BD-BA71-412E-8B92-6BA76D636875}" srcId="{E79EBFC2-58FE-4FD2-8A91-C7CCE886CC88}" destId="{C136A347-1F82-46AF-B399-38C966A6328C}" srcOrd="1" destOrd="0" parTransId="{2EFEDDA4-9C07-4537-A93A-5F296BD080F3}" sibTransId="{311AB126-8E72-491E-84A6-626249D07A18}"/>
    <dgm:cxn modelId="{7DE629E4-3785-4BA5-AC3C-B08BE1A29F04}" type="presOf" srcId="{C136A347-1F82-46AF-B399-38C966A6328C}" destId="{8CA763EB-2C38-47CD-9799-0845D1C7B8CE}" srcOrd="0" destOrd="1" presId="urn:microsoft.com/office/officeart/2018/2/layout/IconLabelDescriptionList"/>
    <dgm:cxn modelId="{866DE9F7-D0D9-442B-84AF-F433C00CF573}" type="presOf" srcId="{E79EBFC2-58FE-4FD2-8A91-C7CCE886CC88}" destId="{215241AF-8333-4E08-8111-94E4B1467DB6}" srcOrd="0" destOrd="0" presId="urn:microsoft.com/office/officeart/2018/2/layout/IconLabelDescriptionList"/>
    <dgm:cxn modelId="{78288020-B162-4E4D-9478-DBBD912B8AF6}" type="presParOf" srcId="{71A879CE-34B9-498B-B7F0-01E305E62FB7}" destId="{3E066012-787B-46A1-91A8-F6A75FE96F94}" srcOrd="0" destOrd="0" presId="urn:microsoft.com/office/officeart/2018/2/layout/IconLabelDescriptionList"/>
    <dgm:cxn modelId="{55792E25-F9DA-43E1-9449-96E4FB5854FB}" type="presParOf" srcId="{3E066012-787B-46A1-91A8-F6A75FE96F94}" destId="{68C1DC83-6462-45C3-9F62-465A47EE75DB}" srcOrd="0" destOrd="0" presId="urn:microsoft.com/office/officeart/2018/2/layout/IconLabelDescriptionList"/>
    <dgm:cxn modelId="{9842308C-1B24-4B9C-8511-FE11A181CBF0}" type="presParOf" srcId="{3E066012-787B-46A1-91A8-F6A75FE96F94}" destId="{BE6C8E9E-9A10-4193-BE91-0FF3FBB9B066}" srcOrd="1" destOrd="0" presId="urn:microsoft.com/office/officeart/2018/2/layout/IconLabelDescriptionList"/>
    <dgm:cxn modelId="{CC881BD1-4654-4186-81D9-4EDB8E3101A5}" type="presParOf" srcId="{3E066012-787B-46A1-91A8-F6A75FE96F94}" destId="{77743A54-1A1B-449A-BE89-574143EA3277}" srcOrd="2" destOrd="0" presId="urn:microsoft.com/office/officeart/2018/2/layout/IconLabelDescriptionList"/>
    <dgm:cxn modelId="{4761A7C0-86BD-4E53-8D68-AC126AB8164C}" type="presParOf" srcId="{3E066012-787B-46A1-91A8-F6A75FE96F94}" destId="{9916D06D-E7BE-4511-BC57-16AA7DAC5278}" srcOrd="3" destOrd="0" presId="urn:microsoft.com/office/officeart/2018/2/layout/IconLabelDescriptionList"/>
    <dgm:cxn modelId="{234B2644-903D-4F1D-9D39-6B142E7AB311}" type="presParOf" srcId="{3E066012-787B-46A1-91A8-F6A75FE96F94}" destId="{D1C6A211-4847-4A18-89DA-48499CD86C97}" srcOrd="4" destOrd="0" presId="urn:microsoft.com/office/officeart/2018/2/layout/IconLabelDescriptionList"/>
    <dgm:cxn modelId="{9F810BDD-0B34-4EEB-99DF-ACA2C1A4DB7E}" type="presParOf" srcId="{71A879CE-34B9-498B-B7F0-01E305E62FB7}" destId="{49040567-5EE3-4138-A2F4-037DB04CC750}" srcOrd="1" destOrd="0" presId="urn:microsoft.com/office/officeart/2018/2/layout/IconLabelDescriptionList"/>
    <dgm:cxn modelId="{39E9616D-F354-479E-90FF-DB0156D9233A}" type="presParOf" srcId="{71A879CE-34B9-498B-B7F0-01E305E62FB7}" destId="{3255155E-F061-4DA3-A850-FA25FCA32D1F}" srcOrd="2" destOrd="0" presId="urn:microsoft.com/office/officeart/2018/2/layout/IconLabelDescriptionList"/>
    <dgm:cxn modelId="{4EC0B3F0-CFA9-4904-A065-B4CF83D2D8BD}" type="presParOf" srcId="{3255155E-F061-4DA3-A850-FA25FCA32D1F}" destId="{F201674B-CB67-44C2-A03A-187712923D2C}" srcOrd="0" destOrd="0" presId="urn:microsoft.com/office/officeart/2018/2/layout/IconLabelDescriptionList"/>
    <dgm:cxn modelId="{A3A61DC1-BFD6-40D0-9FFB-629DC840A805}" type="presParOf" srcId="{3255155E-F061-4DA3-A850-FA25FCA32D1F}" destId="{8AB3487E-4CD8-424C-B490-7CF32CED0EAC}" srcOrd="1" destOrd="0" presId="urn:microsoft.com/office/officeart/2018/2/layout/IconLabelDescriptionList"/>
    <dgm:cxn modelId="{B121C636-6225-4D19-82A1-6DA52B36251F}" type="presParOf" srcId="{3255155E-F061-4DA3-A850-FA25FCA32D1F}" destId="{215241AF-8333-4E08-8111-94E4B1467DB6}" srcOrd="2" destOrd="0" presId="urn:microsoft.com/office/officeart/2018/2/layout/IconLabelDescriptionList"/>
    <dgm:cxn modelId="{356BB7EA-B026-457A-A2AA-3666D77A3CCE}" type="presParOf" srcId="{3255155E-F061-4DA3-A850-FA25FCA32D1F}" destId="{4B15C12D-673F-473F-8516-DD2217935755}" srcOrd="3" destOrd="0" presId="urn:microsoft.com/office/officeart/2018/2/layout/IconLabelDescriptionList"/>
    <dgm:cxn modelId="{F71AD506-F18B-4FAE-9262-9BB7BB83D1B9}" type="presParOf" srcId="{3255155E-F061-4DA3-A850-FA25FCA32D1F}" destId="{8CA763EB-2C38-47CD-9799-0845D1C7B8CE}"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FB7F2A-239D-450E-92C2-AE965EF29B5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B12A432-117A-4EC4-BBC4-B70866A31799}">
      <dgm:prSet custT="1"/>
      <dgm:spPr/>
      <dgm:t>
        <a:bodyPr/>
        <a:lstStyle/>
        <a:p>
          <a:r>
            <a:rPr lang="en-US" sz="2000" b="1" i="0" baseline="0" dirty="0"/>
            <a:t>Vanilla Autoencoder </a:t>
          </a:r>
          <a:r>
            <a:rPr lang="en-US" sz="2000" b="0" i="0" baseline="0" dirty="0"/>
            <a:t>– A basic encoder-decoder network trained to reconstruct input.</a:t>
          </a:r>
          <a:endParaRPr lang="en-US" sz="2000" dirty="0"/>
        </a:p>
      </dgm:t>
    </dgm:pt>
    <dgm:pt modelId="{6420E560-D72F-4F48-AFB7-5DE9B4898673}" type="parTrans" cxnId="{B1527637-BFB6-4B44-9983-CEF6EC9BA5CF}">
      <dgm:prSet/>
      <dgm:spPr/>
      <dgm:t>
        <a:bodyPr/>
        <a:lstStyle/>
        <a:p>
          <a:endParaRPr lang="en-US"/>
        </a:p>
      </dgm:t>
    </dgm:pt>
    <dgm:pt modelId="{58C0DED3-1B67-489C-8B77-0E52B043B1C8}" type="sibTrans" cxnId="{B1527637-BFB6-4B44-9983-CEF6EC9BA5CF}">
      <dgm:prSet/>
      <dgm:spPr/>
      <dgm:t>
        <a:bodyPr/>
        <a:lstStyle/>
        <a:p>
          <a:endParaRPr lang="en-US"/>
        </a:p>
      </dgm:t>
    </dgm:pt>
    <dgm:pt modelId="{7DB33C8D-B785-4915-912B-7A3D0CED08E0}">
      <dgm:prSet custT="1"/>
      <dgm:spPr/>
      <dgm:t>
        <a:bodyPr/>
        <a:lstStyle/>
        <a:p>
          <a:r>
            <a:rPr lang="en-US" sz="2000" b="1" i="0" baseline="0" dirty="0"/>
            <a:t>Sparse Autoencoder </a:t>
          </a:r>
          <a:r>
            <a:rPr lang="en-US" sz="2000" b="0" i="0" baseline="0" dirty="0"/>
            <a:t>– Introduces a sparsity constraint on hidden units to enforce feature selection.</a:t>
          </a:r>
          <a:endParaRPr lang="en-US" sz="2000" dirty="0"/>
        </a:p>
      </dgm:t>
    </dgm:pt>
    <dgm:pt modelId="{B39AC06F-3952-4C28-8796-32D69EAD5E0F}" type="parTrans" cxnId="{17681AB9-AE6D-45A0-B789-053D0771396E}">
      <dgm:prSet/>
      <dgm:spPr/>
      <dgm:t>
        <a:bodyPr/>
        <a:lstStyle/>
        <a:p>
          <a:endParaRPr lang="en-US"/>
        </a:p>
      </dgm:t>
    </dgm:pt>
    <dgm:pt modelId="{FA77D777-60FF-46B0-98AA-78843CFCF5A2}" type="sibTrans" cxnId="{17681AB9-AE6D-45A0-B789-053D0771396E}">
      <dgm:prSet/>
      <dgm:spPr/>
      <dgm:t>
        <a:bodyPr/>
        <a:lstStyle/>
        <a:p>
          <a:endParaRPr lang="en-US"/>
        </a:p>
      </dgm:t>
    </dgm:pt>
    <dgm:pt modelId="{850F53A0-BCA1-4585-892B-5BB2B10F9396}">
      <dgm:prSet custT="1"/>
      <dgm:spPr/>
      <dgm:t>
        <a:bodyPr/>
        <a:lstStyle/>
        <a:p>
          <a:r>
            <a:rPr lang="en-US" sz="2200" b="1" i="0" baseline="0" dirty="0"/>
            <a:t>Denoising Autoencoder</a:t>
          </a:r>
          <a:r>
            <a:rPr lang="en-US" sz="2200" b="0" i="0" baseline="0" dirty="0"/>
            <a:t> – Trained with noisy inputs to learn robust </a:t>
          </a:r>
          <a:r>
            <a:rPr lang="en-US" sz="2000" b="0" i="0" baseline="0" dirty="0"/>
            <a:t>feature</a:t>
          </a:r>
          <a:r>
            <a:rPr lang="en-US" sz="2200" b="0" i="0" baseline="0" dirty="0"/>
            <a:t> representations.</a:t>
          </a:r>
          <a:endParaRPr lang="en-US" sz="2200" dirty="0"/>
        </a:p>
      </dgm:t>
    </dgm:pt>
    <dgm:pt modelId="{4903C84B-E457-4B08-836F-4F7DBDE13B4E}" type="parTrans" cxnId="{87321E99-1A97-4E71-880F-720AC5A8748B}">
      <dgm:prSet/>
      <dgm:spPr/>
      <dgm:t>
        <a:bodyPr/>
        <a:lstStyle/>
        <a:p>
          <a:endParaRPr lang="en-US"/>
        </a:p>
      </dgm:t>
    </dgm:pt>
    <dgm:pt modelId="{D6AE0AC6-F909-4BA0-B533-1073713ACB86}" type="sibTrans" cxnId="{87321E99-1A97-4E71-880F-720AC5A8748B}">
      <dgm:prSet/>
      <dgm:spPr/>
      <dgm:t>
        <a:bodyPr/>
        <a:lstStyle/>
        <a:p>
          <a:endParaRPr lang="en-US"/>
        </a:p>
      </dgm:t>
    </dgm:pt>
    <dgm:pt modelId="{B99EFABA-6C41-4B17-B141-3D322F09819D}">
      <dgm:prSet custT="1"/>
      <dgm:spPr/>
      <dgm:t>
        <a:bodyPr/>
        <a:lstStyle/>
        <a:p>
          <a:r>
            <a:rPr lang="en-US" sz="2200" b="1" i="0" baseline="0" dirty="0"/>
            <a:t>Variational Autoencoder (VAE) </a:t>
          </a:r>
          <a:r>
            <a:rPr lang="en-US" sz="2200" b="0" i="0" baseline="0" dirty="0"/>
            <a:t>– Uses probabilistic latent space </a:t>
          </a:r>
          <a:r>
            <a:rPr lang="en-US" sz="2000" b="0" i="0" baseline="0" dirty="0"/>
            <a:t>sampling</a:t>
          </a:r>
          <a:r>
            <a:rPr lang="en-US" sz="2200" b="0" i="0" baseline="0" dirty="0"/>
            <a:t> for generative modeling.</a:t>
          </a:r>
          <a:endParaRPr lang="en-US" sz="2200" dirty="0"/>
        </a:p>
      </dgm:t>
    </dgm:pt>
    <dgm:pt modelId="{F71D84BA-7934-4A59-8AB3-ABF83E2139B3}" type="parTrans" cxnId="{7F71C3D9-35E8-4BEE-B040-FD57E9954F52}">
      <dgm:prSet/>
      <dgm:spPr/>
      <dgm:t>
        <a:bodyPr/>
        <a:lstStyle/>
        <a:p>
          <a:endParaRPr lang="en-US"/>
        </a:p>
      </dgm:t>
    </dgm:pt>
    <dgm:pt modelId="{61BC6A0E-233E-45F4-ABC4-88149C9AD599}" type="sibTrans" cxnId="{7F71C3D9-35E8-4BEE-B040-FD57E9954F52}">
      <dgm:prSet/>
      <dgm:spPr/>
      <dgm:t>
        <a:bodyPr/>
        <a:lstStyle/>
        <a:p>
          <a:endParaRPr lang="en-US"/>
        </a:p>
      </dgm:t>
    </dgm:pt>
    <dgm:pt modelId="{9F09A931-8C97-45EE-B6B7-03E989168F60}" type="pres">
      <dgm:prSet presAssocID="{25FB7F2A-239D-450E-92C2-AE965EF29B5A}" presName="root" presStyleCnt="0">
        <dgm:presLayoutVars>
          <dgm:dir/>
          <dgm:resizeHandles val="exact"/>
        </dgm:presLayoutVars>
      </dgm:prSet>
      <dgm:spPr/>
    </dgm:pt>
    <dgm:pt modelId="{F372219B-9516-4200-8F7C-07555689ABAE}" type="pres">
      <dgm:prSet presAssocID="{2B12A432-117A-4EC4-BBC4-B70866A31799}" presName="compNode" presStyleCnt="0"/>
      <dgm:spPr/>
    </dgm:pt>
    <dgm:pt modelId="{C44CB6B3-651F-4E66-A518-3120C93D23FF}" type="pres">
      <dgm:prSet presAssocID="{2B12A432-117A-4EC4-BBC4-B70866A31799}" presName="bgRect" presStyleLbl="bgShp" presStyleIdx="0" presStyleCnt="4"/>
      <dgm:spPr/>
    </dgm:pt>
    <dgm:pt modelId="{6987379D-DBB1-453D-945C-DB83E38D2E6D}" type="pres">
      <dgm:prSet presAssocID="{2B12A432-117A-4EC4-BBC4-B70866A3179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tune Cookie"/>
        </a:ext>
      </dgm:extLst>
    </dgm:pt>
    <dgm:pt modelId="{DFF6E861-B77B-464E-AD74-8C5BC155356C}" type="pres">
      <dgm:prSet presAssocID="{2B12A432-117A-4EC4-BBC4-B70866A31799}" presName="spaceRect" presStyleCnt="0"/>
      <dgm:spPr/>
    </dgm:pt>
    <dgm:pt modelId="{20F2F560-A74C-4D1F-9FF2-C13ACB5A219D}" type="pres">
      <dgm:prSet presAssocID="{2B12A432-117A-4EC4-BBC4-B70866A31799}" presName="parTx" presStyleLbl="revTx" presStyleIdx="0" presStyleCnt="4">
        <dgm:presLayoutVars>
          <dgm:chMax val="0"/>
          <dgm:chPref val="0"/>
        </dgm:presLayoutVars>
      </dgm:prSet>
      <dgm:spPr/>
    </dgm:pt>
    <dgm:pt modelId="{3A6BAF6D-05A1-4A16-A585-AC7281371D8F}" type="pres">
      <dgm:prSet presAssocID="{58C0DED3-1B67-489C-8B77-0E52B043B1C8}" presName="sibTrans" presStyleCnt="0"/>
      <dgm:spPr/>
    </dgm:pt>
    <dgm:pt modelId="{B62BA744-68B7-40DA-A6E2-E222AC3276F8}" type="pres">
      <dgm:prSet presAssocID="{7DB33C8D-B785-4915-912B-7A3D0CED08E0}" presName="compNode" presStyleCnt="0"/>
      <dgm:spPr/>
    </dgm:pt>
    <dgm:pt modelId="{B81F584C-FF89-4160-8E9F-09BFDB18FFC7}" type="pres">
      <dgm:prSet presAssocID="{7DB33C8D-B785-4915-912B-7A3D0CED08E0}" presName="bgRect" presStyleLbl="bgShp" presStyleIdx="1" presStyleCnt="4"/>
      <dgm:spPr/>
    </dgm:pt>
    <dgm:pt modelId="{BEC3D0E9-8EC4-4820-8DFD-E92C7689405C}" type="pres">
      <dgm:prSet presAssocID="{7DB33C8D-B785-4915-912B-7A3D0CED08E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BF9A2F9F-DF4F-408C-A8F3-B893FFE9AC8D}" type="pres">
      <dgm:prSet presAssocID="{7DB33C8D-B785-4915-912B-7A3D0CED08E0}" presName="spaceRect" presStyleCnt="0"/>
      <dgm:spPr/>
    </dgm:pt>
    <dgm:pt modelId="{948EE6CB-5FC7-4E76-8AD0-8DBDF291923B}" type="pres">
      <dgm:prSet presAssocID="{7DB33C8D-B785-4915-912B-7A3D0CED08E0}" presName="parTx" presStyleLbl="revTx" presStyleIdx="1" presStyleCnt="4">
        <dgm:presLayoutVars>
          <dgm:chMax val="0"/>
          <dgm:chPref val="0"/>
        </dgm:presLayoutVars>
      </dgm:prSet>
      <dgm:spPr/>
    </dgm:pt>
    <dgm:pt modelId="{115DC6C7-52E5-4E30-A4F4-4D9E71C68176}" type="pres">
      <dgm:prSet presAssocID="{FA77D777-60FF-46B0-98AA-78843CFCF5A2}" presName="sibTrans" presStyleCnt="0"/>
      <dgm:spPr/>
    </dgm:pt>
    <dgm:pt modelId="{3C48E6EB-2718-483E-9B67-6ED092A8DEB3}" type="pres">
      <dgm:prSet presAssocID="{850F53A0-BCA1-4585-892B-5BB2B10F9396}" presName="compNode" presStyleCnt="0"/>
      <dgm:spPr/>
    </dgm:pt>
    <dgm:pt modelId="{CE0657A4-BCBC-4AF0-964D-A12A5E872E5E}" type="pres">
      <dgm:prSet presAssocID="{850F53A0-BCA1-4585-892B-5BB2B10F9396}" presName="bgRect" presStyleLbl="bgShp" presStyleIdx="2" presStyleCnt="4"/>
      <dgm:spPr/>
    </dgm:pt>
    <dgm:pt modelId="{2DF4B1C9-ABFD-4F13-AF16-C66EE1D90F20}" type="pres">
      <dgm:prSet presAssocID="{850F53A0-BCA1-4585-892B-5BB2B10F939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nd Chime"/>
        </a:ext>
      </dgm:extLst>
    </dgm:pt>
    <dgm:pt modelId="{F5642B29-7ADD-47A0-ACCC-6C47BFD26740}" type="pres">
      <dgm:prSet presAssocID="{850F53A0-BCA1-4585-892B-5BB2B10F9396}" presName="spaceRect" presStyleCnt="0"/>
      <dgm:spPr/>
    </dgm:pt>
    <dgm:pt modelId="{18C79811-8756-438D-8788-E4311622C560}" type="pres">
      <dgm:prSet presAssocID="{850F53A0-BCA1-4585-892B-5BB2B10F9396}" presName="parTx" presStyleLbl="revTx" presStyleIdx="2" presStyleCnt="4">
        <dgm:presLayoutVars>
          <dgm:chMax val="0"/>
          <dgm:chPref val="0"/>
        </dgm:presLayoutVars>
      </dgm:prSet>
      <dgm:spPr/>
    </dgm:pt>
    <dgm:pt modelId="{6051B32F-DA88-4BD6-BEC6-FF57206C6FDA}" type="pres">
      <dgm:prSet presAssocID="{D6AE0AC6-F909-4BA0-B533-1073713ACB86}" presName="sibTrans" presStyleCnt="0"/>
      <dgm:spPr/>
    </dgm:pt>
    <dgm:pt modelId="{B8F69B39-96A2-41CE-9796-ECE3B220515C}" type="pres">
      <dgm:prSet presAssocID="{B99EFABA-6C41-4B17-B141-3D322F09819D}" presName="compNode" presStyleCnt="0"/>
      <dgm:spPr/>
    </dgm:pt>
    <dgm:pt modelId="{01C3B9E9-3383-46D1-A281-CFE554640425}" type="pres">
      <dgm:prSet presAssocID="{B99EFABA-6C41-4B17-B141-3D322F09819D}" presName="bgRect" presStyleLbl="bgShp" presStyleIdx="3" presStyleCnt="4"/>
      <dgm:spPr/>
    </dgm:pt>
    <dgm:pt modelId="{70494535-19CC-4B86-9182-8AE8A6B2B1E0}" type="pres">
      <dgm:prSet presAssocID="{B99EFABA-6C41-4B17-B141-3D322F09819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e"/>
        </a:ext>
      </dgm:extLst>
    </dgm:pt>
    <dgm:pt modelId="{06E34C18-6ACA-4ED3-8BD2-9808DE12A60C}" type="pres">
      <dgm:prSet presAssocID="{B99EFABA-6C41-4B17-B141-3D322F09819D}" presName="spaceRect" presStyleCnt="0"/>
      <dgm:spPr/>
    </dgm:pt>
    <dgm:pt modelId="{3605E551-C026-4E28-BF7B-DE7B9B920257}" type="pres">
      <dgm:prSet presAssocID="{B99EFABA-6C41-4B17-B141-3D322F09819D}" presName="parTx" presStyleLbl="revTx" presStyleIdx="3" presStyleCnt="4">
        <dgm:presLayoutVars>
          <dgm:chMax val="0"/>
          <dgm:chPref val="0"/>
        </dgm:presLayoutVars>
      </dgm:prSet>
      <dgm:spPr/>
    </dgm:pt>
  </dgm:ptLst>
  <dgm:cxnLst>
    <dgm:cxn modelId="{C824D609-48E2-446C-9C74-72181EECA034}" type="presOf" srcId="{25FB7F2A-239D-450E-92C2-AE965EF29B5A}" destId="{9F09A931-8C97-45EE-B6B7-03E989168F60}" srcOrd="0" destOrd="0" presId="urn:microsoft.com/office/officeart/2018/2/layout/IconVerticalSolidList"/>
    <dgm:cxn modelId="{43B2362C-335E-432E-A8BB-63AB1BD57191}" type="presOf" srcId="{B99EFABA-6C41-4B17-B141-3D322F09819D}" destId="{3605E551-C026-4E28-BF7B-DE7B9B920257}" srcOrd="0" destOrd="0" presId="urn:microsoft.com/office/officeart/2018/2/layout/IconVerticalSolidList"/>
    <dgm:cxn modelId="{B1527637-BFB6-4B44-9983-CEF6EC9BA5CF}" srcId="{25FB7F2A-239D-450E-92C2-AE965EF29B5A}" destId="{2B12A432-117A-4EC4-BBC4-B70866A31799}" srcOrd="0" destOrd="0" parTransId="{6420E560-D72F-4F48-AFB7-5DE9B4898673}" sibTransId="{58C0DED3-1B67-489C-8B77-0E52B043B1C8}"/>
    <dgm:cxn modelId="{1A86E54C-EFD6-4BB2-B1BE-537D244835D3}" type="presOf" srcId="{7DB33C8D-B785-4915-912B-7A3D0CED08E0}" destId="{948EE6CB-5FC7-4E76-8AD0-8DBDF291923B}" srcOrd="0" destOrd="0" presId="urn:microsoft.com/office/officeart/2018/2/layout/IconVerticalSolidList"/>
    <dgm:cxn modelId="{87321E99-1A97-4E71-880F-720AC5A8748B}" srcId="{25FB7F2A-239D-450E-92C2-AE965EF29B5A}" destId="{850F53A0-BCA1-4585-892B-5BB2B10F9396}" srcOrd="2" destOrd="0" parTransId="{4903C84B-E457-4B08-836F-4F7DBDE13B4E}" sibTransId="{D6AE0AC6-F909-4BA0-B533-1073713ACB86}"/>
    <dgm:cxn modelId="{17681AB9-AE6D-45A0-B789-053D0771396E}" srcId="{25FB7F2A-239D-450E-92C2-AE965EF29B5A}" destId="{7DB33C8D-B785-4915-912B-7A3D0CED08E0}" srcOrd="1" destOrd="0" parTransId="{B39AC06F-3952-4C28-8796-32D69EAD5E0F}" sibTransId="{FA77D777-60FF-46B0-98AA-78843CFCF5A2}"/>
    <dgm:cxn modelId="{5074BFBA-4923-45C5-B2FA-9A27D8A9F2F3}" type="presOf" srcId="{850F53A0-BCA1-4585-892B-5BB2B10F9396}" destId="{18C79811-8756-438D-8788-E4311622C560}" srcOrd="0" destOrd="0" presId="urn:microsoft.com/office/officeart/2018/2/layout/IconVerticalSolidList"/>
    <dgm:cxn modelId="{A7A3ADC5-E802-47BF-9AB8-5DF0611CF75A}" type="presOf" srcId="{2B12A432-117A-4EC4-BBC4-B70866A31799}" destId="{20F2F560-A74C-4D1F-9FF2-C13ACB5A219D}" srcOrd="0" destOrd="0" presId="urn:microsoft.com/office/officeart/2018/2/layout/IconVerticalSolidList"/>
    <dgm:cxn modelId="{7F71C3D9-35E8-4BEE-B040-FD57E9954F52}" srcId="{25FB7F2A-239D-450E-92C2-AE965EF29B5A}" destId="{B99EFABA-6C41-4B17-B141-3D322F09819D}" srcOrd="3" destOrd="0" parTransId="{F71D84BA-7934-4A59-8AB3-ABF83E2139B3}" sibTransId="{61BC6A0E-233E-45F4-ABC4-88149C9AD599}"/>
    <dgm:cxn modelId="{395FDFF6-3D32-457D-9193-C31647D6587F}" type="presParOf" srcId="{9F09A931-8C97-45EE-B6B7-03E989168F60}" destId="{F372219B-9516-4200-8F7C-07555689ABAE}" srcOrd="0" destOrd="0" presId="urn:microsoft.com/office/officeart/2018/2/layout/IconVerticalSolidList"/>
    <dgm:cxn modelId="{28E60A4B-184A-4919-B4F0-3B673E76DBDA}" type="presParOf" srcId="{F372219B-9516-4200-8F7C-07555689ABAE}" destId="{C44CB6B3-651F-4E66-A518-3120C93D23FF}" srcOrd="0" destOrd="0" presId="urn:microsoft.com/office/officeart/2018/2/layout/IconVerticalSolidList"/>
    <dgm:cxn modelId="{2006CC95-E735-4F21-A4EE-CB139D4466B0}" type="presParOf" srcId="{F372219B-9516-4200-8F7C-07555689ABAE}" destId="{6987379D-DBB1-453D-945C-DB83E38D2E6D}" srcOrd="1" destOrd="0" presId="urn:microsoft.com/office/officeart/2018/2/layout/IconVerticalSolidList"/>
    <dgm:cxn modelId="{1AB3D309-C7A8-4BCF-B60E-47046C060680}" type="presParOf" srcId="{F372219B-9516-4200-8F7C-07555689ABAE}" destId="{DFF6E861-B77B-464E-AD74-8C5BC155356C}" srcOrd="2" destOrd="0" presId="urn:microsoft.com/office/officeart/2018/2/layout/IconVerticalSolidList"/>
    <dgm:cxn modelId="{E8D1EEF0-79AD-4338-8F64-5634CCD3FB6A}" type="presParOf" srcId="{F372219B-9516-4200-8F7C-07555689ABAE}" destId="{20F2F560-A74C-4D1F-9FF2-C13ACB5A219D}" srcOrd="3" destOrd="0" presId="urn:microsoft.com/office/officeart/2018/2/layout/IconVerticalSolidList"/>
    <dgm:cxn modelId="{18C5034B-282C-459D-8874-50CC4A1E7C7B}" type="presParOf" srcId="{9F09A931-8C97-45EE-B6B7-03E989168F60}" destId="{3A6BAF6D-05A1-4A16-A585-AC7281371D8F}" srcOrd="1" destOrd="0" presId="urn:microsoft.com/office/officeart/2018/2/layout/IconVerticalSolidList"/>
    <dgm:cxn modelId="{D53A96E2-FA72-4176-B84A-AE831F1932A3}" type="presParOf" srcId="{9F09A931-8C97-45EE-B6B7-03E989168F60}" destId="{B62BA744-68B7-40DA-A6E2-E222AC3276F8}" srcOrd="2" destOrd="0" presId="urn:microsoft.com/office/officeart/2018/2/layout/IconVerticalSolidList"/>
    <dgm:cxn modelId="{C9C834BA-A6CF-4208-A930-8472014C8352}" type="presParOf" srcId="{B62BA744-68B7-40DA-A6E2-E222AC3276F8}" destId="{B81F584C-FF89-4160-8E9F-09BFDB18FFC7}" srcOrd="0" destOrd="0" presId="urn:microsoft.com/office/officeart/2018/2/layout/IconVerticalSolidList"/>
    <dgm:cxn modelId="{A1180EFE-DA5B-4644-9C99-1CBE2600BA2C}" type="presParOf" srcId="{B62BA744-68B7-40DA-A6E2-E222AC3276F8}" destId="{BEC3D0E9-8EC4-4820-8DFD-E92C7689405C}" srcOrd="1" destOrd="0" presId="urn:microsoft.com/office/officeart/2018/2/layout/IconVerticalSolidList"/>
    <dgm:cxn modelId="{9C1E7037-5DDC-4D32-AE91-C77C46CF2645}" type="presParOf" srcId="{B62BA744-68B7-40DA-A6E2-E222AC3276F8}" destId="{BF9A2F9F-DF4F-408C-A8F3-B893FFE9AC8D}" srcOrd="2" destOrd="0" presId="urn:microsoft.com/office/officeart/2018/2/layout/IconVerticalSolidList"/>
    <dgm:cxn modelId="{E4049646-EC77-45BF-A691-70F0DC287F55}" type="presParOf" srcId="{B62BA744-68B7-40DA-A6E2-E222AC3276F8}" destId="{948EE6CB-5FC7-4E76-8AD0-8DBDF291923B}" srcOrd="3" destOrd="0" presId="urn:microsoft.com/office/officeart/2018/2/layout/IconVerticalSolidList"/>
    <dgm:cxn modelId="{8C8D24EF-01E6-463A-BC2E-6551B0F898E2}" type="presParOf" srcId="{9F09A931-8C97-45EE-B6B7-03E989168F60}" destId="{115DC6C7-52E5-4E30-A4F4-4D9E71C68176}" srcOrd="3" destOrd="0" presId="urn:microsoft.com/office/officeart/2018/2/layout/IconVerticalSolidList"/>
    <dgm:cxn modelId="{55EDA1AB-CABF-46E3-BECE-0B82D58F506B}" type="presParOf" srcId="{9F09A931-8C97-45EE-B6B7-03E989168F60}" destId="{3C48E6EB-2718-483E-9B67-6ED092A8DEB3}" srcOrd="4" destOrd="0" presId="urn:microsoft.com/office/officeart/2018/2/layout/IconVerticalSolidList"/>
    <dgm:cxn modelId="{D56A126A-748F-4A98-A790-FADA744112FB}" type="presParOf" srcId="{3C48E6EB-2718-483E-9B67-6ED092A8DEB3}" destId="{CE0657A4-BCBC-4AF0-964D-A12A5E872E5E}" srcOrd="0" destOrd="0" presId="urn:microsoft.com/office/officeart/2018/2/layout/IconVerticalSolidList"/>
    <dgm:cxn modelId="{F5DFF60B-81CC-46D2-B447-C7893B382B30}" type="presParOf" srcId="{3C48E6EB-2718-483E-9B67-6ED092A8DEB3}" destId="{2DF4B1C9-ABFD-4F13-AF16-C66EE1D90F20}" srcOrd="1" destOrd="0" presId="urn:microsoft.com/office/officeart/2018/2/layout/IconVerticalSolidList"/>
    <dgm:cxn modelId="{96514B73-E53A-4C52-AE67-5DA93A422579}" type="presParOf" srcId="{3C48E6EB-2718-483E-9B67-6ED092A8DEB3}" destId="{F5642B29-7ADD-47A0-ACCC-6C47BFD26740}" srcOrd="2" destOrd="0" presId="urn:microsoft.com/office/officeart/2018/2/layout/IconVerticalSolidList"/>
    <dgm:cxn modelId="{72D956FF-B2E1-452B-A3BA-2217988D2B95}" type="presParOf" srcId="{3C48E6EB-2718-483E-9B67-6ED092A8DEB3}" destId="{18C79811-8756-438D-8788-E4311622C560}" srcOrd="3" destOrd="0" presId="urn:microsoft.com/office/officeart/2018/2/layout/IconVerticalSolidList"/>
    <dgm:cxn modelId="{55A2E4AC-E16D-4A10-B812-C162E0ED13CD}" type="presParOf" srcId="{9F09A931-8C97-45EE-B6B7-03E989168F60}" destId="{6051B32F-DA88-4BD6-BEC6-FF57206C6FDA}" srcOrd="5" destOrd="0" presId="urn:microsoft.com/office/officeart/2018/2/layout/IconVerticalSolidList"/>
    <dgm:cxn modelId="{8538DA12-5ABC-42E9-807B-DCD4AF975736}" type="presParOf" srcId="{9F09A931-8C97-45EE-B6B7-03E989168F60}" destId="{B8F69B39-96A2-41CE-9796-ECE3B220515C}" srcOrd="6" destOrd="0" presId="urn:microsoft.com/office/officeart/2018/2/layout/IconVerticalSolidList"/>
    <dgm:cxn modelId="{D463A746-4464-461B-856F-F466DECD8245}" type="presParOf" srcId="{B8F69B39-96A2-41CE-9796-ECE3B220515C}" destId="{01C3B9E9-3383-46D1-A281-CFE554640425}" srcOrd="0" destOrd="0" presId="urn:microsoft.com/office/officeart/2018/2/layout/IconVerticalSolidList"/>
    <dgm:cxn modelId="{A589FC5D-C2BB-4A2F-9493-E5A1B0182DE1}" type="presParOf" srcId="{B8F69B39-96A2-41CE-9796-ECE3B220515C}" destId="{70494535-19CC-4B86-9182-8AE8A6B2B1E0}" srcOrd="1" destOrd="0" presId="urn:microsoft.com/office/officeart/2018/2/layout/IconVerticalSolidList"/>
    <dgm:cxn modelId="{73055AAE-295E-402B-B44A-0F5EE4CCEEEA}" type="presParOf" srcId="{B8F69B39-96A2-41CE-9796-ECE3B220515C}" destId="{06E34C18-6ACA-4ED3-8BD2-9808DE12A60C}" srcOrd="2" destOrd="0" presId="urn:microsoft.com/office/officeart/2018/2/layout/IconVerticalSolidList"/>
    <dgm:cxn modelId="{5A723EB0-6DFA-4AEA-866D-1D7A31CB39F1}" type="presParOf" srcId="{B8F69B39-96A2-41CE-9796-ECE3B220515C}" destId="{3605E551-C026-4E28-BF7B-DE7B9B92025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F1626C-626D-4EEB-A70D-44A0C0ABE460}"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FEC79C80-B1BD-484D-A463-55B410C9CB6E}">
      <dgm:prSet/>
      <dgm:spPr/>
      <dgm:t>
        <a:bodyPr/>
        <a:lstStyle/>
        <a:p>
          <a:r>
            <a:rPr lang="en-US" b="1" i="0" baseline="0" dirty="0"/>
            <a:t>Training requires large datasets.</a:t>
          </a:r>
          <a:r>
            <a:rPr lang="en-US" b="0" i="0" baseline="0" dirty="0"/>
            <a:t> </a:t>
          </a:r>
          <a:endParaRPr lang="en-US" dirty="0"/>
        </a:p>
      </dgm:t>
    </dgm:pt>
    <dgm:pt modelId="{1D8A1CF0-56A6-4C6A-8BF6-D52A486AD347}" type="parTrans" cxnId="{F1EFB404-15BB-4C0B-B544-C121ED8D2EC7}">
      <dgm:prSet/>
      <dgm:spPr/>
      <dgm:t>
        <a:bodyPr/>
        <a:lstStyle/>
        <a:p>
          <a:endParaRPr lang="en-US"/>
        </a:p>
      </dgm:t>
    </dgm:pt>
    <dgm:pt modelId="{1E78B57D-F96D-41E2-9064-006E52663E1F}" type="sibTrans" cxnId="{F1EFB404-15BB-4C0B-B544-C121ED8D2EC7}">
      <dgm:prSet/>
      <dgm:spPr/>
      <dgm:t>
        <a:bodyPr/>
        <a:lstStyle/>
        <a:p>
          <a:endParaRPr lang="en-US"/>
        </a:p>
      </dgm:t>
    </dgm:pt>
    <dgm:pt modelId="{7826029A-34A4-46BB-8DBE-9E02C0ABDDAB}">
      <dgm:prSet/>
      <dgm:spPr/>
      <dgm:t>
        <a:bodyPr/>
        <a:lstStyle/>
        <a:p>
          <a:r>
            <a:rPr lang="en-US" b="1" i="0" baseline="0"/>
            <a:t>Prone to overfitting</a:t>
          </a:r>
          <a:r>
            <a:rPr lang="en-US" b="0" i="0" baseline="0"/>
            <a:t> if not regularized properly. </a:t>
          </a:r>
          <a:endParaRPr lang="en-US"/>
        </a:p>
      </dgm:t>
    </dgm:pt>
    <dgm:pt modelId="{FADE5926-9F4F-4D2D-B748-07894AA3BD95}" type="parTrans" cxnId="{0980A245-FF8B-4F9E-A169-038B5C76B1FC}">
      <dgm:prSet/>
      <dgm:spPr/>
      <dgm:t>
        <a:bodyPr/>
        <a:lstStyle/>
        <a:p>
          <a:endParaRPr lang="en-US"/>
        </a:p>
      </dgm:t>
    </dgm:pt>
    <dgm:pt modelId="{9E5C2D06-B06D-43F2-9357-8F99BC39344B}" type="sibTrans" cxnId="{0980A245-FF8B-4F9E-A169-038B5C76B1FC}">
      <dgm:prSet/>
      <dgm:spPr/>
      <dgm:t>
        <a:bodyPr/>
        <a:lstStyle/>
        <a:p>
          <a:endParaRPr lang="en-US"/>
        </a:p>
      </dgm:t>
    </dgm:pt>
    <dgm:pt modelId="{39D32BCB-B15A-44FD-82AA-2AC79A2BCE12}">
      <dgm:prSet/>
      <dgm:spPr/>
      <dgm:t>
        <a:bodyPr/>
        <a:lstStyle/>
        <a:p>
          <a:r>
            <a:rPr lang="en-US" b="1" i="0" baseline="0"/>
            <a:t>Latent space interpretability</a:t>
          </a:r>
          <a:r>
            <a:rPr lang="en-US" b="0" i="0" baseline="0"/>
            <a:t> is challenging. </a:t>
          </a:r>
          <a:endParaRPr lang="en-US"/>
        </a:p>
      </dgm:t>
    </dgm:pt>
    <dgm:pt modelId="{9B1CE3FC-C815-43A9-B2D7-F80746D7B5DE}" type="parTrans" cxnId="{47AC8FEF-D43A-496C-8D43-3348F5C2C11F}">
      <dgm:prSet/>
      <dgm:spPr/>
      <dgm:t>
        <a:bodyPr/>
        <a:lstStyle/>
        <a:p>
          <a:endParaRPr lang="en-US"/>
        </a:p>
      </dgm:t>
    </dgm:pt>
    <dgm:pt modelId="{DF7A0478-9483-4075-8622-BB47995FFCE2}" type="sibTrans" cxnId="{47AC8FEF-D43A-496C-8D43-3348F5C2C11F}">
      <dgm:prSet/>
      <dgm:spPr/>
      <dgm:t>
        <a:bodyPr/>
        <a:lstStyle/>
        <a:p>
          <a:endParaRPr lang="en-US"/>
        </a:p>
      </dgm:t>
    </dgm:pt>
    <dgm:pt modelId="{5DF29125-F940-4732-B033-AD319EBC23AA}">
      <dgm:prSet/>
      <dgm:spPr/>
      <dgm:t>
        <a:bodyPr/>
        <a:lstStyle/>
        <a:p>
          <a:r>
            <a:rPr lang="en-US" b="1" i="0" baseline="0"/>
            <a:t>High computational cost</a:t>
          </a:r>
          <a:r>
            <a:rPr lang="en-US" b="0" i="0" baseline="0"/>
            <a:t> for deep architectures. </a:t>
          </a:r>
          <a:endParaRPr lang="en-US"/>
        </a:p>
      </dgm:t>
    </dgm:pt>
    <dgm:pt modelId="{D0389187-204D-4F32-AEA4-88A687CC257B}" type="parTrans" cxnId="{8EFBA551-3CEC-428E-958F-D7CDB441F6E4}">
      <dgm:prSet/>
      <dgm:spPr/>
      <dgm:t>
        <a:bodyPr/>
        <a:lstStyle/>
        <a:p>
          <a:endParaRPr lang="en-US"/>
        </a:p>
      </dgm:t>
    </dgm:pt>
    <dgm:pt modelId="{61141328-C034-405F-A8CD-9BFA9AFE8983}" type="sibTrans" cxnId="{8EFBA551-3CEC-428E-958F-D7CDB441F6E4}">
      <dgm:prSet/>
      <dgm:spPr/>
      <dgm:t>
        <a:bodyPr/>
        <a:lstStyle/>
        <a:p>
          <a:endParaRPr lang="en-US"/>
        </a:p>
      </dgm:t>
    </dgm:pt>
    <dgm:pt modelId="{93D869CB-E762-4744-B0FB-176FB9A7663B}" type="pres">
      <dgm:prSet presAssocID="{7DF1626C-626D-4EEB-A70D-44A0C0ABE460}" presName="matrix" presStyleCnt="0">
        <dgm:presLayoutVars>
          <dgm:chMax val="1"/>
          <dgm:dir/>
          <dgm:resizeHandles val="exact"/>
        </dgm:presLayoutVars>
      </dgm:prSet>
      <dgm:spPr/>
    </dgm:pt>
    <dgm:pt modelId="{F9757845-BB4C-41C9-872C-3B0275A37404}" type="pres">
      <dgm:prSet presAssocID="{7DF1626C-626D-4EEB-A70D-44A0C0ABE460}" presName="diamond" presStyleLbl="bgShp" presStyleIdx="0" presStyleCnt="1"/>
      <dgm:spPr/>
    </dgm:pt>
    <dgm:pt modelId="{9908E6A1-EEA3-4A95-9BE3-ECF3BC794FED}" type="pres">
      <dgm:prSet presAssocID="{7DF1626C-626D-4EEB-A70D-44A0C0ABE460}" presName="quad1" presStyleLbl="node1" presStyleIdx="0" presStyleCnt="4">
        <dgm:presLayoutVars>
          <dgm:chMax val="0"/>
          <dgm:chPref val="0"/>
          <dgm:bulletEnabled val="1"/>
        </dgm:presLayoutVars>
      </dgm:prSet>
      <dgm:spPr/>
    </dgm:pt>
    <dgm:pt modelId="{416FF145-8987-4CED-8113-41E2C02637A8}" type="pres">
      <dgm:prSet presAssocID="{7DF1626C-626D-4EEB-A70D-44A0C0ABE460}" presName="quad2" presStyleLbl="node1" presStyleIdx="1" presStyleCnt="4">
        <dgm:presLayoutVars>
          <dgm:chMax val="0"/>
          <dgm:chPref val="0"/>
          <dgm:bulletEnabled val="1"/>
        </dgm:presLayoutVars>
      </dgm:prSet>
      <dgm:spPr/>
    </dgm:pt>
    <dgm:pt modelId="{1B06AB56-6BD4-4451-9B64-0ED3A17D3222}" type="pres">
      <dgm:prSet presAssocID="{7DF1626C-626D-4EEB-A70D-44A0C0ABE460}" presName="quad3" presStyleLbl="node1" presStyleIdx="2" presStyleCnt="4">
        <dgm:presLayoutVars>
          <dgm:chMax val="0"/>
          <dgm:chPref val="0"/>
          <dgm:bulletEnabled val="1"/>
        </dgm:presLayoutVars>
      </dgm:prSet>
      <dgm:spPr/>
    </dgm:pt>
    <dgm:pt modelId="{2640456F-7C08-43DF-A9FB-A082E34D072A}" type="pres">
      <dgm:prSet presAssocID="{7DF1626C-626D-4EEB-A70D-44A0C0ABE460}" presName="quad4" presStyleLbl="node1" presStyleIdx="3" presStyleCnt="4">
        <dgm:presLayoutVars>
          <dgm:chMax val="0"/>
          <dgm:chPref val="0"/>
          <dgm:bulletEnabled val="1"/>
        </dgm:presLayoutVars>
      </dgm:prSet>
      <dgm:spPr/>
    </dgm:pt>
  </dgm:ptLst>
  <dgm:cxnLst>
    <dgm:cxn modelId="{F1EFB404-15BB-4C0B-B544-C121ED8D2EC7}" srcId="{7DF1626C-626D-4EEB-A70D-44A0C0ABE460}" destId="{FEC79C80-B1BD-484D-A463-55B410C9CB6E}" srcOrd="0" destOrd="0" parTransId="{1D8A1CF0-56A6-4C6A-8BF6-D52A486AD347}" sibTransId="{1E78B57D-F96D-41E2-9064-006E52663E1F}"/>
    <dgm:cxn modelId="{4C5F442F-82BE-428E-9C14-DF814E566D34}" type="presOf" srcId="{FEC79C80-B1BD-484D-A463-55B410C9CB6E}" destId="{9908E6A1-EEA3-4A95-9BE3-ECF3BC794FED}" srcOrd="0" destOrd="0" presId="urn:microsoft.com/office/officeart/2005/8/layout/matrix3"/>
    <dgm:cxn modelId="{0980A245-FF8B-4F9E-A169-038B5C76B1FC}" srcId="{7DF1626C-626D-4EEB-A70D-44A0C0ABE460}" destId="{7826029A-34A4-46BB-8DBE-9E02C0ABDDAB}" srcOrd="1" destOrd="0" parTransId="{FADE5926-9F4F-4D2D-B748-07894AA3BD95}" sibTransId="{9E5C2D06-B06D-43F2-9357-8F99BC39344B}"/>
    <dgm:cxn modelId="{8EFBA551-3CEC-428E-958F-D7CDB441F6E4}" srcId="{7DF1626C-626D-4EEB-A70D-44A0C0ABE460}" destId="{5DF29125-F940-4732-B033-AD319EBC23AA}" srcOrd="3" destOrd="0" parTransId="{D0389187-204D-4F32-AEA4-88A687CC257B}" sibTransId="{61141328-C034-405F-A8CD-9BFA9AFE8983}"/>
    <dgm:cxn modelId="{EA31AD71-2266-4C0E-8D1F-436BA5442750}" type="presOf" srcId="{39D32BCB-B15A-44FD-82AA-2AC79A2BCE12}" destId="{1B06AB56-6BD4-4451-9B64-0ED3A17D3222}" srcOrd="0" destOrd="0" presId="urn:microsoft.com/office/officeart/2005/8/layout/matrix3"/>
    <dgm:cxn modelId="{C89F5A87-A0F1-48C1-9E97-D77ABE8E4F67}" type="presOf" srcId="{7DF1626C-626D-4EEB-A70D-44A0C0ABE460}" destId="{93D869CB-E762-4744-B0FB-176FB9A7663B}" srcOrd="0" destOrd="0" presId="urn:microsoft.com/office/officeart/2005/8/layout/matrix3"/>
    <dgm:cxn modelId="{5CF5ED8E-31D4-4DFA-B63E-B4D195A129BC}" type="presOf" srcId="{7826029A-34A4-46BB-8DBE-9E02C0ABDDAB}" destId="{416FF145-8987-4CED-8113-41E2C02637A8}" srcOrd="0" destOrd="0" presId="urn:microsoft.com/office/officeart/2005/8/layout/matrix3"/>
    <dgm:cxn modelId="{94658EA9-FC28-4410-9848-36437283FC70}" type="presOf" srcId="{5DF29125-F940-4732-B033-AD319EBC23AA}" destId="{2640456F-7C08-43DF-A9FB-A082E34D072A}" srcOrd="0" destOrd="0" presId="urn:microsoft.com/office/officeart/2005/8/layout/matrix3"/>
    <dgm:cxn modelId="{47AC8FEF-D43A-496C-8D43-3348F5C2C11F}" srcId="{7DF1626C-626D-4EEB-A70D-44A0C0ABE460}" destId="{39D32BCB-B15A-44FD-82AA-2AC79A2BCE12}" srcOrd="2" destOrd="0" parTransId="{9B1CE3FC-C815-43A9-B2D7-F80746D7B5DE}" sibTransId="{DF7A0478-9483-4075-8622-BB47995FFCE2}"/>
    <dgm:cxn modelId="{D9591EC3-46EC-4921-B98F-3F0C35FC9DD0}" type="presParOf" srcId="{93D869CB-E762-4744-B0FB-176FB9A7663B}" destId="{F9757845-BB4C-41C9-872C-3B0275A37404}" srcOrd="0" destOrd="0" presId="urn:microsoft.com/office/officeart/2005/8/layout/matrix3"/>
    <dgm:cxn modelId="{CF25203C-8DCD-4F5B-8D48-521F2E32AE31}" type="presParOf" srcId="{93D869CB-E762-4744-B0FB-176FB9A7663B}" destId="{9908E6A1-EEA3-4A95-9BE3-ECF3BC794FED}" srcOrd="1" destOrd="0" presId="urn:microsoft.com/office/officeart/2005/8/layout/matrix3"/>
    <dgm:cxn modelId="{CCA3C434-03CB-46E4-9DCC-3614E4579FFA}" type="presParOf" srcId="{93D869CB-E762-4744-B0FB-176FB9A7663B}" destId="{416FF145-8987-4CED-8113-41E2C02637A8}" srcOrd="2" destOrd="0" presId="urn:microsoft.com/office/officeart/2005/8/layout/matrix3"/>
    <dgm:cxn modelId="{81FF4789-4668-4702-A4CA-56F9FB9710A0}" type="presParOf" srcId="{93D869CB-E762-4744-B0FB-176FB9A7663B}" destId="{1B06AB56-6BD4-4451-9B64-0ED3A17D3222}" srcOrd="3" destOrd="0" presId="urn:microsoft.com/office/officeart/2005/8/layout/matrix3"/>
    <dgm:cxn modelId="{885B26D8-7B4F-4B67-ABDA-671DC7F39551}" type="presParOf" srcId="{93D869CB-E762-4744-B0FB-176FB9A7663B}" destId="{2640456F-7C08-43DF-A9FB-A082E34D072A}"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479558-3B89-4B5C-B6B1-0ACEFA5F7E3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2FF1E78-AE0B-408D-B8BD-E39AB818389B}">
      <dgm:prSet custT="1"/>
      <dgm:spPr/>
      <dgm:t>
        <a:bodyPr/>
        <a:lstStyle/>
        <a:p>
          <a:r>
            <a:rPr lang="en-US" sz="2000" b="0" i="0" baseline="0" dirty="0"/>
            <a:t>Autoencoders are powerful unsupervised learning models. </a:t>
          </a:r>
          <a:endParaRPr lang="en-US" sz="2000" dirty="0"/>
        </a:p>
      </dgm:t>
    </dgm:pt>
    <dgm:pt modelId="{C98C3AF4-CBB9-4F70-BCC5-8DF1C10EC393}" type="parTrans" cxnId="{78D803E1-D6E9-444A-B0A5-2F2D27304B11}">
      <dgm:prSet/>
      <dgm:spPr/>
      <dgm:t>
        <a:bodyPr/>
        <a:lstStyle/>
        <a:p>
          <a:endParaRPr lang="en-US"/>
        </a:p>
      </dgm:t>
    </dgm:pt>
    <dgm:pt modelId="{7368A98B-0DE3-4B31-BAC8-4625250E5A61}" type="sibTrans" cxnId="{78D803E1-D6E9-444A-B0A5-2F2D27304B11}">
      <dgm:prSet/>
      <dgm:spPr/>
      <dgm:t>
        <a:bodyPr/>
        <a:lstStyle/>
        <a:p>
          <a:endParaRPr lang="en-US"/>
        </a:p>
      </dgm:t>
    </dgm:pt>
    <dgm:pt modelId="{AF28F47F-DECB-4CFC-A4A1-85FAAFBA65D3}">
      <dgm:prSet custT="1"/>
      <dgm:spPr/>
      <dgm:t>
        <a:bodyPr/>
        <a:lstStyle/>
        <a:p>
          <a:r>
            <a:rPr lang="en-US" sz="2000" b="0" i="0" baseline="0" dirty="0"/>
            <a:t>Used for dimensionality reduction, denoising, anomaly detection, and generation. </a:t>
          </a:r>
          <a:endParaRPr lang="en-US" sz="2000" dirty="0"/>
        </a:p>
      </dgm:t>
    </dgm:pt>
    <dgm:pt modelId="{F9F3EDCA-E9C0-4F28-9075-BBEBAA695739}" type="parTrans" cxnId="{0EEAEB39-D28D-4877-8499-A156BB5531C7}">
      <dgm:prSet/>
      <dgm:spPr/>
      <dgm:t>
        <a:bodyPr/>
        <a:lstStyle/>
        <a:p>
          <a:endParaRPr lang="en-US"/>
        </a:p>
      </dgm:t>
    </dgm:pt>
    <dgm:pt modelId="{7F40BD08-992C-4511-88FC-CD4D31EE1A1D}" type="sibTrans" cxnId="{0EEAEB39-D28D-4877-8499-A156BB5531C7}">
      <dgm:prSet/>
      <dgm:spPr/>
      <dgm:t>
        <a:bodyPr/>
        <a:lstStyle/>
        <a:p>
          <a:endParaRPr lang="en-US"/>
        </a:p>
      </dgm:t>
    </dgm:pt>
    <dgm:pt modelId="{8FDDD87B-ADE6-414A-BEFD-51B17D0D2F36}">
      <dgm:prSet custT="1"/>
      <dgm:spPr/>
      <dgm:t>
        <a:bodyPr/>
        <a:lstStyle/>
        <a:p>
          <a:r>
            <a:rPr lang="en-US" sz="2000" b="0" i="0" baseline="0" dirty="0"/>
            <a:t>Different types include vanilla, sparse, denoising, and variational autoencoders. </a:t>
          </a:r>
          <a:endParaRPr lang="en-US" sz="2000" dirty="0"/>
        </a:p>
      </dgm:t>
    </dgm:pt>
    <dgm:pt modelId="{11B6DA78-E55A-4E40-9894-96291284DF17}" type="parTrans" cxnId="{0C64BD76-38EC-41A7-A2D7-2B681B4AFCF6}">
      <dgm:prSet/>
      <dgm:spPr/>
      <dgm:t>
        <a:bodyPr/>
        <a:lstStyle/>
        <a:p>
          <a:endParaRPr lang="en-US"/>
        </a:p>
      </dgm:t>
    </dgm:pt>
    <dgm:pt modelId="{30A8DC1E-C767-4911-93C3-3EA658A51214}" type="sibTrans" cxnId="{0C64BD76-38EC-41A7-A2D7-2B681B4AFCF6}">
      <dgm:prSet/>
      <dgm:spPr/>
      <dgm:t>
        <a:bodyPr/>
        <a:lstStyle/>
        <a:p>
          <a:endParaRPr lang="en-US"/>
        </a:p>
      </dgm:t>
    </dgm:pt>
    <dgm:pt modelId="{9DDB5867-0611-4EEC-BFF3-AF7C966AB048}">
      <dgm:prSet custT="1"/>
      <dgm:spPr/>
      <dgm:t>
        <a:bodyPr/>
        <a:lstStyle/>
        <a:p>
          <a:r>
            <a:rPr lang="en-US" sz="2000" b="0" i="0" baseline="0" dirty="0"/>
            <a:t>Future research aims to enhance interpretability and efficiency. </a:t>
          </a:r>
          <a:endParaRPr lang="en-US" sz="2000" dirty="0"/>
        </a:p>
      </dgm:t>
    </dgm:pt>
    <dgm:pt modelId="{C9C25169-350C-4C45-998D-7FBD00A8103D}" type="parTrans" cxnId="{9468BD19-8545-40E8-AAD7-DC46C7AD14A0}">
      <dgm:prSet/>
      <dgm:spPr/>
      <dgm:t>
        <a:bodyPr/>
        <a:lstStyle/>
        <a:p>
          <a:endParaRPr lang="en-US"/>
        </a:p>
      </dgm:t>
    </dgm:pt>
    <dgm:pt modelId="{A91564E5-A594-4ED5-81FA-5A820E525FA7}" type="sibTrans" cxnId="{9468BD19-8545-40E8-AAD7-DC46C7AD14A0}">
      <dgm:prSet/>
      <dgm:spPr/>
      <dgm:t>
        <a:bodyPr/>
        <a:lstStyle/>
        <a:p>
          <a:endParaRPr lang="en-US"/>
        </a:p>
      </dgm:t>
    </dgm:pt>
    <dgm:pt modelId="{6763EAAF-0960-4469-9AE5-0829ADE798E3}" type="pres">
      <dgm:prSet presAssocID="{64479558-3B89-4B5C-B6B1-0ACEFA5F7E3C}" presName="root" presStyleCnt="0">
        <dgm:presLayoutVars>
          <dgm:dir/>
          <dgm:resizeHandles val="exact"/>
        </dgm:presLayoutVars>
      </dgm:prSet>
      <dgm:spPr/>
    </dgm:pt>
    <dgm:pt modelId="{CDBCDCD0-5396-438D-978A-32378AC09FF9}" type="pres">
      <dgm:prSet presAssocID="{72FF1E78-AE0B-408D-B8BD-E39AB818389B}" presName="compNode" presStyleCnt="0"/>
      <dgm:spPr/>
    </dgm:pt>
    <dgm:pt modelId="{AFDA7399-AC55-4AA0-9D31-03A5D6DA0A15}" type="pres">
      <dgm:prSet presAssocID="{72FF1E78-AE0B-408D-B8BD-E39AB818389B}" presName="bgRect" presStyleLbl="bgShp" presStyleIdx="0" presStyleCnt="4"/>
      <dgm:spPr/>
    </dgm:pt>
    <dgm:pt modelId="{BC98A519-34ED-4161-9324-DDC67FEFE7AE}" type="pres">
      <dgm:prSet presAssocID="{72FF1E78-AE0B-408D-B8BD-E39AB818389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F0DFBFEA-28D5-4792-9E71-B4C96F25F23C}" type="pres">
      <dgm:prSet presAssocID="{72FF1E78-AE0B-408D-B8BD-E39AB818389B}" presName="spaceRect" presStyleCnt="0"/>
      <dgm:spPr/>
    </dgm:pt>
    <dgm:pt modelId="{7FBDD419-738E-40E7-86D0-A97719B12BDA}" type="pres">
      <dgm:prSet presAssocID="{72FF1E78-AE0B-408D-B8BD-E39AB818389B}" presName="parTx" presStyleLbl="revTx" presStyleIdx="0" presStyleCnt="4">
        <dgm:presLayoutVars>
          <dgm:chMax val="0"/>
          <dgm:chPref val="0"/>
        </dgm:presLayoutVars>
      </dgm:prSet>
      <dgm:spPr/>
    </dgm:pt>
    <dgm:pt modelId="{7DBA5330-5C43-4F73-AC66-2A88744F34E6}" type="pres">
      <dgm:prSet presAssocID="{7368A98B-0DE3-4B31-BAC8-4625250E5A61}" presName="sibTrans" presStyleCnt="0"/>
      <dgm:spPr/>
    </dgm:pt>
    <dgm:pt modelId="{4729FE0F-1415-41F9-B5B7-6690ECD4B77B}" type="pres">
      <dgm:prSet presAssocID="{AF28F47F-DECB-4CFC-A4A1-85FAAFBA65D3}" presName="compNode" presStyleCnt="0"/>
      <dgm:spPr/>
    </dgm:pt>
    <dgm:pt modelId="{F96124C9-1E77-4053-92C3-04B853126693}" type="pres">
      <dgm:prSet presAssocID="{AF28F47F-DECB-4CFC-A4A1-85FAAFBA65D3}" presName="bgRect" presStyleLbl="bgShp" presStyleIdx="1" presStyleCnt="4"/>
      <dgm:spPr/>
    </dgm:pt>
    <dgm:pt modelId="{E0ACAED5-E8F5-4D70-AE4D-2EDCBD7FD2FA}" type="pres">
      <dgm:prSet presAssocID="{AF28F47F-DECB-4CFC-A4A1-85FAAFBA65D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arkler"/>
        </a:ext>
      </dgm:extLst>
    </dgm:pt>
    <dgm:pt modelId="{7FA7C49D-7FFE-4A72-A9B4-F8FE1A9AE9AE}" type="pres">
      <dgm:prSet presAssocID="{AF28F47F-DECB-4CFC-A4A1-85FAAFBA65D3}" presName="spaceRect" presStyleCnt="0"/>
      <dgm:spPr/>
    </dgm:pt>
    <dgm:pt modelId="{B0FC7769-9279-4CB3-82E7-1DB828117E96}" type="pres">
      <dgm:prSet presAssocID="{AF28F47F-DECB-4CFC-A4A1-85FAAFBA65D3}" presName="parTx" presStyleLbl="revTx" presStyleIdx="1" presStyleCnt="4">
        <dgm:presLayoutVars>
          <dgm:chMax val="0"/>
          <dgm:chPref val="0"/>
        </dgm:presLayoutVars>
      </dgm:prSet>
      <dgm:spPr/>
    </dgm:pt>
    <dgm:pt modelId="{EA24B9DC-C3F1-4E44-B882-EC4A6C2A09A2}" type="pres">
      <dgm:prSet presAssocID="{7F40BD08-992C-4511-88FC-CD4D31EE1A1D}" presName="sibTrans" presStyleCnt="0"/>
      <dgm:spPr/>
    </dgm:pt>
    <dgm:pt modelId="{05E12126-403F-4AFD-8D6E-6018AE905F70}" type="pres">
      <dgm:prSet presAssocID="{8FDDD87B-ADE6-414A-BEFD-51B17D0D2F36}" presName="compNode" presStyleCnt="0"/>
      <dgm:spPr/>
    </dgm:pt>
    <dgm:pt modelId="{016A5DB4-C06C-4B21-B7AB-024D8BE6FDFF}" type="pres">
      <dgm:prSet presAssocID="{8FDDD87B-ADE6-414A-BEFD-51B17D0D2F36}" presName="bgRect" presStyleLbl="bgShp" presStyleIdx="2" presStyleCnt="4"/>
      <dgm:spPr/>
    </dgm:pt>
    <dgm:pt modelId="{93225235-76AE-4211-B98A-1AAADABC9CB8}" type="pres">
      <dgm:prSet presAssocID="{8FDDD87B-ADE6-414A-BEFD-51B17D0D2F3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gloo"/>
        </a:ext>
      </dgm:extLst>
    </dgm:pt>
    <dgm:pt modelId="{06E51C95-62F2-42D8-B372-990A91B8C165}" type="pres">
      <dgm:prSet presAssocID="{8FDDD87B-ADE6-414A-BEFD-51B17D0D2F36}" presName="spaceRect" presStyleCnt="0"/>
      <dgm:spPr/>
    </dgm:pt>
    <dgm:pt modelId="{4CF9DB2D-50EB-49E3-B948-23AFE067EA0E}" type="pres">
      <dgm:prSet presAssocID="{8FDDD87B-ADE6-414A-BEFD-51B17D0D2F36}" presName="parTx" presStyleLbl="revTx" presStyleIdx="2" presStyleCnt="4">
        <dgm:presLayoutVars>
          <dgm:chMax val="0"/>
          <dgm:chPref val="0"/>
        </dgm:presLayoutVars>
      </dgm:prSet>
      <dgm:spPr/>
    </dgm:pt>
    <dgm:pt modelId="{ED55D199-2125-4D78-9393-3D1132754BFA}" type="pres">
      <dgm:prSet presAssocID="{30A8DC1E-C767-4911-93C3-3EA658A51214}" presName="sibTrans" presStyleCnt="0"/>
      <dgm:spPr/>
    </dgm:pt>
    <dgm:pt modelId="{002CF1B2-ECA7-4D03-9266-514D56D4182B}" type="pres">
      <dgm:prSet presAssocID="{9DDB5867-0611-4EEC-BFF3-AF7C966AB048}" presName="compNode" presStyleCnt="0"/>
      <dgm:spPr/>
    </dgm:pt>
    <dgm:pt modelId="{D7B24E97-1E58-4A7E-BDBD-DBD762C6E0FA}" type="pres">
      <dgm:prSet presAssocID="{9DDB5867-0611-4EEC-BFF3-AF7C966AB048}" presName="bgRect" presStyleLbl="bgShp" presStyleIdx="3" presStyleCnt="4"/>
      <dgm:spPr/>
    </dgm:pt>
    <dgm:pt modelId="{AA3330B3-78F5-4C57-BB56-FCCA2C0921F7}" type="pres">
      <dgm:prSet presAssocID="{9DDB5867-0611-4EEC-BFF3-AF7C966AB04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94DDAA08-7226-441C-B6D4-93722B979B6F}" type="pres">
      <dgm:prSet presAssocID="{9DDB5867-0611-4EEC-BFF3-AF7C966AB048}" presName="spaceRect" presStyleCnt="0"/>
      <dgm:spPr/>
    </dgm:pt>
    <dgm:pt modelId="{9BD6398B-09E2-42B2-919E-43AA8DAF0C25}" type="pres">
      <dgm:prSet presAssocID="{9DDB5867-0611-4EEC-BFF3-AF7C966AB048}" presName="parTx" presStyleLbl="revTx" presStyleIdx="3" presStyleCnt="4">
        <dgm:presLayoutVars>
          <dgm:chMax val="0"/>
          <dgm:chPref val="0"/>
        </dgm:presLayoutVars>
      </dgm:prSet>
      <dgm:spPr/>
    </dgm:pt>
  </dgm:ptLst>
  <dgm:cxnLst>
    <dgm:cxn modelId="{9468BD19-8545-40E8-AAD7-DC46C7AD14A0}" srcId="{64479558-3B89-4B5C-B6B1-0ACEFA5F7E3C}" destId="{9DDB5867-0611-4EEC-BFF3-AF7C966AB048}" srcOrd="3" destOrd="0" parTransId="{C9C25169-350C-4C45-998D-7FBD00A8103D}" sibTransId="{A91564E5-A594-4ED5-81FA-5A820E525FA7}"/>
    <dgm:cxn modelId="{0EEAEB39-D28D-4877-8499-A156BB5531C7}" srcId="{64479558-3B89-4B5C-B6B1-0ACEFA5F7E3C}" destId="{AF28F47F-DECB-4CFC-A4A1-85FAAFBA65D3}" srcOrd="1" destOrd="0" parTransId="{F9F3EDCA-E9C0-4F28-9075-BBEBAA695739}" sibTransId="{7F40BD08-992C-4511-88FC-CD4D31EE1A1D}"/>
    <dgm:cxn modelId="{AF691968-2AA4-498A-89D4-CC02CFE81976}" type="presOf" srcId="{8FDDD87B-ADE6-414A-BEFD-51B17D0D2F36}" destId="{4CF9DB2D-50EB-49E3-B948-23AFE067EA0E}" srcOrd="0" destOrd="0" presId="urn:microsoft.com/office/officeart/2018/2/layout/IconVerticalSolidList"/>
    <dgm:cxn modelId="{0C64BD76-38EC-41A7-A2D7-2B681B4AFCF6}" srcId="{64479558-3B89-4B5C-B6B1-0ACEFA5F7E3C}" destId="{8FDDD87B-ADE6-414A-BEFD-51B17D0D2F36}" srcOrd="2" destOrd="0" parTransId="{11B6DA78-E55A-4E40-9894-96291284DF17}" sibTransId="{30A8DC1E-C767-4911-93C3-3EA658A51214}"/>
    <dgm:cxn modelId="{3DFE2C83-9726-4B73-B208-92E272450FAB}" type="presOf" srcId="{64479558-3B89-4B5C-B6B1-0ACEFA5F7E3C}" destId="{6763EAAF-0960-4469-9AE5-0829ADE798E3}" srcOrd="0" destOrd="0" presId="urn:microsoft.com/office/officeart/2018/2/layout/IconVerticalSolidList"/>
    <dgm:cxn modelId="{78D803E1-D6E9-444A-B0A5-2F2D27304B11}" srcId="{64479558-3B89-4B5C-B6B1-0ACEFA5F7E3C}" destId="{72FF1E78-AE0B-408D-B8BD-E39AB818389B}" srcOrd="0" destOrd="0" parTransId="{C98C3AF4-CBB9-4F70-BCC5-8DF1C10EC393}" sibTransId="{7368A98B-0DE3-4B31-BAC8-4625250E5A61}"/>
    <dgm:cxn modelId="{4734DCE2-4329-47B4-A7AB-C116EFF9239B}" type="presOf" srcId="{9DDB5867-0611-4EEC-BFF3-AF7C966AB048}" destId="{9BD6398B-09E2-42B2-919E-43AA8DAF0C25}" srcOrd="0" destOrd="0" presId="urn:microsoft.com/office/officeart/2018/2/layout/IconVerticalSolidList"/>
    <dgm:cxn modelId="{10C1E2ED-95CD-4CD9-AE8D-9C101C5D9610}" type="presOf" srcId="{72FF1E78-AE0B-408D-B8BD-E39AB818389B}" destId="{7FBDD419-738E-40E7-86D0-A97719B12BDA}" srcOrd="0" destOrd="0" presId="urn:microsoft.com/office/officeart/2018/2/layout/IconVerticalSolidList"/>
    <dgm:cxn modelId="{21A4D2F0-3C80-4552-B1AA-212DE299B7E9}" type="presOf" srcId="{AF28F47F-DECB-4CFC-A4A1-85FAAFBA65D3}" destId="{B0FC7769-9279-4CB3-82E7-1DB828117E96}" srcOrd="0" destOrd="0" presId="urn:microsoft.com/office/officeart/2018/2/layout/IconVerticalSolidList"/>
    <dgm:cxn modelId="{B6032CB2-EA2F-4BBE-8B3B-551F00735F9E}" type="presParOf" srcId="{6763EAAF-0960-4469-9AE5-0829ADE798E3}" destId="{CDBCDCD0-5396-438D-978A-32378AC09FF9}" srcOrd="0" destOrd="0" presId="urn:microsoft.com/office/officeart/2018/2/layout/IconVerticalSolidList"/>
    <dgm:cxn modelId="{978EEF11-6DC7-463B-AF3F-E76AC0E368FF}" type="presParOf" srcId="{CDBCDCD0-5396-438D-978A-32378AC09FF9}" destId="{AFDA7399-AC55-4AA0-9D31-03A5D6DA0A15}" srcOrd="0" destOrd="0" presId="urn:microsoft.com/office/officeart/2018/2/layout/IconVerticalSolidList"/>
    <dgm:cxn modelId="{C3466710-E0B9-499B-B264-93C4BBED14A0}" type="presParOf" srcId="{CDBCDCD0-5396-438D-978A-32378AC09FF9}" destId="{BC98A519-34ED-4161-9324-DDC67FEFE7AE}" srcOrd="1" destOrd="0" presId="urn:microsoft.com/office/officeart/2018/2/layout/IconVerticalSolidList"/>
    <dgm:cxn modelId="{50A76EB1-45E2-41C3-9578-99BBB9A177C1}" type="presParOf" srcId="{CDBCDCD0-5396-438D-978A-32378AC09FF9}" destId="{F0DFBFEA-28D5-4792-9E71-B4C96F25F23C}" srcOrd="2" destOrd="0" presId="urn:microsoft.com/office/officeart/2018/2/layout/IconVerticalSolidList"/>
    <dgm:cxn modelId="{66573D84-F0CD-4676-9275-3BB769DC7105}" type="presParOf" srcId="{CDBCDCD0-5396-438D-978A-32378AC09FF9}" destId="{7FBDD419-738E-40E7-86D0-A97719B12BDA}" srcOrd="3" destOrd="0" presId="urn:microsoft.com/office/officeart/2018/2/layout/IconVerticalSolidList"/>
    <dgm:cxn modelId="{AD86F873-3859-4B0B-8E6F-122265F5631B}" type="presParOf" srcId="{6763EAAF-0960-4469-9AE5-0829ADE798E3}" destId="{7DBA5330-5C43-4F73-AC66-2A88744F34E6}" srcOrd="1" destOrd="0" presId="urn:microsoft.com/office/officeart/2018/2/layout/IconVerticalSolidList"/>
    <dgm:cxn modelId="{B9DD7671-6924-4F5E-9109-B237F6EB2826}" type="presParOf" srcId="{6763EAAF-0960-4469-9AE5-0829ADE798E3}" destId="{4729FE0F-1415-41F9-B5B7-6690ECD4B77B}" srcOrd="2" destOrd="0" presId="urn:microsoft.com/office/officeart/2018/2/layout/IconVerticalSolidList"/>
    <dgm:cxn modelId="{0DAF4FE5-AECB-44BB-B3C6-79CE8D18128C}" type="presParOf" srcId="{4729FE0F-1415-41F9-B5B7-6690ECD4B77B}" destId="{F96124C9-1E77-4053-92C3-04B853126693}" srcOrd="0" destOrd="0" presId="urn:microsoft.com/office/officeart/2018/2/layout/IconVerticalSolidList"/>
    <dgm:cxn modelId="{7B905E6A-8CB7-45EA-AAD5-DF951C7252EA}" type="presParOf" srcId="{4729FE0F-1415-41F9-B5B7-6690ECD4B77B}" destId="{E0ACAED5-E8F5-4D70-AE4D-2EDCBD7FD2FA}" srcOrd="1" destOrd="0" presId="urn:microsoft.com/office/officeart/2018/2/layout/IconVerticalSolidList"/>
    <dgm:cxn modelId="{C1190441-C86F-49C3-8C7F-41D65627361B}" type="presParOf" srcId="{4729FE0F-1415-41F9-B5B7-6690ECD4B77B}" destId="{7FA7C49D-7FFE-4A72-A9B4-F8FE1A9AE9AE}" srcOrd="2" destOrd="0" presId="urn:microsoft.com/office/officeart/2018/2/layout/IconVerticalSolidList"/>
    <dgm:cxn modelId="{30CB56A4-9BD0-4782-A2E8-5D2E652B3606}" type="presParOf" srcId="{4729FE0F-1415-41F9-B5B7-6690ECD4B77B}" destId="{B0FC7769-9279-4CB3-82E7-1DB828117E96}" srcOrd="3" destOrd="0" presId="urn:microsoft.com/office/officeart/2018/2/layout/IconVerticalSolidList"/>
    <dgm:cxn modelId="{A7AB23DF-F813-42AA-92E5-EF5784308953}" type="presParOf" srcId="{6763EAAF-0960-4469-9AE5-0829ADE798E3}" destId="{EA24B9DC-C3F1-4E44-B882-EC4A6C2A09A2}" srcOrd="3" destOrd="0" presId="urn:microsoft.com/office/officeart/2018/2/layout/IconVerticalSolidList"/>
    <dgm:cxn modelId="{83B6FEF4-4442-4EFF-AA37-F0B50568C1A0}" type="presParOf" srcId="{6763EAAF-0960-4469-9AE5-0829ADE798E3}" destId="{05E12126-403F-4AFD-8D6E-6018AE905F70}" srcOrd="4" destOrd="0" presId="urn:microsoft.com/office/officeart/2018/2/layout/IconVerticalSolidList"/>
    <dgm:cxn modelId="{A3BF6331-6923-4AFD-A475-0E6A3B90CB8A}" type="presParOf" srcId="{05E12126-403F-4AFD-8D6E-6018AE905F70}" destId="{016A5DB4-C06C-4B21-B7AB-024D8BE6FDFF}" srcOrd="0" destOrd="0" presId="urn:microsoft.com/office/officeart/2018/2/layout/IconVerticalSolidList"/>
    <dgm:cxn modelId="{35A32F4B-D976-472C-9ECF-046117A8C3E1}" type="presParOf" srcId="{05E12126-403F-4AFD-8D6E-6018AE905F70}" destId="{93225235-76AE-4211-B98A-1AAADABC9CB8}" srcOrd="1" destOrd="0" presId="urn:microsoft.com/office/officeart/2018/2/layout/IconVerticalSolidList"/>
    <dgm:cxn modelId="{1A3D615C-02A8-4D26-88B8-4439824093BF}" type="presParOf" srcId="{05E12126-403F-4AFD-8D6E-6018AE905F70}" destId="{06E51C95-62F2-42D8-B372-990A91B8C165}" srcOrd="2" destOrd="0" presId="urn:microsoft.com/office/officeart/2018/2/layout/IconVerticalSolidList"/>
    <dgm:cxn modelId="{4F25A1B8-3934-42C6-9EB6-4A7B9EA35C97}" type="presParOf" srcId="{05E12126-403F-4AFD-8D6E-6018AE905F70}" destId="{4CF9DB2D-50EB-49E3-B948-23AFE067EA0E}" srcOrd="3" destOrd="0" presId="urn:microsoft.com/office/officeart/2018/2/layout/IconVerticalSolidList"/>
    <dgm:cxn modelId="{BB613014-D04D-4D5B-AF26-3B3F31978531}" type="presParOf" srcId="{6763EAAF-0960-4469-9AE5-0829ADE798E3}" destId="{ED55D199-2125-4D78-9393-3D1132754BFA}" srcOrd="5" destOrd="0" presId="urn:microsoft.com/office/officeart/2018/2/layout/IconVerticalSolidList"/>
    <dgm:cxn modelId="{052F4C34-B40B-45B8-B04C-C92DEC53CE56}" type="presParOf" srcId="{6763EAAF-0960-4469-9AE5-0829ADE798E3}" destId="{002CF1B2-ECA7-4D03-9266-514D56D4182B}" srcOrd="6" destOrd="0" presId="urn:microsoft.com/office/officeart/2018/2/layout/IconVerticalSolidList"/>
    <dgm:cxn modelId="{DCAB3A5F-CA51-4666-97BD-A7AFDFC6CAE8}" type="presParOf" srcId="{002CF1B2-ECA7-4D03-9266-514D56D4182B}" destId="{D7B24E97-1E58-4A7E-BDBD-DBD762C6E0FA}" srcOrd="0" destOrd="0" presId="urn:microsoft.com/office/officeart/2018/2/layout/IconVerticalSolidList"/>
    <dgm:cxn modelId="{C0CADB28-7ECD-451C-95AC-3EC1CCCBCA49}" type="presParOf" srcId="{002CF1B2-ECA7-4D03-9266-514D56D4182B}" destId="{AA3330B3-78F5-4C57-BB56-FCCA2C0921F7}" srcOrd="1" destOrd="0" presId="urn:microsoft.com/office/officeart/2018/2/layout/IconVerticalSolidList"/>
    <dgm:cxn modelId="{22E723DF-9E6C-40DD-8AA5-9C5876360585}" type="presParOf" srcId="{002CF1B2-ECA7-4D03-9266-514D56D4182B}" destId="{94DDAA08-7226-441C-B6D4-93722B979B6F}" srcOrd="2" destOrd="0" presId="urn:microsoft.com/office/officeart/2018/2/layout/IconVerticalSolidList"/>
    <dgm:cxn modelId="{8F1445BF-37CC-450A-AD9F-747DF82FB7BB}" type="presParOf" srcId="{002CF1B2-ECA7-4D03-9266-514D56D4182B}" destId="{9BD6398B-09E2-42B2-919E-43AA8DAF0C2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1DC83-6462-45C3-9F62-465A47EE75DB}">
      <dsp:nvSpPr>
        <dsp:cNvPr id="0" name=""/>
        <dsp:cNvSpPr/>
      </dsp:nvSpPr>
      <dsp:spPr>
        <a:xfrm>
          <a:off x="647632" y="44270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743A54-1A1B-449A-BE89-574143EA3277}">
      <dsp:nvSpPr>
        <dsp:cNvPr id="0" name=""/>
        <dsp:cNvSpPr/>
      </dsp:nvSpPr>
      <dsp:spPr>
        <a:xfrm>
          <a:off x="647632" y="210393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IN" sz="2200" b="1" kern="1200" dirty="0"/>
            <a:t>3. Training Objective: Minimizing Reconstruction Error</a:t>
          </a:r>
          <a:endParaRPr lang="en-US" sz="2200" kern="1200" dirty="0"/>
        </a:p>
      </dsp:txBody>
      <dsp:txXfrm>
        <a:off x="647632" y="2103936"/>
        <a:ext cx="4320000" cy="648000"/>
      </dsp:txXfrm>
    </dsp:sp>
    <dsp:sp modelId="{D1C6A211-4847-4A18-89DA-48499CD86C97}">
      <dsp:nvSpPr>
        <dsp:cNvPr id="0" name=""/>
        <dsp:cNvSpPr/>
      </dsp:nvSpPr>
      <dsp:spPr>
        <a:xfrm>
          <a:off x="647632" y="2821345"/>
          <a:ext cx="4320000" cy="1091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IN" sz="1700" kern="1200" dirty="0"/>
            <a:t>We optimize weights and biases to minimize the reconstruction loss:</a:t>
          </a:r>
          <a:endParaRPr lang="en-US" sz="1700" kern="1200" dirty="0"/>
        </a:p>
        <a:p>
          <a:pPr marL="0" lvl="0" indent="0" algn="l" defTabSz="755650">
            <a:lnSpc>
              <a:spcPct val="100000"/>
            </a:lnSpc>
            <a:spcBef>
              <a:spcPct val="0"/>
            </a:spcBef>
            <a:spcAft>
              <a:spcPct val="35000"/>
            </a:spcAft>
            <a:buNone/>
          </a:pPr>
          <a:r>
            <a:rPr lang="en-US" sz="1700" kern="1200"/>
            <a:t>(Commonly used </a:t>
          </a:r>
          <a:r>
            <a:rPr lang="en-US" sz="1700" b="1" kern="1200"/>
            <a:t>Mean Squared Error (MSE)</a:t>
          </a:r>
          <a:r>
            <a:rPr lang="en-US" sz="1700" kern="1200"/>
            <a:t> loss function)</a:t>
          </a:r>
        </a:p>
      </dsp:txBody>
      <dsp:txXfrm>
        <a:off x="647632" y="2821345"/>
        <a:ext cx="4320000" cy="1091783"/>
      </dsp:txXfrm>
    </dsp:sp>
    <dsp:sp modelId="{F201674B-CB67-44C2-A03A-187712923D2C}">
      <dsp:nvSpPr>
        <dsp:cNvPr id="0" name=""/>
        <dsp:cNvSpPr/>
      </dsp:nvSpPr>
      <dsp:spPr>
        <a:xfrm>
          <a:off x="5723632" y="44270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5241AF-8333-4E08-8111-94E4B1467DB6}">
      <dsp:nvSpPr>
        <dsp:cNvPr id="0" name=""/>
        <dsp:cNvSpPr/>
      </dsp:nvSpPr>
      <dsp:spPr>
        <a:xfrm>
          <a:off x="5723632" y="210393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IN" sz="2200" b="1" kern="1200" dirty="0"/>
            <a:t>4. Optimization &amp; Learning</a:t>
          </a:r>
          <a:endParaRPr lang="en-US" sz="2200" kern="1200" dirty="0"/>
        </a:p>
      </dsp:txBody>
      <dsp:txXfrm>
        <a:off x="5723632" y="2103936"/>
        <a:ext cx="4320000" cy="648000"/>
      </dsp:txXfrm>
    </dsp:sp>
    <dsp:sp modelId="{8CA763EB-2C38-47CD-9799-0845D1C7B8CE}">
      <dsp:nvSpPr>
        <dsp:cNvPr id="0" name=""/>
        <dsp:cNvSpPr/>
      </dsp:nvSpPr>
      <dsp:spPr>
        <a:xfrm>
          <a:off x="5723632" y="2821345"/>
          <a:ext cx="4320000" cy="1091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Font typeface="Wingdings" panose="05000000000000000000" pitchFamily="2" charset="2"/>
            <a:buNone/>
          </a:pPr>
          <a:r>
            <a:rPr lang="en-IN" sz="1700" b="1" kern="1200" dirty="0"/>
            <a:t>Backpropagation</a:t>
          </a:r>
          <a:r>
            <a:rPr lang="en-IN" sz="1700" kern="1200" dirty="0"/>
            <a:t> is used to compute gradients.</a:t>
          </a:r>
          <a:endParaRPr lang="en-US" sz="1700" kern="1200" dirty="0"/>
        </a:p>
        <a:p>
          <a:pPr marL="0" lvl="0" indent="0" algn="l" defTabSz="755650">
            <a:lnSpc>
              <a:spcPct val="100000"/>
            </a:lnSpc>
            <a:spcBef>
              <a:spcPct val="0"/>
            </a:spcBef>
            <a:spcAft>
              <a:spcPct val="35000"/>
            </a:spcAft>
            <a:buFont typeface="Wingdings" panose="05000000000000000000" pitchFamily="2" charset="2"/>
            <a:buNone/>
          </a:pPr>
          <a:r>
            <a:rPr lang="en-IN" sz="1700" b="1" kern="1200" dirty="0"/>
            <a:t>Optimization algorithms</a:t>
          </a:r>
          <a:r>
            <a:rPr lang="en-IN" sz="1700" kern="1200" dirty="0"/>
            <a:t>: Stochastic Gradient Descent (</a:t>
          </a:r>
          <a:r>
            <a:rPr lang="en-IN" sz="1700" b="1" kern="1200" dirty="0"/>
            <a:t>SGD</a:t>
          </a:r>
          <a:r>
            <a:rPr lang="en-IN" sz="1700" kern="1200" dirty="0"/>
            <a:t>) or </a:t>
          </a:r>
          <a:r>
            <a:rPr lang="en-IN" sz="1700" b="1" kern="1200" dirty="0"/>
            <a:t>Adam</a:t>
          </a:r>
          <a:r>
            <a:rPr lang="en-IN" sz="1700" kern="1200" dirty="0"/>
            <a:t> adjust weights iteratively.</a:t>
          </a:r>
          <a:endParaRPr lang="en-US" sz="1700" kern="1200" dirty="0"/>
        </a:p>
      </dsp:txBody>
      <dsp:txXfrm>
        <a:off x="5723632" y="2821345"/>
        <a:ext cx="4320000" cy="10917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4CB6B3-651F-4E66-A518-3120C93D23FF}">
      <dsp:nvSpPr>
        <dsp:cNvPr id="0" name=""/>
        <dsp:cNvSpPr/>
      </dsp:nvSpPr>
      <dsp:spPr>
        <a:xfrm>
          <a:off x="0" y="2282"/>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87379D-DBB1-453D-945C-DB83E38D2E6D}">
      <dsp:nvSpPr>
        <dsp:cNvPr id="0" name=""/>
        <dsp:cNvSpPr/>
      </dsp:nvSpPr>
      <dsp:spPr>
        <a:xfrm>
          <a:off x="349915" y="262549"/>
          <a:ext cx="636209" cy="6362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F2F560-A74C-4D1F-9FF2-C13ACB5A219D}">
      <dsp:nvSpPr>
        <dsp:cNvPr id="0" name=""/>
        <dsp:cNvSpPr/>
      </dsp:nvSpPr>
      <dsp:spPr>
        <a:xfrm>
          <a:off x="1336039" y="2282"/>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889000">
            <a:lnSpc>
              <a:spcPct val="90000"/>
            </a:lnSpc>
            <a:spcBef>
              <a:spcPct val="0"/>
            </a:spcBef>
            <a:spcAft>
              <a:spcPct val="35000"/>
            </a:spcAft>
            <a:buNone/>
          </a:pPr>
          <a:r>
            <a:rPr lang="en-US" sz="2000" b="1" i="0" kern="1200" baseline="0" dirty="0"/>
            <a:t>Vanilla Autoencoder </a:t>
          </a:r>
          <a:r>
            <a:rPr lang="en-US" sz="2000" b="0" i="0" kern="1200" baseline="0" dirty="0"/>
            <a:t>– A basic encoder-decoder network trained to reconstruct input.</a:t>
          </a:r>
          <a:endParaRPr lang="en-US" sz="2000" kern="1200" dirty="0"/>
        </a:p>
      </dsp:txBody>
      <dsp:txXfrm>
        <a:off x="1336039" y="2282"/>
        <a:ext cx="4835908" cy="1156744"/>
      </dsp:txXfrm>
    </dsp:sp>
    <dsp:sp modelId="{B81F584C-FF89-4160-8E9F-09BFDB18FFC7}">
      <dsp:nvSpPr>
        <dsp:cNvPr id="0" name=""/>
        <dsp:cNvSpPr/>
      </dsp:nvSpPr>
      <dsp:spPr>
        <a:xfrm>
          <a:off x="0" y="1448212"/>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C3D0E9-8EC4-4820-8DFD-E92C7689405C}">
      <dsp:nvSpPr>
        <dsp:cNvPr id="0" name=""/>
        <dsp:cNvSpPr/>
      </dsp:nvSpPr>
      <dsp:spPr>
        <a:xfrm>
          <a:off x="349915" y="1708480"/>
          <a:ext cx="636209" cy="6362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8EE6CB-5FC7-4E76-8AD0-8DBDF291923B}">
      <dsp:nvSpPr>
        <dsp:cNvPr id="0" name=""/>
        <dsp:cNvSpPr/>
      </dsp:nvSpPr>
      <dsp:spPr>
        <a:xfrm>
          <a:off x="1336039" y="1448212"/>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889000">
            <a:lnSpc>
              <a:spcPct val="90000"/>
            </a:lnSpc>
            <a:spcBef>
              <a:spcPct val="0"/>
            </a:spcBef>
            <a:spcAft>
              <a:spcPct val="35000"/>
            </a:spcAft>
            <a:buNone/>
          </a:pPr>
          <a:r>
            <a:rPr lang="en-US" sz="2000" b="1" i="0" kern="1200" baseline="0" dirty="0"/>
            <a:t>Sparse Autoencoder </a:t>
          </a:r>
          <a:r>
            <a:rPr lang="en-US" sz="2000" b="0" i="0" kern="1200" baseline="0" dirty="0"/>
            <a:t>– Introduces a sparsity constraint on hidden units to enforce feature selection.</a:t>
          </a:r>
          <a:endParaRPr lang="en-US" sz="2000" kern="1200" dirty="0"/>
        </a:p>
      </dsp:txBody>
      <dsp:txXfrm>
        <a:off x="1336039" y="1448212"/>
        <a:ext cx="4835908" cy="1156744"/>
      </dsp:txXfrm>
    </dsp:sp>
    <dsp:sp modelId="{CE0657A4-BCBC-4AF0-964D-A12A5E872E5E}">
      <dsp:nvSpPr>
        <dsp:cNvPr id="0" name=""/>
        <dsp:cNvSpPr/>
      </dsp:nvSpPr>
      <dsp:spPr>
        <a:xfrm>
          <a:off x="0" y="2894143"/>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F4B1C9-ABFD-4F13-AF16-C66EE1D90F20}">
      <dsp:nvSpPr>
        <dsp:cNvPr id="0" name=""/>
        <dsp:cNvSpPr/>
      </dsp:nvSpPr>
      <dsp:spPr>
        <a:xfrm>
          <a:off x="349915" y="3154410"/>
          <a:ext cx="636209" cy="6362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C79811-8756-438D-8788-E4311622C560}">
      <dsp:nvSpPr>
        <dsp:cNvPr id="0" name=""/>
        <dsp:cNvSpPr/>
      </dsp:nvSpPr>
      <dsp:spPr>
        <a:xfrm>
          <a:off x="1336039" y="2894143"/>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977900">
            <a:lnSpc>
              <a:spcPct val="90000"/>
            </a:lnSpc>
            <a:spcBef>
              <a:spcPct val="0"/>
            </a:spcBef>
            <a:spcAft>
              <a:spcPct val="35000"/>
            </a:spcAft>
            <a:buNone/>
          </a:pPr>
          <a:r>
            <a:rPr lang="en-US" sz="2200" b="1" i="0" kern="1200" baseline="0" dirty="0"/>
            <a:t>Denoising Autoencoder</a:t>
          </a:r>
          <a:r>
            <a:rPr lang="en-US" sz="2200" b="0" i="0" kern="1200" baseline="0" dirty="0"/>
            <a:t> – Trained with noisy inputs to learn robust </a:t>
          </a:r>
          <a:r>
            <a:rPr lang="en-US" sz="2000" b="0" i="0" kern="1200" baseline="0" dirty="0"/>
            <a:t>feature</a:t>
          </a:r>
          <a:r>
            <a:rPr lang="en-US" sz="2200" b="0" i="0" kern="1200" baseline="0" dirty="0"/>
            <a:t> representations.</a:t>
          </a:r>
          <a:endParaRPr lang="en-US" sz="2200" kern="1200" dirty="0"/>
        </a:p>
      </dsp:txBody>
      <dsp:txXfrm>
        <a:off x="1336039" y="2894143"/>
        <a:ext cx="4835908" cy="1156744"/>
      </dsp:txXfrm>
    </dsp:sp>
    <dsp:sp modelId="{01C3B9E9-3383-46D1-A281-CFE554640425}">
      <dsp:nvSpPr>
        <dsp:cNvPr id="0" name=""/>
        <dsp:cNvSpPr/>
      </dsp:nvSpPr>
      <dsp:spPr>
        <a:xfrm>
          <a:off x="0" y="4340073"/>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494535-19CC-4B86-9182-8AE8A6B2B1E0}">
      <dsp:nvSpPr>
        <dsp:cNvPr id="0" name=""/>
        <dsp:cNvSpPr/>
      </dsp:nvSpPr>
      <dsp:spPr>
        <a:xfrm>
          <a:off x="349915" y="4600340"/>
          <a:ext cx="636209" cy="6362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05E551-C026-4E28-BF7B-DE7B9B920257}">
      <dsp:nvSpPr>
        <dsp:cNvPr id="0" name=""/>
        <dsp:cNvSpPr/>
      </dsp:nvSpPr>
      <dsp:spPr>
        <a:xfrm>
          <a:off x="1336039" y="4340073"/>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977900">
            <a:lnSpc>
              <a:spcPct val="90000"/>
            </a:lnSpc>
            <a:spcBef>
              <a:spcPct val="0"/>
            </a:spcBef>
            <a:spcAft>
              <a:spcPct val="35000"/>
            </a:spcAft>
            <a:buNone/>
          </a:pPr>
          <a:r>
            <a:rPr lang="en-US" sz="2200" b="1" i="0" kern="1200" baseline="0" dirty="0"/>
            <a:t>Variational Autoencoder (VAE) </a:t>
          </a:r>
          <a:r>
            <a:rPr lang="en-US" sz="2200" b="0" i="0" kern="1200" baseline="0" dirty="0"/>
            <a:t>– Uses probabilistic latent space </a:t>
          </a:r>
          <a:r>
            <a:rPr lang="en-US" sz="2000" b="0" i="0" kern="1200" baseline="0" dirty="0"/>
            <a:t>sampling</a:t>
          </a:r>
          <a:r>
            <a:rPr lang="en-US" sz="2200" b="0" i="0" kern="1200" baseline="0" dirty="0"/>
            <a:t> for generative modeling.</a:t>
          </a:r>
          <a:endParaRPr lang="en-US" sz="2200" kern="1200" dirty="0"/>
        </a:p>
      </dsp:txBody>
      <dsp:txXfrm>
        <a:off x="1336039" y="4340073"/>
        <a:ext cx="4835908" cy="11567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757845-BB4C-41C9-872C-3B0275A37404}">
      <dsp:nvSpPr>
        <dsp:cNvPr id="0" name=""/>
        <dsp:cNvSpPr/>
      </dsp:nvSpPr>
      <dsp:spPr>
        <a:xfrm>
          <a:off x="152400" y="0"/>
          <a:ext cx="5410200" cy="5410200"/>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08E6A1-EEA3-4A95-9BE3-ECF3BC794FED}">
      <dsp:nvSpPr>
        <dsp:cNvPr id="0" name=""/>
        <dsp:cNvSpPr/>
      </dsp:nvSpPr>
      <dsp:spPr>
        <a:xfrm>
          <a:off x="666369" y="513969"/>
          <a:ext cx="2109978" cy="210997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0" kern="1200" baseline="0" dirty="0"/>
            <a:t>Training requires large datasets.</a:t>
          </a:r>
          <a:r>
            <a:rPr lang="en-US" sz="2000" b="0" i="0" kern="1200" baseline="0" dirty="0"/>
            <a:t> </a:t>
          </a:r>
          <a:endParaRPr lang="en-US" sz="2000" kern="1200" dirty="0"/>
        </a:p>
      </dsp:txBody>
      <dsp:txXfrm>
        <a:off x="769370" y="616970"/>
        <a:ext cx="1903976" cy="1903976"/>
      </dsp:txXfrm>
    </dsp:sp>
    <dsp:sp modelId="{416FF145-8987-4CED-8113-41E2C02637A8}">
      <dsp:nvSpPr>
        <dsp:cNvPr id="0" name=""/>
        <dsp:cNvSpPr/>
      </dsp:nvSpPr>
      <dsp:spPr>
        <a:xfrm>
          <a:off x="2938653" y="513969"/>
          <a:ext cx="2109978" cy="210997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0" kern="1200" baseline="0"/>
            <a:t>Prone to overfitting</a:t>
          </a:r>
          <a:r>
            <a:rPr lang="en-US" sz="2000" b="0" i="0" kern="1200" baseline="0"/>
            <a:t> if not regularized properly. </a:t>
          </a:r>
          <a:endParaRPr lang="en-US" sz="2000" kern="1200"/>
        </a:p>
      </dsp:txBody>
      <dsp:txXfrm>
        <a:off x="3041654" y="616970"/>
        <a:ext cx="1903976" cy="1903976"/>
      </dsp:txXfrm>
    </dsp:sp>
    <dsp:sp modelId="{1B06AB56-6BD4-4451-9B64-0ED3A17D3222}">
      <dsp:nvSpPr>
        <dsp:cNvPr id="0" name=""/>
        <dsp:cNvSpPr/>
      </dsp:nvSpPr>
      <dsp:spPr>
        <a:xfrm>
          <a:off x="666369" y="2786253"/>
          <a:ext cx="2109978" cy="210997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0" kern="1200" baseline="0"/>
            <a:t>Latent space interpretability</a:t>
          </a:r>
          <a:r>
            <a:rPr lang="en-US" sz="2000" b="0" i="0" kern="1200" baseline="0"/>
            <a:t> is challenging. </a:t>
          </a:r>
          <a:endParaRPr lang="en-US" sz="2000" kern="1200"/>
        </a:p>
      </dsp:txBody>
      <dsp:txXfrm>
        <a:off x="769370" y="2889254"/>
        <a:ext cx="1903976" cy="1903976"/>
      </dsp:txXfrm>
    </dsp:sp>
    <dsp:sp modelId="{2640456F-7C08-43DF-A9FB-A082E34D072A}">
      <dsp:nvSpPr>
        <dsp:cNvPr id="0" name=""/>
        <dsp:cNvSpPr/>
      </dsp:nvSpPr>
      <dsp:spPr>
        <a:xfrm>
          <a:off x="2938653" y="2786253"/>
          <a:ext cx="2109978" cy="210997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0" kern="1200" baseline="0"/>
            <a:t>High computational cost</a:t>
          </a:r>
          <a:r>
            <a:rPr lang="en-US" sz="2000" b="0" i="0" kern="1200" baseline="0"/>
            <a:t> for deep architectures. </a:t>
          </a:r>
          <a:endParaRPr lang="en-US" sz="2000" kern="1200"/>
        </a:p>
      </dsp:txBody>
      <dsp:txXfrm>
        <a:off x="3041654" y="2889254"/>
        <a:ext cx="1903976" cy="19039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A7399-AC55-4AA0-9D31-03A5D6DA0A15}">
      <dsp:nvSpPr>
        <dsp:cNvPr id="0" name=""/>
        <dsp:cNvSpPr/>
      </dsp:nvSpPr>
      <dsp:spPr>
        <a:xfrm>
          <a:off x="0" y="2282"/>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98A519-34ED-4161-9324-DDC67FEFE7AE}">
      <dsp:nvSpPr>
        <dsp:cNvPr id="0" name=""/>
        <dsp:cNvSpPr/>
      </dsp:nvSpPr>
      <dsp:spPr>
        <a:xfrm>
          <a:off x="349915" y="262549"/>
          <a:ext cx="636209" cy="6362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BDD419-738E-40E7-86D0-A97719B12BDA}">
      <dsp:nvSpPr>
        <dsp:cNvPr id="0" name=""/>
        <dsp:cNvSpPr/>
      </dsp:nvSpPr>
      <dsp:spPr>
        <a:xfrm>
          <a:off x="1336039" y="2282"/>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889000">
            <a:lnSpc>
              <a:spcPct val="90000"/>
            </a:lnSpc>
            <a:spcBef>
              <a:spcPct val="0"/>
            </a:spcBef>
            <a:spcAft>
              <a:spcPct val="35000"/>
            </a:spcAft>
            <a:buNone/>
          </a:pPr>
          <a:r>
            <a:rPr lang="en-US" sz="2000" b="0" i="0" kern="1200" baseline="0" dirty="0"/>
            <a:t>Autoencoders are powerful unsupervised learning models. </a:t>
          </a:r>
          <a:endParaRPr lang="en-US" sz="2000" kern="1200" dirty="0"/>
        </a:p>
      </dsp:txBody>
      <dsp:txXfrm>
        <a:off x="1336039" y="2282"/>
        <a:ext cx="4835908" cy="1156744"/>
      </dsp:txXfrm>
    </dsp:sp>
    <dsp:sp modelId="{F96124C9-1E77-4053-92C3-04B853126693}">
      <dsp:nvSpPr>
        <dsp:cNvPr id="0" name=""/>
        <dsp:cNvSpPr/>
      </dsp:nvSpPr>
      <dsp:spPr>
        <a:xfrm>
          <a:off x="0" y="1448212"/>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ACAED5-E8F5-4D70-AE4D-2EDCBD7FD2FA}">
      <dsp:nvSpPr>
        <dsp:cNvPr id="0" name=""/>
        <dsp:cNvSpPr/>
      </dsp:nvSpPr>
      <dsp:spPr>
        <a:xfrm>
          <a:off x="349915" y="1708480"/>
          <a:ext cx="636209" cy="6362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FC7769-9279-4CB3-82E7-1DB828117E96}">
      <dsp:nvSpPr>
        <dsp:cNvPr id="0" name=""/>
        <dsp:cNvSpPr/>
      </dsp:nvSpPr>
      <dsp:spPr>
        <a:xfrm>
          <a:off x="1336039" y="1448212"/>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889000">
            <a:lnSpc>
              <a:spcPct val="90000"/>
            </a:lnSpc>
            <a:spcBef>
              <a:spcPct val="0"/>
            </a:spcBef>
            <a:spcAft>
              <a:spcPct val="35000"/>
            </a:spcAft>
            <a:buNone/>
          </a:pPr>
          <a:r>
            <a:rPr lang="en-US" sz="2000" b="0" i="0" kern="1200" baseline="0" dirty="0"/>
            <a:t>Used for dimensionality reduction, denoising, anomaly detection, and generation. </a:t>
          </a:r>
          <a:endParaRPr lang="en-US" sz="2000" kern="1200" dirty="0"/>
        </a:p>
      </dsp:txBody>
      <dsp:txXfrm>
        <a:off x="1336039" y="1448212"/>
        <a:ext cx="4835908" cy="1156744"/>
      </dsp:txXfrm>
    </dsp:sp>
    <dsp:sp modelId="{016A5DB4-C06C-4B21-B7AB-024D8BE6FDFF}">
      <dsp:nvSpPr>
        <dsp:cNvPr id="0" name=""/>
        <dsp:cNvSpPr/>
      </dsp:nvSpPr>
      <dsp:spPr>
        <a:xfrm>
          <a:off x="0" y="2894143"/>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225235-76AE-4211-B98A-1AAADABC9CB8}">
      <dsp:nvSpPr>
        <dsp:cNvPr id="0" name=""/>
        <dsp:cNvSpPr/>
      </dsp:nvSpPr>
      <dsp:spPr>
        <a:xfrm>
          <a:off x="349915" y="3154410"/>
          <a:ext cx="636209" cy="6362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F9DB2D-50EB-49E3-B948-23AFE067EA0E}">
      <dsp:nvSpPr>
        <dsp:cNvPr id="0" name=""/>
        <dsp:cNvSpPr/>
      </dsp:nvSpPr>
      <dsp:spPr>
        <a:xfrm>
          <a:off x="1336039" y="2894143"/>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889000">
            <a:lnSpc>
              <a:spcPct val="90000"/>
            </a:lnSpc>
            <a:spcBef>
              <a:spcPct val="0"/>
            </a:spcBef>
            <a:spcAft>
              <a:spcPct val="35000"/>
            </a:spcAft>
            <a:buNone/>
          </a:pPr>
          <a:r>
            <a:rPr lang="en-US" sz="2000" b="0" i="0" kern="1200" baseline="0" dirty="0"/>
            <a:t>Different types include vanilla, sparse, denoising, and variational autoencoders. </a:t>
          </a:r>
          <a:endParaRPr lang="en-US" sz="2000" kern="1200" dirty="0"/>
        </a:p>
      </dsp:txBody>
      <dsp:txXfrm>
        <a:off x="1336039" y="2894143"/>
        <a:ext cx="4835908" cy="1156744"/>
      </dsp:txXfrm>
    </dsp:sp>
    <dsp:sp modelId="{D7B24E97-1E58-4A7E-BDBD-DBD762C6E0FA}">
      <dsp:nvSpPr>
        <dsp:cNvPr id="0" name=""/>
        <dsp:cNvSpPr/>
      </dsp:nvSpPr>
      <dsp:spPr>
        <a:xfrm>
          <a:off x="0" y="4340073"/>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3330B3-78F5-4C57-BB56-FCCA2C0921F7}">
      <dsp:nvSpPr>
        <dsp:cNvPr id="0" name=""/>
        <dsp:cNvSpPr/>
      </dsp:nvSpPr>
      <dsp:spPr>
        <a:xfrm>
          <a:off x="349915" y="4600340"/>
          <a:ext cx="636209" cy="6362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D6398B-09E2-42B2-919E-43AA8DAF0C25}">
      <dsp:nvSpPr>
        <dsp:cNvPr id="0" name=""/>
        <dsp:cNvSpPr/>
      </dsp:nvSpPr>
      <dsp:spPr>
        <a:xfrm>
          <a:off x="1336039" y="4340073"/>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889000">
            <a:lnSpc>
              <a:spcPct val="90000"/>
            </a:lnSpc>
            <a:spcBef>
              <a:spcPct val="0"/>
            </a:spcBef>
            <a:spcAft>
              <a:spcPct val="35000"/>
            </a:spcAft>
            <a:buNone/>
          </a:pPr>
          <a:r>
            <a:rPr lang="en-US" sz="2000" b="0" i="0" kern="1200" baseline="0" dirty="0"/>
            <a:t>Future research aims to enhance interpretability and efficiency. </a:t>
          </a:r>
          <a:endParaRPr lang="en-US" sz="2000" kern="1200" dirty="0"/>
        </a:p>
      </dsp:txBody>
      <dsp:txXfrm>
        <a:off x="1336039" y="4340073"/>
        <a:ext cx="4835908" cy="115674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A99E9-3402-43B7-BC13-F6174B66F949}" type="datetimeFigureOut">
              <a:rPr lang="en-IN" smtClean="0"/>
              <a:t>23-07-2025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3B118-592C-4C7C-8F1E-3B1630992922}" type="slidenum">
              <a:rPr lang="en-IN" smtClean="0"/>
              <a:t>‹#›</a:t>
            </a:fld>
            <a:endParaRPr lang="en-IN"/>
          </a:p>
        </p:txBody>
      </p:sp>
    </p:spTree>
    <p:extLst>
      <p:ext uri="{BB962C8B-B14F-4D97-AF65-F5344CB8AC3E}">
        <p14:creationId xmlns:p14="http://schemas.microsoft.com/office/powerpoint/2010/main" val="2240179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D3B118-592C-4C7C-8F1E-3B1630992922}" type="slidenum">
              <a:rPr lang="en-IN" smtClean="0"/>
              <a:t>1</a:t>
            </a:fld>
            <a:endParaRPr lang="en-IN"/>
          </a:p>
        </p:txBody>
      </p:sp>
    </p:spTree>
    <p:extLst>
      <p:ext uri="{BB962C8B-B14F-4D97-AF65-F5344CB8AC3E}">
        <p14:creationId xmlns:p14="http://schemas.microsoft.com/office/powerpoint/2010/main" val="3423825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D3B118-592C-4C7C-8F1E-3B1630992922}" type="slidenum">
              <a:rPr lang="en-IN" smtClean="0"/>
              <a:t>2</a:t>
            </a:fld>
            <a:endParaRPr lang="en-IN"/>
          </a:p>
        </p:txBody>
      </p:sp>
    </p:spTree>
    <p:extLst>
      <p:ext uri="{BB962C8B-B14F-4D97-AF65-F5344CB8AC3E}">
        <p14:creationId xmlns:p14="http://schemas.microsoft.com/office/powerpoint/2010/main" val="1627075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D3B118-592C-4C7C-8F1E-3B1630992922}" type="slidenum">
              <a:rPr lang="en-IN" smtClean="0"/>
              <a:t>3</a:t>
            </a:fld>
            <a:endParaRPr lang="en-IN"/>
          </a:p>
        </p:txBody>
      </p:sp>
    </p:spTree>
    <p:extLst>
      <p:ext uri="{BB962C8B-B14F-4D97-AF65-F5344CB8AC3E}">
        <p14:creationId xmlns:p14="http://schemas.microsoft.com/office/powerpoint/2010/main" val="3666196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D3B118-592C-4C7C-8F1E-3B1630992922}" type="slidenum">
              <a:rPr lang="en-IN" smtClean="0"/>
              <a:t>4</a:t>
            </a:fld>
            <a:endParaRPr lang="en-IN"/>
          </a:p>
        </p:txBody>
      </p:sp>
    </p:spTree>
    <p:extLst>
      <p:ext uri="{BB962C8B-B14F-4D97-AF65-F5344CB8AC3E}">
        <p14:creationId xmlns:p14="http://schemas.microsoft.com/office/powerpoint/2010/main" val="2334091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D3B118-592C-4C7C-8F1E-3B1630992922}" type="slidenum">
              <a:rPr lang="en-IN" smtClean="0"/>
              <a:t>7</a:t>
            </a:fld>
            <a:endParaRPr lang="en-IN"/>
          </a:p>
        </p:txBody>
      </p:sp>
    </p:spTree>
    <p:extLst>
      <p:ext uri="{BB962C8B-B14F-4D97-AF65-F5344CB8AC3E}">
        <p14:creationId xmlns:p14="http://schemas.microsoft.com/office/powerpoint/2010/main" val="3639940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D3B118-592C-4C7C-8F1E-3B1630992922}" type="slidenum">
              <a:rPr lang="en-IN" smtClean="0"/>
              <a:t>10</a:t>
            </a:fld>
            <a:endParaRPr lang="en-IN"/>
          </a:p>
        </p:txBody>
      </p:sp>
    </p:spTree>
    <p:extLst>
      <p:ext uri="{BB962C8B-B14F-4D97-AF65-F5344CB8AC3E}">
        <p14:creationId xmlns:p14="http://schemas.microsoft.com/office/powerpoint/2010/main" val="637308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D3B118-592C-4C7C-8F1E-3B1630992922}" type="slidenum">
              <a:rPr lang="en-IN" smtClean="0"/>
              <a:t>13</a:t>
            </a:fld>
            <a:endParaRPr lang="en-IN"/>
          </a:p>
        </p:txBody>
      </p:sp>
    </p:spTree>
    <p:extLst>
      <p:ext uri="{BB962C8B-B14F-4D97-AF65-F5344CB8AC3E}">
        <p14:creationId xmlns:p14="http://schemas.microsoft.com/office/powerpoint/2010/main" val="174515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D3B118-592C-4C7C-8F1E-3B1630992922}" type="slidenum">
              <a:rPr lang="en-IN" smtClean="0"/>
              <a:t>17</a:t>
            </a:fld>
            <a:endParaRPr lang="en-IN"/>
          </a:p>
        </p:txBody>
      </p:sp>
    </p:spTree>
    <p:extLst>
      <p:ext uri="{BB962C8B-B14F-4D97-AF65-F5344CB8AC3E}">
        <p14:creationId xmlns:p14="http://schemas.microsoft.com/office/powerpoint/2010/main" val="443062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7/23/2025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40391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7/23/2025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2087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7/23/2025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474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7/23/2025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8666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7/23/2025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35588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7/23/2025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59345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7/23/2025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25342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7/23/2025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12905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7/23/2025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63288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7/23/2025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35918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7/23/2025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62887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7/23/2025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56884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Encoder Decoder Neural Network have lead to improved performance">
            <a:extLst>
              <a:ext uri="{FF2B5EF4-FFF2-40B4-BE49-F238E27FC236}">
                <a16:creationId xmlns:a16="http://schemas.microsoft.com/office/drawing/2014/main" id="{5AAACD66-0398-D679-D29A-163C0C5871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 y="10"/>
            <a:ext cx="12192000" cy="685798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F269BB-2E80-D73D-FC0D-BFC5CF10633B}"/>
              </a:ext>
            </a:extLst>
          </p:cNvPr>
          <p:cNvSpPr>
            <a:spLocks noGrp="1"/>
          </p:cNvSpPr>
          <p:nvPr>
            <p:ph type="ctrTitle"/>
          </p:nvPr>
        </p:nvSpPr>
        <p:spPr>
          <a:xfrm>
            <a:off x="2155200" y="2049863"/>
            <a:ext cx="5362537" cy="3915785"/>
          </a:xfrm>
        </p:spPr>
        <p:txBody>
          <a:bodyPr anchor="ctr">
            <a:normAutofit fontScale="90000"/>
          </a:bodyPr>
          <a:lstStyle/>
          <a:p>
            <a:pPr algn="r">
              <a:lnSpc>
                <a:spcPct val="90000"/>
              </a:lnSpc>
            </a:pPr>
            <a:r>
              <a:rPr lang="en-IN" sz="5500" dirty="0">
                <a:solidFill>
                  <a:srgbClr val="FFFFFF"/>
                </a:solidFill>
              </a:rPr>
              <a:t>SIMPLE AUTOENCODER FOR MNIST</a:t>
            </a:r>
            <a:br>
              <a:rPr lang="en-IN" sz="4200" dirty="0">
                <a:solidFill>
                  <a:srgbClr val="FFFFFF"/>
                </a:solidFill>
              </a:rPr>
            </a:br>
            <a:r>
              <a:rPr lang="en-IN" sz="4200" dirty="0">
                <a:solidFill>
                  <a:srgbClr val="FFFFFF"/>
                </a:solidFill>
              </a:rPr>
              <a:t>- </a:t>
            </a:r>
            <a:r>
              <a:rPr lang="en-US" sz="2800" dirty="0">
                <a:solidFill>
                  <a:srgbClr val="FFFFFF"/>
                </a:solidFill>
              </a:rPr>
              <a:t>Unsupervised Deep Learning for Data Representation</a:t>
            </a:r>
            <a:br>
              <a:rPr lang="en-US" sz="4200" dirty="0">
                <a:solidFill>
                  <a:srgbClr val="FFFFFF"/>
                </a:solidFill>
              </a:rPr>
            </a:br>
            <a:br>
              <a:rPr lang="en-IN" sz="4200" dirty="0">
                <a:solidFill>
                  <a:srgbClr val="FFFFFF"/>
                </a:solidFill>
              </a:rPr>
            </a:br>
            <a:endParaRPr lang="en-IN" sz="4200" dirty="0">
              <a:solidFill>
                <a:srgbClr val="FFFFFF"/>
              </a:solidFill>
            </a:endParaRPr>
          </a:p>
        </p:txBody>
      </p:sp>
      <p:sp>
        <p:nvSpPr>
          <p:cNvPr id="3" name="Subtitle 2">
            <a:extLst>
              <a:ext uri="{FF2B5EF4-FFF2-40B4-BE49-F238E27FC236}">
                <a16:creationId xmlns:a16="http://schemas.microsoft.com/office/drawing/2014/main" id="{237989CE-7DCA-2ED9-CFBB-C1FE1C6F3CE6}"/>
              </a:ext>
            </a:extLst>
          </p:cNvPr>
          <p:cNvSpPr>
            <a:spLocks noGrp="1"/>
          </p:cNvSpPr>
          <p:nvPr>
            <p:ph type="subTitle" idx="1"/>
          </p:nvPr>
        </p:nvSpPr>
        <p:spPr>
          <a:xfrm>
            <a:off x="8749700" y="1659082"/>
            <a:ext cx="2802545" cy="4076699"/>
          </a:xfrm>
        </p:spPr>
        <p:txBody>
          <a:bodyPr anchor="ctr">
            <a:normAutofit/>
          </a:bodyPr>
          <a:lstStyle/>
          <a:p>
            <a:r>
              <a:rPr lang="en-IN" sz="2400" dirty="0">
                <a:solidFill>
                  <a:srgbClr val="FFFFFF"/>
                </a:solidFill>
              </a:rPr>
              <a:t>PRESENTED BY,</a:t>
            </a:r>
          </a:p>
          <a:p>
            <a:r>
              <a:rPr lang="en-IN" sz="1800" dirty="0">
                <a:solidFill>
                  <a:srgbClr val="FFFFFF"/>
                </a:solidFill>
              </a:rPr>
              <a:t>DIVYA J</a:t>
            </a:r>
          </a:p>
          <a:p>
            <a:r>
              <a:rPr lang="en-IN" sz="1800" dirty="0">
                <a:solidFill>
                  <a:srgbClr val="FFFFFF"/>
                </a:solidFill>
              </a:rPr>
              <a:t>DEPARTMENT OF MCA</a:t>
            </a:r>
          </a:p>
          <a:p>
            <a:r>
              <a:rPr lang="en-IN" sz="1800" dirty="0">
                <a:solidFill>
                  <a:srgbClr val="FFFFFF"/>
                </a:solidFill>
              </a:rPr>
              <a:t>SJB INSTITUTE OF TECHNOLOGY</a:t>
            </a:r>
          </a:p>
          <a:p>
            <a:endParaRPr lang="en-IN" sz="1800" dirty="0">
              <a:solidFill>
                <a:srgbClr val="FFFFFF"/>
              </a:solidFill>
            </a:endParaRPr>
          </a:p>
        </p:txBody>
      </p:sp>
      <p:cxnSp>
        <p:nvCxnSpPr>
          <p:cNvPr id="18" name="Straight Connector 17">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97302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338" name="Straight Connector 1333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40" name="Straight Connector 1333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342" name="Rectangle 13341">
            <a:extLst>
              <a:ext uri="{FF2B5EF4-FFF2-40B4-BE49-F238E27FC236}">
                <a16:creationId xmlns:a16="http://schemas.microsoft.com/office/drawing/2014/main" id="{35A8B9ED-4476-44C5-9209-0146C28B5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44" name="Straight Connector 13343">
            <a:extLst>
              <a:ext uri="{FF2B5EF4-FFF2-40B4-BE49-F238E27FC236}">
                <a16:creationId xmlns:a16="http://schemas.microsoft.com/office/drawing/2014/main" id="{C25D32A2-9FC1-4397-9A7C-9D84021CB4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5800" y="753214"/>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3318" name="Picture 6" descr="22 Different Types of Sea Animals ...">
            <a:extLst>
              <a:ext uri="{FF2B5EF4-FFF2-40B4-BE49-F238E27FC236}">
                <a16:creationId xmlns:a16="http://schemas.microsoft.com/office/drawing/2014/main" id="{3CB1B534-707F-47F8-423C-6A578AF815D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4475" y="1082367"/>
            <a:ext cx="3487533" cy="2320794"/>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Sea Toads to Frilled Sharks ...">
            <a:extLst>
              <a:ext uri="{FF2B5EF4-FFF2-40B4-BE49-F238E27FC236}">
                <a16:creationId xmlns:a16="http://schemas.microsoft.com/office/drawing/2014/main" id="{477631A3-3826-C719-8A47-0FF2C85B4FF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33461" y="912187"/>
            <a:ext cx="3325580" cy="2490975"/>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22 Different Types of Sea Animals ...">
            <a:extLst>
              <a:ext uri="{FF2B5EF4-FFF2-40B4-BE49-F238E27FC236}">
                <a16:creationId xmlns:a16="http://schemas.microsoft.com/office/drawing/2014/main" id="{490D44E4-A8ED-C102-B7DC-9E52271CE260}"/>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tretch>
            <a:fillRect/>
          </a:stretch>
        </p:blipFill>
        <p:spPr bwMode="auto">
          <a:xfrm>
            <a:off x="4364475" y="3720940"/>
            <a:ext cx="3487533" cy="2320794"/>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16 Deep Sea Creatures That Live in ...">
            <a:extLst>
              <a:ext uri="{FF2B5EF4-FFF2-40B4-BE49-F238E27FC236}">
                <a16:creationId xmlns:a16="http://schemas.microsoft.com/office/drawing/2014/main" id="{8F950B54-84F1-AB61-0028-DA5F6E610436}"/>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133461" y="3720940"/>
            <a:ext cx="3382158" cy="239411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890747F-5B7E-EB42-90ED-31AE229E0689}"/>
              </a:ext>
            </a:extLst>
          </p:cNvPr>
          <p:cNvSpPr>
            <a:spLocks noGrp="1"/>
          </p:cNvSpPr>
          <p:nvPr>
            <p:ph type="title"/>
          </p:nvPr>
        </p:nvSpPr>
        <p:spPr>
          <a:xfrm>
            <a:off x="685800" y="902761"/>
            <a:ext cx="3375790" cy="3914947"/>
          </a:xfrm>
        </p:spPr>
        <p:txBody>
          <a:bodyPr vert="horz" lIns="91440" tIns="45720" rIns="91440" bIns="45720" rtlCol="0" anchor="t">
            <a:normAutofit/>
          </a:bodyPr>
          <a:lstStyle/>
          <a:p>
            <a:r>
              <a:rPr lang="en-US" sz="2500" dirty="0"/>
              <a:t>along with pictures of other objects and creatures that are not sharks in our dataset.</a:t>
            </a:r>
          </a:p>
        </p:txBody>
      </p:sp>
    </p:spTree>
    <p:extLst>
      <p:ext uri="{BB962C8B-B14F-4D97-AF65-F5344CB8AC3E}">
        <p14:creationId xmlns:p14="http://schemas.microsoft.com/office/powerpoint/2010/main" val="1925479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4B21692-652C-4371-95C5-05248EF342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7890"/>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A19DF287-7F9B-F33C-F0AF-AC56A5340B45}"/>
              </a:ext>
            </a:extLst>
          </p:cNvPr>
          <p:cNvPicPr>
            <a:picLocks noGrp="1" noChangeAspect="1"/>
          </p:cNvPicPr>
          <p:nvPr>
            <p:ph idx="1"/>
          </p:nvPr>
        </p:nvPicPr>
        <p:blipFill>
          <a:blip r:embed="rId2"/>
          <a:stretch>
            <a:fillRect/>
          </a:stretch>
        </p:blipFill>
        <p:spPr>
          <a:xfrm>
            <a:off x="800100" y="2819404"/>
            <a:ext cx="5066939" cy="3166837"/>
          </a:xfrm>
          <a:prstGeom prst="rect">
            <a:avLst/>
          </a:prstGeom>
        </p:spPr>
      </p:pic>
      <p:pic>
        <p:nvPicPr>
          <p:cNvPr id="8" name="Picture 7">
            <a:extLst>
              <a:ext uri="{FF2B5EF4-FFF2-40B4-BE49-F238E27FC236}">
                <a16:creationId xmlns:a16="http://schemas.microsoft.com/office/drawing/2014/main" id="{82C939FC-C4C8-E304-D6F5-5CEB6938E7DB}"/>
              </a:ext>
            </a:extLst>
          </p:cNvPr>
          <p:cNvPicPr>
            <a:picLocks noChangeAspect="1"/>
          </p:cNvPicPr>
          <p:nvPr/>
        </p:nvPicPr>
        <p:blipFill>
          <a:blip r:embed="rId3"/>
          <a:stretch>
            <a:fillRect/>
          </a:stretch>
        </p:blipFill>
        <p:spPr>
          <a:xfrm>
            <a:off x="7146053" y="2819404"/>
            <a:ext cx="3232616" cy="3166837"/>
          </a:xfrm>
          <a:prstGeom prst="rect">
            <a:avLst/>
          </a:prstGeom>
        </p:spPr>
      </p:pic>
      <p:sp>
        <p:nvSpPr>
          <p:cNvPr id="2" name="Title 1">
            <a:extLst>
              <a:ext uri="{FF2B5EF4-FFF2-40B4-BE49-F238E27FC236}">
                <a16:creationId xmlns:a16="http://schemas.microsoft.com/office/drawing/2014/main" id="{1ADB46E6-185A-AAE7-1C9C-509A10AB9096}"/>
              </a:ext>
            </a:extLst>
          </p:cNvPr>
          <p:cNvSpPr>
            <a:spLocks noGrp="1"/>
          </p:cNvSpPr>
          <p:nvPr>
            <p:ph type="title"/>
          </p:nvPr>
        </p:nvSpPr>
        <p:spPr>
          <a:xfrm>
            <a:off x="726358" y="1069144"/>
            <a:ext cx="10925176" cy="947208"/>
          </a:xfrm>
        </p:spPr>
        <p:txBody>
          <a:bodyPr vert="horz" lIns="91440" tIns="45720" rIns="91440" bIns="45720" rtlCol="0" anchor="t">
            <a:noAutofit/>
          </a:bodyPr>
          <a:lstStyle/>
          <a:p>
            <a:r>
              <a:rPr lang="en-US" sz="2000" dirty="0"/>
              <a:t>Now, when we pass an image of a truck, the autoencoder will attempt to reconstruct it using the learned shark features, resulting in a higher reconstruction error between the input image and the reconstructed image.</a:t>
            </a:r>
          </a:p>
        </p:txBody>
      </p:sp>
      <p:sp>
        <p:nvSpPr>
          <p:cNvPr id="9" name="TextBox 8">
            <a:extLst>
              <a:ext uri="{FF2B5EF4-FFF2-40B4-BE49-F238E27FC236}">
                <a16:creationId xmlns:a16="http://schemas.microsoft.com/office/drawing/2014/main" id="{54B27549-C832-01C3-3072-86139E14D052}"/>
              </a:ext>
            </a:extLst>
          </p:cNvPr>
          <p:cNvSpPr txBox="1"/>
          <p:nvPr/>
        </p:nvSpPr>
        <p:spPr>
          <a:xfrm>
            <a:off x="800100" y="2361596"/>
            <a:ext cx="10591800" cy="649971"/>
          </a:xfrm>
          <a:prstGeom prst="rect">
            <a:avLst/>
          </a:prstGeom>
        </p:spPr>
        <p:txBody>
          <a:bodyPr vert="horz" lIns="91440" tIns="45720" rIns="91440" bIns="45720" rtlCol="0" anchor="t">
            <a:normAutofit/>
          </a:bodyPr>
          <a:lstStyle/>
          <a:p>
            <a:pPr>
              <a:lnSpc>
                <a:spcPct val="110000"/>
              </a:lnSpc>
              <a:spcBef>
                <a:spcPts val="1000"/>
              </a:spcBef>
            </a:pPr>
            <a:r>
              <a:rPr lang="en-US" sz="2000" dirty="0"/>
              <a:t>INPUT PICTURE</a:t>
            </a:r>
          </a:p>
        </p:txBody>
      </p:sp>
      <p:sp>
        <p:nvSpPr>
          <p:cNvPr id="10" name="TextBox 9">
            <a:extLst>
              <a:ext uri="{FF2B5EF4-FFF2-40B4-BE49-F238E27FC236}">
                <a16:creationId xmlns:a16="http://schemas.microsoft.com/office/drawing/2014/main" id="{94BD6610-44F8-98E1-5F27-27E5B50CE1EC}"/>
              </a:ext>
            </a:extLst>
          </p:cNvPr>
          <p:cNvSpPr txBox="1"/>
          <p:nvPr/>
        </p:nvSpPr>
        <p:spPr>
          <a:xfrm>
            <a:off x="7001997" y="2444964"/>
            <a:ext cx="3520727" cy="369332"/>
          </a:xfrm>
          <a:prstGeom prst="rect">
            <a:avLst/>
          </a:prstGeom>
          <a:noFill/>
        </p:spPr>
        <p:txBody>
          <a:bodyPr wrap="square" rtlCol="0">
            <a:spAutoFit/>
          </a:bodyPr>
          <a:lstStyle/>
          <a:p>
            <a:pPr>
              <a:spcAft>
                <a:spcPts val="600"/>
              </a:spcAft>
            </a:pPr>
            <a:r>
              <a:rPr lang="en-IN" dirty="0"/>
              <a:t>RECONSTRUCTED PICTURE</a:t>
            </a:r>
          </a:p>
        </p:txBody>
      </p:sp>
    </p:spTree>
    <p:extLst>
      <p:ext uri="{BB962C8B-B14F-4D97-AF65-F5344CB8AC3E}">
        <p14:creationId xmlns:p14="http://schemas.microsoft.com/office/powerpoint/2010/main" val="3743833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77" name="Straight Connector 7176">
            <a:extLst>
              <a:ext uri="{FF2B5EF4-FFF2-40B4-BE49-F238E27FC236}">
                <a16:creationId xmlns:a16="http://schemas.microsoft.com/office/drawing/2014/main" id="{430C2889-232B-429D-B560-43CAE849E1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170" name="Picture 2" descr="Autoencoder - Wikipedia">
            <a:extLst>
              <a:ext uri="{FF2B5EF4-FFF2-40B4-BE49-F238E27FC236}">
                <a16:creationId xmlns:a16="http://schemas.microsoft.com/office/drawing/2014/main" id="{BF315021-DC19-ECA6-437F-BE087E4CB8F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56574" y="3084746"/>
            <a:ext cx="3319554" cy="31055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6E068DB-5B46-A7D6-E7D5-4F3F49F34FF6}"/>
              </a:ext>
            </a:extLst>
          </p:cNvPr>
          <p:cNvPicPr>
            <a:picLocks noChangeAspect="1"/>
          </p:cNvPicPr>
          <p:nvPr/>
        </p:nvPicPr>
        <p:blipFill>
          <a:blip r:embed="rId3"/>
          <a:stretch>
            <a:fillRect/>
          </a:stretch>
        </p:blipFill>
        <p:spPr>
          <a:xfrm>
            <a:off x="3453826" y="5254235"/>
            <a:ext cx="3107168" cy="1102115"/>
          </a:xfrm>
          <a:prstGeom prst="rect">
            <a:avLst/>
          </a:prstGeom>
        </p:spPr>
      </p:pic>
      <p:pic>
        <p:nvPicPr>
          <p:cNvPr id="5" name="Picture 4">
            <a:extLst>
              <a:ext uri="{FF2B5EF4-FFF2-40B4-BE49-F238E27FC236}">
                <a16:creationId xmlns:a16="http://schemas.microsoft.com/office/drawing/2014/main" id="{FCB71EC0-EDE5-B088-6DDD-A8437980254D}"/>
              </a:ext>
            </a:extLst>
          </p:cNvPr>
          <p:cNvPicPr>
            <a:picLocks noChangeAspect="1"/>
          </p:cNvPicPr>
          <p:nvPr/>
        </p:nvPicPr>
        <p:blipFill>
          <a:blip r:embed="rId4"/>
          <a:stretch>
            <a:fillRect/>
          </a:stretch>
        </p:blipFill>
        <p:spPr>
          <a:xfrm>
            <a:off x="3485123" y="3186843"/>
            <a:ext cx="3107168" cy="1020649"/>
          </a:xfrm>
          <a:prstGeom prst="rect">
            <a:avLst/>
          </a:prstGeom>
        </p:spPr>
      </p:pic>
      <p:sp>
        <p:nvSpPr>
          <p:cNvPr id="2" name="Title 1">
            <a:extLst>
              <a:ext uri="{FF2B5EF4-FFF2-40B4-BE49-F238E27FC236}">
                <a16:creationId xmlns:a16="http://schemas.microsoft.com/office/drawing/2014/main" id="{1BA888DF-9A7D-6B69-CB99-8DFC53B417C3}"/>
              </a:ext>
            </a:extLst>
          </p:cNvPr>
          <p:cNvSpPr>
            <a:spLocks noGrp="1"/>
          </p:cNvSpPr>
          <p:nvPr>
            <p:ph type="title"/>
          </p:nvPr>
        </p:nvSpPr>
        <p:spPr>
          <a:xfrm>
            <a:off x="704088" y="907935"/>
            <a:ext cx="7224557" cy="1316736"/>
          </a:xfrm>
        </p:spPr>
        <p:txBody>
          <a:bodyPr>
            <a:normAutofit/>
          </a:bodyPr>
          <a:lstStyle/>
          <a:p>
            <a:r>
              <a:rPr lang="en-IN" sz="3700"/>
              <a:t>Mathematical Understanding of Autoencoders</a:t>
            </a:r>
          </a:p>
        </p:txBody>
      </p:sp>
      <p:sp>
        <p:nvSpPr>
          <p:cNvPr id="3" name="Content Placeholder 2">
            <a:extLst>
              <a:ext uri="{FF2B5EF4-FFF2-40B4-BE49-F238E27FC236}">
                <a16:creationId xmlns:a16="http://schemas.microsoft.com/office/drawing/2014/main" id="{FF0A7FB2-6931-2EBF-4B58-697F5CEC00D1}"/>
              </a:ext>
            </a:extLst>
          </p:cNvPr>
          <p:cNvSpPr>
            <a:spLocks noGrp="1"/>
          </p:cNvSpPr>
          <p:nvPr>
            <p:ph idx="1"/>
          </p:nvPr>
        </p:nvSpPr>
        <p:spPr>
          <a:xfrm>
            <a:off x="704088" y="2224671"/>
            <a:ext cx="7218214" cy="3965642"/>
          </a:xfrm>
        </p:spPr>
        <p:txBody>
          <a:bodyPr>
            <a:normAutofit/>
          </a:bodyPr>
          <a:lstStyle/>
          <a:p>
            <a:pPr>
              <a:buNone/>
            </a:pPr>
            <a:r>
              <a:rPr lang="en-IN" b="1" dirty="0"/>
              <a:t>1. Encoder Transformation</a:t>
            </a:r>
          </a:p>
          <a:p>
            <a:pPr>
              <a:buNone/>
            </a:pPr>
            <a:r>
              <a:rPr lang="en-IN" dirty="0"/>
              <a:t>The encoder compresses input </a:t>
            </a:r>
            <a:r>
              <a:rPr lang="en-IN" b="1" dirty="0"/>
              <a:t>x</a:t>
            </a:r>
            <a:r>
              <a:rPr lang="en-IN" dirty="0"/>
              <a:t> into a lower-dimensional representation </a:t>
            </a:r>
            <a:r>
              <a:rPr lang="en-IN" b="1" dirty="0"/>
              <a:t>h</a:t>
            </a:r>
            <a:r>
              <a:rPr lang="en-IN" dirty="0"/>
              <a:t>:</a:t>
            </a:r>
          </a:p>
          <a:p>
            <a:pPr>
              <a:buNone/>
            </a:pPr>
            <a:endParaRPr lang="en-IN" dirty="0"/>
          </a:p>
          <a:p>
            <a:pPr>
              <a:buNone/>
            </a:pPr>
            <a:endParaRPr lang="en-IN" b="1" dirty="0"/>
          </a:p>
          <a:p>
            <a:pPr>
              <a:buNone/>
            </a:pPr>
            <a:r>
              <a:rPr lang="en-IN" b="1" dirty="0"/>
              <a:t>2. Decoder Reconstruction</a:t>
            </a:r>
          </a:p>
          <a:p>
            <a:pPr>
              <a:buNone/>
            </a:pPr>
            <a:r>
              <a:rPr lang="en-IN" dirty="0"/>
              <a:t>The decoder reconstructs </a:t>
            </a:r>
            <a:r>
              <a:rPr lang="en-IN" b="1" dirty="0"/>
              <a:t>x'</a:t>
            </a:r>
            <a:r>
              <a:rPr lang="en-IN" dirty="0"/>
              <a:t> from the latent representation </a:t>
            </a:r>
            <a:r>
              <a:rPr lang="en-IN" b="1" dirty="0"/>
              <a:t>h</a:t>
            </a:r>
            <a:r>
              <a:rPr lang="en-IN" dirty="0"/>
              <a:t>:</a:t>
            </a:r>
          </a:p>
          <a:p>
            <a:pPr>
              <a:buNone/>
            </a:pPr>
            <a:endParaRPr lang="en-IN" dirty="0"/>
          </a:p>
          <a:p>
            <a:pPr marL="0" indent="0">
              <a:buNone/>
            </a:pPr>
            <a:endParaRPr lang="en-IN" dirty="0"/>
          </a:p>
        </p:txBody>
      </p:sp>
    </p:spTree>
    <p:extLst>
      <p:ext uri="{BB962C8B-B14F-4D97-AF65-F5344CB8AC3E}">
        <p14:creationId xmlns:p14="http://schemas.microsoft.com/office/powerpoint/2010/main" val="1948748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BF86-5A66-3E4C-2F00-7B0DD9D95144}"/>
              </a:ext>
            </a:extLst>
          </p:cNvPr>
          <p:cNvSpPr>
            <a:spLocks noGrp="1"/>
          </p:cNvSpPr>
          <p:nvPr>
            <p:ph type="title"/>
          </p:nvPr>
        </p:nvSpPr>
        <p:spPr/>
        <p:txBody>
          <a:bodyPr>
            <a:normAutofit/>
          </a:bodyPr>
          <a:lstStyle/>
          <a:p>
            <a:r>
              <a:rPr lang="en-IN" sz="2500" dirty="0"/>
              <a:t>Mathematical Understanding of Autoencoders</a:t>
            </a:r>
          </a:p>
        </p:txBody>
      </p:sp>
      <p:graphicFrame>
        <p:nvGraphicFramePr>
          <p:cNvPr id="7" name="Content Placeholder 2">
            <a:extLst>
              <a:ext uri="{FF2B5EF4-FFF2-40B4-BE49-F238E27FC236}">
                <a16:creationId xmlns:a16="http://schemas.microsoft.com/office/drawing/2014/main" id="{182DC303-1597-3ADA-3885-39E72006957C}"/>
              </a:ext>
            </a:extLst>
          </p:cNvPr>
          <p:cNvGraphicFramePr>
            <a:graphicFrameLocks noGrp="1"/>
          </p:cNvGraphicFramePr>
          <p:nvPr>
            <p:ph idx="1"/>
            <p:extLst>
              <p:ext uri="{D42A27DB-BD31-4B8C-83A1-F6EECF244321}">
                <p14:modId xmlns:p14="http://schemas.microsoft.com/office/powerpoint/2010/main" val="2976476587"/>
              </p:ext>
            </p:extLst>
          </p:nvPr>
        </p:nvGraphicFramePr>
        <p:xfrm>
          <a:off x="750367" y="1587762"/>
          <a:ext cx="10691265" cy="4355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2044AE8A-4C52-7E77-618F-ABD07260178C}"/>
              </a:ext>
            </a:extLst>
          </p:cNvPr>
          <p:cNvPicPr>
            <a:picLocks noChangeAspect="1"/>
          </p:cNvPicPr>
          <p:nvPr/>
        </p:nvPicPr>
        <p:blipFill>
          <a:blip r:embed="rId8"/>
          <a:stretch>
            <a:fillRect/>
          </a:stretch>
        </p:blipFill>
        <p:spPr>
          <a:xfrm>
            <a:off x="3125005" y="2379407"/>
            <a:ext cx="2921262" cy="892277"/>
          </a:xfrm>
          <a:prstGeom prst="rect">
            <a:avLst/>
          </a:prstGeom>
        </p:spPr>
      </p:pic>
    </p:spTree>
    <p:extLst>
      <p:ext uri="{BB962C8B-B14F-4D97-AF65-F5344CB8AC3E}">
        <p14:creationId xmlns:p14="http://schemas.microsoft.com/office/powerpoint/2010/main" val="571945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B0E9384-5121-5BD5-A5AD-70D764738495}"/>
              </a:ext>
            </a:extLst>
          </p:cNvPr>
          <p:cNvSpPr>
            <a:spLocks noGrp="1"/>
          </p:cNvSpPr>
          <p:nvPr>
            <p:ph type="title"/>
          </p:nvPr>
        </p:nvSpPr>
        <p:spPr>
          <a:xfrm>
            <a:off x="704088" y="914400"/>
            <a:ext cx="3914776" cy="3977269"/>
          </a:xfrm>
        </p:spPr>
        <p:txBody>
          <a:bodyPr>
            <a:normAutofit/>
          </a:bodyPr>
          <a:lstStyle/>
          <a:p>
            <a:r>
              <a:rPr lang="en-IN" sz="2500" dirty="0"/>
              <a:t>Types of Autoencoders</a:t>
            </a:r>
          </a:p>
        </p:txBody>
      </p:sp>
      <p:graphicFrame>
        <p:nvGraphicFramePr>
          <p:cNvPr id="6" name="Rectangle 1">
            <a:extLst>
              <a:ext uri="{FF2B5EF4-FFF2-40B4-BE49-F238E27FC236}">
                <a16:creationId xmlns:a16="http://schemas.microsoft.com/office/drawing/2014/main" id="{7BEB475A-43EF-00DC-2579-D7F88F329D25}"/>
              </a:ext>
            </a:extLst>
          </p:cNvPr>
          <p:cNvGraphicFramePr>
            <a:graphicFrameLocks noGrp="1"/>
          </p:cNvGraphicFramePr>
          <p:nvPr>
            <p:ph idx="1"/>
            <p:extLst>
              <p:ext uri="{D42A27DB-BD31-4B8C-83A1-F6EECF244321}">
                <p14:modId xmlns:p14="http://schemas.microsoft.com/office/powerpoint/2010/main" val="165653663"/>
              </p:ext>
            </p:extLst>
          </p:nvPr>
        </p:nvGraphicFramePr>
        <p:xfrm>
          <a:off x="5219952" y="723900"/>
          <a:ext cx="6171948" cy="5499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7360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F4DC3-4ACD-5FEA-BAF6-6A9CB044DC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E0AE32-6A53-823C-F659-7BF6703BB00A}"/>
              </a:ext>
            </a:extLst>
          </p:cNvPr>
          <p:cNvSpPr>
            <a:spLocks noGrp="1"/>
          </p:cNvSpPr>
          <p:nvPr>
            <p:ph type="title"/>
          </p:nvPr>
        </p:nvSpPr>
        <p:spPr>
          <a:xfrm>
            <a:off x="700635" y="914400"/>
            <a:ext cx="10691265" cy="599768"/>
          </a:xfrm>
        </p:spPr>
        <p:txBody>
          <a:bodyPr>
            <a:noAutofit/>
          </a:bodyPr>
          <a:lstStyle/>
          <a:p>
            <a:r>
              <a:rPr lang="en-IN" sz="2500" i="0" dirty="0">
                <a:solidFill>
                  <a:srgbClr val="273239"/>
                </a:solidFill>
                <a:effectLst/>
              </a:rPr>
              <a:t>Implementation of Autoencoders on MNIST DATASET</a:t>
            </a:r>
            <a:br>
              <a:rPr lang="en-IN" sz="2500" i="0" dirty="0">
                <a:solidFill>
                  <a:srgbClr val="273239"/>
                </a:solidFill>
                <a:effectLst/>
              </a:rPr>
            </a:br>
            <a:endParaRPr lang="en-IN" sz="2500" dirty="0"/>
          </a:p>
        </p:txBody>
      </p:sp>
      <p:pic>
        <p:nvPicPr>
          <p:cNvPr id="5" name="Content Placeholder 4">
            <a:extLst>
              <a:ext uri="{FF2B5EF4-FFF2-40B4-BE49-F238E27FC236}">
                <a16:creationId xmlns:a16="http://schemas.microsoft.com/office/drawing/2014/main" id="{F46E3341-BA66-FFE6-FFEC-507F21FA9085}"/>
              </a:ext>
            </a:extLst>
          </p:cNvPr>
          <p:cNvPicPr>
            <a:picLocks noGrp="1" noChangeAspect="1"/>
          </p:cNvPicPr>
          <p:nvPr>
            <p:ph idx="1"/>
          </p:nvPr>
        </p:nvPicPr>
        <p:blipFill>
          <a:blip r:embed="rId2"/>
          <a:stretch>
            <a:fillRect/>
          </a:stretch>
        </p:blipFill>
        <p:spPr>
          <a:xfrm>
            <a:off x="700635" y="1514168"/>
            <a:ext cx="4451468" cy="4429432"/>
          </a:xfrm>
        </p:spPr>
      </p:pic>
      <p:pic>
        <p:nvPicPr>
          <p:cNvPr id="6" name="Content Placeholder 4">
            <a:extLst>
              <a:ext uri="{FF2B5EF4-FFF2-40B4-BE49-F238E27FC236}">
                <a16:creationId xmlns:a16="http://schemas.microsoft.com/office/drawing/2014/main" id="{FEE62608-CEFE-90A5-4024-FD455D37239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09544" y="1514167"/>
            <a:ext cx="5517270" cy="4257367"/>
          </a:xfrm>
          <a:prstGeom prst="rect">
            <a:avLst/>
          </a:prstGeom>
        </p:spPr>
      </p:pic>
    </p:spTree>
    <p:extLst>
      <p:ext uri="{BB962C8B-B14F-4D97-AF65-F5344CB8AC3E}">
        <p14:creationId xmlns:p14="http://schemas.microsoft.com/office/powerpoint/2010/main" val="1732613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EAED-93E7-1B00-4B22-592FCD6779D7}"/>
              </a:ext>
            </a:extLst>
          </p:cNvPr>
          <p:cNvSpPr>
            <a:spLocks noGrp="1"/>
          </p:cNvSpPr>
          <p:nvPr>
            <p:ph type="title"/>
          </p:nvPr>
        </p:nvSpPr>
        <p:spPr>
          <a:xfrm>
            <a:off x="700635" y="914400"/>
            <a:ext cx="10691265" cy="599768"/>
          </a:xfrm>
        </p:spPr>
        <p:txBody>
          <a:bodyPr>
            <a:noAutofit/>
          </a:bodyPr>
          <a:lstStyle/>
          <a:p>
            <a:r>
              <a:rPr lang="en-IN" sz="2500" i="0" dirty="0">
                <a:solidFill>
                  <a:srgbClr val="273239"/>
                </a:solidFill>
                <a:effectLst/>
              </a:rPr>
              <a:t>Implementation of Autoencoders on MNIST DATASET</a:t>
            </a:r>
            <a:br>
              <a:rPr lang="en-IN" sz="2500" i="0" dirty="0">
                <a:solidFill>
                  <a:srgbClr val="273239"/>
                </a:solidFill>
                <a:effectLst/>
              </a:rPr>
            </a:br>
            <a:endParaRPr lang="en-IN" sz="2500" dirty="0"/>
          </a:p>
        </p:txBody>
      </p:sp>
      <p:pic>
        <p:nvPicPr>
          <p:cNvPr id="5" name="Content Placeholder 4">
            <a:extLst>
              <a:ext uri="{FF2B5EF4-FFF2-40B4-BE49-F238E27FC236}">
                <a16:creationId xmlns:a16="http://schemas.microsoft.com/office/drawing/2014/main" id="{28C4C520-9E9C-8A9B-1C75-296032828F8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02311" y="1514168"/>
            <a:ext cx="6978359" cy="4291781"/>
          </a:xfrm>
        </p:spPr>
      </p:pic>
    </p:spTree>
    <p:extLst>
      <p:ext uri="{BB962C8B-B14F-4D97-AF65-F5344CB8AC3E}">
        <p14:creationId xmlns:p14="http://schemas.microsoft.com/office/powerpoint/2010/main" val="3840720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AEBE4-B0EB-202B-8346-08AFE1DE76D2}"/>
              </a:ext>
            </a:extLst>
          </p:cNvPr>
          <p:cNvSpPr>
            <a:spLocks noGrp="1"/>
          </p:cNvSpPr>
          <p:nvPr>
            <p:ph type="title"/>
          </p:nvPr>
        </p:nvSpPr>
        <p:spPr>
          <a:xfrm>
            <a:off x="685800" y="899024"/>
            <a:ext cx="3076032" cy="3914947"/>
          </a:xfrm>
        </p:spPr>
        <p:txBody>
          <a:bodyPr vert="horz" lIns="91440" tIns="45720" rIns="91440" bIns="45720" rtlCol="0" anchor="t">
            <a:normAutofit/>
          </a:bodyPr>
          <a:lstStyle/>
          <a:p>
            <a:pPr>
              <a:lnSpc>
                <a:spcPct val="90000"/>
              </a:lnSpc>
            </a:pPr>
            <a:r>
              <a:rPr lang="en-US" sz="2500" dirty="0"/>
              <a:t>Reconstructed images after training the autoencoder with noisy input data.</a:t>
            </a:r>
          </a:p>
        </p:txBody>
      </p:sp>
      <p:cxnSp>
        <p:nvCxnSpPr>
          <p:cNvPr id="27" name="Straight Connector 2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CDBBAAC2-A5CF-576C-BE69-38DB05CB16DA}"/>
              </a:ext>
            </a:extLst>
          </p:cNvPr>
          <p:cNvPicPr>
            <a:picLocks noGrp="1" noChangeAspect="1"/>
          </p:cNvPicPr>
          <p:nvPr>
            <p:ph idx="1"/>
          </p:nvPr>
        </p:nvPicPr>
        <p:blipFill>
          <a:blip r:embed="rId3"/>
          <a:stretch>
            <a:fillRect/>
          </a:stretch>
        </p:blipFill>
        <p:spPr>
          <a:xfrm>
            <a:off x="2692960" y="3259180"/>
            <a:ext cx="8397490" cy="2337750"/>
          </a:xfrm>
          <a:prstGeom prst="rect">
            <a:avLst/>
          </a:prstGeom>
        </p:spPr>
      </p:pic>
    </p:spTree>
    <p:extLst>
      <p:ext uri="{BB962C8B-B14F-4D97-AF65-F5344CB8AC3E}">
        <p14:creationId xmlns:p14="http://schemas.microsoft.com/office/powerpoint/2010/main" val="2191543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5184E4-C93A-4E34-8365-1886AAC5D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8AB0D40B-37F7-4F1F-B956-AFC12066AB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68972" y="723901"/>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3C516F5-50E5-ED88-5603-B4D2CDD0922E}"/>
              </a:ext>
            </a:extLst>
          </p:cNvPr>
          <p:cNvSpPr>
            <a:spLocks noGrp="1"/>
          </p:cNvSpPr>
          <p:nvPr>
            <p:ph type="title"/>
          </p:nvPr>
        </p:nvSpPr>
        <p:spPr>
          <a:xfrm>
            <a:off x="704088" y="554762"/>
            <a:ext cx="3623818" cy="4559890"/>
          </a:xfrm>
        </p:spPr>
        <p:txBody>
          <a:bodyPr>
            <a:normAutofit/>
          </a:bodyPr>
          <a:lstStyle/>
          <a:p>
            <a:r>
              <a:rPr lang="en-IN" sz="2500" dirty="0"/>
              <a:t>Limitations &amp; Challenges</a:t>
            </a:r>
          </a:p>
        </p:txBody>
      </p:sp>
      <p:graphicFrame>
        <p:nvGraphicFramePr>
          <p:cNvPr id="6" name="Rectangle 1">
            <a:extLst>
              <a:ext uri="{FF2B5EF4-FFF2-40B4-BE49-F238E27FC236}">
                <a16:creationId xmlns:a16="http://schemas.microsoft.com/office/drawing/2014/main" id="{1EEC414F-FE4B-2CCD-CC31-4B4AD454F0CD}"/>
              </a:ext>
            </a:extLst>
          </p:cNvPr>
          <p:cNvGraphicFramePr>
            <a:graphicFrameLocks noGrp="1"/>
          </p:cNvGraphicFramePr>
          <p:nvPr>
            <p:ph idx="1"/>
            <p:extLst>
              <p:ext uri="{D42A27DB-BD31-4B8C-83A1-F6EECF244321}">
                <p14:modId xmlns:p14="http://schemas.microsoft.com/office/powerpoint/2010/main" val="2617389836"/>
              </p:ext>
            </p:extLst>
          </p:nvPr>
        </p:nvGraphicFramePr>
        <p:xfrm>
          <a:off x="5715000" y="723900"/>
          <a:ext cx="57150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5257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405" name="Rectangle 1640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2850E-FC33-33F3-DBE4-870D9A964AB2}"/>
              </a:ext>
            </a:extLst>
          </p:cNvPr>
          <p:cNvSpPr>
            <a:spLocks noGrp="1"/>
          </p:cNvSpPr>
          <p:nvPr>
            <p:ph type="title"/>
          </p:nvPr>
        </p:nvSpPr>
        <p:spPr>
          <a:xfrm>
            <a:off x="704088" y="914400"/>
            <a:ext cx="10687812" cy="798194"/>
          </a:xfrm>
        </p:spPr>
        <p:txBody>
          <a:bodyPr>
            <a:normAutofit/>
          </a:bodyPr>
          <a:lstStyle/>
          <a:p>
            <a:r>
              <a:rPr lang="en-IN" sz="2500" dirty="0"/>
              <a:t>Future Trends in Autoencoders</a:t>
            </a:r>
          </a:p>
        </p:txBody>
      </p:sp>
      <p:sp>
        <p:nvSpPr>
          <p:cNvPr id="4" name="Rectangle 1">
            <a:extLst>
              <a:ext uri="{FF2B5EF4-FFF2-40B4-BE49-F238E27FC236}">
                <a16:creationId xmlns:a16="http://schemas.microsoft.com/office/drawing/2014/main" id="{9785ADBD-FCDC-C1D3-8F73-71EB6B674682}"/>
              </a:ext>
            </a:extLst>
          </p:cNvPr>
          <p:cNvSpPr>
            <a:spLocks noGrp="1" noChangeArrowheads="1"/>
          </p:cNvSpPr>
          <p:nvPr>
            <p:ph idx="1"/>
          </p:nvPr>
        </p:nvSpPr>
        <p:spPr bwMode="auto">
          <a:xfrm>
            <a:off x="7196327" y="1694711"/>
            <a:ext cx="4191001" cy="35503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b" anchorCtr="0" compatLnSpc="1">
            <a:prstTxWarp prst="textNoShape">
              <a:avLst/>
            </a:prstTxWarp>
            <a:noAutofit/>
          </a:bodyPr>
          <a:lstStyle/>
          <a:p>
            <a:pPr marR="0" lvl="0" defTabSz="914400" rtl="0" eaLnBrk="0" fontAlgn="base" latinLnBrk="0" hangingPunct="0">
              <a:spcBef>
                <a:spcPct val="0"/>
              </a:spcBef>
              <a:spcAft>
                <a:spcPts val="600"/>
              </a:spcAft>
              <a:buClrTx/>
              <a:buSzTx/>
              <a:buFont typeface="Wingdings" panose="05000000000000000000" pitchFamily="2" charset="2"/>
              <a:buChar char="Ø"/>
              <a:tabLst/>
            </a:pPr>
            <a:r>
              <a:rPr kumimoji="0" lang="en-US" altLang="en-US" sz="1700" b="1" i="0" u="none" strike="noStrike" cap="none" normalizeH="0" baseline="0" dirty="0">
                <a:ln>
                  <a:noFill/>
                </a:ln>
                <a:effectLst/>
              </a:rPr>
              <a:t>Use in self-supervised learning</a:t>
            </a:r>
            <a:r>
              <a:rPr kumimoji="0" lang="en-US" altLang="en-US" sz="1700" b="0" i="0" u="none" strike="noStrike" cap="none" normalizeH="0" baseline="0" dirty="0">
                <a:ln>
                  <a:noFill/>
                </a:ln>
                <a:effectLst/>
              </a:rPr>
              <a:t> – Autoencoders help in learning useful representations without labeled data. </a:t>
            </a:r>
          </a:p>
          <a:p>
            <a:pPr marR="0" lvl="0" defTabSz="914400" rtl="0" eaLnBrk="0" fontAlgn="base" latinLnBrk="0" hangingPunct="0">
              <a:spcBef>
                <a:spcPct val="0"/>
              </a:spcBef>
              <a:spcAft>
                <a:spcPts val="600"/>
              </a:spcAft>
              <a:buClrTx/>
              <a:buSzTx/>
              <a:buFont typeface="Wingdings" panose="05000000000000000000" pitchFamily="2" charset="2"/>
              <a:buChar char="Ø"/>
              <a:tabLst/>
            </a:pPr>
            <a:r>
              <a:rPr kumimoji="0" lang="en-US" altLang="en-US" sz="1700" b="1" i="0" u="none" strike="noStrike" cap="none" normalizeH="0" baseline="0" dirty="0">
                <a:ln>
                  <a:noFill/>
                </a:ln>
                <a:effectLst/>
              </a:rPr>
              <a:t>Advancements in generative models</a:t>
            </a:r>
            <a:r>
              <a:rPr kumimoji="0" lang="en-US" altLang="en-US" sz="1700" b="0" i="0" u="none" strike="noStrike" cap="none" normalizeH="0" baseline="0" dirty="0">
                <a:ln>
                  <a:noFill/>
                </a:ln>
                <a:effectLst/>
              </a:rPr>
              <a:t> – Enhancing </a:t>
            </a:r>
            <a:r>
              <a:rPr kumimoji="0" lang="en-US" altLang="en-US" sz="1700" b="1" i="0" u="none" strike="noStrike" cap="none" normalizeH="0" baseline="0" dirty="0">
                <a:ln>
                  <a:noFill/>
                </a:ln>
                <a:effectLst/>
              </a:rPr>
              <a:t>VAEs and GANs</a:t>
            </a:r>
            <a:r>
              <a:rPr kumimoji="0" lang="en-US" altLang="en-US" sz="1700" b="0" i="0" u="none" strike="noStrike" cap="none" normalizeH="0" baseline="0" dirty="0">
                <a:ln>
                  <a:noFill/>
                </a:ln>
                <a:effectLst/>
              </a:rPr>
              <a:t> for higher-quality image and text generation. </a:t>
            </a:r>
          </a:p>
          <a:p>
            <a:pPr marR="0" lvl="0" defTabSz="914400" rtl="0" eaLnBrk="0" fontAlgn="base" latinLnBrk="0" hangingPunct="0">
              <a:spcBef>
                <a:spcPct val="0"/>
              </a:spcBef>
              <a:spcAft>
                <a:spcPts val="600"/>
              </a:spcAft>
              <a:buClrTx/>
              <a:buSzTx/>
              <a:buFont typeface="Wingdings" panose="05000000000000000000" pitchFamily="2" charset="2"/>
              <a:buChar char="Ø"/>
              <a:tabLst/>
            </a:pPr>
            <a:r>
              <a:rPr kumimoji="0" lang="en-US" altLang="en-US" sz="1700" b="1" i="0" u="none" strike="noStrike" cap="none" normalizeH="0" baseline="0" dirty="0">
                <a:ln>
                  <a:noFill/>
                </a:ln>
                <a:effectLst/>
              </a:rPr>
              <a:t>Expanding applications</a:t>
            </a:r>
            <a:r>
              <a:rPr kumimoji="0" lang="en-US" altLang="en-US" sz="1700" b="0" i="0" u="none" strike="noStrike" cap="none" normalizeH="0" baseline="0" dirty="0">
                <a:ln>
                  <a:noFill/>
                </a:ln>
                <a:effectLst/>
              </a:rPr>
              <a:t> – Used in </a:t>
            </a:r>
            <a:r>
              <a:rPr kumimoji="0" lang="en-US" altLang="en-US" sz="1700" b="1" i="0" u="none" strike="noStrike" cap="none" normalizeH="0" baseline="0" dirty="0">
                <a:ln>
                  <a:noFill/>
                </a:ln>
                <a:effectLst/>
              </a:rPr>
              <a:t>medical imaging</a:t>
            </a:r>
            <a:r>
              <a:rPr kumimoji="0" lang="en-US" altLang="en-US" sz="1700" b="0" i="0" u="none" strike="noStrike" cap="none" normalizeH="0" baseline="0" dirty="0">
                <a:ln>
                  <a:noFill/>
                </a:ln>
                <a:effectLst/>
              </a:rPr>
              <a:t>, </a:t>
            </a:r>
            <a:r>
              <a:rPr kumimoji="0" lang="en-US" altLang="en-US" sz="1700" b="1" i="0" u="none" strike="noStrike" cap="none" normalizeH="0" baseline="0" dirty="0">
                <a:ln>
                  <a:noFill/>
                </a:ln>
                <a:effectLst/>
              </a:rPr>
              <a:t>NLP</a:t>
            </a:r>
            <a:r>
              <a:rPr kumimoji="0" lang="en-US" altLang="en-US" sz="1700" b="0" i="0" u="none" strike="noStrike" cap="none" normalizeH="0" baseline="0" dirty="0">
                <a:ln>
                  <a:noFill/>
                </a:ln>
                <a:effectLst/>
              </a:rPr>
              <a:t>, and </a:t>
            </a:r>
            <a:r>
              <a:rPr kumimoji="0" lang="en-US" altLang="en-US" sz="1700" b="1" i="0" u="none" strike="noStrike" cap="none" normalizeH="0" baseline="0" dirty="0">
                <a:ln>
                  <a:noFill/>
                </a:ln>
                <a:effectLst/>
              </a:rPr>
              <a:t>reinforcement learning</a:t>
            </a:r>
            <a:r>
              <a:rPr kumimoji="0" lang="en-US" altLang="en-US" sz="1700" b="0" i="0" u="none" strike="noStrike" cap="none" normalizeH="0" baseline="0" dirty="0">
                <a:ln>
                  <a:noFill/>
                </a:ln>
                <a:effectLst/>
              </a:rPr>
              <a:t> for better feature extraction and decision-making. </a:t>
            </a:r>
          </a:p>
        </p:txBody>
      </p:sp>
      <p:cxnSp>
        <p:nvCxnSpPr>
          <p:cNvPr id="16407" name="Straight Connector 16406">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6387" name="Picture 3" descr="The Power of Advanced Encoders and Decoders in Generative AI - Analytics  Vidhya">
            <a:extLst>
              <a:ext uri="{FF2B5EF4-FFF2-40B4-BE49-F238E27FC236}">
                <a16:creationId xmlns:a16="http://schemas.microsoft.com/office/drawing/2014/main" id="{810B26AD-4401-9C1B-0D93-A304F351C5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4672" y="2306370"/>
            <a:ext cx="6072188" cy="3005733"/>
          </a:xfrm>
          <a:prstGeom prst="rect">
            <a:avLst/>
          </a:prstGeom>
          <a:noFill/>
          <a:extLst>
            <a:ext uri="{909E8E84-426E-40DD-AFC4-6F175D3DCCD1}">
              <a14:hiddenFill xmlns:a14="http://schemas.microsoft.com/office/drawing/2010/main">
                <a:solidFill>
                  <a:srgbClr val="FFFFFF"/>
                </a:solidFill>
              </a14:hiddenFill>
            </a:ext>
          </a:extLst>
        </p:spPr>
      </p:pic>
      <p:cxnSp>
        <p:nvCxnSpPr>
          <p:cNvPr id="16409" name="Straight Connector 16408">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5042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1" name="Rectangle 112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88" name="Picture 1087" descr="Molecular DNA structure">
            <a:extLst>
              <a:ext uri="{FF2B5EF4-FFF2-40B4-BE49-F238E27FC236}">
                <a16:creationId xmlns:a16="http://schemas.microsoft.com/office/drawing/2014/main" id="{97E7D67D-F87C-BCD5-0A45-1E140726EE4A}"/>
              </a:ext>
            </a:extLst>
          </p:cNvPr>
          <p:cNvPicPr>
            <a:picLocks noChangeAspect="1"/>
          </p:cNvPicPr>
          <p:nvPr/>
        </p:nvPicPr>
        <p:blipFill>
          <a:blip r:embed="rId3"/>
          <a:srcRect l="22517" r="32627" b="-1"/>
          <a:stretch/>
        </p:blipFill>
        <p:spPr>
          <a:xfrm>
            <a:off x="7583424" y="10"/>
            <a:ext cx="4608576" cy="6857990"/>
          </a:xfrm>
          <a:prstGeom prst="rect">
            <a:avLst/>
          </a:prstGeom>
        </p:spPr>
      </p:pic>
      <p:sp>
        <p:nvSpPr>
          <p:cNvPr id="2" name="Title 1">
            <a:extLst>
              <a:ext uri="{FF2B5EF4-FFF2-40B4-BE49-F238E27FC236}">
                <a16:creationId xmlns:a16="http://schemas.microsoft.com/office/drawing/2014/main" id="{D71CCA3D-7BC1-DA2F-F801-51C78D1F9CBB}"/>
              </a:ext>
            </a:extLst>
          </p:cNvPr>
          <p:cNvSpPr>
            <a:spLocks noGrp="1"/>
          </p:cNvSpPr>
          <p:nvPr>
            <p:ph type="title"/>
          </p:nvPr>
        </p:nvSpPr>
        <p:spPr>
          <a:xfrm>
            <a:off x="704088" y="914400"/>
            <a:ext cx="6239599" cy="1307590"/>
          </a:xfrm>
        </p:spPr>
        <p:txBody>
          <a:bodyPr>
            <a:normAutofit/>
          </a:bodyPr>
          <a:lstStyle/>
          <a:p>
            <a:pPr>
              <a:lnSpc>
                <a:spcPct val="90000"/>
              </a:lnSpc>
            </a:pPr>
            <a:r>
              <a:rPr lang="en-IN" sz="2500" dirty="0"/>
              <a:t>What is an Autoencoder?</a:t>
            </a:r>
          </a:p>
        </p:txBody>
      </p:sp>
      <p:sp>
        <p:nvSpPr>
          <p:cNvPr id="3" name="Content Placeholder 2">
            <a:extLst>
              <a:ext uri="{FF2B5EF4-FFF2-40B4-BE49-F238E27FC236}">
                <a16:creationId xmlns:a16="http://schemas.microsoft.com/office/drawing/2014/main" id="{9B0B5187-5FC0-903E-2C9F-D50752551859}"/>
              </a:ext>
            </a:extLst>
          </p:cNvPr>
          <p:cNvSpPr>
            <a:spLocks noGrp="1"/>
          </p:cNvSpPr>
          <p:nvPr>
            <p:ph idx="1"/>
          </p:nvPr>
        </p:nvSpPr>
        <p:spPr>
          <a:xfrm>
            <a:off x="671913" y="1769218"/>
            <a:ext cx="6239599" cy="3941064"/>
          </a:xfrm>
        </p:spPr>
        <p:txBody>
          <a:bodyPr>
            <a:noAutofit/>
          </a:bodyPr>
          <a:lstStyle/>
          <a:p>
            <a:pPr lvl="1">
              <a:lnSpc>
                <a:spcPct val="100000"/>
              </a:lnSpc>
              <a:buFont typeface="Wingdings" panose="05000000000000000000" pitchFamily="2" charset="2"/>
              <a:buChar char="Ø"/>
            </a:pPr>
            <a:r>
              <a:rPr lang="en-US" sz="1700" dirty="0"/>
              <a:t>An autoencoder is a type of </a:t>
            </a:r>
            <a:r>
              <a:rPr lang="en-US" sz="1700" b="1" dirty="0"/>
              <a:t>artificial neural network </a:t>
            </a:r>
            <a:r>
              <a:rPr lang="en-US" sz="1700" dirty="0"/>
              <a:t>that learns to represent data in a compressed form and then reconstructs it as closely as possible to the original input.</a:t>
            </a:r>
          </a:p>
          <a:p>
            <a:pPr lvl="1">
              <a:lnSpc>
                <a:spcPct val="100000"/>
              </a:lnSpc>
              <a:buFont typeface="Wingdings" panose="05000000000000000000" pitchFamily="2" charset="2"/>
              <a:buChar char="Ø"/>
            </a:pPr>
            <a:r>
              <a:rPr lang="en-US" sz="1700" dirty="0"/>
              <a:t>Autoencoders originated from early research in neural networks and unsupervised learning.</a:t>
            </a:r>
          </a:p>
          <a:p>
            <a:pPr lvl="1">
              <a:lnSpc>
                <a:spcPct val="100000"/>
              </a:lnSpc>
              <a:buFont typeface="Wingdings" panose="05000000000000000000" pitchFamily="2" charset="2"/>
              <a:buChar char="Ø"/>
            </a:pPr>
            <a:r>
              <a:rPr lang="en-US" sz="1700" dirty="0"/>
              <a:t>Inspired by </a:t>
            </a:r>
            <a:r>
              <a:rPr lang="en-US" sz="1700" b="1" dirty="0"/>
              <a:t>principal component analysis (PCA) </a:t>
            </a:r>
            <a:r>
              <a:rPr lang="en-US" sz="1700" dirty="0"/>
              <a:t>and </a:t>
            </a:r>
            <a:r>
              <a:rPr lang="en-US" sz="1700" b="1" dirty="0"/>
              <a:t>Hopfield networks</a:t>
            </a:r>
            <a:r>
              <a:rPr lang="en-US" sz="1700" dirty="0"/>
              <a:t> in the 1980s.</a:t>
            </a:r>
          </a:p>
          <a:p>
            <a:pPr lvl="1">
              <a:lnSpc>
                <a:spcPct val="100000"/>
              </a:lnSpc>
              <a:buFont typeface="Wingdings" panose="05000000000000000000" pitchFamily="2" charset="2"/>
              <a:buChar char="Ø"/>
            </a:pPr>
            <a:r>
              <a:rPr lang="en-US" sz="1700" dirty="0"/>
              <a:t>First introduced by </a:t>
            </a:r>
            <a:r>
              <a:rPr lang="en-US" sz="1700" b="1" dirty="0"/>
              <a:t>Rumelhart, Hinton, and Williams </a:t>
            </a:r>
            <a:r>
              <a:rPr lang="en-US" sz="1700" dirty="0"/>
              <a:t>(1986) in their work on backpropagation for feature learning.</a:t>
            </a:r>
          </a:p>
          <a:p>
            <a:pPr lvl="1">
              <a:lnSpc>
                <a:spcPct val="100000"/>
              </a:lnSpc>
              <a:buFont typeface="Wingdings" panose="05000000000000000000" pitchFamily="2" charset="2"/>
              <a:buChar char="Ø"/>
            </a:pPr>
            <a:r>
              <a:rPr lang="en-US" sz="1700" dirty="0"/>
              <a:t>Initially used for dimensionality reduction, later evolved into deep architectures for image processing, anomaly detection, and generative models.</a:t>
            </a:r>
          </a:p>
          <a:p>
            <a:pPr lvl="1">
              <a:lnSpc>
                <a:spcPct val="100000"/>
              </a:lnSpc>
              <a:buFont typeface="Wingdings" panose="05000000000000000000" pitchFamily="2" charset="2"/>
              <a:buChar char="Ø"/>
            </a:pPr>
            <a:r>
              <a:rPr lang="en-US" sz="1700" dirty="0"/>
              <a:t>Modern autoencoders are widely used </a:t>
            </a:r>
            <a:r>
              <a:rPr lang="en-US" sz="1700" b="1" dirty="0"/>
              <a:t>in deep learning, denoising, and generative AI</a:t>
            </a:r>
            <a:r>
              <a:rPr lang="en-US" sz="1700" dirty="0"/>
              <a:t>.</a:t>
            </a:r>
          </a:p>
          <a:p>
            <a:pPr marL="457200" lvl="1" indent="0">
              <a:lnSpc>
                <a:spcPct val="100000"/>
              </a:lnSpc>
              <a:buNone/>
            </a:pPr>
            <a:endParaRPr lang="en-IN" sz="1700" dirty="0"/>
          </a:p>
        </p:txBody>
      </p:sp>
      <p:cxnSp>
        <p:nvCxnSpPr>
          <p:cNvPr id="1122" name="Straight Connector 1121">
            <a:extLst>
              <a:ext uri="{FF2B5EF4-FFF2-40B4-BE49-F238E27FC236}">
                <a16:creationId xmlns:a16="http://schemas.microsoft.com/office/drawing/2014/main" id="{3815BE95-1337-20E2-B2EF-5DA486F72F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726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8D8F0F9-0A62-C13A-F0AE-5933BE9AFE48}"/>
              </a:ext>
            </a:extLst>
          </p:cNvPr>
          <p:cNvSpPr>
            <a:spLocks noGrp="1"/>
          </p:cNvSpPr>
          <p:nvPr>
            <p:ph type="title"/>
          </p:nvPr>
        </p:nvSpPr>
        <p:spPr>
          <a:xfrm>
            <a:off x="704088" y="914400"/>
            <a:ext cx="3914776" cy="3977269"/>
          </a:xfrm>
        </p:spPr>
        <p:txBody>
          <a:bodyPr>
            <a:normAutofit/>
          </a:bodyPr>
          <a:lstStyle/>
          <a:p>
            <a:r>
              <a:rPr lang="en-IN" sz="2500" dirty="0"/>
              <a:t>Summary &amp; Key Takeaways</a:t>
            </a:r>
          </a:p>
        </p:txBody>
      </p:sp>
      <p:graphicFrame>
        <p:nvGraphicFramePr>
          <p:cNvPr id="6" name="Rectangle 1">
            <a:extLst>
              <a:ext uri="{FF2B5EF4-FFF2-40B4-BE49-F238E27FC236}">
                <a16:creationId xmlns:a16="http://schemas.microsoft.com/office/drawing/2014/main" id="{CEE30A55-1360-284E-5360-4B8F7D281B8D}"/>
              </a:ext>
            </a:extLst>
          </p:cNvPr>
          <p:cNvGraphicFramePr>
            <a:graphicFrameLocks noGrp="1"/>
          </p:cNvGraphicFramePr>
          <p:nvPr>
            <p:ph idx="1"/>
            <p:extLst>
              <p:ext uri="{D42A27DB-BD31-4B8C-83A1-F6EECF244321}">
                <p14:modId xmlns:p14="http://schemas.microsoft.com/office/powerpoint/2010/main" val="3493621108"/>
              </p:ext>
            </p:extLst>
          </p:nvPr>
        </p:nvGraphicFramePr>
        <p:xfrm>
          <a:off x="5219952" y="723900"/>
          <a:ext cx="6171948" cy="5499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3586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B920B4-76EA-E78C-D583-39E21CF59B03}"/>
              </a:ext>
            </a:extLst>
          </p:cNvPr>
          <p:cNvSpPr>
            <a:spLocks noGrp="1"/>
          </p:cNvSpPr>
          <p:nvPr>
            <p:ph type="title"/>
          </p:nvPr>
        </p:nvSpPr>
        <p:spPr>
          <a:xfrm>
            <a:off x="7830051" y="1743263"/>
            <a:ext cx="3975869" cy="2768609"/>
          </a:xfrm>
        </p:spPr>
        <p:txBody>
          <a:bodyPr vert="horz" lIns="91440" tIns="45720" rIns="91440" bIns="45720" rtlCol="0" anchor="b">
            <a:normAutofit/>
          </a:bodyPr>
          <a:lstStyle/>
          <a:p>
            <a:pPr>
              <a:lnSpc>
                <a:spcPct val="90000"/>
              </a:lnSpc>
            </a:pPr>
            <a:r>
              <a:rPr lang="en-US" sz="4500" dirty="0"/>
              <a:t>THANK YOU</a:t>
            </a:r>
            <a:br>
              <a:rPr lang="en-US" sz="4500" dirty="0"/>
            </a:br>
            <a:br>
              <a:rPr lang="en-US" sz="4500" dirty="0"/>
            </a:br>
            <a:r>
              <a:rPr lang="en-US" sz="4500" dirty="0"/>
              <a:t>ANY QUESTIONS?</a:t>
            </a:r>
          </a:p>
        </p:txBody>
      </p:sp>
      <p:pic>
        <p:nvPicPr>
          <p:cNvPr id="22" name="Graphic 21" descr="Smiling Face with No Fill">
            <a:extLst>
              <a:ext uri="{FF2B5EF4-FFF2-40B4-BE49-F238E27FC236}">
                <a16:creationId xmlns:a16="http://schemas.microsoft.com/office/drawing/2014/main" id="{26D14C75-35B4-7623-BC75-8C441DE6A6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8314" y="802640"/>
            <a:ext cx="4986421" cy="4986421"/>
          </a:xfrm>
          <a:prstGeom prst="rect">
            <a:avLst/>
          </a:prstGeom>
        </p:spPr>
      </p:pic>
      <p:cxnSp>
        <p:nvCxnSpPr>
          <p:cNvPr id="33" name="Straight Connector 3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60299" y="4789617"/>
            <a:ext cx="1704841"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945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7" name="Rectangle 514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Contractive Autoencoders">
            <a:extLst>
              <a:ext uri="{FF2B5EF4-FFF2-40B4-BE49-F238E27FC236}">
                <a16:creationId xmlns:a16="http://schemas.microsoft.com/office/drawing/2014/main" id="{93EA5F6C-D7AB-BF1C-C2F3-DF667D617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513" r="14333" b="-2"/>
          <a:stretch/>
        </p:blipFill>
        <p:spPr bwMode="auto">
          <a:xfrm>
            <a:off x="701040" y="1797139"/>
            <a:ext cx="4972627" cy="391363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E54EAD9-757A-916E-6F8D-F4F654714414}"/>
              </a:ext>
            </a:extLst>
          </p:cNvPr>
          <p:cNvSpPr>
            <a:spLocks noGrp="1"/>
          </p:cNvSpPr>
          <p:nvPr>
            <p:ph type="title"/>
          </p:nvPr>
        </p:nvSpPr>
        <p:spPr>
          <a:xfrm>
            <a:off x="704088" y="914400"/>
            <a:ext cx="10780776" cy="1180210"/>
          </a:xfrm>
        </p:spPr>
        <p:txBody>
          <a:bodyPr>
            <a:normAutofit/>
          </a:bodyPr>
          <a:lstStyle/>
          <a:p>
            <a:r>
              <a:rPr lang="en-IN" sz="2500" dirty="0"/>
              <a:t>Why Use Autoencoders?</a:t>
            </a:r>
          </a:p>
        </p:txBody>
      </p:sp>
      <p:sp>
        <p:nvSpPr>
          <p:cNvPr id="3" name="Content Placeholder 2">
            <a:extLst>
              <a:ext uri="{FF2B5EF4-FFF2-40B4-BE49-F238E27FC236}">
                <a16:creationId xmlns:a16="http://schemas.microsoft.com/office/drawing/2014/main" id="{01DADFF3-F2C3-974F-B52D-EECEB4A607EE}"/>
              </a:ext>
            </a:extLst>
          </p:cNvPr>
          <p:cNvSpPr>
            <a:spLocks noGrp="1"/>
          </p:cNvSpPr>
          <p:nvPr>
            <p:ph idx="1"/>
          </p:nvPr>
        </p:nvSpPr>
        <p:spPr>
          <a:xfrm>
            <a:off x="6094476" y="1797139"/>
            <a:ext cx="5394960" cy="3913632"/>
          </a:xfrm>
        </p:spPr>
        <p:txBody>
          <a:bodyPr>
            <a:normAutofit/>
          </a:bodyPr>
          <a:lstStyle/>
          <a:p>
            <a:pPr>
              <a:lnSpc>
                <a:spcPct val="100000"/>
              </a:lnSpc>
              <a:buFont typeface="Wingdings" panose="05000000000000000000" pitchFamily="2" charset="2"/>
              <a:buChar char="Ø"/>
            </a:pPr>
            <a:r>
              <a:rPr lang="en-IN" sz="1700" b="1" dirty="0"/>
              <a:t>Dimensionality Reduction</a:t>
            </a:r>
            <a:r>
              <a:rPr lang="en-IN" sz="1700" dirty="0"/>
              <a:t> – Compresses data like </a:t>
            </a:r>
            <a:r>
              <a:rPr lang="en-IN" sz="1700" b="1" dirty="0"/>
              <a:t>PCA</a:t>
            </a:r>
            <a:r>
              <a:rPr lang="en-IN" sz="1700" dirty="0"/>
              <a:t> but captures complex patterns.</a:t>
            </a:r>
          </a:p>
          <a:p>
            <a:pPr>
              <a:lnSpc>
                <a:spcPct val="100000"/>
              </a:lnSpc>
              <a:buFont typeface="Wingdings" panose="05000000000000000000" pitchFamily="2" charset="2"/>
              <a:buChar char="Ø"/>
            </a:pPr>
            <a:r>
              <a:rPr lang="en-IN" sz="1700" b="1" dirty="0"/>
              <a:t>Denoising</a:t>
            </a:r>
            <a:r>
              <a:rPr lang="en-IN" sz="1700" dirty="0"/>
              <a:t> – Removes </a:t>
            </a:r>
            <a:r>
              <a:rPr lang="en-IN" sz="1700" b="1" dirty="0"/>
              <a:t>noise</a:t>
            </a:r>
            <a:r>
              <a:rPr lang="en-IN" sz="1700" dirty="0"/>
              <a:t> from images and signals (e.g., cleaning blurry images).</a:t>
            </a:r>
          </a:p>
          <a:p>
            <a:pPr>
              <a:lnSpc>
                <a:spcPct val="100000"/>
              </a:lnSpc>
              <a:buFont typeface="Wingdings" panose="05000000000000000000" pitchFamily="2" charset="2"/>
              <a:buChar char="Ø"/>
            </a:pPr>
            <a:r>
              <a:rPr lang="en-IN" sz="1700" b="1" dirty="0"/>
              <a:t>Anomaly Detection</a:t>
            </a:r>
            <a:r>
              <a:rPr lang="en-IN" sz="1700" dirty="0"/>
              <a:t> – Finds </a:t>
            </a:r>
            <a:r>
              <a:rPr lang="en-IN" sz="1700" b="1" dirty="0"/>
              <a:t>unusual patterns</a:t>
            </a:r>
            <a:r>
              <a:rPr lang="en-IN" sz="1700" dirty="0"/>
              <a:t> (e.g., fraud detection, medical diagnosis).</a:t>
            </a:r>
          </a:p>
          <a:p>
            <a:pPr>
              <a:lnSpc>
                <a:spcPct val="100000"/>
              </a:lnSpc>
              <a:buFont typeface="Wingdings" panose="05000000000000000000" pitchFamily="2" charset="2"/>
              <a:buChar char="Ø"/>
            </a:pPr>
            <a:r>
              <a:rPr lang="en-IN" sz="1700" b="1" dirty="0"/>
              <a:t>Feature Extraction</a:t>
            </a:r>
            <a:r>
              <a:rPr lang="en-IN" sz="1700" dirty="0"/>
              <a:t> – Learns key features for better </a:t>
            </a:r>
            <a:r>
              <a:rPr lang="en-IN" sz="1700" b="1" dirty="0"/>
              <a:t>image and text analysis</a:t>
            </a:r>
            <a:r>
              <a:rPr lang="en-IN" sz="1700" dirty="0"/>
              <a:t>.</a:t>
            </a:r>
          </a:p>
          <a:p>
            <a:pPr>
              <a:lnSpc>
                <a:spcPct val="100000"/>
              </a:lnSpc>
              <a:buFont typeface="Wingdings" panose="05000000000000000000" pitchFamily="2" charset="2"/>
              <a:buChar char="Ø"/>
            </a:pPr>
            <a:r>
              <a:rPr lang="en-IN" sz="1700" b="1" dirty="0"/>
              <a:t>Generative Models</a:t>
            </a:r>
            <a:r>
              <a:rPr lang="en-IN" sz="1700" dirty="0"/>
              <a:t> – Creates new data (used in </a:t>
            </a:r>
            <a:r>
              <a:rPr lang="en-IN" sz="1700" b="1" dirty="0"/>
              <a:t>AI art, deepfakes</a:t>
            </a:r>
            <a:r>
              <a:rPr lang="en-IN" sz="1700" dirty="0"/>
              <a:t>).</a:t>
            </a:r>
          </a:p>
          <a:p>
            <a:pPr marL="0" indent="0">
              <a:lnSpc>
                <a:spcPct val="100000"/>
              </a:lnSpc>
              <a:buNone/>
            </a:pPr>
            <a:endParaRPr lang="en-IN" sz="1700" dirty="0"/>
          </a:p>
        </p:txBody>
      </p:sp>
      <p:cxnSp>
        <p:nvCxnSpPr>
          <p:cNvPr id="5149" name="Straight Connector 5148">
            <a:extLst>
              <a:ext uri="{FF2B5EF4-FFF2-40B4-BE49-F238E27FC236}">
                <a16:creationId xmlns:a16="http://schemas.microsoft.com/office/drawing/2014/main" id="{4E495065-8864-87FB-2BCC-254769963E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05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38" name="Rectangle 313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74556-47B0-F0BC-9C1E-A1249861E207}"/>
              </a:ext>
            </a:extLst>
          </p:cNvPr>
          <p:cNvSpPr>
            <a:spLocks noGrp="1"/>
          </p:cNvSpPr>
          <p:nvPr>
            <p:ph type="title"/>
          </p:nvPr>
        </p:nvSpPr>
        <p:spPr>
          <a:xfrm>
            <a:off x="704088" y="914400"/>
            <a:ext cx="10780776" cy="1180210"/>
          </a:xfrm>
        </p:spPr>
        <p:txBody>
          <a:bodyPr>
            <a:normAutofit/>
          </a:bodyPr>
          <a:lstStyle/>
          <a:p>
            <a:pPr>
              <a:lnSpc>
                <a:spcPct val="90000"/>
              </a:lnSpc>
            </a:pPr>
            <a:r>
              <a:rPr lang="en-US" sz="2500" i="0" dirty="0">
                <a:effectLst/>
              </a:rPr>
              <a:t>Architecture of Autoencoder in Deep Learning</a:t>
            </a:r>
            <a:br>
              <a:rPr lang="en-US" sz="2500" i="0" dirty="0">
                <a:effectLst/>
              </a:rPr>
            </a:br>
            <a:endParaRPr lang="en-IN" sz="2500" dirty="0"/>
          </a:p>
        </p:txBody>
      </p:sp>
      <p:sp>
        <p:nvSpPr>
          <p:cNvPr id="3" name="Content Placeholder 2">
            <a:extLst>
              <a:ext uri="{FF2B5EF4-FFF2-40B4-BE49-F238E27FC236}">
                <a16:creationId xmlns:a16="http://schemas.microsoft.com/office/drawing/2014/main" id="{BF0B1E18-1058-7080-394A-573DCBE72FD7}"/>
              </a:ext>
            </a:extLst>
          </p:cNvPr>
          <p:cNvSpPr>
            <a:spLocks noGrp="1"/>
          </p:cNvSpPr>
          <p:nvPr>
            <p:ph idx="1"/>
          </p:nvPr>
        </p:nvSpPr>
        <p:spPr>
          <a:xfrm>
            <a:off x="6664960" y="2346960"/>
            <a:ext cx="4819903" cy="3775456"/>
          </a:xfrm>
        </p:spPr>
        <p:txBody>
          <a:bodyPr>
            <a:normAutofit/>
          </a:bodyPr>
          <a:lstStyle/>
          <a:p>
            <a:pPr rtl="0" fontAlgn="base">
              <a:spcAft>
                <a:spcPts val="750"/>
              </a:spcAft>
              <a:buNone/>
            </a:pPr>
            <a:r>
              <a:rPr lang="en-US" b="0" i="0" dirty="0">
                <a:effectLst/>
              </a:rPr>
              <a:t>The architecture of an autoencoder consists of three main components: the Encoder, the Bottleneck (Latent Space) and the Decoder. Let’s deep dive into each part to understand how they work together.</a:t>
            </a:r>
          </a:p>
          <a:p>
            <a:pPr>
              <a:buNone/>
            </a:pPr>
            <a:br>
              <a:rPr lang="en-US" dirty="0"/>
            </a:br>
            <a:endParaRPr lang="en-IN" dirty="0"/>
          </a:p>
        </p:txBody>
      </p:sp>
      <p:cxnSp>
        <p:nvCxnSpPr>
          <p:cNvPr id="3140" name="Straight Connector 3139">
            <a:extLst>
              <a:ext uri="{FF2B5EF4-FFF2-40B4-BE49-F238E27FC236}">
                <a16:creationId xmlns:a16="http://schemas.microsoft.com/office/drawing/2014/main" id="{4E495065-8864-87FB-2BCC-254769963E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6" descr="Basics of Autoencoders. Autoencoders (AE) are type of… | by ...">
            <a:extLst>
              <a:ext uri="{FF2B5EF4-FFF2-40B4-BE49-F238E27FC236}">
                <a16:creationId xmlns:a16="http://schemas.microsoft.com/office/drawing/2014/main" id="{22ABD3A4-ACA1-F810-0322-3A00D423E1F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0098" y="3124483"/>
            <a:ext cx="5549902" cy="3038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404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A34D3-B939-31C0-110F-D1FC8577AB50}"/>
              </a:ext>
            </a:extLst>
          </p:cNvPr>
          <p:cNvSpPr>
            <a:spLocks noGrp="1"/>
          </p:cNvSpPr>
          <p:nvPr>
            <p:ph type="title"/>
          </p:nvPr>
        </p:nvSpPr>
        <p:spPr>
          <a:xfrm>
            <a:off x="704088" y="914400"/>
            <a:ext cx="10780776" cy="1180210"/>
          </a:xfrm>
        </p:spPr>
        <p:txBody>
          <a:bodyPr>
            <a:normAutofit/>
          </a:bodyPr>
          <a:lstStyle/>
          <a:p>
            <a:r>
              <a:rPr lang="en-IN" sz="2500" dirty="0"/>
              <a:t>1. ENCODER</a:t>
            </a:r>
          </a:p>
        </p:txBody>
      </p:sp>
      <p:sp>
        <p:nvSpPr>
          <p:cNvPr id="3" name="Content Placeholder 2">
            <a:extLst>
              <a:ext uri="{FF2B5EF4-FFF2-40B4-BE49-F238E27FC236}">
                <a16:creationId xmlns:a16="http://schemas.microsoft.com/office/drawing/2014/main" id="{A1C8623C-DFED-86E6-051A-72A410999B60}"/>
              </a:ext>
            </a:extLst>
          </p:cNvPr>
          <p:cNvSpPr>
            <a:spLocks noGrp="1"/>
          </p:cNvSpPr>
          <p:nvPr>
            <p:ph idx="1"/>
          </p:nvPr>
        </p:nvSpPr>
        <p:spPr>
          <a:xfrm>
            <a:off x="6517476" y="987935"/>
            <a:ext cx="4819903" cy="5383368"/>
          </a:xfrm>
        </p:spPr>
        <p:txBody>
          <a:bodyPr>
            <a:noAutofit/>
          </a:bodyPr>
          <a:lstStyle/>
          <a:p>
            <a:pPr rtl="0" fontAlgn="base">
              <a:lnSpc>
                <a:spcPct val="100000"/>
              </a:lnSpc>
              <a:spcAft>
                <a:spcPts val="750"/>
              </a:spcAft>
              <a:buNone/>
            </a:pPr>
            <a:r>
              <a:rPr lang="en-US" sz="1700" b="0" i="0" dirty="0">
                <a:effectLst/>
              </a:rPr>
              <a:t>The encoder is the part of the network that takes the input data and compresses it into a smaller lower-dimensional representation.</a:t>
            </a:r>
          </a:p>
          <a:p>
            <a:pPr lvl="1" fontAlgn="base">
              <a:lnSpc>
                <a:spcPct val="100000"/>
              </a:lnSpc>
              <a:spcAft>
                <a:spcPts val="1800"/>
              </a:spcAft>
              <a:buFont typeface="Wingdings" panose="05000000000000000000" pitchFamily="2" charset="2"/>
              <a:buChar char="Ø"/>
            </a:pPr>
            <a:r>
              <a:rPr lang="en-US" sz="1700" b="1" i="0" dirty="0">
                <a:effectLst/>
              </a:rPr>
              <a:t>Input Layer</a:t>
            </a:r>
            <a:r>
              <a:rPr lang="en-US" sz="1700" b="0" i="0" dirty="0">
                <a:effectLst/>
              </a:rPr>
              <a:t>: This is where the original data enters the network e.g., an image or a set of features.</a:t>
            </a:r>
          </a:p>
          <a:p>
            <a:pPr lvl="1" fontAlgn="base">
              <a:lnSpc>
                <a:spcPct val="100000"/>
              </a:lnSpc>
              <a:spcAft>
                <a:spcPts val="1800"/>
              </a:spcAft>
              <a:buFont typeface="Wingdings" panose="05000000000000000000" pitchFamily="2" charset="2"/>
              <a:buChar char="Ø"/>
            </a:pPr>
            <a:r>
              <a:rPr lang="en-US" sz="1700" b="1" i="0" dirty="0">
                <a:effectLst/>
              </a:rPr>
              <a:t>Hidden Layers</a:t>
            </a:r>
            <a:r>
              <a:rPr lang="en-US" sz="1700" b="0" i="0" dirty="0">
                <a:effectLst/>
              </a:rPr>
              <a:t>: These layers apply transformations to the input data. The encoder’s goal is to extract essential features and reduce the data’s dimensionality.</a:t>
            </a:r>
          </a:p>
          <a:p>
            <a:pPr lvl="1" fontAlgn="base">
              <a:lnSpc>
                <a:spcPct val="100000"/>
              </a:lnSpc>
              <a:spcAft>
                <a:spcPts val="1800"/>
              </a:spcAft>
              <a:buFont typeface="Wingdings" panose="05000000000000000000" pitchFamily="2" charset="2"/>
              <a:buChar char="Ø"/>
            </a:pPr>
            <a:r>
              <a:rPr lang="en-US" sz="1700" b="1" i="0" dirty="0">
                <a:effectLst/>
              </a:rPr>
              <a:t>Output of Encoder (Latent Space)</a:t>
            </a:r>
            <a:r>
              <a:rPr lang="en-US" sz="1700" b="0" i="0" dirty="0">
                <a:effectLst/>
              </a:rPr>
              <a:t>: The encoder outputs a compressed version of the data often called the latent representation or encoding. This is a condensed version of the input retaining only the important features.</a:t>
            </a:r>
          </a:p>
          <a:p>
            <a:pPr>
              <a:lnSpc>
                <a:spcPct val="100000"/>
              </a:lnSpc>
            </a:pPr>
            <a:endParaRPr lang="en-IN" sz="1700" dirty="0"/>
          </a:p>
        </p:txBody>
      </p:sp>
      <p:cxnSp>
        <p:nvCxnSpPr>
          <p:cNvPr id="44" name="Straight Connector 43">
            <a:extLst>
              <a:ext uri="{FF2B5EF4-FFF2-40B4-BE49-F238E27FC236}">
                <a16:creationId xmlns:a16="http://schemas.microsoft.com/office/drawing/2014/main" id="{4E495065-8864-87FB-2BCC-254769963E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4821BD5-75B6-958B-0113-8C03B7996C60}"/>
              </a:ext>
            </a:extLst>
          </p:cNvPr>
          <p:cNvPicPr>
            <a:picLocks noChangeAspect="1"/>
          </p:cNvPicPr>
          <p:nvPr/>
        </p:nvPicPr>
        <p:blipFill>
          <a:blip r:embed="rId2"/>
          <a:stretch>
            <a:fillRect/>
          </a:stretch>
        </p:blipFill>
        <p:spPr>
          <a:xfrm>
            <a:off x="856070" y="1834349"/>
            <a:ext cx="5238406" cy="3876421"/>
          </a:xfrm>
          <a:prstGeom prst="rect">
            <a:avLst/>
          </a:prstGeom>
        </p:spPr>
      </p:pic>
    </p:spTree>
    <p:extLst>
      <p:ext uri="{BB962C8B-B14F-4D97-AF65-F5344CB8AC3E}">
        <p14:creationId xmlns:p14="http://schemas.microsoft.com/office/powerpoint/2010/main" val="1426987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5857D-5E9E-15CD-97D8-520ED46327E2}"/>
              </a:ext>
            </a:extLst>
          </p:cNvPr>
          <p:cNvSpPr>
            <a:spLocks noGrp="1"/>
          </p:cNvSpPr>
          <p:nvPr>
            <p:ph type="title"/>
          </p:nvPr>
        </p:nvSpPr>
        <p:spPr>
          <a:xfrm>
            <a:off x="704088" y="914400"/>
            <a:ext cx="10780776" cy="1180210"/>
          </a:xfrm>
        </p:spPr>
        <p:txBody>
          <a:bodyPr>
            <a:normAutofit/>
          </a:bodyPr>
          <a:lstStyle/>
          <a:p>
            <a:pPr>
              <a:lnSpc>
                <a:spcPct val="90000"/>
              </a:lnSpc>
            </a:pPr>
            <a:r>
              <a:rPr lang="en-US" sz="2500" i="0" dirty="0">
                <a:effectLst/>
              </a:rPr>
              <a:t>2. Bottleneck (Latent Space)</a:t>
            </a:r>
            <a:br>
              <a:rPr lang="en-US" sz="2500" i="0" dirty="0">
                <a:effectLst/>
              </a:rPr>
            </a:br>
            <a:endParaRPr lang="en-IN" sz="2500" dirty="0"/>
          </a:p>
        </p:txBody>
      </p:sp>
      <p:sp>
        <p:nvSpPr>
          <p:cNvPr id="3" name="Content Placeholder 2">
            <a:extLst>
              <a:ext uri="{FF2B5EF4-FFF2-40B4-BE49-F238E27FC236}">
                <a16:creationId xmlns:a16="http://schemas.microsoft.com/office/drawing/2014/main" id="{32B53A38-510E-D205-0F36-36C2854124CA}"/>
              </a:ext>
            </a:extLst>
          </p:cNvPr>
          <p:cNvSpPr>
            <a:spLocks noGrp="1"/>
          </p:cNvSpPr>
          <p:nvPr>
            <p:ph idx="1"/>
          </p:nvPr>
        </p:nvSpPr>
        <p:spPr>
          <a:xfrm>
            <a:off x="6664961" y="1934006"/>
            <a:ext cx="4819903" cy="3775456"/>
          </a:xfrm>
        </p:spPr>
        <p:txBody>
          <a:bodyPr>
            <a:normAutofit/>
          </a:bodyPr>
          <a:lstStyle/>
          <a:p>
            <a:pPr fontAlgn="base">
              <a:lnSpc>
                <a:spcPct val="100000"/>
              </a:lnSpc>
              <a:spcBef>
                <a:spcPts val="1800"/>
              </a:spcBef>
              <a:spcAft>
                <a:spcPts val="1800"/>
              </a:spcAft>
              <a:buNone/>
            </a:pPr>
            <a:r>
              <a:rPr lang="en-US" sz="1700" b="1" i="0" dirty="0">
                <a:effectLst/>
              </a:rPr>
              <a:t> </a:t>
            </a:r>
            <a:r>
              <a:rPr lang="en-US" sz="1700" b="0" i="0" dirty="0">
                <a:effectLst/>
              </a:rPr>
              <a:t>The bottleneck is the smallest layer of the network where the data is represented in its most compressed form. It’s often referred to as the latent space or code.</a:t>
            </a:r>
          </a:p>
          <a:p>
            <a:pPr lvl="1" fontAlgn="base">
              <a:lnSpc>
                <a:spcPct val="100000"/>
              </a:lnSpc>
              <a:spcAft>
                <a:spcPts val="1800"/>
              </a:spcAft>
              <a:buFont typeface="Wingdings" panose="05000000000000000000" pitchFamily="2" charset="2"/>
              <a:buChar char="Ø"/>
            </a:pPr>
            <a:r>
              <a:rPr lang="en-US" sz="1700" b="0" i="0" dirty="0">
                <a:effectLst/>
              </a:rPr>
              <a:t>This layer contains a reduced set of features representing the most important information from the input.</a:t>
            </a:r>
          </a:p>
          <a:p>
            <a:pPr lvl="1" fontAlgn="base">
              <a:lnSpc>
                <a:spcPct val="100000"/>
              </a:lnSpc>
              <a:spcAft>
                <a:spcPts val="1800"/>
              </a:spcAft>
              <a:buFont typeface="Wingdings" panose="05000000000000000000" pitchFamily="2" charset="2"/>
              <a:buChar char="Ø"/>
            </a:pPr>
            <a:r>
              <a:rPr lang="en-US" sz="1700" b="0" i="0" dirty="0">
                <a:effectLst/>
              </a:rPr>
              <a:t>The idea is that through this compression the network learns the key patterns and structures of the input data.</a:t>
            </a:r>
          </a:p>
          <a:p>
            <a:pPr>
              <a:lnSpc>
                <a:spcPct val="100000"/>
              </a:lnSpc>
            </a:pPr>
            <a:endParaRPr lang="en-IN" sz="1700" dirty="0"/>
          </a:p>
        </p:txBody>
      </p:sp>
      <p:cxnSp>
        <p:nvCxnSpPr>
          <p:cNvPr id="37" name="Straight Connector 36">
            <a:extLst>
              <a:ext uri="{FF2B5EF4-FFF2-40B4-BE49-F238E27FC236}">
                <a16:creationId xmlns:a16="http://schemas.microsoft.com/office/drawing/2014/main" id="{4E495065-8864-87FB-2BCC-254769963E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4390812-BF8A-3399-F75B-D1A5174B8631}"/>
              </a:ext>
            </a:extLst>
          </p:cNvPr>
          <p:cNvPicPr>
            <a:picLocks noChangeAspect="1"/>
          </p:cNvPicPr>
          <p:nvPr/>
        </p:nvPicPr>
        <p:blipFill>
          <a:blip r:embed="rId2"/>
          <a:stretch>
            <a:fillRect/>
          </a:stretch>
        </p:blipFill>
        <p:spPr>
          <a:xfrm>
            <a:off x="975511" y="1636777"/>
            <a:ext cx="5238406" cy="3876421"/>
          </a:xfrm>
          <a:prstGeom prst="rect">
            <a:avLst/>
          </a:prstGeom>
        </p:spPr>
      </p:pic>
    </p:spTree>
    <p:extLst>
      <p:ext uri="{BB962C8B-B14F-4D97-AF65-F5344CB8AC3E}">
        <p14:creationId xmlns:p14="http://schemas.microsoft.com/office/powerpoint/2010/main" val="131475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DD33B2-5A4E-D1B4-B200-0AE83F13F4B1}"/>
              </a:ext>
            </a:extLst>
          </p:cNvPr>
          <p:cNvSpPr>
            <a:spLocks noGrp="1"/>
          </p:cNvSpPr>
          <p:nvPr>
            <p:ph type="title"/>
          </p:nvPr>
        </p:nvSpPr>
        <p:spPr>
          <a:xfrm>
            <a:off x="704088" y="914400"/>
            <a:ext cx="10780776" cy="1180210"/>
          </a:xfrm>
        </p:spPr>
        <p:txBody>
          <a:bodyPr>
            <a:normAutofit/>
          </a:bodyPr>
          <a:lstStyle/>
          <a:p>
            <a:pPr>
              <a:lnSpc>
                <a:spcPct val="90000"/>
              </a:lnSpc>
            </a:pPr>
            <a:r>
              <a:rPr lang="en-US" sz="2500" i="0" dirty="0">
                <a:effectLst/>
              </a:rPr>
              <a:t>3. Decoder</a:t>
            </a:r>
            <a:br>
              <a:rPr lang="en-US" sz="2500" i="0" dirty="0">
                <a:effectLst/>
              </a:rPr>
            </a:br>
            <a:endParaRPr lang="en-IN" sz="2500" dirty="0"/>
          </a:p>
        </p:txBody>
      </p:sp>
      <p:sp>
        <p:nvSpPr>
          <p:cNvPr id="3" name="Content Placeholder 2">
            <a:extLst>
              <a:ext uri="{FF2B5EF4-FFF2-40B4-BE49-F238E27FC236}">
                <a16:creationId xmlns:a16="http://schemas.microsoft.com/office/drawing/2014/main" id="{B056ABE4-E5BF-AD5A-6812-915A421AB232}"/>
              </a:ext>
            </a:extLst>
          </p:cNvPr>
          <p:cNvSpPr>
            <a:spLocks noGrp="1"/>
          </p:cNvSpPr>
          <p:nvPr>
            <p:ph idx="1"/>
          </p:nvPr>
        </p:nvSpPr>
        <p:spPr>
          <a:xfrm>
            <a:off x="6664961" y="1894676"/>
            <a:ext cx="4819903" cy="3775456"/>
          </a:xfrm>
        </p:spPr>
        <p:txBody>
          <a:bodyPr>
            <a:normAutofit/>
          </a:bodyPr>
          <a:lstStyle/>
          <a:p>
            <a:pPr rtl="0" fontAlgn="base">
              <a:lnSpc>
                <a:spcPct val="100000"/>
              </a:lnSpc>
              <a:spcAft>
                <a:spcPts val="750"/>
              </a:spcAft>
              <a:buNone/>
            </a:pPr>
            <a:r>
              <a:rPr lang="en-US" sz="1700" b="0" i="0" dirty="0">
                <a:effectLst/>
              </a:rPr>
              <a:t>The decoder is responsible for taking the compressed representation from the latent space and reconstructing it back into the original data form.</a:t>
            </a:r>
          </a:p>
          <a:p>
            <a:pPr lvl="1" fontAlgn="base">
              <a:lnSpc>
                <a:spcPct val="100000"/>
              </a:lnSpc>
              <a:spcAft>
                <a:spcPts val="1800"/>
              </a:spcAft>
              <a:buFont typeface="Wingdings" panose="05000000000000000000" pitchFamily="2" charset="2"/>
              <a:buChar char="Ø"/>
            </a:pPr>
            <a:r>
              <a:rPr lang="en-US" sz="1700" b="1" i="0" dirty="0">
                <a:effectLst/>
              </a:rPr>
              <a:t>Hidden Layers</a:t>
            </a:r>
            <a:r>
              <a:rPr lang="en-US" sz="1700" b="0" i="0" dirty="0">
                <a:effectLst/>
              </a:rPr>
              <a:t>: The decoder uses a series of layers to gradually expand the compressed data back to the original input’s dimensions.</a:t>
            </a:r>
          </a:p>
          <a:p>
            <a:pPr lvl="1" fontAlgn="base">
              <a:lnSpc>
                <a:spcPct val="100000"/>
              </a:lnSpc>
              <a:spcAft>
                <a:spcPts val="1800"/>
              </a:spcAft>
              <a:buFont typeface="Wingdings" panose="05000000000000000000" pitchFamily="2" charset="2"/>
              <a:buChar char="Ø"/>
            </a:pPr>
            <a:r>
              <a:rPr lang="en-US" sz="1700" b="1" i="0" dirty="0">
                <a:effectLst/>
              </a:rPr>
              <a:t>Output Layer</a:t>
            </a:r>
            <a:r>
              <a:rPr lang="en-US" sz="1700" b="0" i="0" dirty="0">
                <a:effectLst/>
              </a:rPr>
              <a:t>: This layer produces the reconstructed data and aim to closely resemble the input data.</a:t>
            </a:r>
          </a:p>
          <a:p>
            <a:pPr>
              <a:lnSpc>
                <a:spcPct val="100000"/>
              </a:lnSpc>
            </a:pPr>
            <a:endParaRPr lang="en-IN" sz="1700" dirty="0"/>
          </a:p>
        </p:txBody>
      </p:sp>
      <p:cxnSp>
        <p:nvCxnSpPr>
          <p:cNvPr id="43" name="Straight Connector 42">
            <a:extLst>
              <a:ext uri="{FF2B5EF4-FFF2-40B4-BE49-F238E27FC236}">
                <a16:creationId xmlns:a16="http://schemas.microsoft.com/office/drawing/2014/main" id="{4E495065-8864-87FB-2BCC-254769963E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D037A53-62B7-C595-70F8-A2EEB5DB047B}"/>
              </a:ext>
            </a:extLst>
          </p:cNvPr>
          <p:cNvPicPr>
            <a:picLocks noChangeAspect="1"/>
          </p:cNvPicPr>
          <p:nvPr/>
        </p:nvPicPr>
        <p:blipFill>
          <a:blip r:embed="rId3"/>
          <a:stretch>
            <a:fillRect/>
          </a:stretch>
        </p:blipFill>
        <p:spPr>
          <a:xfrm>
            <a:off x="719419" y="1793711"/>
            <a:ext cx="5238406" cy="3876421"/>
          </a:xfrm>
          <a:prstGeom prst="rect">
            <a:avLst/>
          </a:prstGeom>
        </p:spPr>
      </p:pic>
    </p:spTree>
    <p:extLst>
      <p:ext uri="{BB962C8B-B14F-4D97-AF65-F5344CB8AC3E}">
        <p14:creationId xmlns:p14="http://schemas.microsoft.com/office/powerpoint/2010/main" val="888100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1A8C5532-ACA4-B8A1-423B-6F224F758B30}"/>
              </a:ext>
            </a:extLst>
          </p:cNvPr>
          <p:cNvPicPr>
            <a:picLocks noChangeAspect="1"/>
          </p:cNvPicPr>
          <p:nvPr/>
        </p:nvPicPr>
        <p:blipFill>
          <a:blip r:embed="rId2"/>
          <a:srcRect l="18736" r="9794"/>
          <a:stretch/>
        </p:blipFill>
        <p:spPr>
          <a:xfrm>
            <a:off x="800099" y="1954455"/>
            <a:ext cx="4972627" cy="3913631"/>
          </a:xfrm>
          <a:prstGeom prst="rect">
            <a:avLst/>
          </a:prstGeom>
        </p:spPr>
      </p:pic>
      <p:sp>
        <p:nvSpPr>
          <p:cNvPr id="2" name="Title 1">
            <a:extLst>
              <a:ext uri="{FF2B5EF4-FFF2-40B4-BE49-F238E27FC236}">
                <a16:creationId xmlns:a16="http://schemas.microsoft.com/office/drawing/2014/main" id="{D1865205-BFB1-0520-0996-39F5B77F8DA1}"/>
              </a:ext>
            </a:extLst>
          </p:cNvPr>
          <p:cNvSpPr>
            <a:spLocks noGrp="1"/>
          </p:cNvSpPr>
          <p:nvPr>
            <p:ph type="title"/>
          </p:nvPr>
        </p:nvSpPr>
        <p:spPr>
          <a:xfrm>
            <a:off x="704088" y="914400"/>
            <a:ext cx="10780776" cy="640076"/>
          </a:xfrm>
        </p:spPr>
        <p:txBody>
          <a:bodyPr>
            <a:normAutofit fontScale="90000"/>
          </a:bodyPr>
          <a:lstStyle/>
          <a:p>
            <a:pPr>
              <a:lnSpc>
                <a:spcPct val="90000"/>
              </a:lnSpc>
            </a:pPr>
            <a:r>
              <a:rPr lang="en-US" sz="2500" i="0" dirty="0">
                <a:effectLst/>
              </a:rPr>
              <a:t>Loss Function in Autoencoder Training</a:t>
            </a:r>
            <a:br>
              <a:rPr lang="en-US" sz="2500" i="0" dirty="0">
                <a:effectLst/>
              </a:rPr>
            </a:br>
            <a:endParaRPr lang="en-IN" sz="2500" dirty="0"/>
          </a:p>
        </p:txBody>
      </p:sp>
      <p:sp>
        <p:nvSpPr>
          <p:cNvPr id="3" name="Content Placeholder 2">
            <a:extLst>
              <a:ext uri="{FF2B5EF4-FFF2-40B4-BE49-F238E27FC236}">
                <a16:creationId xmlns:a16="http://schemas.microsoft.com/office/drawing/2014/main" id="{7E607837-BCDA-897B-CA7B-8EA52D0B21BF}"/>
              </a:ext>
            </a:extLst>
          </p:cNvPr>
          <p:cNvSpPr>
            <a:spLocks noGrp="1"/>
          </p:cNvSpPr>
          <p:nvPr>
            <p:ph idx="1"/>
          </p:nvPr>
        </p:nvSpPr>
        <p:spPr>
          <a:xfrm>
            <a:off x="6051982" y="1652604"/>
            <a:ext cx="5860762" cy="5107268"/>
          </a:xfrm>
        </p:spPr>
        <p:txBody>
          <a:bodyPr>
            <a:noAutofit/>
          </a:bodyPr>
          <a:lstStyle/>
          <a:p>
            <a:pPr rtl="0" fontAlgn="base">
              <a:lnSpc>
                <a:spcPct val="100000"/>
              </a:lnSpc>
              <a:spcAft>
                <a:spcPts val="750"/>
              </a:spcAft>
              <a:buNone/>
            </a:pPr>
            <a:r>
              <a:rPr lang="en-US" sz="1700" b="0" i="0" dirty="0">
                <a:effectLst/>
              </a:rPr>
              <a:t>During training an autoencoder aims to minimize the reconstruction loss which measures the difference between the original input and the reconstructed output. The choice of loss function depends on the type of data:</a:t>
            </a:r>
          </a:p>
          <a:p>
            <a:pPr lvl="1" fontAlgn="base">
              <a:lnSpc>
                <a:spcPct val="100000"/>
              </a:lnSpc>
              <a:spcAft>
                <a:spcPts val="1800"/>
              </a:spcAft>
              <a:buFont typeface="Wingdings" panose="05000000000000000000" pitchFamily="2" charset="2"/>
              <a:buChar char="Ø"/>
            </a:pPr>
            <a:r>
              <a:rPr lang="en-US" sz="1700" b="1" i="0" dirty="0">
                <a:effectLst/>
              </a:rPr>
              <a:t>Mean Squared Error (MSE)</a:t>
            </a:r>
            <a:r>
              <a:rPr lang="en-US" sz="1700" b="0" i="0" dirty="0">
                <a:effectLst/>
              </a:rPr>
              <a:t>: This is commonly used for continuous data. It measures the average squared differences between the input and the reconstructed data.</a:t>
            </a:r>
          </a:p>
          <a:p>
            <a:pPr lvl="1" fontAlgn="base">
              <a:lnSpc>
                <a:spcPct val="100000"/>
              </a:lnSpc>
              <a:spcAft>
                <a:spcPts val="1800"/>
              </a:spcAft>
              <a:buFont typeface="Wingdings" panose="05000000000000000000" pitchFamily="2" charset="2"/>
              <a:buChar char="Ø"/>
            </a:pPr>
            <a:r>
              <a:rPr lang="en-US" sz="1700" b="1" i="0" dirty="0">
                <a:effectLst/>
              </a:rPr>
              <a:t>Binary Cross-Entropy</a:t>
            </a:r>
            <a:r>
              <a:rPr lang="en-US" sz="1700" b="0" i="0" dirty="0">
                <a:effectLst/>
              </a:rPr>
              <a:t>: Used for binary data (0 or 1 values). It calculates the difference in probability between the original and reconstructed output.</a:t>
            </a:r>
          </a:p>
          <a:p>
            <a:pPr marL="0" indent="0" rtl="0" fontAlgn="base">
              <a:lnSpc>
                <a:spcPct val="100000"/>
              </a:lnSpc>
              <a:spcAft>
                <a:spcPts val="750"/>
              </a:spcAft>
              <a:buNone/>
            </a:pPr>
            <a:r>
              <a:rPr lang="en-US" sz="1700" b="0" i="0" dirty="0">
                <a:effectLst/>
              </a:rPr>
              <a:t>The network adjusts its weights to minimize this reconstruction loss learning to extract and retain only the most important features of the input data which are then stored in the latent space (bottleneck layer).</a:t>
            </a:r>
          </a:p>
          <a:p>
            <a:pPr>
              <a:lnSpc>
                <a:spcPct val="100000"/>
              </a:lnSpc>
            </a:pPr>
            <a:endParaRPr lang="en-IN" sz="1700" dirty="0"/>
          </a:p>
        </p:txBody>
      </p:sp>
      <p:cxnSp>
        <p:nvCxnSpPr>
          <p:cNvPr id="28" name="Straight Connector 27">
            <a:extLst>
              <a:ext uri="{FF2B5EF4-FFF2-40B4-BE49-F238E27FC236}">
                <a16:creationId xmlns:a16="http://schemas.microsoft.com/office/drawing/2014/main" id="{4E495065-8864-87FB-2BCC-254769963E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678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348" name="Straight Connector 1234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50" name="Straight Connector 1234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352" name="Rectangle 12351">
            <a:extLst>
              <a:ext uri="{FF2B5EF4-FFF2-40B4-BE49-F238E27FC236}">
                <a16:creationId xmlns:a16="http://schemas.microsoft.com/office/drawing/2014/main" id="{35A8B9ED-4476-44C5-9209-0146C28B5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54" name="Straight Connector 12353">
            <a:extLst>
              <a:ext uri="{FF2B5EF4-FFF2-40B4-BE49-F238E27FC236}">
                <a16:creationId xmlns:a16="http://schemas.microsoft.com/office/drawing/2014/main" id="{C25D32A2-9FC1-4397-9A7C-9D84021CB4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5800" y="753214"/>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2290" name="Picture 2" descr="500+ Shark Pictures | Download Free Images on Unsplash">
            <a:extLst>
              <a:ext uri="{FF2B5EF4-FFF2-40B4-BE49-F238E27FC236}">
                <a16:creationId xmlns:a16="http://schemas.microsoft.com/office/drawing/2014/main" id="{BE135BD8-8C08-498E-BBF5-A258FFC354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10826" r="-1" b="-1"/>
          <a:stretch/>
        </p:blipFill>
        <p:spPr bwMode="auto">
          <a:xfrm>
            <a:off x="4903437" y="912187"/>
            <a:ext cx="2948570" cy="2490975"/>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Leowefowa 5x7FT Vinyl Underwater World ...">
            <a:extLst>
              <a:ext uri="{FF2B5EF4-FFF2-40B4-BE49-F238E27FC236}">
                <a16:creationId xmlns:a16="http://schemas.microsoft.com/office/drawing/2014/main" id="{7FBFB63D-EA2A-967A-933A-E03458445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272" r="1204"/>
          <a:stretch/>
        </p:blipFill>
        <p:spPr bwMode="auto">
          <a:xfrm>
            <a:off x="8133461" y="912187"/>
            <a:ext cx="1499800" cy="2490975"/>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descr="Great White Shark Silhouette Images ...">
            <a:extLst>
              <a:ext uri="{FF2B5EF4-FFF2-40B4-BE49-F238E27FC236}">
                <a16:creationId xmlns:a16="http://schemas.microsoft.com/office/drawing/2014/main" id="{7030506C-EBD3-F1A0-1E37-9A41EE8DF69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364475" y="3720940"/>
            <a:ext cx="3487533" cy="2320794"/>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68,700+ Shark Stock Photos, Pictures &amp; Royalty-Free Images ...">
            <a:extLst>
              <a:ext uri="{FF2B5EF4-FFF2-40B4-BE49-F238E27FC236}">
                <a16:creationId xmlns:a16="http://schemas.microsoft.com/office/drawing/2014/main" id="{A1338BF7-1E1D-9A7F-726F-4CAE213DB7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7882" b="5450"/>
          <a:stretch/>
        </p:blipFill>
        <p:spPr bwMode="auto">
          <a:xfrm>
            <a:off x="8133461" y="3720940"/>
            <a:ext cx="2951341" cy="24253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3BD7A9E-7FF4-2C22-58D1-939062F00181}"/>
              </a:ext>
            </a:extLst>
          </p:cNvPr>
          <p:cNvSpPr>
            <a:spLocks noGrp="1"/>
          </p:cNvSpPr>
          <p:nvPr>
            <p:ph type="title"/>
          </p:nvPr>
        </p:nvSpPr>
        <p:spPr>
          <a:xfrm>
            <a:off x="685800" y="902761"/>
            <a:ext cx="3375790" cy="3914947"/>
          </a:xfrm>
        </p:spPr>
        <p:txBody>
          <a:bodyPr vert="horz" lIns="91440" tIns="45720" rIns="91440" bIns="45720" rtlCol="0" anchor="t">
            <a:normAutofit/>
          </a:bodyPr>
          <a:lstStyle/>
          <a:p>
            <a:pPr>
              <a:lnSpc>
                <a:spcPct val="90000"/>
              </a:lnSpc>
            </a:pPr>
            <a:r>
              <a:rPr lang="en-US" sz="2500" dirty="0"/>
              <a:t>For example, imagine training our autoencoder with hundreds of thousands of shark images.</a:t>
            </a:r>
          </a:p>
        </p:txBody>
      </p:sp>
    </p:spTree>
    <p:extLst>
      <p:ext uri="{BB962C8B-B14F-4D97-AF65-F5344CB8AC3E}">
        <p14:creationId xmlns:p14="http://schemas.microsoft.com/office/powerpoint/2010/main" val="3633778864"/>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328</TotalTime>
  <Words>1056</Words>
  <Application>Microsoft Office PowerPoint</Application>
  <PresentationFormat>Widescreen</PresentationFormat>
  <Paragraphs>89</Paragraphs>
  <Slides>21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Arial</vt:lpstr>
      <vt:lpstr>Calisto MT</vt:lpstr>
      <vt:lpstr>Univers Condensed</vt:lpstr>
      <vt:lpstr>Wingdings</vt:lpstr>
      <vt:lpstr>ChronicleVTI</vt:lpstr>
      <vt:lpstr>SIMPLE AUTOENCODER FOR MNIST - Unsupervised Deep Learning for Data Representation  </vt:lpstr>
      <vt:lpstr>What is an Autoencoder?</vt:lpstr>
      <vt:lpstr>Why Use Autoencoders?</vt:lpstr>
      <vt:lpstr>Architecture of Autoencoder in Deep Learning </vt:lpstr>
      <vt:lpstr>1. ENCODER</vt:lpstr>
      <vt:lpstr>2. Bottleneck (Latent Space) </vt:lpstr>
      <vt:lpstr>3. Decoder </vt:lpstr>
      <vt:lpstr>Loss Function in Autoencoder Training </vt:lpstr>
      <vt:lpstr>For example, imagine training our autoencoder with hundreds of thousands of shark images.</vt:lpstr>
      <vt:lpstr>along with pictures of other objects and creatures that are not sharks in our dataset.</vt:lpstr>
      <vt:lpstr>Now, when we pass an image of a truck, the autoencoder will attempt to reconstruct it using the learned shark features, resulting in a higher reconstruction error between the input image and the reconstructed image.</vt:lpstr>
      <vt:lpstr>Mathematical Understanding of Autoencoders</vt:lpstr>
      <vt:lpstr>Mathematical Understanding of Autoencoders</vt:lpstr>
      <vt:lpstr>Types of Autoencoders</vt:lpstr>
      <vt:lpstr>Implementation of Autoencoders on MNIST DATASET </vt:lpstr>
      <vt:lpstr>Implementation of Autoencoders on MNIST DATASET </vt:lpstr>
      <vt:lpstr>Reconstructed images after training the autoencoder with noisy input data.</vt:lpstr>
      <vt:lpstr>Limitations &amp; Challenges</vt:lpstr>
      <vt:lpstr>Future Trends in Autoencoders</vt:lpstr>
      <vt:lpstr>Summary &amp; Key Takeaways</vt:lpstr>
      <vt:lpstr>THANK YOU  ANY QUESTIONS?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itsreddy083</dc:creator>
  <cp:lastModifiedBy>Sudhakar J</cp:lastModifiedBy>
  <cp:revision>16</cp:revision>
  <dcterms:created xsi:type="dcterms:W3CDTF">2025-03-13T14:03:58Z</dcterms:created>
  <dcterms:modified xsi:type="dcterms:W3CDTF">2025-07-23T08:32:46Z</dcterms:modified>
</cp:coreProperties>
</file>