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4E774C-C828-4817-9173-D002AFB421FD}">
  <a:tblStyle styleId="{C24E774C-C828-4817-9173-D002AFB42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b4b7150e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6b4b715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b4b7150e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6b4b7150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d71bfcc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6d71bfcc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b4b7150e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6b4b7150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b4b7150e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56b4b7150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d71bfcca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56d71bfcc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b4b7150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6b4b7150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6b4b7150e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6b4b715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6b4b7150e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56b4b715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b4b7150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6b4b7150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5b4780b5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495b4780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b4b715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6b4b71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b4b7150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6b4b715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cf2028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6cf2028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b4b7150e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6b4b7150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b4b7150e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6b4b7150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b4b7150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- this type of analysis will yield an initial look into the grouping of the data and make descriptive statements about differences</a:t>
            </a:r>
            <a:endParaRPr/>
          </a:p>
        </p:txBody>
      </p:sp>
      <p:sp>
        <p:nvSpPr>
          <p:cNvPr id="202" name="Google Shape;202;g56b4b715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cf20284f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- this type of analysis will yield an initial look into the grouping of the data and make descriptive statements about differences</a:t>
            </a:r>
            <a:endParaRPr/>
          </a:p>
        </p:txBody>
      </p:sp>
      <p:sp>
        <p:nvSpPr>
          <p:cNvPr id="209" name="Google Shape;209;g56cf2028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00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FFF8C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FFF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FFF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0FFF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FFF8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FFF8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342" y="162222"/>
            <a:ext cx="2457563" cy="43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00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0FFF8C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73342" y="162222"/>
            <a:ext cx="2457563" cy="4343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ctrTitle"/>
          </p:nvPr>
        </p:nvSpPr>
        <p:spPr>
          <a:xfrm>
            <a:off x="641675" y="2169386"/>
            <a:ext cx="86322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3000"/>
              <a:t>Improving Voter Turnout: A Data Science Approach to Examining Personal and Environmental Factors and their Relationship to Voter Participation</a:t>
            </a:r>
            <a:endParaRPr sz="3000"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1510742" y="4859673"/>
            <a:ext cx="77670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Team - Charlotte1</a:t>
            </a:r>
            <a:endParaRPr b="1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/>
              <a:t>Sthanu Ramakrishnan, Jared Leach, Divya Garg, Marc Rizzo, Paul Blase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DSBA/MBAD-6211 : Advanced Business Analytics : Group Project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328" y="572607"/>
            <a:ext cx="2429784" cy="104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673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Hopkins Value = 0.258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Ward’s method for hierarchical clustering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00" y="3045075"/>
            <a:ext cx="5269299" cy="2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867" y="3045075"/>
            <a:ext cx="4959608" cy="2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677324" y="1727200"/>
            <a:ext cx="91299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K-Means Clustering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voting percentage in the 3 clusters : 82%, 74%, 66%</a:t>
            </a:r>
            <a:endParaRPr sz="2400" b="1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50" y="2188850"/>
            <a:ext cx="4320674" cy="2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100" y="1326901"/>
            <a:ext cx="6601025" cy="39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1256490" y="1542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299" y="773700"/>
            <a:ext cx="9369126" cy="5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/>
        </p:nvSpPr>
        <p:spPr>
          <a:xfrm>
            <a:off x="487400" y="1422400"/>
            <a:ext cx="4712400" cy="4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Assessed on Hi, HiMid, LowMid, Low classifications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Accuracy: .7131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4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72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0"/>
          <p:cNvGraphicFramePr/>
          <p:nvPr/>
        </p:nvGraphicFramePr>
        <p:xfrm>
          <a:off x="487400" y="3211750"/>
          <a:ext cx="4909025" cy="2577275"/>
        </p:xfrm>
        <a:graphic>
          <a:graphicData uri="http://schemas.openxmlformats.org/drawingml/2006/table">
            <a:tbl>
              <a:tblPr>
                <a:noFill/>
                <a:tableStyleId>{C24E774C-C828-4817-9173-D002AFB421FD}</a:tableStyleId>
              </a:tblPr>
              <a:tblGrid>
                <a:gridCol w="13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Actual→   Predicted↓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LowMid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HiMid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LowMid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HiMid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250" y="3230675"/>
            <a:ext cx="5579726" cy="34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913" y="203977"/>
            <a:ext cx="4712400" cy="294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677330" y="1727200"/>
            <a:ext cx="3872100" cy="4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Past participation best indicator of future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assets indicate higher participation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 has limited effect on participation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275" y="1491550"/>
            <a:ext cx="6746576" cy="42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700" y="451575"/>
            <a:ext cx="9879251" cy="59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677325" y="1346200"/>
            <a:ext cx="8596800" cy="4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Used Cumulative Link Model (clm) - library(ordinal)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Significant Variables identified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Voter_Participation_2014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White_Population_2016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Public_Nutrition_Assistance_2016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Home_Ownership_2016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Accuracy: All variables = 72.7%, 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  Only significant variables = 76.9%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Ordinal Logit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 rotWithShape="1">
          <a:blip r:embed="rId4">
            <a:alphaModFix/>
          </a:blip>
          <a:srcRect r="3920" b="3595"/>
          <a:stretch/>
        </p:blipFill>
        <p:spPr>
          <a:xfrm>
            <a:off x="8152323" y="98300"/>
            <a:ext cx="3201475" cy="323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8525" y="3507525"/>
            <a:ext cx="3201475" cy="3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Ordinal Logit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92" y="1293325"/>
            <a:ext cx="5022400" cy="50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775" y="1293325"/>
            <a:ext cx="5022400" cy="5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256490" y="2304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Geospatial Insights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912325"/>
            <a:ext cx="9213399" cy="575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 information for predictive analysis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Expand on data utilized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Incorporate other sources for political forecasting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Voter registration data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Polling data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Assessing political effects on voter participation</a:t>
            </a:r>
            <a:endParaRPr sz="24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Changes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3834" y="533400"/>
            <a:ext cx="3865766" cy="5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7535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Most elections are dominated by two main features: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Party preferences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Voter participation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Bipartisan stances seem steady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What prior information can provide better insight into voter participation?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/>
        </p:nvSpPr>
        <p:spPr>
          <a:xfrm>
            <a:off x="1030290" y="24613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Mission Statement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predict high voter participation by region?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How does race factor into participation?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What impact does income/employment effect voting?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Do use of public aid and education predict voter activity?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Other factors? (age, crime, transportation availability, etc.)</a:t>
            </a:r>
            <a:endParaRPr sz="2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‘Age’ variable in almost all the previous voter participation research.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Less people in age group (18-25) vote.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Race of potential voter and candidate. (Minority voters less likely to vote)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Less voter turnout when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Less Education / Less Income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Less healthcare area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the crime rate area 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Areas with poor road and public transport connection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721220" y="1943403"/>
            <a:ext cx="2375400" cy="2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845" y="1293330"/>
            <a:ext cx="79248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Manipulation- MICE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25" y="1144400"/>
            <a:ext cx="6405049" cy="363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721220" y="1943403"/>
            <a:ext cx="2375400" cy="2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030299" y="4594450"/>
            <a:ext cx="7494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Initial:</a:t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Char char="○"/>
            </a:pPr>
            <a:r>
              <a:rPr lang="en-US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462 observations, 24 features</a:t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Final:</a:t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Char char="○"/>
            </a:pPr>
            <a:r>
              <a:rPr lang="en-US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406 observations, 13 features</a:t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Char char="○"/>
            </a:pPr>
            <a:r>
              <a:rPr lang="en-US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12 imputed values</a:t>
            </a:r>
            <a:endParaRPr sz="20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074" y="1293330"/>
            <a:ext cx="5290526" cy="283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 Analysis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Preliminary analysis on grouping of data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Hierarchical - Ward’s method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k-means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: within-group SSE, Silhouette Coefficient, Hopkins Measure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677334" y="1727199"/>
            <a:ext cx="85968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Voter Turnout Classification Model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: OOB Classification Error Rate, Accuracy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92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Ordinal Logit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Second Voter Turnout Classification Model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rebuchet MS"/>
              <a:buChar char="○"/>
            </a:pPr>
            <a:r>
              <a:rPr lang="en-US" sz="2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Cumulative link model (clm)</a:t>
            </a:r>
            <a:endParaRPr sz="28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1256490" y="459030"/>
            <a:ext cx="80175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5" y="6150194"/>
            <a:ext cx="929985" cy="58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Trebuchet MS</vt:lpstr>
      <vt:lpstr>Facet</vt:lpstr>
      <vt:lpstr>Improving Voter Turnout: A Data Science Approach to Examining Personal and Environmental Factors and their Relationship to Voter Participation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Voter Turnout: A Data Science Approach to Examining Personal and Environmental Factors and their Relationship to Voter Participation</dc:title>
  <dc:creator>Christine Kemp</dc:creator>
  <cp:lastModifiedBy>Christine Kemp</cp:lastModifiedBy>
  <cp:revision>1</cp:revision>
  <dcterms:modified xsi:type="dcterms:W3CDTF">2019-05-01T03:07:19Z</dcterms:modified>
</cp:coreProperties>
</file>