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533" autoAdjust="0"/>
  </p:normalViewPr>
  <p:slideViewPr>
    <p:cSldViewPr snapToGrid="0">
      <p:cViewPr varScale="1">
        <p:scale>
          <a:sx n="54" d="100"/>
          <a:sy n="54" d="100"/>
        </p:scale>
        <p:origin x="11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3B5AB8-0354-4A84-AF52-F78A81525485}" type="datetimeFigureOut">
              <a:rPr lang="en-US" smtClean="0"/>
              <a:t>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8DD73C-B62F-44CD-8FB6-C4BA08337608}" type="slidenum">
              <a:rPr lang="en-US" smtClean="0"/>
              <a:t>‹#›</a:t>
            </a:fld>
            <a:endParaRPr lang="en-US"/>
          </a:p>
        </p:txBody>
      </p:sp>
    </p:spTree>
    <p:extLst>
      <p:ext uri="{BB962C8B-B14F-4D97-AF65-F5344CB8AC3E}">
        <p14:creationId xmlns:p14="http://schemas.microsoft.com/office/powerpoint/2010/main" val="145632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 :This temporal graph depicts that crimes throughout the US decreased between 2013 and 2014 but after 2014 , there has been an increase in number of crimes.</a:t>
            </a:r>
          </a:p>
          <a:p>
            <a:r>
              <a:rPr lang="en-US" dirty="0"/>
              <a:t>MARKET OPPORTUNITY :The necessity to curb crime .</a:t>
            </a:r>
          </a:p>
          <a:p>
            <a:endParaRPr lang="en-US" dirty="0"/>
          </a:p>
          <a:p>
            <a:endParaRPr lang="en-US" dirty="0"/>
          </a:p>
        </p:txBody>
      </p:sp>
      <p:sp>
        <p:nvSpPr>
          <p:cNvPr id="4" name="Slide Number Placeholder 3"/>
          <p:cNvSpPr>
            <a:spLocks noGrp="1"/>
          </p:cNvSpPr>
          <p:nvPr>
            <p:ph type="sldNum" sz="quarter" idx="10"/>
          </p:nvPr>
        </p:nvSpPr>
        <p:spPr/>
        <p:txBody>
          <a:bodyPr/>
          <a:lstStyle/>
          <a:p>
            <a:fld id="{FA8DD73C-B62F-44CD-8FB6-C4BA08337608}" type="slidenum">
              <a:rPr lang="en-US" smtClean="0"/>
              <a:t>2</a:t>
            </a:fld>
            <a:endParaRPr lang="en-US"/>
          </a:p>
        </p:txBody>
      </p:sp>
    </p:spTree>
    <p:extLst>
      <p:ext uri="{BB962C8B-B14F-4D97-AF65-F5344CB8AC3E}">
        <p14:creationId xmlns:p14="http://schemas.microsoft.com/office/powerpoint/2010/main" val="2356151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This Sankey graph shows the top 5 crime types and the location where these crimes occur frequently. It is evident that crime is steadily increasing from 2012 to 2016.The most common crimes are theft and battery .</a:t>
            </a:r>
          </a:p>
          <a:p>
            <a:r>
              <a:rPr lang="en-US" dirty="0"/>
              <a:t>Market opportunity: There is a necessity to  warn  and provide awareness to users using</a:t>
            </a:r>
          </a:p>
          <a:p>
            <a:r>
              <a:rPr lang="en-US" dirty="0"/>
              <a:t>1)Sidewalks</a:t>
            </a:r>
          </a:p>
          <a:p>
            <a:r>
              <a:rPr lang="en-US" dirty="0"/>
              <a:t>2)Street</a:t>
            </a:r>
          </a:p>
          <a:p>
            <a:r>
              <a:rPr lang="en-US" dirty="0"/>
              <a:t>3)Parking Lot</a:t>
            </a:r>
          </a:p>
        </p:txBody>
      </p:sp>
      <p:sp>
        <p:nvSpPr>
          <p:cNvPr id="4" name="Slide Number Placeholder 3"/>
          <p:cNvSpPr>
            <a:spLocks noGrp="1"/>
          </p:cNvSpPr>
          <p:nvPr>
            <p:ph type="sldNum" sz="quarter" idx="10"/>
          </p:nvPr>
        </p:nvSpPr>
        <p:spPr/>
        <p:txBody>
          <a:bodyPr/>
          <a:lstStyle/>
          <a:p>
            <a:fld id="{FA8DD73C-B62F-44CD-8FB6-C4BA08337608}" type="slidenum">
              <a:rPr lang="en-US" smtClean="0"/>
              <a:t>4</a:t>
            </a:fld>
            <a:endParaRPr lang="en-US"/>
          </a:p>
        </p:txBody>
      </p:sp>
    </p:spTree>
    <p:extLst>
      <p:ext uri="{BB962C8B-B14F-4D97-AF65-F5344CB8AC3E}">
        <p14:creationId xmlns:p14="http://schemas.microsoft.com/office/powerpoint/2010/main" val="2583094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shows the ratio of total number of arrests to total number of incidents for different location types. X and Y axes represent the top 2 type of crimes. Battery and theft crimes happen the most. </a:t>
            </a:r>
          </a:p>
        </p:txBody>
      </p:sp>
      <p:sp>
        <p:nvSpPr>
          <p:cNvPr id="4" name="Slide Number Placeholder 3"/>
          <p:cNvSpPr>
            <a:spLocks noGrp="1"/>
          </p:cNvSpPr>
          <p:nvPr>
            <p:ph type="sldNum" sz="quarter" idx="10"/>
          </p:nvPr>
        </p:nvSpPr>
        <p:spPr/>
        <p:txBody>
          <a:bodyPr/>
          <a:lstStyle/>
          <a:p>
            <a:fld id="{FA8DD73C-B62F-44CD-8FB6-C4BA08337608}" type="slidenum">
              <a:rPr lang="en-US" smtClean="0"/>
              <a:t>5</a:t>
            </a:fld>
            <a:endParaRPr lang="en-US"/>
          </a:p>
        </p:txBody>
      </p:sp>
    </p:spTree>
    <p:extLst>
      <p:ext uri="{BB962C8B-B14F-4D97-AF65-F5344CB8AC3E}">
        <p14:creationId xmlns:p14="http://schemas.microsoft.com/office/powerpoint/2010/main" val="3506257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Business Proposal :</a:t>
            </a:r>
            <a:r>
              <a:rPr lang="en-US" dirty="0"/>
              <a:t>The spatial graph shows  how  </a:t>
            </a:r>
            <a:r>
              <a:rPr lang="en-US" dirty="0" err="1"/>
              <a:t>Bsafe</a:t>
            </a:r>
            <a:r>
              <a:rPr lang="en-US" dirty="0"/>
              <a:t> app  provides the fastest route ,safest route and optional route to users thereby warning them and keeping them aware of crime prone areas and rerouting them through alternate safes routes .</a:t>
            </a:r>
          </a:p>
        </p:txBody>
      </p:sp>
      <p:sp>
        <p:nvSpPr>
          <p:cNvPr id="4" name="Slide Number Placeholder 3"/>
          <p:cNvSpPr>
            <a:spLocks noGrp="1"/>
          </p:cNvSpPr>
          <p:nvPr>
            <p:ph type="sldNum" sz="quarter" idx="10"/>
          </p:nvPr>
        </p:nvSpPr>
        <p:spPr/>
        <p:txBody>
          <a:bodyPr/>
          <a:lstStyle/>
          <a:p>
            <a:fld id="{FA8DD73C-B62F-44CD-8FB6-C4BA08337608}" type="slidenum">
              <a:rPr lang="en-US" smtClean="0"/>
              <a:t>6</a:t>
            </a:fld>
            <a:endParaRPr lang="en-US"/>
          </a:p>
        </p:txBody>
      </p:sp>
    </p:spTree>
    <p:extLst>
      <p:ext uri="{BB962C8B-B14F-4D97-AF65-F5344CB8AC3E}">
        <p14:creationId xmlns:p14="http://schemas.microsoft.com/office/powerpoint/2010/main" val="1460095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predicted that the crimes in Chicago decrease by 10% in 2018 and further decrease by another 10% in 2019, if people make use of the services provided by our app. This is based on the assumption that similar decrease in crime rates have been found in the cities where such technology is being used.</a:t>
            </a:r>
          </a:p>
        </p:txBody>
      </p:sp>
      <p:sp>
        <p:nvSpPr>
          <p:cNvPr id="4" name="Slide Number Placeholder 3"/>
          <p:cNvSpPr>
            <a:spLocks noGrp="1"/>
          </p:cNvSpPr>
          <p:nvPr>
            <p:ph type="sldNum" sz="quarter" idx="10"/>
          </p:nvPr>
        </p:nvSpPr>
        <p:spPr/>
        <p:txBody>
          <a:bodyPr/>
          <a:lstStyle/>
          <a:p>
            <a:fld id="{FA8DD73C-B62F-44CD-8FB6-C4BA08337608}" type="slidenum">
              <a:rPr lang="en-US" smtClean="0"/>
              <a:t>7</a:t>
            </a:fld>
            <a:endParaRPr lang="en-US"/>
          </a:p>
        </p:txBody>
      </p:sp>
    </p:spTree>
    <p:extLst>
      <p:ext uri="{BB962C8B-B14F-4D97-AF65-F5344CB8AC3E}">
        <p14:creationId xmlns:p14="http://schemas.microsoft.com/office/powerpoint/2010/main" val="1049288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97C656-11D4-4B3B-BCDA-2FDB4C8484E8}"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9CC62-83E1-4F34-8F6A-4D9087E1E46A}" type="slidenum">
              <a:rPr lang="en-US" smtClean="0"/>
              <a:t>‹#›</a:t>
            </a:fld>
            <a:endParaRPr lang="en-US"/>
          </a:p>
        </p:txBody>
      </p:sp>
    </p:spTree>
    <p:extLst>
      <p:ext uri="{BB962C8B-B14F-4D97-AF65-F5344CB8AC3E}">
        <p14:creationId xmlns:p14="http://schemas.microsoft.com/office/powerpoint/2010/main" val="16462865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297C656-11D4-4B3B-BCDA-2FDB4C8484E8}" type="datetimeFigureOut">
              <a:rPr lang="en-US" smtClean="0"/>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9CC62-83E1-4F34-8F6A-4D9087E1E46A}" type="slidenum">
              <a:rPr lang="en-US" smtClean="0"/>
              <a:t>‹#›</a:t>
            </a:fld>
            <a:endParaRPr lang="en-US"/>
          </a:p>
        </p:txBody>
      </p:sp>
    </p:spTree>
    <p:extLst>
      <p:ext uri="{BB962C8B-B14F-4D97-AF65-F5344CB8AC3E}">
        <p14:creationId xmlns:p14="http://schemas.microsoft.com/office/powerpoint/2010/main" val="203758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97C656-11D4-4B3B-BCDA-2FDB4C8484E8}"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9CC62-83E1-4F34-8F6A-4D9087E1E46A}" type="slidenum">
              <a:rPr lang="en-US" smtClean="0"/>
              <a:t>‹#›</a:t>
            </a:fld>
            <a:endParaRPr lang="en-US"/>
          </a:p>
        </p:txBody>
      </p:sp>
    </p:spTree>
    <p:extLst>
      <p:ext uri="{BB962C8B-B14F-4D97-AF65-F5344CB8AC3E}">
        <p14:creationId xmlns:p14="http://schemas.microsoft.com/office/powerpoint/2010/main" val="3957780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297C656-11D4-4B3B-BCDA-2FDB4C8484E8}"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9CC62-83E1-4F34-8F6A-4D9087E1E46A}" type="slidenum">
              <a:rPr lang="en-US" smtClean="0"/>
              <a:t>‹#›</a:t>
            </a:fld>
            <a:endParaRPr lang="en-US"/>
          </a:p>
        </p:txBody>
      </p:sp>
    </p:spTree>
    <p:extLst>
      <p:ext uri="{BB962C8B-B14F-4D97-AF65-F5344CB8AC3E}">
        <p14:creationId xmlns:p14="http://schemas.microsoft.com/office/powerpoint/2010/main" val="194033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297C656-11D4-4B3B-BCDA-2FDB4C8484E8}"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9CC62-83E1-4F34-8F6A-4D9087E1E46A}" type="slidenum">
              <a:rPr lang="en-US" smtClean="0"/>
              <a:t>‹#›</a:t>
            </a:fld>
            <a:endParaRPr lang="en-US"/>
          </a:p>
        </p:txBody>
      </p:sp>
    </p:spTree>
    <p:extLst>
      <p:ext uri="{BB962C8B-B14F-4D97-AF65-F5344CB8AC3E}">
        <p14:creationId xmlns:p14="http://schemas.microsoft.com/office/powerpoint/2010/main" val="1238363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97C656-11D4-4B3B-BCDA-2FDB4C8484E8}"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9CC62-83E1-4F34-8F6A-4D9087E1E46A}" type="slidenum">
              <a:rPr lang="en-US" smtClean="0"/>
              <a:t>‹#›</a:t>
            </a:fld>
            <a:endParaRPr lang="en-US"/>
          </a:p>
        </p:txBody>
      </p:sp>
    </p:spTree>
    <p:extLst>
      <p:ext uri="{BB962C8B-B14F-4D97-AF65-F5344CB8AC3E}">
        <p14:creationId xmlns:p14="http://schemas.microsoft.com/office/powerpoint/2010/main" val="148768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97C656-11D4-4B3B-BCDA-2FDB4C8484E8}"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9CC62-83E1-4F34-8F6A-4D9087E1E46A}" type="slidenum">
              <a:rPr lang="en-US" smtClean="0"/>
              <a:t>‹#›</a:t>
            </a:fld>
            <a:endParaRPr lang="en-US"/>
          </a:p>
        </p:txBody>
      </p:sp>
    </p:spTree>
    <p:extLst>
      <p:ext uri="{BB962C8B-B14F-4D97-AF65-F5344CB8AC3E}">
        <p14:creationId xmlns:p14="http://schemas.microsoft.com/office/powerpoint/2010/main" val="3465477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7C656-11D4-4B3B-BCDA-2FDB4C8484E8}"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9CC62-83E1-4F34-8F6A-4D9087E1E46A}" type="slidenum">
              <a:rPr lang="en-US" smtClean="0"/>
              <a:t>‹#›</a:t>
            </a:fld>
            <a:endParaRPr lang="en-US"/>
          </a:p>
        </p:txBody>
      </p:sp>
    </p:spTree>
    <p:extLst>
      <p:ext uri="{BB962C8B-B14F-4D97-AF65-F5344CB8AC3E}">
        <p14:creationId xmlns:p14="http://schemas.microsoft.com/office/powerpoint/2010/main" val="4109634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7C656-11D4-4B3B-BCDA-2FDB4C8484E8}"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9CC62-83E1-4F34-8F6A-4D9087E1E46A}" type="slidenum">
              <a:rPr lang="en-US" smtClean="0"/>
              <a:t>‹#›</a:t>
            </a:fld>
            <a:endParaRPr lang="en-US"/>
          </a:p>
        </p:txBody>
      </p:sp>
    </p:spTree>
    <p:extLst>
      <p:ext uri="{BB962C8B-B14F-4D97-AF65-F5344CB8AC3E}">
        <p14:creationId xmlns:p14="http://schemas.microsoft.com/office/powerpoint/2010/main" val="169412441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7C656-11D4-4B3B-BCDA-2FDB4C8484E8}"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9CC62-83E1-4F34-8F6A-4D9087E1E46A}" type="slidenum">
              <a:rPr lang="en-US" smtClean="0"/>
              <a:t>‹#›</a:t>
            </a:fld>
            <a:endParaRPr lang="en-US"/>
          </a:p>
        </p:txBody>
      </p:sp>
    </p:spTree>
    <p:extLst>
      <p:ext uri="{BB962C8B-B14F-4D97-AF65-F5344CB8AC3E}">
        <p14:creationId xmlns:p14="http://schemas.microsoft.com/office/powerpoint/2010/main" val="27320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97C656-11D4-4B3B-BCDA-2FDB4C8484E8}"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9CC62-83E1-4F34-8F6A-4D9087E1E46A}" type="slidenum">
              <a:rPr lang="en-US" smtClean="0"/>
              <a:t>‹#›</a:t>
            </a:fld>
            <a:endParaRPr lang="en-US"/>
          </a:p>
        </p:txBody>
      </p:sp>
    </p:spTree>
    <p:extLst>
      <p:ext uri="{BB962C8B-B14F-4D97-AF65-F5344CB8AC3E}">
        <p14:creationId xmlns:p14="http://schemas.microsoft.com/office/powerpoint/2010/main" val="124725258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97C656-11D4-4B3B-BCDA-2FDB4C8484E8}" type="datetimeFigureOut">
              <a:rPr lang="en-US" smtClean="0"/>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9CC62-83E1-4F34-8F6A-4D9087E1E46A}" type="slidenum">
              <a:rPr lang="en-US" smtClean="0"/>
              <a:t>‹#›</a:t>
            </a:fld>
            <a:endParaRPr lang="en-US"/>
          </a:p>
        </p:txBody>
      </p:sp>
    </p:spTree>
    <p:extLst>
      <p:ext uri="{BB962C8B-B14F-4D97-AF65-F5344CB8AC3E}">
        <p14:creationId xmlns:p14="http://schemas.microsoft.com/office/powerpoint/2010/main" val="271526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97C656-11D4-4B3B-BCDA-2FDB4C8484E8}" type="datetimeFigureOut">
              <a:rPr lang="en-US" smtClean="0"/>
              <a:t>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A9CC62-83E1-4F34-8F6A-4D9087E1E46A}" type="slidenum">
              <a:rPr lang="en-US" smtClean="0"/>
              <a:t>‹#›</a:t>
            </a:fld>
            <a:endParaRPr lang="en-US"/>
          </a:p>
        </p:txBody>
      </p:sp>
    </p:spTree>
    <p:extLst>
      <p:ext uri="{BB962C8B-B14F-4D97-AF65-F5344CB8AC3E}">
        <p14:creationId xmlns:p14="http://schemas.microsoft.com/office/powerpoint/2010/main" val="194659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97C656-11D4-4B3B-BCDA-2FDB4C8484E8}" type="datetimeFigureOut">
              <a:rPr lang="en-US" smtClean="0"/>
              <a:t>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A9CC62-83E1-4F34-8F6A-4D9087E1E46A}" type="slidenum">
              <a:rPr lang="en-US" smtClean="0"/>
              <a:t>‹#›</a:t>
            </a:fld>
            <a:endParaRPr lang="en-US"/>
          </a:p>
        </p:txBody>
      </p:sp>
    </p:spTree>
    <p:extLst>
      <p:ext uri="{BB962C8B-B14F-4D97-AF65-F5344CB8AC3E}">
        <p14:creationId xmlns:p14="http://schemas.microsoft.com/office/powerpoint/2010/main" val="2585280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7C656-11D4-4B3B-BCDA-2FDB4C8484E8}" type="datetimeFigureOut">
              <a:rPr lang="en-US" smtClean="0"/>
              <a:t>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A9CC62-83E1-4F34-8F6A-4D9087E1E46A}" type="slidenum">
              <a:rPr lang="en-US" smtClean="0"/>
              <a:t>‹#›</a:t>
            </a:fld>
            <a:endParaRPr lang="en-US"/>
          </a:p>
        </p:txBody>
      </p:sp>
    </p:spTree>
    <p:extLst>
      <p:ext uri="{BB962C8B-B14F-4D97-AF65-F5344CB8AC3E}">
        <p14:creationId xmlns:p14="http://schemas.microsoft.com/office/powerpoint/2010/main" val="2298322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297C656-11D4-4B3B-BCDA-2FDB4C8484E8}" type="datetimeFigureOut">
              <a:rPr lang="en-US" smtClean="0"/>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9CC62-83E1-4F34-8F6A-4D9087E1E46A}" type="slidenum">
              <a:rPr lang="en-US" smtClean="0"/>
              <a:t>‹#›</a:t>
            </a:fld>
            <a:endParaRPr lang="en-US"/>
          </a:p>
        </p:txBody>
      </p:sp>
    </p:spTree>
    <p:extLst>
      <p:ext uri="{BB962C8B-B14F-4D97-AF65-F5344CB8AC3E}">
        <p14:creationId xmlns:p14="http://schemas.microsoft.com/office/powerpoint/2010/main" val="201324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297C656-11D4-4B3B-BCDA-2FDB4C8484E8}" type="datetimeFigureOut">
              <a:rPr lang="en-US" smtClean="0"/>
              <a:t>1/13/2018</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01A9CC62-83E1-4F34-8F6A-4D9087E1E46A}" type="slidenum">
              <a:rPr lang="en-US" smtClean="0"/>
              <a:t>‹#›</a:t>
            </a:fld>
            <a:endParaRPr lang="en-US"/>
          </a:p>
        </p:txBody>
      </p:sp>
    </p:spTree>
    <p:extLst>
      <p:ext uri="{BB962C8B-B14F-4D97-AF65-F5344CB8AC3E}">
        <p14:creationId xmlns:p14="http://schemas.microsoft.com/office/powerpoint/2010/main" val="793300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297C656-11D4-4B3B-BCDA-2FDB4C8484E8}" type="datetimeFigureOut">
              <a:rPr lang="en-US" smtClean="0"/>
              <a:t>1/13/2018</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1A9CC62-83E1-4F34-8F6A-4D9087E1E46A}" type="slidenum">
              <a:rPr lang="en-US" smtClean="0"/>
              <a:t>‹#›</a:t>
            </a:fld>
            <a:endParaRPr lang="en-US"/>
          </a:p>
        </p:txBody>
      </p:sp>
    </p:spTree>
    <p:extLst>
      <p:ext uri="{BB962C8B-B14F-4D97-AF65-F5344CB8AC3E}">
        <p14:creationId xmlns:p14="http://schemas.microsoft.com/office/powerpoint/2010/main" val="1642773966"/>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areavibes.com/chicago-il/crime/" TargetMode="External"/><Relationship Id="rId7" Type="http://schemas.openxmlformats.org/officeDocument/2006/relationships/hyperlink" Target="https://www.theatlantic.com/national/archive/2015/02/more-police-managed-more-effectively-really-can-reduce-crime/385390/" TargetMode="External"/><Relationship Id="rId2" Type="http://schemas.openxmlformats.org/officeDocument/2006/relationships/hyperlink" Target="https://ucr.fbi.gov/crime-in-the-u.s/2016/crime-in-the-u.s.-2016/tables/table-1" TargetMode="External"/><Relationship Id="rId1" Type="http://schemas.openxmlformats.org/officeDocument/2006/relationships/slideLayout" Target="../slideLayouts/slideLayout2.xml"/><Relationship Id="rId6" Type="http://schemas.openxmlformats.org/officeDocument/2006/relationships/hyperlink" Target="http://www.ucrdatatool.gov/" TargetMode="External"/><Relationship Id="rId5" Type="http://schemas.openxmlformats.org/officeDocument/2006/relationships/hyperlink" Target="https://www.kaggle.com/currie32/crimes-in-chicago" TargetMode="External"/><Relationship Id="rId4" Type="http://schemas.openxmlformats.org/officeDocument/2006/relationships/hyperlink" Target="http://www.city-data.com/crime/crime-Chicago-Illinoi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27C44-5BC4-4351-A2B6-ECBCBE377A87}"/>
              </a:ext>
            </a:extLst>
          </p:cNvPr>
          <p:cNvSpPr>
            <a:spLocks noGrp="1"/>
          </p:cNvSpPr>
          <p:nvPr>
            <p:ph type="ctrTitle"/>
          </p:nvPr>
        </p:nvSpPr>
        <p:spPr>
          <a:xfrm>
            <a:off x="2589213" y="233681"/>
            <a:ext cx="8915399" cy="1321987"/>
          </a:xfrm>
        </p:spPr>
        <p:txBody>
          <a:bodyPr>
            <a:normAutofit/>
          </a:bodyPr>
          <a:lstStyle/>
          <a:p>
            <a:pPr algn="l"/>
            <a:r>
              <a:rPr lang="en-US" sz="4000" b="1" dirty="0"/>
              <a:t>MIS6380.003-DATA VISUALIZATION</a:t>
            </a:r>
          </a:p>
        </p:txBody>
      </p:sp>
      <p:sp>
        <p:nvSpPr>
          <p:cNvPr id="3" name="Subtitle 2">
            <a:extLst>
              <a:ext uri="{FF2B5EF4-FFF2-40B4-BE49-F238E27FC236}">
                <a16:creationId xmlns:a16="http://schemas.microsoft.com/office/drawing/2014/main" id="{35A323A9-6BD8-4796-AC26-A7C53946EBBD}"/>
              </a:ext>
            </a:extLst>
          </p:cNvPr>
          <p:cNvSpPr>
            <a:spLocks noGrp="1"/>
          </p:cNvSpPr>
          <p:nvPr>
            <p:ph type="subTitle" idx="1"/>
          </p:nvPr>
        </p:nvSpPr>
        <p:spPr>
          <a:xfrm>
            <a:off x="2387150" y="1971305"/>
            <a:ext cx="9117462" cy="1603170"/>
          </a:xfrm>
        </p:spPr>
        <p:txBody>
          <a:bodyPr>
            <a:normAutofit fontScale="47500" lnSpcReduction="20000"/>
          </a:bodyPr>
          <a:lstStyle/>
          <a:p>
            <a:r>
              <a:rPr lang="en-US" sz="8000" b="1">
                <a:solidFill>
                  <a:schemeClr val="tx1"/>
                </a:solidFill>
              </a:rPr>
              <a:t>B-Safe </a:t>
            </a:r>
            <a:r>
              <a:rPr lang="en-US" sz="8000" b="1" dirty="0">
                <a:solidFill>
                  <a:schemeClr val="tx1"/>
                </a:solidFill>
              </a:rPr>
              <a:t>App</a:t>
            </a:r>
          </a:p>
          <a:p>
            <a:pPr algn="l"/>
            <a:r>
              <a:rPr lang="en-US" sz="8000" b="1" i="1" dirty="0">
                <a:solidFill>
                  <a:schemeClr val="tx1"/>
                </a:solidFill>
                <a:cs typeface="Albany AMT" panose="020B0604020202020204" pitchFamily="34" charset="0"/>
              </a:rPr>
              <a:t>                      </a:t>
            </a:r>
            <a:r>
              <a:rPr lang="en-US" sz="6200" i="1" dirty="0">
                <a:cs typeface="Albany AMT" panose="020B0604020202020204" pitchFamily="34" charset="0"/>
              </a:rPr>
              <a:t>Safety First, Last and Always</a:t>
            </a:r>
          </a:p>
          <a:p>
            <a:endParaRPr lang="en-US" sz="3200" b="1" dirty="0">
              <a:solidFill>
                <a:schemeClr val="tx1"/>
              </a:solidFill>
              <a:latin typeface="Arial Black" panose="020B0A04020102020204" pitchFamily="34" charset="0"/>
            </a:endParaRPr>
          </a:p>
          <a:p>
            <a:endParaRPr lang="en-US" sz="3200" b="1" i="1" dirty="0">
              <a:solidFill>
                <a:schemeClr val="tx1"/>
              </a:solidFill>
            </a:endParaRPr>
          </a:p>
        </p:txBody>
      </p:sp>
      <p:sp>
        <p:nvSpPr>
          <p:cNvPr id="4" name="Rectangle 3">
            <a:extLst>
              <a:ext uri="{FF2B5EF4-FFF2-40B4-BE49-F238E27FC236}">
                <a16:creationId xmlns:a16="http://schemas.microsoft.com/office/drawing/2014/main" id="{446F09C1-CE47-4C14-8DEB-7E34BD2E7C6C}"/>
              </a:ext>
            </a:extLst>
          </p:cNvPr>
          <p:cNvSpPr/>
          <p:nvPr/>
        </p:nvSpPr>
        <p:spPr>
          <a:xfrm>
            <a:off x="7636186" y="4158106"/>
            <a:ext cx="3746190" cy="437043"/>
          </a:xfrm>
          <a:prstGeom prst="rect">
            <a:avLst/>
          </a:prstGeom>
        </p:spPr>
        <p:txBody>
          <a:bodyPr wrap="square">
            <a:spAutoFit/>
          </a:bodyPr>
          <a:lstStyle/>
          <a:p>
            <a:pPr lvl="0">
              <a:lnSpc>
                <a:spcPct val="80000"/>
              </a:lnSpc>
              <a:buClr>
                <a:schemeClr val="accent1"/>
              </a:buClr>
              <a:buSzPct val="100000"/>
            </a:pPr>
            <a:r>
              <a:rPr lang="en-US" sz="2800" b="1" dirty="0">
                <a:ea typeface="Calibri"/>
                <a:cs typeface="Calibri"/>
                <a:sym typeface="Calibri"/>
              </a:rPr>
              <a:t>DIVYA SUDHAKAR</a:t>
            </a:r>
            <a:endParaRPr lang="en-US" sz="2400" b="1" i="1" dirty="0"/>
          </a:p>
        </p:txBody>
      </p:sp>
      <p:pic>
        <p:nvPicPr>
          <p:cNvPr id="6" name="Picture 5">
            <a:extLst>
              <a:ext uri="{FF2B5EF4-FFF2-40B4-BE49-F238E27FC236}">
                <a16:creationId xmlns:a16="http://schemas.microsoft.com/office/drawing/2014/main" id="{2F072702-E901-4E20-A516-B8F002DE3625}"/>
              </a:ext>
            </a:extLst>
          </p:cNvPr>
          <p:cNvPicPr>
            <a:picLocks noChangeAspect="1"/>
          </p:cNvPicPr>
          <p:nvPr/>
        </p:nvPicPr>
        <p:blipFill>
          <a:blip r:embed="rId2"/>
          <a:stretch>
            <a:fillRect/>
          </a:stretch>
        </p:blipFill>
        <p:spPr>
          <a:xfrm>
            <a:off x="1068779" y="3574475"/>
            <a:ext cx="2931720" cy="2856260"/>
          </a:xfrm>
          <a:prstGeom prst="rect">
            <a:avLst/>
          </a:prstGeom>
        </p:spPr>
      </p:pic>
    </p:spTree>
    <p:extLst>
      <p:ext uri="{BB962C8B-B14F-4D97-AF65-F5344CB8AC3E}">
        <p14:creationId xmlns:p14="http://schemas.microsoft.com/office/powerpoint/2010/main" val="2146149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3379-F9A4-4B39-83A0-63D6FB485827}"/>
              </a:ext>
            </a:extLst>
          </p:cNvPr>
          <p:cNvSpPr>
            <a:spLocks noGrp="1"/>
          </p:cNvSpPr>
          <p:nvPr>
            <p:ph type="title"/>
          </p:nvPr>
        </p:nvSpPr>
        <p:spPr>
          <a:xfrm>
            <a:off x="1291317" y="350978"/>
            <a:ext cx="9743267" cy="895931"/>
          </a:xfrm>
        </p:spPr>
        <p:txBody>
          <a:bodyPr>
            <a:normAutofit fontScale="90000"/>
          </a:bodyPr>
          <a:lstStyle/>
          <a:p>
            <a:pPr algn="ctr"/>
            <a:r>
              <a:rPr lang="en-US" b="1" dirty="0"/>
              <a:t>CRIME Statistics PER 100,000 Inhabitants in the USA (2013-2016)</a:t>
            </a:r>
          </a:p>
        </p:txBody>
      </p:sp>
      <p:pic>
        <p:nvPicPr>
          <p:cNvPr id="4" name="Content Placeholder 3">
            <a:extLst>
              <a:ext uri="{FF2B5EF4-FFF2-40B4-BE49-F238E27FC236}">
                <a16:creationId xmlns:a16="http://schemas.microsoft.com/office/drawing/2014/main" id="{DE8BCF5C-30FD-4CA6-ABB9-D5C4BD7EB7CF}"/>
              </a:ext>
            </a:extLst>
          </p:cNvPr>
          <p:cNvPicPr>
            <a:picLocks noGrp="1" noChangeAspect="1"/>
          </p:cNvPicPr>
          <p:nvPr>
            <p:ph idx="1"/>
          </p:nvPr>
        </p:nvPicPr>
        <p:blipFill rotWithShape="1">
          <a:blip r:embed="rId3"/>
          <a:srcRect t="6696" r="27735" b="18822"/>
          <a:stretch/>
        </p:blipFill>
        <p:spPr>
          <a:xfrm>
            <a:off x="1291317" y="1246909"/>
            <a:ext cx="9609366" cy="5054919"/>
          </a:xfrm>
          <a:prstGeom prst="rect">
            <a:avLst/>
          </a:prstGeom>
        </p:spPr>
      </p:pic>
    </p:spTree>
    <p:extLst>
      <p:ext uri="{BB962C8B-B14F-4D97-AF65-F5344CB8AC3E}">
        <p14:creationId xmlns:p14="http://schemas.microsoft.com/office/powerpoint/2010/main" val="166141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6257D-F5F8-4686-AEE3-DDC058C720B6}"/>
              </a:ext>
            </a:extLst>
          </p:cNvPr>
          <p:cNvSpPr>
            <a:spLocks noGrp="1"/>
          </p:cNvSpPr>
          <p:nvPr>
            <p:ph type="title"/>
          </p:nvPr>
        </p:nvSpPr>
        <p:spPr>
          <a:xfrm>
            <a:off x="1305011" y="501198"/>
            <a:ext cx="9440642" cy="764647"/>
          </a:xfrm>
        </p:spPr>
        <p:txBody>
          <a:bodyPr>
            <a:normAutofit/>
          </a:bodyPr>
          <a:lstStyle/>
          <a:p>
            <a:pPr algn="ctr"/>
            <a:r>
              <a:rPr lang="en-US" b="1" dirty="0"/>
              <a:t>FACTS ABOUT CRIME IN CHICAGO</a:t>
            </a:r>
          </a:p>
        </p:txBody>
      </p:sp>
      <p:pic>
        <p:nvPicPr>
          <p:cNvPr id="4" name="Content Placeholder 3">
            <a:extLst>
              <a:ext uri="{FF2B5EF4-FFF2-40B4-BE49-F238E27FC236}">
                <a16:creationId xmlns:a16="http://schemas.microsoft.com/office/drawing/2014/main" id="{16A803DE-9CBA-44DE-8630-84374286DEBD}"/>
              </a:ext>
            </a:extLst>
          </p:cNvPr>
          <p:cNvPicPr>
            <a:picLocks noGrp="1" noChangeAspect="1"/>
          </p:cNvPicPr>
          <p:nvPr>
            <p:ph idx="1"/>
          </p:nvPr>
        </p:nvPicPr>
        <p:blipFill>
          <a:blip r:embed="rId2"/>
          <a:stretch>
            <a:fillRect/>
          </a:stretch>
        </p:blipFill>
        <p:spPr>
          <a:xfrm>
            <a:off x="1305011" y="1305630"/>
            <a:ext cx="9581978" cy="5011387"/>
          </a:xfrm>
          <a:prstGeom prst="rect">
            <a:avLst/>
          </a:prstGeom>
        </p:spPr>
      </p:pic>
    </p:spTree>
    <p:extLst>
      <p:ext uri="{BB962C8B-B14F-4D97-AF65-F5344CB8AC3E}">
        <p14:creationId xmlns:p14="http://schemas.microsoft.com/office/powerpoint/2010/main" val="2361205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A267-0C6B-40CC-8901-2C172E015135}"/>
              </a:ext>
            </a:extLst>
          </p:cNvPr>
          <p:cNvSpPr>
            <a:spLocks noGrp="1"/>
          </p:cNvSpPr>
          <p:nvPr>
            <p:ph type="title"/>
          </p:nvPr>
        </p:nvSpPr>
        <p:spPr>
          <a:xfrm>
            <a:off x="1141413" y="609600"/>
            <a:ext cx="9905998" cy="638432"/>
          </a:xfrm>
        </p:spPr>
        <p:txBody>
          <a:bodyPr/>
          <a:lstStyle/>
          <a:p>
            <a:pPr algn="ctr"/>
            <a:r>
              <a:rPr lang="en-US" b="1" dirty="0"/>
              <a:t>CRIMEs IN CHICAGO FROM 2012-2016</a:t>
            </a:r>
          </a:p>
        </p:txBody>
      </p:sp>
      <p:pic>
        <p:nvPicPr>
          <p:cNvPr id="4" name="Content Placeholder 3">
            <a:extLst>
              <a:ext uri="{FF2B5EF4-FFF2-40B4-BE49-F238E27FC236}">
                <a16:creationId xmlns:a16="http://schemas.microsoft.com/office/drawing/2014/main" id="{D93598A8-A213-4D65-A24C-D533A30B7576}"/>
              </a:ext>
            </a:extLst>
          </p:cNvPr>
          <p:cNvPicPr>
            <a:picLocks noGrp="1" noChangeAspect="1"/>
          </p:cNvPicPr>
          <p:nvPr>
            <p:ph idx="1"/>
          </p:nvPr>
        </p:nvPicPr>
        <p:blipFill>
          <a:blip r:embed="rId3"/>
          <a:stretch>
            <a:fillRect/>
          </a:stretch>
        </p:blipFill>
        <p:spPr>
          <a:xfrm>
            <a:off x="1141412" y="1359243"/>
            <a:ext cx="9905997" cy="5000368"/>
          </a:xfrm>
          <a:prstGeom prst="rect">
            <a:avLst/>
          </a:prstGeom>
        </p:spPr>
      </p:pic>
    </p:spTree>
    <p:extLst>
      <p:ext uri="{BB962C8B-B14F-4D97-AF65-F5344CB8AC3E}">
        <p14:creationId xmlns:p14="http://schemas.microsoft.com/office/powerpoint/2010/main" val="76759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3B3DF-9526-43A0-B925-24947320E014}"/>
              </a:ext>
            </a:extLst>
          </p:cNvPr>
          <p:cNvSpPr>
            <a:spLocks noGrp="1"/>
          </p:cNvSpPr>
          <p:nvPr>
            <p:ph type="title"/>
          </p:nvPr>
        </p:nvSpPr>
        <p:spPr>
          <a:xfrm>
            <a:off x="1141413" y="609600"/>
            <a:ext cx="9905998" cy="650789"/>
          </a:xfrm>
        </p:spPr>
        <p:txBody>
          <a:bodyPr>
            <a:normAutofit fontScale="90000"/>
          </a:bodyPr>
          <a:lstStyle/>
          <a:p>
            <a:pPr algn="ctr"/>
            <a:r>
              <a:rPr lang="en-US" b="1" dirty="0"/>
              <a:t>RATIO OF ARRESTS TO number of crime INCIDENTS</a:t>
            </a:r>
          </a:p>
        </p:txBody>
      </p:sp>
      <p:pic>
        <p:nvPicPr>
          <p:cNvPr id="7" name="Content Placeholder 6">
            <a:extLst>
              <a:ext uri="{FF2B5EF4-FFF2-40B4-BE49-F238E27FC236}">
                <a16:creationId xmlns:a16="http://schemas.microsoft.com/office/drawing/2014/main" id="{D92A2144-9C18-4619-A7FC-EC76F1BC0555}"/>
              </a:ext>
            </a:extLst>
          </p:cNvPr>
          <p:cNvPicPr>
            <a:picLocks noGrp="1" noChangeAspect="1"/>
          </p:cNvPicPr>
          <p:nvPr>
            <p:ph idx="1"/>
          </p:nvPr>
        </p:nvPicPr>
        <p:blipFill>
          <a:blip r:embed="rId3"/>
          <a:stretch>
            <a:fillRect/>
          </a:stretch>
        </p:blipFill>
        <p:spPr>
          <a:xfrm>
            <a:off x="1235676" y="1260389"/>
            <a:ext cx="9905998" cy="5239265"/>
          </a:xfrm>
          <a:prstGeom prst="rect">
            <a:avLst/>
          </a:prstGeom>
        </p:spPr>
      </p:pic>
    </p:spTree>
    <p:extLst>
      <p:ext uri="{BB962C8B-B14F-4D97-AF65-F5344CB8AC3E}">
        <p14:creationId xmlns:p14="http://schemas.microsoft.com/office/powerpoint/2010/main" val="393441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7094-AA70-4F59-B9A8-BD6EC19AB74C}"/>
              </a:ext>
            </a:extLst>
          </p:cNvPr>
          <p:cNvSpPr>
            <a:spLocks noGrp="1"/>
          </p:cNvSpPr>
          <p:nvPr>
            <p:ph type="title"/>
          </p:nvPr>
        </p:nvSpPr>
        <p:spPr>
          <a:xfrm>
            <a:off x="1141413" y="609600"/>
            <a:ext cx="9905998" cy="613719"/>
          </a:xfrm>
        </p:spPr>
        <p:txBody>
          <a:bodyPr>
            <a:normAutofit/>
          </a:bodyPr>
          <a:lstStyle/>
          <a:p>
            <a:pPr algn="ctr"/>
            <a:r>
              <a:rPr lang="en-US" b="1" dirty="0"/>
              <a:t>BUSINESS solution : suggest SAFEST ROUTE</a:t>
            </a:r>
          </a:p>
        </p:txBody>
      </p:sp>
      <p:pic>
        <p:nvPicPr>
          <p:cNvPr id="10" name="Picture 9">
            <a:extLst>
              <a:ext uri="{FF2B5EF4-FFF2-40B4-BE49-F238E27FC236}">
                <a16:creationId xmlns:a16="http://schemas.microsoft.com/office/drawing/2014/main" id="{1BC0F051-D3BA-4925-8F86-192B3A26EAFD}"/>
              </a:ext>
            </a:extLst>
          </p:cNvPr>
          <p:cNvPicPr>
            <a:picLocks noChangeAspect="1"/>
          </p:cNvPicPr>
          <p:nvPr/>
        </p:nvPicPr>
        <p:blipFill>
          <a:blip r:embed="rId3"/>
          <a:stretch>
            <a:fillRect/>
          </a:stretch>
        </p:blipFill>
        <p:spPr>
          <a:xfrm>
            <a:off x="1022270" y="1458097"/>
            <a:ext cx="10025142" cy="4791759"/>
          </a:xfrm>
          <a:prstGeom prst="rect">
            <a:avLst/>
          </a:prstGeom>
        </p:spPr>
      </p:pic>
    </p:spTree>
    <p:extLst>
      <p:ext uri="{BB962C8B-B14F-4D97-AF65-F5344CB8AC3E}">
        <p14:creationId xmlns:p14="http://schemas.microsoft.com/office/powerpoint/2010/main" val="2157614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85C3-1755-49CA-B4C1-1F51077CD5AA}"/>
              </a:ext>
            </a:extLst>
          </p:cNvPr>
          <p:cNvSpPr>
            <a:spLocks noGrp="1"/>
          </p:cNvSpPr>
          <p:nvPr>
            <p:ph type="title"/>
          </p:nvPr>
        </p:nvSpPr>
        <p:spPr>
          <a:xfrm>
            <a:off x="1141414" y="609600"/>
            <a:ext cx="9448328" cy="749643"/>
          </a:xfrm>
        </p:spPr>
        <p:txBody>
          <a:bodyPr>
            <a:normAutofit fontScale="90000"/>
          </a:bodyPr>
          <a:lstStyle/>
          <a:p>
            <a:r>
              <a:rPr lang="en-US" dirty="0"/>
              <a:t>              </a:t>
            </a:r>
            <a:r>
              <a:rPr lang="en-US" b="1" dirty="0"/>
              <a:t>PREDICTED decrease in CRIME INCIDENTS</a:t>
            </a:r>
          </a:p>
        </p:txBody>
      </p:sp>
      <p:pic>
        <p:nvPicPr>
          <p:cNvPr id="8" name="Content Placeholder 7" descr="A close up of a map&#10;&#10;Description generated with very high confidence">
            <a:extLst>
              <a:ext uri="{FF2B5EF4-FFF2-40B4-BE49-F238E27FC236}">
                <a16:creationId xmlns:a16="http://schemas.microsoft.com/office/drawing/2014/main" id="{CCA5D1BF-8A1A-4A63-9B80-A86CF607FA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6999" y="1654229"/>
            <a:ext cx="10373573" cy="4783641"/>
          </a:xfrm>
        </p:spPr>
      </p:pic>
    </p:spTree>
    <p:extLst>
      <p:ext uri="{BB962C8B-B14F-4D97-AF65-F5344CB8AC3E}">
        <p14:creationId xmlns:p14="http://schemas.microsoft.com/office/powerpoint/2010/main" val="1593985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42A4-807D-41D4-913E-E973185106FB}"/>
              </a:ext>
            </a:extLst>
          </p:cNvPr>
          <p:cNvSpPr>
            <a:spLocks noGrp="1"/>
          </p:cNvSpPr>
          <p:nvPr>
            <p:ph type="title"/>
          </p:nvPr>
        </p:nvSpPr>
        <p:spPr>
          <a:xfrm>
            <a:off x="1141413" y="609600"/>
            <a:ext cx="9905998" cy="1021492"/>
          </a:xfrm>
        </p:spPr>
        <p:txBody>
          <a:bodyPr/>
          <a:lstStyle/>
          <a:p>
            <a:pPr algn="ctr"/>
            <a:r>
              <a:rPr lang="en-US" b="1" dirty="0"/>
              <a:t>Why invest?  </a:t>
            </a:r>
          </a:p>
        </p:txBody>
      </p:sp>
      <p:sp>
        <p:nvSpPr>
          <p:cNvPr id="3" name="Content Placeholder 2">
            <a:extLst>
              <a:ext uri="{FF2B5EF4-FFF2-40B4-BE49-F238E27FC236}">
                <a16:creationId xmlns:a16="http://schemas.microsoft.com/office/drawing/2014/main" id="{3BF97A29-8328-437B-806F-58043EFE560E}"/>
              </a:ext>
            </a:extLst>
          </p:cNvPr>
          <p:cNvSpPr>
            <a:spLocks noGrp="1"/>
          </p:cNvSpPr>
          <p:nvPr>
            <p:ph idx="1"/>
          </p:nvPr>
        </p:nvSpPr>
        <p:spPr>
          <a:xfrm>
            <a:off x="1141413" y="1816925"/>
            <a:ext cx="9905998" cy="3974275"/>
          </a:xfrm>
        </p:spPr>
        <p:txBody>
          <a:bodyPr>
            <a:normAutofit/>
          </a:bodyPr>
          <a:lstStyle/>
          <a:p>
            <a:r>
              <a:rPr lang="en-US" dirty="0"/>
              <a:t>Chicago is one of the cities in the US with high crime rates</a:t>
            </a:r>
          </a:p>
          <a:p>
            <a:r>
              <a:rPr lang="en-US" dirty="0"/>
              <a:t>Crime rates are on the rise in the city which is making people, neighborhoods, the tourists vulnerable to incidents of crime</a:t>
            </a:r>
          </a:p>
          <a:p>
            <a:r>
              <a:rPr lang="en-US" dirty="0"/>
              <a:t>The main purpose of this business idea is to ensure the people of Chicago are less exposed to crimes by suggesting safer routes to users whenever they intend to travel through a high crime-rate area</a:t>
            </a:r>
          </a:p>
          <a:p>
            <a:r>
              <a:rPr lang="en-US" dirty="0"/>
              <a:t>This app will help people know about the suspicious activity in and around their area and will keep the travelers well informed as to where and which route is safe for them to travel</a:t>
            </a:r>
          </a:p>
          <a:p>
            <a:r>
              <a:rPr lang="en-US" dirty="0"/>
              <a:t>Opportunity to expand to other cities in the US</a:t>
            </a:r>
          </a:p>
          <a:p>
            <a:pPr marL="0" indent="0">
              <a:buNone/>
            </a:pPr>
            <a:endParaRPr lang="en-US" dirty="0"/>
          </a:p>
        </p:txBody>
      </p:sp>
    </p:spTree>
    <p:extLst>
      <p:ext uri="{BB962C8B-B14F-4D97-AF65-F5344CB8AC3E}">
        <p14:creationId xmlns:p14="http://schemas.microsoft.com/office/powerpoint/2010/main" val="58328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0E88-BE3E-4DBA-85FA-A6C60BC5743B}"/>
              </a:ext>
            </a:extLst>
          </p:cNvPr>
          <p:cNvSpPr>
            <a:spLocks noGrp="1"/>
          </p:cNvSpPr>
          <p:nvPr>
            <p:ph type="title"/>
          </p:nvPr>
        </p:nvSpPr>
        <p:spPr>
          <a:xfrm>
            <a:off x="1141413" y="526473"/>
            <a:ext cx="9905998" cy="1159823"/>
          </a:xfrm>
        </p:spPr>
        <p:txBody>
          <a:bodyPr/>
          <a:lstStyle/>
          <a:p>
            <a:pPr algn="ctr"/>
            <a:r>
              <a:rPr lang="en-US" b="1" dirty="0"/>
              <a:t>REFERENCES</a:t>
            </a:r>
          </a:p>
        </p:txBody>
      </p:sp>
      <p:sp>
        <p:nvSpPr>
          <p:cNvPr id="3" name="Content Placeholder 2">
            <a:extLst>
              <a:ext uri="{FF2B5EF4-FFF2-40B4-BE49-F238E27FC236}">
                <a16:creationId xmlns:a16="http://schemas.microsoft.com/office/drawing/2014/main" id="{BDAA3596-1814-4EA8-8ACE-1933C923530C}"/>
              </a:ext>
            </a:extLst>
          </p:cNvPr>
          <p:cNvSpPr>
            <a:spLocks noGrp="1"/>
          </p:cNvSpPr>
          <p:nvPr>
            <p:ph idx="1"/>
          </p:nvPr>
        </p:nvSpPr>
        <p:spPr>
          <a:xfrm>
            <a:off x="2018805" y="2557848"/>
            <a:ext cx="9485807" cy="3353373"/>
          </a:xfrm>
        </p:spPr>
        <p:txBody>
          <a:bodyPr/>
          <a:lstStyle/>
          <a:p>
            <a:r>
              <a:rPr lang="en-US" dirty="0">
                <a:hlinkClick r:id="rId2"/>
              </a:rPr>
              <a:t>https://ucr.fbi.gov/crime-in-the-u.s/2016/crime-in-the-u.s.-2016/tables/table-1</a:t>
            </a:r>
            <a:endParaRPr lang="en-US" dirty="0"/>
          </a:p>
          <a:p>
            <a:r>
              <a:rPr lang="en-US" dirty="0">
                <a:hlinkClick r:id="rId3"/>
              </a:rPr>
              <a:t>http://www.areavibes.com/chicago-il/crime/</a:t>
            </a:r>
            <a:endParaRPr lang="en-US" dirty="0"/>
          </a:p>
          <a:p>
            <a:r>
              <a:rPr lang="en-US" dirty="0">
                <a:hlinkClick r:id="rId4"/>
              </a:rPr>
              <a:t>http://www.city-data.com/crime/crime-Chicago-Illinois.html</a:t>
            </a:r>
            <a:endParaRPr lang="en-US" dirty="0"/>
          </a:p>
          <a:p>
            <a:r>
              <a:rPr lang="en-US" dirty="0">
                <a:hlinkClick r:id="rId5"/>
              </a:rPr>
              <a:t>https://www.kaggle.com/currie32/crimes-in-chicago</a:t>
            </a:r>
            <a:endParaRPr lang="en-US" dirty="0"/>
          </a:p>
          <a:p>
            <a:r>
              <a:rPr lang="en-US" dirty="0">
                <a:hlinkClick r:id="rId6"/>
              </a:rPr>
              <a:t>http://www.ucrdatatool.gov</a:t>
            </a:r>
            <a:endParaRPr lang="en-US" dirty="0"/>
          </a:p>
          <a:p>
            <a:r>
              <a:rPr lang="en-US" dirty="0">
                <a:hlinkClick r:id="rId7"/>
              </a:rPr>
              <a:t>https://www.theatlantic.com/national/archive/2015/02/more-police-managed-more-effectively-really-can-reduce-crime/385390/</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767431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336</TotalTime>
  <Words>509</Words>
  <Application>Microsoft Office PowerPoint</Application>
  <PresentationFormat>Widescreen</PresentationFormat>
  <Paragraphs>40</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Albany AMT</vt:lpstr>
      <vt:lpstr>Arial</vt:lpstr>
      <vt:lpstr>Arial Black</vt:lpstr>
      <vt:lpstr>Calibri</vt:lpstr>
      <vt:lpstr>Century Gothic</vt:lpstr>
      <vt:lpstr>Mesh</vt:lpstr>
      <vt:lpstr>MIS6380.003-DATA VISUALIZATION</vt:lpstr>
      <vt:lpstr>CRIME Statistics PER 100,000 Inhabitants in the USA (2013-2016)</vt:lpstr>
      <vt:lpstr>FACTS ABOUT CRIME IN CHICAGO</vt:lpstr>
      <vt:lpstr>CRIMEs IN CHICAGO FROM 2012-2016</vt:lpstr>
      <vt:lpstr>RATIO OF ARRESTS TO number of crime INCIDENTS</vt:lpstr>
      <vt:lpstr>BUSINESS solution : suggest SAFEST ROUTE</vt:lpstr>
      <vt:lpstr>              PREDICTED decrease in CRIME INCIDENTS</vt:lpstr>
      <vt:lpstr>Why invest?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MIS6380.003-DATA VISUALIZATION</dc:title>
  <dc:creator>Sudhakar, Divya</dc:creator>
  <cp:lastModifiedBy>Sudhakar, Divya</cp:lastModifiedBy>
  <cp:revision>31</cp:revision>
  <dcterms:created xsi:type="dcterms:W3CDTF">2017-12-01T01:29:41Z</dcterms:created>
  <dcterms:modified xsi:type="dcterms:W3CDTF">2018-01-13T17:08:18Z</dcterms:modified>
</cp:coreProperties>
</file>