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58" r:id="rId4"/>
    <p:sldId id="260" r:id="rId5"/>
    <p:sldId id="269" r:id="rId6"/>
    <p:sldId id="261" r:id="rId7"/>
    <p:sldId id="280" r:id="rId8"/>
    <p:sldId id="264" r:id="rId9"/>
    <p:sldId id="266" r:id="rId10"/>
    <p:sldId id="286" r:id="rId11"/>
    <p:sldId id="278" r:id="rId12"/>
    <p:sldId id="275" r:id="rId13"/>
    <p:sldId id="276" r:id="rId14"/>
    <p:sldId id="277" r:id="rId15"/>
    <p:sldId id="279" r:id="rId16"/>
    <p:sldId id="281"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86" d="100"/>
          <a:sy n="86"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AF9CE-7737-411E-B199-50D1A76699CC}" type="doc">
      <dgm:prSet loTypeId="urn:microsoft.com/office/officeart/2005/8/layout/radial2" loCatId="relationship" qsTypeId="urn:microsoft.com/office/officeart/2005/8/quickstyle/3d3" qsCatId="3D" csTypeId="urn:microsoft.com/office/officeart/2005/8/colors/accent0_3" csCatId="mainScheme" phldr="1"/>
      <dgm:spPr/>
      <dgm:t>
        <a:bodyPr/>
        <a:lstStyle/>
        <a:p>
          <a:endParaRPr lang="en-US"/>
        </a:p>
      </dgm:t>
    </dgm:pt>
    <dgm:pt modelId="{E8E526C0-6DFE-42FC-97FA-A4DF1F88FAB0}">
      <dgm:prSet phldrT="[Text]"/>
      <dgm:spPr/>
      <dgm:t>
        <a:bodyPr/>
        <a:lstStyle/>
        <a:p>
          <a:pPr>
            <a:buFont typeface="Courier New" panose="02070309020205020404" pitchFamily="49" charset="0"/>
            <a:buChar char="o"/>
          </a:pPr>
          <a:r>
            <a:rPr lang="en-US" cap="all" dirty="0">
              <a:ln w="3175" cmpd="sng">
                <a:noFill/>
              </a:ln>
              <a:solidFill>
                <a:schemeClr val="tx1"/>
              </a:solidFill>
              <a:latin typeface="+mj-lt"/>
              <a:ea typeface="+mj-ea"/>
              <a:cs typeface="+mj-cs"/>
            </a:rPr>
            <a:t>LOGISTIC REGRESSION</a:t>
          </a:r>
          <a:endParaRPr lang="en-US" dirty="0">
            <a:solidFill>
              <a:schemeClr val="tx1"/>
            </a:solidFill>
          </a:endParaRPr>
        </a:p>
      </dgm:t>
    </dgm:pt>
    <dgm:pt modelId="{CCDF8C98-16E1-48E3-B5EC-E18CF18E3A69}" type="parTrans" cxnId="{AEF23FD3-5DCD-4A7D-81F5-980C7569A205}">
      <dgm:prSet/>
      <dgm:spPr/>
      <dgm:t>
        <a:bodyPr/>
        <a:lstStyle/>
        <a:p>
          <a:endParaRPr lang="en-US"/>
        </a:p>
      </dgm:t>
    </dgm:pt>
    <dgm:pt modelId="{1883B733-7486-4A4C-95DE-4DB9420C46DD}" type="sibTrans" cxnId="{AEF23FD3-5DCD-4A7D-81F5-980C7569A205}">
      <dgm:prSet/>
      <dgm:spPr/>
      <dgm:t>
        <a:bodyPr/>
        <a:lstStyle/>
        <a:p>
          <a:endParaRPr lang="en-US"/>
        </a:p>
      </dgm:t>
    </dgm:pt>
    <dgm:pt modelId="{04CAD2CC-1403-414D-B489-B8757079B942}">
      <dgm:prSet phldrT="[Text]" phldr="1"/>
      <dgm:spPr/>
      <dgm:t>
        <a:bodyPr/>
        <a:lstStyle/>
        <a:p>
          <a:endParaRPr lang="en-US" dirty="0"/>
        </a:p>
      </dgm:t>
    </dgm:pt>
    <dgm:pt modelId="{6313D6A5-4F13-4951-97EF-FB44F7701B7F}" type="parTrans" cxnId="{6DE6354E-A7BA-41AA-A524-4CEFFC3D1A08}">
      <dgm:prSet/>
      <dgm:spPr/>
      <dgm:t>
        <a:bodyPr/>
        <a:lstStyle/>
        <a:p>
          <a:endParaRPr lang="en-US"/>
        </a:p>
      </dgm:t>
    </dgm:pt>
    <dgm:pt modelId="{99BDB00F-DF74-49DA-B7EC-3AC96C891BED}" type="sibTrans" cxnId="{6DE6354E-A7BA-41AA-A524-4CEFFC3D1A08}">
      <dgm:prSet/>
      <dgm:spPr/>
      <dgm:t>
        <a:bodyPr/>
        <a:lstStyle/>
        <a:p>
          <a:endParaRPr lang="en-US"/>
        </a:p>
      </dgm:t>
    </dgm:pt>
    <dgm:pt modelId="{646C66FE-7286-4B84-81CA-920EF3E1C5B0}">
      <dgm:prSet phldrT="[Text]" custT="1"/>
      <dgm:spPr/>
      <dgm:t>
        <a:bodyPr/>
        <a:lstStyle/>
        <a:p>
          <a:pPr>
            <a:buFont typeface="Courier New" panose="02070309020205020404" pitchFamily="49" charset="0"/>
            <a:buChar char="o"/>
          </a:pPr>
          <a:r>
            <a:rPr lang="en-US" sz="2400" cap="all" dirty="0">
              <a:ln w="3175" cmpd="sng">
                <a:noFill/>
              </a:ln>
              <a:solidFill>
                <a:schemeClr val="tx1"/>
              </a:solidFill>
              <a:latin typeface="+mj-lt"/>
              <a:ea typeface="+mj-ea"/>
              <a:cs typeface="+mj-cs"/>
            </a:rPr>
            <a:t>DESICION </a:t>
          </a:r>
          <a:r>
            <a:rPr lang="en-US" sz="2400" cap="all" dirty="0" err="1">
              <a:ln w="3175" cmpd="sng">
                <a:noFill/>
              </a:ln>
              <a:solidFill>
                <a:schemeClr val="tx1"/>
              </a:solidFill>
              <a:latin typeface="+mj-lt"/>
              <a:ea typeface="+mj-ea"/>
              <a:cs typeface="+mj-cs"/>
            </a:rPr>
            <a:t>TREe</a:t>
          </a:r>
          <a:r>
            <a:rPr lang="en-US" sz="2400" cap="all" dirty="0">
              <a:ln w="3175" cmpd="sng">
                <a:noFill/>
              </a:ln>
              <a:solidFill>
                <a:schemeClr val="tx1"/>
              </a:solidFill>
              <a:latin typeface="+mj-lt"/>
              <a:ea typeface="+mj-ea"/>
              <a:cs typeface="+mj-cs"/>
            </a:rPr>
            <a:t> CLASSIFIER</a:t>
          </a:r>
          <a:endParaRPr lang="en-US" sz="2400" dirty="0">
            <a:solidFill>
              <a:schemeClr val="tx1"/>
            </a:solidFill>
          </a:endParaRPr>
        </a:p>
      </dgm:t>
    </dgm:pt>
    <dgm:pt modelId="{E17C49B7-662E-469B-A552-A418536CAAC7}" type="parTrans" cxnId="{D1260D8E-3A3D-474D-821B-CAA8520604BB}">
      <dgm:prSet/>
      <dgm:spPr/>
      <dgm:t>
        <a:bodyPr/>
        <a:lstStyle/>
        <a:p>
          <a:endParaRPr lang="en-US"/>
        </a:p>
      </dgm:t>
    </dgm:pt>
    <dgm:pt modelId="{FECFADC3-1FF6-4CAF-89E1-D2DE234610C3}" type="sibTrans" cxnId="{D1260D8E-3A3D-474D-821B-CAA8520604BB}">
      <dgm:prSet/>
      <dgm:spPr/>
      <dgm:t>
        <a:bodyPr/>
        <a:lstStyle/>
        <a:p>
          <a:endParaRPr lang="en-US"/>
        </a:p>
      </dgm:t>
    </dgm:pt>
    <dgm:pt modelId="{E0B7F310-B337-4E27-9DC3-C885418FB1FF}">
      <dgm:prSet phldrT="[Text]"/>
      <dgm:spPr/>
      <dgm:t>
        <a:bodyPr/>
        <a:lstStyle/>
        <a:p>
          <a:endParaRPr lang="en-US" dirty="0"/>
        </a:p>
      </dgm:t>
    </dgm:pt>
    <dgm:pt modelId="{63E563AA-E977-4AE8-AA18-2F4BAF4F3FA9}" type="parTrans" cxnId="{923C2529-811B-4316-BB8A-FC85347E0DBA}">
      <dgm:prSet/>
      <dgm:spPr/>
      <dgm:t>
        <a:bodyPr/>
        <a:lstStyle/>
        <a:p>
          <a:endParaRPr lang="en-US"/>
        </a:p>
      </dgm:t>
    </dgm:pt>
    <dgm:pt modelId="{26969AE5-DF4B-4B04-8CDB-85C712C2E81F}" type="sibTrans" cxnId="{923C2529-811B-4316-BB8A-FC85347E0DBA}">
      <dgm:prSet/>
      <dgm:spPr/>
      <dgm:t>
        <a:bodyPr/>
        <a:lstStyle/>
        <a:p>
          <a:endParaRPr lang="en-US"/>
        </a:p>
      </dgm:t>
    </dgm:pt>
    <dgm:pt modelId="{8C226486-1934-4FD3-9419-A1DBCCC7E9CA}">
      <dgm:prSet phldrT="[Text]" custT="1"/>
      <dgm:spPr/>
      <dgm:t>
        <a:bodyPr/>
        <a:lstStyle/>
        <a:p>
          <a:pPr>
            <a:buFont typeface="Courier New" panose="02070309020205020404" pitchFamily="49" charset="0"/>
            <a:buChar char="o"/>
          </a:pPr>
          <a:r>
            <a:rPr lang="en-US" sz="2400" cap="all" dirty="0">
              <a:ln w="3175" cmpd="sng">
                <a:noFill/>
              </a:ln>
              <a:solidFill>
                <a:schemeClr val="tx1"/>
              </a:solidFill>
              <a:latin typeface="+mj-lt"/>
              <a:ea typeface="+mj-ea"/>
              <a:cs typeface="+mj-cs"/>
            </a:rPr>
            <a:t>RANDOM FOREST CLASSIFIER</a:t>
          </a:r>
          <a:endParaRPr lang="en-US" sz="2400" dirty="0">
            <a:solidFill>
              <a:schemeClr val="tx1"/>
            </a:solidFill>
          </a:endParaRPr>
        </a:p>
      </dgm:t>
    </dgm:pt>
    <dgm:pt modelId="{92DC2439-074F-4160-B6BD-EC2FA9B2C6B2}" type="parTrans" cxnId="{95386EA3-F2D9-4622-906F-2D2F3B2C916C}">
      <dgm:prSet/>
      <dgm:spPr/>
      <dgm:t>
        <a:bodyPr/>
        <a:lstStyle/>
        <a:p>
          <a:endParaRPr lang="en-US"/>
        </a:p>
      </dgm:t>
    </dgm:pt>
    <dgm:pt modelId="{6B614B27-1258-4BC4-BA35-7D39439C1EAD}" type="sibTrans" cxnId="{95386EA3-F2D9-4622-906F-2D2F3B2C916C}">
      <dgm:prSet/>
      <dgm:spPr/>
      <dgm:t>
        <a:bodyPr/>
        <a:lstStyle/>
        <a:p>
          <a:endParaRPr lang="en-US"/>
        </a:p>
      </dgm:t>
    </dgm:pt>
    <dgm:pt modelId="{5F310801-A76D-469B-BB49-FA02ADC1ED28}">
      <dgm:prSet phldrT="[Text]" phldr="1"/>
      <dgm:spPr/>
      <dgm:t>
        <a:bodyPr/>
        <a:lstStyle/>
        <a:p>
          <a:endParaRPr lang="en-US" dirty="0"/>
        </a:p>
      </dgm:t>
    </dgm:pt>
    <dgm:pt modelId="{DE96721D-1759-4855-A24B-95782FFBFF4F}" type="parTrans" cxnId="{3B88FA2B-E5FE-4059-868D-AC0236CBB8BF}">
      <dgm:prSet/>
      <dgm:spPr/>
      <dgm:t>
        <a:bodyPr/>
        <a:lstStyle/>
        <a:p>
          <a:endParaRPr lang="en-US"/>
        </a:p>
      </dgm:t>
    </dgm:pt>
    <dgm:pt modelId="{581755B9-FD14-430F-B418-6975B2F792F1}" type="sibTrans" cxnId="{3B88FA2B-E5FE-4059-868D-AC0236CBB8BF}">
      <dgm:prSet/>
      <dgm:spPr/>
      <dgm:t>
        <a:bodyPr/>
        <a:lstStyle/>
        <a:p>
          <a:endParaRPr lang="en-US"/>
        </a:p>
      </dgm:t>
    </dgm:pt>
    <dgm:pt modelId="{4E38449F-F1A1-4755-8688-352011988F6B}" type="pres">
      <dgm:prSet presAssocID="{631AF9CE-7737-411E-B199-50D1A76699CC}" presName="composite" presStyleCnt="0">
        <dgm:presLayoutVars>
          <dgm:chMax val="5"/>
          <dgm:dir/>
          <dgm:animLvl val="ctr"/>
          <dgm:resizeHandles val="exact"/>
        </dgm:presLayoutVars>
      </dgm:prSet>
      <dgm:spPr/>
    </dgm:pt>
    <dgm:pt modelId="{F2B4DAC3-3B5B-4391-85B5-35371D6EA061}" type="pres">
      <dgm:prSet presAssocID="{631AF9CE-7737-411E-B199-50D1A76699CC}" presName="cycle" presStyleCnt="0"/>
      <dgm:spPr/>
    </dgm:pt>
    <dgm:pt modelId="{44FE389F-ECDA-4E76-8BB5-8D54771A190F}" type="pres">
      <dgm:prSet presAssocID="{631AF9CE-7737-411E-B199-50D1A76699CC}" presName="centerShape" presStyleCnt="0"/>
      <dgm:spPr/>
    </dgm:pt>
    <dgm:pt modelId="{3AE8CB16-B5A2-45F3-A1F0-31932507D8D6}" type="pres">
      <dgm:prSet presAssocID="{631AF9CE-7737-411E-B199-50D1A76699CC}" presName="connSite" presStyleLbl="node1" presStyleIdx="0" presStyleCnt="4"/>
      <dgm:spPr/>
    </dgm:pt>
    <dgm:pt modelId="{2E96D5F5-36CC-4AC8-A00E-5E867E1FFB1B}" type="pres">
      <dgm:prSet presAssocID="{631AF9CE-7737-411E-B199-50D1A76699CC}"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ears"/>
        </a:ext>
      </dgm:extLst>
    </dgm:pt>
    <dgm:pt modelId="{43FF860C-E3F9-4226-99BA-4E798428B220}" type="pres">
      <dgm:prSet presAssocID="{CCDF8C98-16E1-48E3-B5EC-E18CF18E3A69}" presName="Name25" presStyleLbl="parChTrans1D1" presStyleIdx="0" presStyleCnt="3"/>
      <dgm:spPr/>
    </dgm:pt>
    <dgm:pt modelId="{4A374603-344C-4320-94AB-7E01EE508971}" type="pres">
      <dgm:prSet presAssocID="{E8E526C0-6DFE-42FC-97FA-A4DF1F88FAB0}" presName="node" presStyleCnt="0"/>
      <dgm:spPr/>
    </dgm:pt>
    <dgm:pt modelId="{D8369B4E-D502-4B0C-A3D4-7E740BFADC98}" type="pres">
      <dgm:prSet presAssocID="{E8E526C0-6DFE-42FC-97FA-A4DF1F88FAB0}" presName="parentNode" presStyleLbl="node1" presStyleIdx="1" presStyleCnt="4" custScaleX="150216" custScaleY="150085" custLinFactNeighborX="96045" custLinFactNeighborY="-2273">
        <dgm:presLayoutVars>
          <dgm:chMax val="1"/>
          <dgm:bulletEnabled val="1"/>
        </dgm:presLayoutVars>
      </dgm:prSet>
      <dgm:spPr/>
    </dgm:pt>
    <dgm:pt modelId="{95CC3BD2-1EEF-4888-ADDA-7A88F50BE1DA}" type="pres">
      <dgm:prSet presAssocID="{E8E526C0-6DFE-42FC-97FA-A4DF1F88FAB0}" presName="childNode" presStyleLbl="revTx" presStyleIdx="0" presStyleCnt="3">
        <dgm:presLayoutVars>
          <dgm:bulletEnabled val="1"/>
        </dgm:presLayoutVars>
      </dgm:prSet>
      <dgm:spPr/>
    </dgm:pt>
    <dgm:pt modelId="{53BDED77-FE7C-48C9-BB4B-A09B1D6825AD}" type="pres">
      <dgm:prSet presAssocID="{E17C49B7-662E-469B-A552-A418536CAAC7}" presName="Name25" presStyleLbl="parChTrans1D1" presStyleIdx="1" presStyleCnt="3"/>
      <dgm:spPr/>
    </dgm:pt>
    <dgm:pt modelId="{0DBF04E5-E5AB-428D-9F19-27A7BCAEF931}" type="pres">
      <dgm:prSet presAssocID="{646C66FE-7286-4B84-81CA-920EF3E1C5B0}" presName="node" presStyleCnt="0"/>
      <dgm:spPr/>
    </dgm:pt>
    <dgm:pt modelId="{C986F9C8-2BA1-41C0-95EC-150004384B86}" type="pres">
      <dgm:prSet presAssocID="{646C66FE-7286-4B84-81CA-920EF3E1C5B0}" presName="parentNode" presStyleLbl="node1" presStyleIdx="2" presStyleCnt="4" custScaleX="156350" custScaleY="139522" custLinFactX="100000" custLinFactNeighborX="111731" custLinFactNeighborY="-1481">
        <dgm:presLayoutVars>
          <dgm:chMax val="1"/>
          <dgm:bulletEnabled val="1"/>
        </dgm:presLayoutVars>
      </dgm:prSet>
      <dgm:spPr/>
    </dgm:pt>
    <dgm:pt modelId="{0B145A02-8110-4D75-B549-4F8E80D90ACC}" type="pres">
      <dgm:prSet presAssocID="{646C66FE-7286-4B84-81CA-920EF3E1C5B0}" presName="childNode" presStyleLbl="revTx" presStyleIdx="1" presStyleCnt="3">
        <dgm:presLayoutVars>
          <dgm:bulletEnabled val="1"/>
        </dgm:presLayoutVars>
      </dgm:prSet>
      <dgm:spPr/>
    </dgm:pt>
    <dgm:pt modelId="{D9F6C768-6D86-4813-B5A1-EF607DD1F172}" type="pres">
      <dgm:prSet presAssocID="{92DC2439-074F-4160-B6BD-EC2FA9B2C6B2}" presName="Name25" presStyleLbl="parChTrans1D1" presStyleIdx="2" presStyleCnt="3"/>
      <dgm:spPr/>
    </dgm:pt>
    <dgm:pt modelId="{8B023241-3BC4-48CD-8059-8D7AB5604629}" type="pres">
      <dgm:prSet presAssocID="{8C226486-1934-4FD3-9419-A1DBCCC7E9CA}" presName="node" presStyleCnt="0"/>
      <dgm:spPr/>
    </dgm:pt>
    <dgm:pt modelId="{6391D967-26E3-4A6E-A942-A2119201CC12}" type="pres">
      <dgm:prSet presAssocID="{8C226486-1934-4FD3-9419-A1DBCCC7E9CA}" presName="parentNode" presStyleLbl="node1" presStyleIdx="3" presStyleCnt="4" custScaleX="149323" custScaleY="144162" custLinFactNeighborX="81838" custLinFactNeighborY="21028">
        <dgm:presLayoutVars>
          <dgm:chMax val="1"/>
          <dgm:bulletEnabled val="1"/>
        </dgm:presLayoutVars>
      </dgm:prSet>
      <dgm:spPr/>
    </dgm:pt>
    <dgm:pt modelId="{121C5BB9-E06F-493B-A572-FC8E1E956489}" type="pres">
      <dgm:prSet presAssocID="{8C226486-1934-4FD3-9419-A1DBCCC7E9CA}" presName="childNode" presStyleLbl="revTx" presStyleIdx="2" presStyleCnt="3">
        <dgm:presLayoutVars>
          <dgm:bulletEnabled val="1"/>
        </dgm:presLayoutVars>
      </dgm:prSet>
      <dgm:spPr/>
    </dgm:pt>
  </dgm:ptLst>
  <dgm:cxnLst>
    <dgm:cxn modelId="{923C2529-811B-4316-BB8A-FC85347E0DBA}" srcId="{646C66FE-7286-4B84-81CA-920EF3E1C5B0}" destId="{E0B7F310-B337-4E27-9DC3-C885418FB1FF}" srcOrd="0" destOrd="0" parTransId="{63E563AA-E977-4AE8-AA18-2F4BAF4F3FA9}" sibTransId="{26969AE5-DF4B-4B04-8CDB-85C712C2E81F}"/>
    <dgm:cxn modelId="{3B88FA2B-E5FE-4059-868D-AC0236CBB8BF}" srcId="{8C226486-1934-4FD3-9419-A1DBCCC7E9CA}" destId="{5F310801-A76D-469B-BB49-FA02ADC1ED28}" srcOrd="0" destOrd="0" parTransId="{DE96721D-1759-4855-A24B-95782FFBFF4F}" sibTransId="{581755B9-FD14-430F-B418-6975B2F792F1}"/>
    <dgm:cxn modelId="{B8CBAA43-A3CF-4DE9-B8CA-8FD033526064}" type="presOf" srcId="{E17C49B7-662E-469B-A552-A418536CAAC7}" destId="{53BDED77-FE7C-48C9-BB4B-A09B1D6825AD}" srcOrd="0" destOrd="0" presId="urn:microsoft.com/office/officeart/2005/8/layout/radial2"/>
    <dgm:cxn modelId="{D14EEE47-0550-4930-8191-88C5F524864A}" type="presOf" srcId="{8C226486-1934-4FD3-9419-A1DBCCC7E9CA}" destId="{6391D967-26E3-4A6E-A942-A2119201CC12}" srcOrd="0" destOrd="0" presId="urn:microsoft.com/office/officeart/2005/8/layout/radial2"/>
    <dgm:cxn modelId="{6DE6354E-A7BA-41AA-A524-4CEFFC3D1A08}" srcId="{E8E526C0-6DFE-42FC-97FA-A4DF1F88FAB0}" destId="{04CAD2CC-1403-414D-B489-B8757079B942}" srcOrd="0" destOrd="0" parTransId="{6313D6A5-4F13-4951-97EF-FB44F7701B7F}" sibTransId="{99BDB00F-DF74-49DA-B7EC-3AC96C891BED}"/>
    <dgm:cxn modelId="{20FA9980-568A-4853-A200-D1421CE5F94B}" type="presOf" srcId="{CCDF8C98-16E1-48E3-B5EC-E18CF18E3A69}" destId="{43FF860C-E3F9-4226-99BA-4E798428B220}" srcOrd="0" destOrd="0" presId="urn:microsoft.com/office/officeart/2005/8/layout/radial2"/>
    <dgm:cxn modelId="{9F9D3D8B-1735-4E76-B4AA-DC471D3F4F31}" type="presOf" srcId="{646C66FE-7286-4B84-81CA-920EF3E1C5B0}" destId="{C986F9C8-2BA1-41C0-95EC-150004384B86}" srcOrd="0" destOrd="0" presId="urn:microsoft.com/office/officeart/2005/8/layout/radial2"/>
    <dgm:cxn modelId="{D1260D8E-3A3D-474D-821B-CAA8520604BB}" srcId="{631AF9CE-7737-411E-B199-50D1A76699CC}" destId="{646C66FE-7286-4B84-81CA-920EF3E1C5B0}" srcOrd="1" destOrd="0" parTransId="{E17C49B7-662E-469B-A552-A418536CAAC7}" sibTransId="{FECFADC3-1FF6-4CAF-89E1-D2DE234610C3}"/>
    <dgm:cxn modelId="{B6E90C93-405F-4A9A-BAB7-0898CCEDAAFB}" type="presOf" srcId="{E8E526C0-6DFE-42FC-97FA-A4DF1F88FAB0}" destId="{D8369B4E-D502-4B0C-A3D4-7E740BFADC98}" srcOrd="0" destOrd="0" presId="urn:microsoft.com/office/officeart/2005/8/layout/radial2"/>
    <dgm:cxn modelId="{3A8098A2-21F3-41AE-9CAB-E8CE72B6FF18}" type="presOf" srcId="{631AF9CE-7737-411E-B199-50D1A76699CC}" destId="{4E38449F-F1A1-4755-8688-352011988F6B}" srcOrd="0" destOrd="0" presId="urn:microsoft.com/office/officeart/2005/8/layout/radial2"/>
    <dgm:cxn modelId="{95386EA3-F2D9-4622-906F-2D2F3B2C916C}" srcId="{631AF9CE-7737-411E-B199-50D1A76699CC}" destId="{8C226486-1934-4FD3-9419-A1DBCCC7E9CA}" srcOrd="2" destOrd="0" parTransId="{92DC2439-074F-4160-B6BD-EC2FA9B2C6B2}" sibTransId="{6B614B27-1258-4BC4-BA35-7D39439C1EAD}"/>
    <dgm:cxn modelId="{F331C8AC-6753-4298-9667-26FC806807B1}" type="presOf" srcId="{04CAD2CC-1403-414D-B489-B8757079B942}" destId="{95CC3BD2-1EEF-4888-ADDA-7A88F50BE1DA}" srcOrd="0" destOrd="0" presId="urn:microsoft.com/office/officeart/2005/8/layout/radial2"/>
    <dgm:cxn modelId="{A41206B3-DAE3-4493-ABEB-6E48BD212732}" type="presOf" srcId="{E0B7F310-B337-4E27-9DC3-C885418FB1FF}" destId="{0B145A02-8110-4D75-B549-4F8E80D90ACC}" srcOrd="0" destOrd="0" presId="urn:microsoft.com/office/officeart/2005/8/layout/radial2"/>
    <dgm:cxn modelId="{37F856CB-EEB6-4D5B-BEFD-F11CE8A11A4A}" type="presOf" srcId="{5F310801-A76D-469B-BB49-FA02ADC1ED28}" destId="{121C5BB9-E06F-493B-A572-FC8E1E956489}" srcOrd="0" destOrd="0" presId="urn:microsoft.com/office/officeart/2005/8/layout/radial2"/>
    <dgm:cxn modelId="{AEF23FD3-5DCD-4A7D-81F5-980C7569A205}" srcId="{631AF9CE-7737-411E-B199-50D1A76699CC}" destId="{E8E526C0-6DFE-42FC-97FA-A4DF1F88FAB0}" srcOrd="0" destOrd="0" parTransId="{CCDF8C98-16E1-48E3-B5EC-E18CF18E3A69}" sibTransId="{1883B733-7486-4A4C-95DE-4DB9420C46DD}"/>
    <dgm:cxn modelId="{49160ED7-BF5B-4107-8662-D251B9EE43A0}" type="presOf" srcId="{92DC2439-074F-4160-B6BD-EC2FA9B2C6B2}" destId="{D9F6C768-6D86-4813-B5A1-EF607DD1F172}" srcOrd="0" destOrd="0" presId="urn:microsoft.com/office/officeart/2005/8/layout/radial2"/>
    <dgm:cxn modelId="{D753DF01-30E5-4B7B-AA0E-B5EE371D3137}" type="presParOf" srcId="{4E38449F-F1A1-4755-8688-352011988F6B}" destId="{F2B4DAC3-3B5B-4391-85B5-35371D6EA061}" srcOrd="0" destOrd="0" presId="urn:microsoft.com/office/officeart/2005/8/layout/radial2"/>
    <dgm:cxn modelId="{F59F5CC3-B082-4711-AE4B-5DCAE5E9CC96}" type="presParOf" srcId="{F2B4DAC3-3B5B-4391-85B5-35371D6EA061}" destId="{44FE389F-ECDA-4E76-8BB5-8D54771A190F}" srcOrd="0" destOrd="0" presId="urn:microsoft.com/office/officeart/2005/8/layout/radial2"/>
    <dgm:cxn modelId="{FB704C48-3630-4AFF-ACA9-37D47728D21B}" type="presParOf" srcId="{44FE389F-ECDA-4E76-8BB5-8D54771A190F}" destId="{3AE8CB16-B5A2-45F3-A1F0-31932507D8D6}" srcOrd="0" destOrd="0" presId="urn:microsoft.com/office/officeart/2005/8/layout/radial2"/>
    <dgm:cxn modelId="{E949CC7D-C7C3-485B-802B-188C972EF43B}" type="presParOf" srcId="{44FE389F-ECDA-4E76-8BB5-8D54771A190F}" destId="{2E96D5F5-36CC-4AC8-A00E-5E867E1FFB1B}" srcOrd="1" destOrd="0" presId="urn:microsoft.com/office/officeart/2005/8/layout/radial2"/>
    <dgm:cxn modelId="{1D70445D-8510-488A-A6EF-03983DD3AA4F}" type="presParOf" srcId="{F2B4DAC3-3B5B-4391-85B5-35371D6EA061}" destId="{43FF860C-E3F9-4226-99BA-4E798428B220}" srcOrd="1" destOrd="0" presId="urn:microsoft.com/office/officeart/2005/8/layout/radial2"/>
    <dgm:cxn modelId="{3BB12957-699C-4B29-9E9F-6ABE34CD9C8E}" type="presParOf" srcId="{F2B4DAC3-3B5B-4391-85B5-35371D6EA061}" destId="{4A374603-344C-4320-94AB-7E01EE508971}" srcOrd="2" destOrd="0" presId="urn:microsoft.com/office/officeart/2005/8/layout/radial2"/>
    <dgm:cxn modelId="{96B27700-507D-4604-8596-20BBF7914CEA}" type="presParOf" srcId="{4A374603-344C-4320-94AB-7E01EE508971}" destId="{D8369B4E-D502-4B0C-A3D4-7E740BFADC98}" srcOrd="0" destOrd="0" presId="urn:microsoft.com/office/officeart/2005/8/layout/radial2"/>
    <dgm:cxn modelId="{ED53877F-9A3B-4A7F-B07D-19C260653903}" type="presParOf" srcId="{4A374603-344C-4320-94AB-7E01EE508971}" destId="{95CC3BD2-1EEF-4888-ADDA-7A88F50BE1DA}" srcOrd="1" destOrd="0" presId="urn:microsoft.com/office/officeart/2005/8/layout/radial2"/>
    <dgm:cxn modelId="{62C6D472-9AE6-4124-A5CC-D7B0C7984016}" type="presParOf" srcId="{F2B4DAC3-3B5B-4391-85B5-35371D6EA061}" destId="{53BDED77-FE7C-48C9-BB4B-A09B1D6825AD}" srcOrd="3" destOrd="0" presId="urn:microsoft.com/office/officeart/2005/8/layout/radial2"/>
    <dgm:cxn modelId="{3C86FA5E-CCCD-4D13-9867-6A6A38F9CD4A}" type="presParOf" srcId="{F2B4DAC3-3B5B-4391-85B5-35371D6EA061}" destId="{0DBF04E5-E5AB-428D-9F19-27A7BCAEF931}" srcOrd="4" destOrd="0" presId="urn:microsoft.com/office/officeart/2005/8/layout/radial2"/>
    <dgm:cxn modelId="{C013ECFF-F513-4AAD-BA33-AD6FDDF004EE}" type="presParOf" srcId="{0DBF04E5-E5AB-428D-9F19-27A7BCAEF931}" destId="{C986F9C8-2BA1-41C0-95EC-150004384B86}" srcOrd="0" destOrd="0" presId="urn:microsoft.com/office/officeart/2005/8/layout/radial2"/>
    <dgm:cxn modelId="{A06A4228-8F76-4F52-AB0F-6E090244D4F9}" type="presParOf" srcId="{0DBF04E5-E5AB-428D-9F19-27A7BCAEF931}" destId="{0B145A02-8110-4D75-B549-4F8E80D90ACC}" srcOrd="1" destOrd="0" presId="urn:microsoft.com/office/officeart/2005/8/layout/radial2"/>
    <dgm:cxn modelId="{D7CCAAC8-50D2-4D29-BA11-9A0C084906E7}" type="presParOf" srcId="{F2B4DAC3-3B5B-4391-85B5-35371D6EA061}" destId="{D9F6C768-6D86-4813-B5A1-EF607DD1F172}" srcOrd="5" destOrd="0" presId="urn:microsoft.com/office/officeart/2005/8/layout/radial2"/>
    <dgm:cxn modelId="{5B2B94A8-59F4-49C7-B874-E7419D350E01}" type="presParOf" srcId="{F2B4DAC3-3B5B-4391-85B5-35371D6EA061}" destId="{8B023241-3BC4-48CD-8059-8D7AB5604629}" srcOrd="6" destOrd="0" presId="urn:microsoft.com/office/officeart/2005/8/layout/radial2"/>
    <dgm:cxn modelId="{5AFD690E-C62E-4D57-96F7-30D4567FF678}" type="presParOf" srcId="{8B023241-3BC4-48CD-8059-8D7AB5604629}" destId="{6391D967-26E3-4A6E-A942-A2119201CC12}" srcOrd="0" destOrd="0" presId="urn:microsoft.com/office/officeart/2005/8/layout/radial2"/>
    <dgm:cxn modelId="{41D0C069-C4C3-4349-87A6-E32819B27E72}" type="presParOf" srcId="{8B023241-3BC4-48CD-8059-8D7AB5604629}" destId="{121C5BB9-E06F-493B-A572-FC8E1E95648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6C768-6D86-4813-B5A1-EF607DD1F172}">
      <dsp:nvSpPr>
        <dsp:cNvPr id="0" name=""/>
        <dsp:cNvSpPr/>
      </dsp:nvSpPr>
      <dsp:spPr>
        <a:xfrm rot="1830597">
          <a:off x="2322778" y="3642903"/>
          <a:ext cx="1584291" cy="57304"/>
        </a:xfrm>
        <a:custGeom>
          <a:avLst/>
          <a:gdLst/>
          <a:ahLst/>
          <a:cxnLst/>
          <a:rect l="0" t="0" r="0" b="0"/>
          <a:pathLst>
            <a:path>
              <a:moveTo>
                <a:pt x="0" y="28652"/>
              </a:moveTo>
              <a:lnTo>
                <a:pt x="1584291" y="28652"/>
              </a:lnTo>
            </a:path>
          </a:pathLst>
        </a:custGeom>
        <a:noFill/>
        <a:ln w="19050" cap="rnd"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3BDED77-FE7C-48C9-BB4B-A09B1D6825AD}">
      <dsp:nvSpPr>
        <dsp:cNvPr id="0" name=""/>
        <dsp:cNvSpPr/>
      </dsp:nvSpPr>
      <dsp:spPr>
        <a:xfrm rot="21585368">
          <a:off x="2432443" y="2692903"/>
          <a:ext cx="3302724" cy="57304"/>
        </a:xfrm>
        <a:custGeom>
          <a:avLst/>
          <a:gdLst/>
          <a:ahLst/>
          <a:cxnLst/>
          <a:rect l="0" t="0" r="0" b="0"/>
          <a:pathLst>
            <a:path>
              <a:moveTo>
                <a:pt x="0" y="28652"/>
              </a:moveTo>
              <a:lnTo>
                <a:pt x="3302724" y="28652"/>
              </a:lnTo>
            </a:path>
          </a:pathLst>
        </a:custGeom>
        <a:noFill/>
        <a:ln w="19050" cap="rnd"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3FF860C-E3F9-4226-99BA-4E798428B220}">
      <dsp:nvSpPr>
        <dsp:cNvPr id="0" name=""/>
        <dsp:cNvSpPr/>
      </dsp:nvSpPr>
      <dsp:spPr>
        <a:xfrm rot="19865757">
          <a:off x="2321915" y="1771820"/>
          <a:ext cx="1774786" cy="57304"/>
        </a:xfrm>
        <a:custGeom>
          <a:avLst/>
          <a:gdLst/>
          <a:ahLst/>
          <a:cxnLst/>
          <a:rect l="0" t="0" r="0" b="0"/>
          <a:pathLst>
            <a:path>
              <a:moveTo>
                <a:pt x="0" y="28652"/>
              </a:moveTo>
              <a:lnTo>
                <a:pt x="1774786" y="28652"/>
              </a:lnTo>
            </a:path>
          </a:pathLst>
        </a:custGeom>
        <a:noFill/>
        <a:ln w="19050" cap="rnd"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96D5F5-36CC-4AC8-A00E-5E867E1FFB1B}">
      <dsp:nvSpPr>
        <dsp:cNvPr id="0" name=""/>
        <dsp:cNvSpPr/>
      </dsp:nvSpPr>
      <dsp:spPr>
        <a:xfrm>
          <a:off x="219630" y="1430799"/>
          <a:ext cx="2603326" cy="26033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8369B4E-D502-4B0C-A3D4-7E740BFADC98}">
      <dsp:nvSpPr>
        <dsp:cNvPr id="0" name=""/>
        <dsp:cNvSpPr/>
      </dsp:nvSpPr>
      <dsp:spPr>
        <a:xfrm>
          <a:off x="3839807" y="-367540"/>
          <a:ext cx="2346367" cy="2344321"/>
        </a:xfrm>
        <a:prstGeom prst="ellipse">
          <a:avLst/>
        </a:prstGeom>
        <a:solidFill>
          <a:schemeClr val="dk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Courier New" panose="02070309020205020404" pitchFamily="49" charset="0"/>
            <a:buNone/>
          </a:pPr>
          <a:r>
            <a:rPr lang="en-US" sz="2500" kern="1200" cap="all" dirty="0">
              <a:ln w="3175" cmpd="sng">
                <a:noFill/>
              </a:ln>
              <a:solidFill>
                <a:schemeClr val="tx1"/>
              </a:solidFill>
              <a:latin typeface="+mj-lt"/>
              <a:ea typeface="+mj-ea"/>
              <a:cs typeface="+mj-cs"/>
            </a:rPr>
            <a:t>LOGISTIC REGRESSION</a:t>
          </a:r>
          <a:endParaRPr lang="en-US" sz="2500" kern="1200" dirty="0">
            <a:solidFill>
              <a:schemeClr val="tx1"/>
            </a:solidFill>
          </a:endParaRPr>
        </a:p>
      </dsp:txBody>
      <dsp:txXfrm>
        <a:off x="4183424" y="-24222"/>
        <a:ext cx="1659133" cy="1657685"/>
      </dsp:txXfrm>
    </dsp:sp>
    <dsp:sp modelId="{95CC3BD2-1EEF-4888-ADDA-7A88F50BE1DA}">
      <dsp:nvSpPr>
        <dsp:cNvPr id="0" name=""/>
        <dsp:cNvSpPr/>
      </dsp:nvSpPr>
      <dsp:spPr>
        <a:xfrm>
          <a:off x="5361909" y="-367540"/>
          <a:ext cx="3519551" cy="2344321"/>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5361909" y="-367540"/>
        <a:ext cx="3519551" cy="2344321"/>
      </dsp:txXfrm>
    </dsp:sp>
    <dsp:sp modelId="{C986F9C8-2BA1-41C0-95EC-150004384B86}">
      <dsp:nvSpPr>
        <dsp:cNvPr id="0" name=""/>
        <dsp:cNvSpPr/>
      </dsp:nvSpPr>
      <dsp:spPr>
        <a:xfrm>
          <a:off x="5735139" y="1619665"/>
          <a:ext cx="2442180" cy="2179327"/>
        </a:xfrm>
        <a:prstGeom prst="ellipse">
          <a:avLst/>
        </a:prstGeom>
        <a:solidFill>
          <a:schemeClr val="dk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Courier New" panose="02070309020205020404" pitchFamily="49" charset="0"/>
            <a:buNone/>
          </a:pPr>
          <a:r>
            <a:rPr lang="en-US" sz="2400" kern="1200" cap="all" dirty="0">
              <a:ln w="3175" cmpd="sng">
                <a:noFill/>
              </a:ln>
              <a:solidFill>
                <a:schemeClr val="tx1"/>
              </a:solidFill>
              <a:latin typeface="+mj-lt"/>
              <a:ea typeface="+mj-ea"/>
              <a:cs typeface="+mj-cs"/>
            </a:rPr>
            <a:t>DESICION </a:t>
          </a:r>
          <a:r>
            <a:rPr lang="en-US" sz="2400" kern="1200" cap="all" dirty="0" err="1">
              <a:ln w="3175" cmpd="sng">
                <a:noFill/>
              </a:ln>
              <a:solidFill>
                <a:schemeClr val="tx1"/>
              </a:solidFill>
              <a:latin typeface="+mj-lt"/>
              <a:ea typeface="+mj-ea"/>
              <a:cs typeface="+mj-cs"/>
            </a:rPr>
            <a:t>TREe</a:t>
          </a:r>
          <a:r>
            <a:rPr lang="en-US" sz="2400" kern="1200" cap="all" dirty="0">
              <a:ln w="3175" cmpd="sng">
                <a:noFill/>
              </a:ln>
              <a:solidFill>
                <a:schemeClr val="tx1"/>
              </a:solidFill>
              <a:latin typeface="+mj-lt"/>
              <a:ea typeface="+mj-ea"/>
              <a:cs typeface="+mj-cs"/>
            </a:rPr>
            <a:t> CLASSIFIER</a:t>
          </a:r>
          <a:endParaRPr lang="en-US" sz="2400" kern="1200" dirty="0">
            <a:solidFill>
              <a:schemeClr val="tx1"/>
            </a:solidFill>
          </a:endParaRPr>
        </a:p>
      </dsp:txBody>
      <dsp:txXfrm>
        <a:off x="6092788" y="1938820"/>
        <a:ext cx="1726882" cy="1541017"/>
      </dsp:txXfrm>
    </dsp:sp>
    <dsp:sp modelId="{0B145A02-8110-4D75-B549-4F8E80D90ACC}">
      <dsp:nvSpPr>
        <dsp:cNvPr id="0" name=""/>
        <dsp:cNvSpPr/>
      </dsp:nvSpPr>
      <dsp:spPr>
        <a:xfrm>
          <a:off x="7233288" y="1619665"/>
          <a:ext cx="3663270" cy="217932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7233288" y="1619665"/>
        <a:ext cx="3663270" cy="2179327"/>
      </dsp:txXfrm>
    </dsp:sp>
    <dsp:sp modelId="{6391D967-26E3-4A6E-A942-A2119201CC12}">
      <dsp:nvSpPr>
        <dsp:cNvPr id="0" name=""/>
        <dsp:cNvSpPr/>
      </dsp:nvSpPr>
      <dsp:spPr>
        <a:xfrm>
          <a:off x="3626612" y="3534403"/>
          <a:ext cx="2332419" cy="2251804"/>
        </a:xfrm>
        <a:prstGeom prst="ellipse">
          <a:avLst/>
        </a:prstGeom>
        <a:solidFill>
          <a:schemeClr val="dk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Courier New" panose="02070309020205020404" pitchFamily="49" charset="0"/>
            <a:buNone/>
          </a:pPr>
          <a:r>
            <a:rPr lang="en-US" sz="2400" kern="1200" cap="all" dirty="0">
              <a:ln w="3175" cmpd="sng">
                <a:noFill/>
              </a:ln>
              <a:solidFill>
                <a:schemeClr val="tx1"/>
              </a:solidFill>
              <a:latin typeface="+mj-lt"/>
              <a:ea typeface="+mj-ea"/>
              <a:cs typeface="+mj-cs"/>
            </a:rPr>
            <a:t>RANDOM FOREST CLASSIFIER</a:t>
          </a:r>
          <a:endParaRPr lang="en-US" sz="2400" kern="1200" dirty="0">
            <a:solidFill>
              <a:schemeClr val="tx1"/>
            </a:solidFill>
          </a:endParaRPr>
        </a:p>
      </dsp:txBody>
      <dsp:txXfrm>
        <a:off x="3968187" y="3864172"/>
        <a:ext cx="1649269" cy="1592266"/>
      </dsp:txXfrm>
    </dsp:sp>
    <dsp:sp modelId="{121C5BB9-E06F-493B-A572-FC8E1E956489}">
      <dsp:nvSpPr>
        <dsp:cNvPr id="0" name=""/>
        <dsp:cNvSpPr/>
      </dsp:nvSpPr>
      <dsp:spPr>
        <a:xfrm>
          <a:off x="5152202" y="3534403"/>
          <a:ext cx="3498628" cy="2251804"/>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5152202" y="3534403"/>
        <a:ext cx="3498628" cy="225180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27-Nov-24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jpe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CED-21D6-49D5-99A5-AD88BE4ADD4C}"/>
              </a:ext>
            </a:extLst>
          </p:cNvPr>
          <p:cNvSpPr>
            <a:spLocks noGrp="1"/>
          </p:cNvSpPr>
          <p:nvPr>
            <p:ph type="ctrTitle"/>
          </p:nvPr>
        </p:nvSpPr>
        <p:spPr/>
        <p:txBody>
          <a:bodyPr>
            <a:normAutofit/>
          </a:bodyPr>
          <a:lstStyle/>
          <a:p>
            <a:r>
              <a:rPr lang="en-US" sz="3600" dirty="0"/>
              <a:t>probable purchase</a:t>
            </a:r>
          </a:p>
        </p:txBody>
      </p:sp>
      <p:sp>
        <p:nvSpPr>
          <p:cNvPr id="3" name="Subtitle 2">
            <a:extLst>
              <a:ext uri="{FF2B5EF4-FFF2-40B4-BE49-F238E27FC236}">
                <a16:creationId xmlns:a16="http://schemas.microsoft.com/office/drawing/2014/main" id="{6C48E8B0-5C49-4BF9-ADCC-AB280104E4B0}"/>
              </a:ext>
            </a:extLst>
          </p:cNvPr>
          <p:cNvSpPr>
            <a:spLocks noGrp="1"/>
          </p:cNvSpPr>
          <p:nvPr>
            <p:ph type="subTitle" idx="1"/>
          </p:nvPr>
        </p:nvSpPr>
        <p:spPr/>
        <p:txBody>
          <a:bodyPr/>
          <a:lstStyle/>
          <a:p>
            <a:r>
              <a:rPr lang="en-US" dirty="0"/>
              <a:t>A Deep Dive into Customer Purchase Predictions</a:t>
            </a:r>
          </a:p>
          <a:p>
            <a:r>
              <a:rPr lang="en-US" sz="1100" dirty="0"/>
              <a:t>by : </a:t>
            </a:r>
            <a:r>
              <a:rPr lang="en-US" dirty="0" err="1"/>
              <a:t>Divya</a:t>
            </a:r>
            <a:r>
              <a:rPr lang="en-US" dirty="0"/>
              <a:t> </a:t>
            </a:r>
            <a:r>
              <a:rPr lang="en-US" dirty="0" err="1"/>
              <a:t>Sapkal</a:t>
            </a:r>
            <a:endParaRPr lang="en-US" dirty="0"/>
          </a:p>
          <a:p>
            <a:r>
              <a:rPr lang="en-US" sz="1050" dirty="0"/>
              <a:t>To</a:t>
            </a:r>
            <a:r>
              <a:rPr lang="en-US" dirty="0"/>
              <a:t> : Irfan Sir</a:t>
            </a:r>
          </a:p>
        </p:txBody>
      </p:sp>
      <p:pic>
        <p:nvPicPr>
          <p:cNvPr id="4" name="Picture 3">
            <a:extLst>
              <a:ext uri="{FF2B5EF4-FFF2-40B4-BE49-F238E27FC236}">
                <a16:creationId xmlns:a16="http://schemas.microsoft.com/office/drawing/2014/main" id="{0668D4FA-0E9C-48CF-B09D-400D6B1C36B0}"/>
              </a:ext>
            </a:extLst>
          </p:cNvPr>
          <p:cNvPicPr>
            <a:picLocks noChangeAspect="1"/>
          </p:cNvPicPr>
          <p:nvPr/>
        </p:nvPicPr>
        <p:blipFill>
          <a:blip r:embed="rId2"/>
          <a:stretch>
            <a:fillRect/>
          </a:stretch>
        </p:blipFill>
        <p:spPr>
          <a:xfrm>
            <a:off x="197375" y="96546"/>
            <a:ext cx="674702" cy="879998"/>
          </a:xfrm>
          <a:prstGeom prst="rect">
            <a:avLst/>
          </a:prstGeom>
        </p:spPr>
      </p:pic>
    </p:spTree>
    <p:extLst>
      <p:ext uri="{BB962C8B-B14F-4D97-AF65-F5344CB8AC3E}">
        <p14:creationId xmlns:p14="http://schemas.microsoft.com/office/powerpoint/2010/main" val="375414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835553D-CF7A-405B-AEB1-BDB3715F31F4}"/>
              </a:ext>
            </a:extLst>
          </p:cNvPr>
          <p:cNvSpPr/>
          <p:nvPr/>
        </p:nvSpPr>
        <p:spPr>
          <a:xfrm>
            <a:off x="363984" y="221941"/>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2DF44DB-5B6E-43F6-B4BF-D0B9ADB0DDA0}"/>
              </a:ext>
            </a:extLst>
          </p:cNvPr>
          <p:cNvSpPr/>
          <p:nvPr/>
        </p:nvSpPr>
        <p:spPr>
          <a:xfrm>
            <a:off x="501451" y="543646"/>
            <a:ext cx="3496919" cy="830997"/>
          </a:xfrm>
          <a:prstGeom prst="rect">
            <a:avLst/>
          </a:prstGeom>
        </p:spPr>
        <p:txBody>
          <a:bodyPr wrap="none">
            <a:spAutoFit/>
          </a:bodyPr>
          <a:lstStyle/>
          <a:p>
            <a:pPr algn="ctr"/>
            <a:r>
              <a:rPr lang="en-US" sz="1600" dirty="0">
                <a:latin typeface="Helvetica Neue"/>
              </a:rPr>
              <a:t>The </a:t>
            </a:r>
            <a:r>
              <a:rPr lang="en-US" sz="1600" dirty="0" err="1">
                <a:latin typeface="Helvetica Neue"/>
              </a:rPr>
              <a:t>dataframe</a:t>
            </a:r>
            <a:r>
              <a:rPr lang="en-US" sz="1600" dirty="0">
                <a:latin typeface="Helvetica Neue"/>
              </a:rPr>
              <a:t> is split into two:</a:t>
            </a:r>
          </a:p>
          <a:p>
            <a:pPr algn="ctr"/>
            <a:r>
              <a:rPr lang="en-US" sz="1600" dirty="0">
                <a:latin typeface="Söhne Mono"/>
              </a:rPr>
              <a:t>Extract First Purchase in Next Quarter &amp;</a:t>
            </a:r>
          </a:p>
          <a:p>
            <a:pPr algn="ctr"/>
            <a:r>
              <a:rPr lang="en-US" sz="1600" dirty="0"/>
              <a:t>Extract Last Purchase in Historical Data </a:t>
            </a:r>
          </a:p>
        </p:txBody>
      </p:sp>
      <p:sp>
        <p:nvSpPr>
          <p:cNvPr id="8" name="Rectangle: Rounded Corners 7">
            <a:extLst>
              <a:ext uri="{FF2B5EF4-FFF2-40B4-BE49-F238E27FC236}">
                <a16:creationId xmlns:a16="http://schemas.microsoft.com/office/drawing/2014/main" id="{39BF83E0-02AA-43DA-B18F-950779752AC1}"/>
              </a:ext>
            </a:extLst>
          </p:cNvPr>
          <p:cNvSpPr/>
          <p:nvPr/>
        </p:nvSpPr>
        <p:spPr>
          <a:xfrm>
            <a:off x="363983" y="1919056"/>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D830B2F-8A81-4275-AA98-F19E456513BC}"/>
              </a:ext>
            </a:extLst>
          </p:cNvPr>
          <p:cNvSpPr/>
          <p:nvPr/>
        </p:nvSpPr>
        <p:spPr>
          <a:xfrm>
            <a:off x="363981" y="3677574"/>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12E8433-9385-49DE-9A99-F112427824C3}"/>
              </a:ext>
            </a:extLst>
          </p:cNvPr>
          <p:cNvSpPr/>
          <p:nvPr/>
        </p:nvSpPr>
        <p:spPr>
          <a:xfrm>
            <a:off x="363981" y="5436093"/>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DC56CE-C785-4AD9-A787-254FFF43B691}"/>
              </a:ext>
            </a:extLst>
          </p:cNvPr>
          <p:cNvSpPr/>
          <p:nvPr/>
        </p:nvSpPr>
        <p:spPr>
          <a:xfrm>
            <a:off x="363981" y="2261715"/>
            <a:ext cx="3755255" cy="830997"/>
          </a:xfrm>
          <a:prstGeom prst="rect">
            <a:avLst/>
          </a:prstGeom>
        </p:spPr>
        <p:txBody>
          <a:bodyPr wrap="square">
            <a:spAutoFit/>
          </a:bodyPr>
          <a:lstStyle/>
          <a:p>
            <a:pPr algn="ctr"/>
            <a:r>
              <a:rPr lang="en-US" sz="1600" dirty="0"/>
              <a:t>Calculate Time Difference Between Last Purchase</a:t>
            </a:r>
          </a:p>
          <a:p>
            <a:pPr algn="ctr"/>
            <a:r>
              <a:rPr lang="en-US" sz="1600" dirty="0"/>
              <a:t> and First Purchase in Next Quarter </a:t>
            </a:r>
          </a:p>
        </p:txBody>
      </p:sp>
      <p:sp>
        <p:nvSpPr>
          <p:cNvPr id="12" name="Rectangle 11">
            <a:extLst>
              <a:ext uri="{FF2B5EF4-FFF2-40B4-BE49-F238E27FC236}">
                <a16:creationId xmlns:a16="http://schemas.microsoft.com/office/drawing/2014/main" id="{4A7183F4-32F2-40C9-8B8F-B917C1C5724B}"/>
              </a:ext>
            </a:extLst>
          </p:cNvPr>
          <p:cNvSpPr/>
          <p:nvPr/>
        </p:nvSpPr>
        <p:spPr>
          <a:xfrm>
            <a:off x="295921" y="4092174"/>
            <a:ext cx="3755255" cy="584775"/>
          </a:xfrm>
          <a:prstGeom prst="rect">
            <a:avLst/>
          </a:prstGeom>
        </p:spPr>
        <p:txBody>
          <a:bodyPr wrap="square">
            <a:spAutoFit/>
          </a:bodyPr>
          <a:lstStyle/>
          <a:p>
            <a:pPr algn="ctr"/>
            <a:r>
              <a:rPr lang="en-US" sz="1600" dirty="0"/>
              <a:t>Calculate Recency - Frequency - Monetary by RFM Model</a:t>
            </a:r>
          </a:p>
        </p:txBody>
      </p:sp>
      <p:sp>
        <p:nvSpPr>
          <p:cNvPr id="14" name="Rectangle 13">
            <a:extLst>
              <a:ext uri="{FF2B5EF4-FFF2-40B4-BE49-F238E27FC236}">
                <a16:creationId xmlns:a16="http://schemas.microsoft.com/office/drawing/2014/main" id="{40965DF7-D7CD-4B1E-A95B-E79B80BC8233}"/>
              </a:ext>
            </a:extLst>
          </p:cNvPr>
          <p:cNvSpPr/>
          <p:nvPr/>
        </p:nvSpPr>
        <p:spPr>
          <a:xfrm>
            <a:off x="346229" y="5686419"/>
            <a:ext cx="3654641" cy="830997"/>
          </a:xfrm>
          <a:prstGeom prst="rect">
            <a:avLst/>
          </a:prstGeom>
        </p:spPr>
        <p:txBody>
          <a:bodyPr wrap="square">
            <a:spAutoFit/>
          </a:bodyPr>
          <a:lstStyle/>
          <a:p>
            <a:pPr algn="ctr"/>
            <a:r>
              <a:rPr lang="en-US" sz="1600" b="1" dirty="0"/>
              <a:t>Recency</a:t>
            </a:r>
            <a:r>
              <a:rPr lang="en-US" sz="1600" dirty="0"/>
              <a:t> : most recent purchase date of each customer and see how many days they have been inactive. </a:t>
            </a:r>
          </a:p>
        </p:txBody>
      </p:sp>
      <p:sp>
        <p:nvSpPr>
          <p:cNvPr id="15" name="Rectangle: Rounded Corners 14">
            <a:extLst>
              <a:ext uri="{FF2B5EF4-FFF2-40B4-BE49-F238E27FC236}">
                <a16:creationId xmlns:a16="http://schemas.microsoft.com/office/drawing/2014/main" id="{69BF7931-2536-48B6-8624-CBDCCDBC4BA1}"/>
              </a:ext>
            </a:extLst>
          </p:cNvPr>
          <p:cNvSpPr/>
          <p:nvPr/>
        </p:nvSpPr>
        <p:spPr>
          <a:xfrm>
            <a:off x="7627394" y="221940"/>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921669-628C-4B31-9A41-3A17298141B0}"/>
              </a:ext>
            </a:extLst>
          </p:cNvPr>
          <p:cNvSpPr/>
          <p:nvPr/>
        </p:nvSpPr>
        <p:spPr>
          <a:xfrm>
            <a:off x="7627394" y="1949756"/>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B368A6E-ED5D-4F1B-8C6F-5E4DF5FA0385}"/>
              </a:ext>
            </a:extLst>
          </p:cNvPr>
          <p:cNvSpPr/>
          <p:nvPr/>
        </p:nvSpPr>
        <p:spPr>
          <a:xfrm>
            <a:off x="7627394" y="3627082"/>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B15023-5BD2-4DA6-94B2-46BE089142BB}"/>
              </a:ext>
            </a:extLst>
          </p:cNvPr>
          <p:cNvSpPr/>
          <p:nvPr/>
        </p:nvSpPr>
        <p:spPr>
          <a:xfrm>
            <a:off x="7627394" y="5385457"/>
            <a:ext cx="3755255" cy="133165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44B774-565B-4849-99F8-9E9C5AA4FF12}"/>
              </a:ext>
            </a:extLst>
          </p:cNvPr>
          <p:cNvSpPr/>
          <p:nvPr/>
        </p:nvSpPr>
        <p:spPr>
          <a:xfrm>
            <a:off x="7832324" y="5537992"/>
            <a:ext cx="3508159" cy="1077218"/>
          </a:xfrm>
          <a:prstGeom prst="rect">
            <a:avLst/>
          </a:prstGeom>
        </p:spPr>
        <p:txBody>
          <a:bodyPr wrap="square">
            <a:spAutoFit/>
          </a:bodyPr>
          <a:lstStyle/>
          <a:p>
            <a:pPr algn="ctr"/>
            <a:r>
              <a:rPr lang="en-US" sz="1600" dirty="0"/>
              <a:t>Frequency: Customers purchase </a:t>
            </a:r>
            <a:r>
              <a:rPr lang="en-US" sz="1600" dirty="0" err="1"/>
              <a:t>behaviour</a:t>
            </a:r>
            <a:r>
              <a:rPr lang="en-US" sz="1600" dirty="0"/>
              <a:t> based on the number of times they buy from the online retail shop.</a:t>
            </a:r>
          </a:p>
        </p:txBody>
      </p:sp>
      <p:sp>
        <p:nvSpPr>
          <p:cNvPr id="20" name="Rectangle 19">
            <a:extLst>
              <a:ext uri="{FF2B5EF4-FFF2-40B4-BE49-F238E27FC236}">
                <a16:creationId xmlns:a16="http://schemas.microsoft.com/office/drawing/2014/main" id="{5D35F016-E7C5-4445-A4EB-4D0D30401642}"/>
              </a:ext>
            </a:extLst>
          </p:cNvPr>
          <p:cNvSpPr/>
          <p:nvPr/>
        </p:nvSpPr>
        <p:spPr>
          <a:xfrm>
            <a:off x="7627391" y="3845952"/>
            <a:ext cx="3755255" cy="830997"/>
          </a:xfrm>
          <a:prstGeom prst="rect">
            <a:avLst/>
          </a:prstGeom>
        </p:spPr>
        <p:txBody>
          <a:bodyPr wrap="square">
            <a:spAutoFit/>
          </a:bodyPr>
          <a:lstStyle/>
          <a:p>
            <a:pPr algn="ctr"/>
            <a:r>
              <a:rPr lang="en-US" sz="1600" dirty="0"/>
              <a:t>Monetary Value/Revenue: Customers purchase </a:t>
            </a:r>
            <a:r>
              <a:rPr lang="en-US" sz="1600" dirty="0" err="1"/>
              <a:t>behaviour</a:t>
            </a:r>
            <a:r>
              <a:rPr lang="en-US" sz="1600" dirty="0"/>
              <a:t> based the revenue they generate.</a:t>
            </a:r>
          </a:p>
        </p:txBody>
      </p:sp>
      <p:sp>
        <p:nvSpPr>
          <p:cNvPr id="21" name="Rectangle 20">
            <a:extLst>
              <a:ext uri="{FF2B5EF4-FFF2-40B4-BE49-F238E27FC236}">
                <a16:creationId xmlns:a16="http://schemas.microsoft.com/office/drawing/2014/main" id="{362B4019-9FC3-41D7-B42F-67C650A468E6}"/>
              </a:ext>
            </a:extLst>
          </p:cNvPr>
          <p:cNvSpPr/>
          <p:nvPr/>
        </p:nvSpPr>
        <p:spPr>
          <a:xfrm>
            <a:off x="7818970" y="2288773"/>
            <a:ext cx="3434253" cy="830997"/>
          </a:xfrm>
          <a:prstGeom prst="rect">
            <a:avLst/>
          </a:prstGeom>
        </p:spPr>
        <p:txBody>
          <a:bodyPr wrap="square">
            <a:spAutoFit/>
          </a:bodyPr>
          <a:lstStyle/>
          <a:p>
            <a:pPr algn="ctr"/>
            <a:r>
              <a:rPr lang="en-US" sz="1600" dirty="0"/>
              <a:t>Create dummy variables for the 'Segment' column into low-value, Mid-</a:t>
            </a:r>
            <a:r>
              <a:rPr lang="en-US" sz="1600" dirty="0" err="1"/>
              <a:t>Value,high</a:t>
            </a:r>
            <a:r>
              <a:rPr lang="en-US" sz="1600" dirty="0"/>
              <a:t>-value</a:t>
            </a:r>
          </a:p>
        </p:txBody>
      </p:sp>
      <p:cxnSp>
        <p:nvCxnSpPr>
          <p:cNvPr id="24" name="Straight Arrow Connector 23">
            <a:extLst>
              <a:ext uri="{FF2B5EF4-FFF2-40B4-BE49-F238E27FC236}">
                <a16:creationId xmlns:a16="http://schemas.microsoft.com/office/drawing/2014/main" id="{FA03AC8E-729A-4D03-8D46-982DB61AF10C}"/>
              </a:ext>
            </a:extLst>
          </p:cNvPr>
          <p:cNvCxnSpPr>
            <a:cxnSpLocks/>
          </p:cNvCxnSpPr>
          <p:nvPr/>
        </p:nvCxnSpPr>
        <p:spPr>
          <a:xfrm>
            <a:off x="2095130" y="1553591"/>
            <a:ext cx="0" cy="365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8BC852-0B44-497A-8F5E-9EB3FC093FDC}"/>
              </a:ext>
            </a:extLst>
          </p:cNvPr>
          <p:cNvCxnSpPr>
            <a:cxnSpLocks/>
          </p:cNvCxnSpPr>
          <p:nvPr/>
        </p:nvCxnSpPr>
        <p:spPr>
          <a:xfrm>
            <a:off x="2095130" y="3261617"/>
            <a:ext cx="0" cy="365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A53B1C0-2D0A-4AFF-8703-06594073ADA6}"/>
              </a:ext>
            </a:extLst>
          </p:cNvPr>
          <p:cNvCxnSpPr>
            <a:cxnSpLocks/>
          </p:cNvCxnSpPr>
          <p:nvPr/>
        </p:nvCxnSpPr>
        <p:spPr>
          <a:xfrm>
            <a:off x="2078854" y="5019992"/>
            <a:ext cx="0" cy="365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ADAA31E-6F09-4C32-9F4C-D18ACA84EBEB}"/>
              </a:ext>
            </a:extLst>
          </p:cNvPr>
          <p:cNvCxnSpPr>
            <a:cxnSpLocks/>
            <a:stCxn id="10" idx="3"/>
            <a:endCxn id="18" idx="1"/>
          </p:cNvCxnSpPr>
          <p:nvPr/>
        </p:nvCxnSpPr>
        <p:spPr>
          <a:xfrm flipV="1">
            <a:off x="4119236" y="6051283"/>
            <a:ext cx="3508158" cy="50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3BD7702C-DB98-42E4-87AF-1799B84B1795}"/>
              </a:ext>
            </a:extLst>
          </p:cNvPr>
          <p:cNvCxnSpPr>
            <a:cxnSpLocks/>
          </p:cNvCxnSpPr>
          <p:nvPr/>
        </p:nvCxnSpPr>
        <p:spPr>
          <a:xfrm flipV="1">
            <a:off x="9624874" y="4969858"/>
            <a:ext cx="0" cy="367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9E73CB2C-397B-4D1B-B5ED-CC6FAF21E5AC}"/>
              </a:ext>
            </a:extLst>
          </p:cNvPr>
          <p:cNvCxnSpPr>
            <a:cxnSpLocks/>
          </p:cNvCxnSpPr>
          <p:nvPr/>
        </p:nvCxnSpPr>
        <p:spPr>
          <a:xfrm flipV="1">
            <a:off x="9601200" y="3259819"/>
            <a:ext cx="0" cy="367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58838008-3D28-4E0E-B1CE-1D9DDB9DB8D7}"/>
              </a:ext>
            </a:extLst>
          </p:cNvPr>
          <p:cNvCxnSpPr>
            <a:cxnSpLocks/>
          </p:cNvCxnSpPr>
          <p:nvPr/>
        </p:nvCxnSpPr>
        <p:spPr>
          <a:xfrm flipV="1">
            <a:off x="9586404" y="1582493"/>
            <a:ext cx="0" cy="367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hought Bubble: Cloud 37">
            <a:extLst>
              <a:ext uri="{FF2B5EF4-FFF2-40B4-BE49-F238E27FC236}">
                <a16:creationId xmlns:a16="http://schemas.microsoft.com/office/drawing/2014/main" id="{7630D0B6-A517-4BEB-BBE9-500BB57997AD}"/>
              </a:ext>
            </a:extLst>
          </p:cNvPr>
          <p:cNvSpPr/>
          <p:nvPr/>
        </p:nvSpPr>
        <p:spPr>
          <a:xfrm>
            <a:off x="4589072" y="2261715"/>
            <a:ext cx="2646225" cy="2126484"/>
          </a:xfrm>
          <a:prstGeom prst="cloudCallou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9BFEF82-C02D-4E67-B68F-6C60914E32F2}"/>
              </a:ext>
            </a:extLst>
          </p:cNvPr>
          <p:cNvSpPr/>
          <p:nvPr/>
        </p:nvSpPr>
        <p:spPr>
          <a:xfrm>
            <a:off x="4856375" y="3049094"/>
            <a:ext cx="2179764" cy="369332"/>
          </a:xfrm>
          <a:prstGeom prst="rect">
            <a:avLst/>
          </a:prstGeom>
        </p:spPr>
        <p:txBody>
          <a:bodyPr wrap="none">
            <a:spAutoFit/>
          </a:bodyPr>
          <a:lstStyle/>
          <a:p>
            <a:r>
              <a:rPr lang="en-US" i="1" u="sng" dirty="0">
                <a:latin typeface="Söhne"/>
              </a:rPr>
              <a:t>Manipulation of Data</a:t>
            </a:r>
            <a:endParaRPr lang="en-US" i="1" u="sng" dirty="0"/>
          </a:p>
        </p:txBody>
      </p:sp>
      <p:sp>
        <p:nvSpPr>
          <p:cNvPr id="2" name="Rectangle 1">
            <a:extLst>
              <a:ext uri="{FF2B5EF4-FFF2-40B4-BE49-F238E27FC236}">
                <a16:creationId xmlns:a16="http://schemas.microsoft.com/office/drawing/2014/main" id="{E12B8280-7AF5-48C2-BFCE-F21985108A20}"/>
              </a:ext>
            </a:extLst>
          </p:cNvPr>
          <p:cNvSpPr/>
          <p:nvPr/>
        </p:nvSpPr>
        <p:spPr>
          <a:xfrm>
            <a:off x="3048000" y="2136339"/>
            <a:ext cx="6096000" cy="307777"/>
          </a:xfrm>
          <a:prstGeom prst="rect">
            <a:avLst/>
          </a:prstGeom>
        </p:spPr>
        <p:txBody>
          <a:bodyPr>
            <a:spAutoFit/>
          </a:bodyPr>
          <a:lstStyle/>
          <a:p>
            <a:endParaRPr lang="en-US" sz="1400" b="0" i="0" dirty="0">
              <a:effectLst/>
              <a:latin typeface="Helvetica Neue"/>
            </a:endParaRPr>
          </a:p>
        </p:txBody>
      </p:sp>
      <p:sp>
        <p:nvSpPr>
          <p:cNvPr id="3" name="Rectangle 2">
            <a:extLst>
              <a:ext uri="{FF2B5EF4-FFF2-40B4-BE49-F238E27FC236}">
                <a16:creationId xmlns:a16="http://schemas.microsoft.com/office/drawing/2014/main" id="{B153389C-5AE6-4A75-8B7B-2A2156EE6F3F}"/>
              </a:ext>
            </a:extLst>
          </p:cNvPr>
          <p:cNvSpPr/>
          <p:nvPr/>
        </p:nvSpPr>
        <p:spPr>
          <a:xfrm>
            <a:off x="8106049" y="469223"/>
            <a:ext cx="2797938" cy="830997"/>
          </a:xfrm>
          <a:prstGeom prst="rect">
            <a:avLst/>
          </a:prstGeom>
        </p:spPr>
        <p:txBody>
          <a:bodyPr wrap="square">
            <a:spAutoFit/>
          </a:bodyPr>
          <a:lstStyle/>
          <a:p>
            <a:pPr algn="ctr"/>
            <a:r>
              <a:rPr lang="en-US" sz="1600" dirty="0"/>
              <a:t>create a new column </a:t>
            </a:r>
            <a:r>
              <a:rPr lang="en-US" sz="1600" dirty="0" err="1"/>
              <a:t>NextPurchaseDayRange</a:t>
            </a:r>
            <a:r>
              <a:rPr lang="en-US" sz="1600" dirty="0"/>
              <a:t> with values as either 1 or 0 </a:t>
            </a:r>
          </a:p>
        </p:txBody>
      </p:sp>
    </p:spTree>
    <p:extLst>
      <p:ext uri="{BB962C8B-B14F-4D97-AF65-F5344CB8AC3E}">
        <p14:creationId xmlns:p14="http://schemas.microsoft.com/office/powerpoint/2010/main" val="289940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CEA040D-74EF-4607-91B5-D14202C4D610}"/>
              </a:ext>
            </a:extLst>
          </p:cNvPr>
          <p:cNvGraphicFramePr/>
          <p:nvPr>
            <p:extLst>
              <p:ext uri="{D42A27DB-BD31-4B8C-83A1-F6EECF244321}">
                <p14:modId xmlns:p14="http://schemas.microsoft.com/office/powerpoint/2010/main" val="2772980755"/>
              </p:ext>
            </p:extLst>
          </p:nvPr>
        </p:nvGraphicFramePr>
        <p:xfrm>
          <a:off x="2032000" y="719666"/>
          <a:ext cx="81773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9E4AE3E-F522-40FE-B54E-8A0515C6F4D0}"/>
              </a:ext>
            </a:extLst>
          </p:cNvPr>
          <p:cNvSpPr/>
          <p:nvPr/>
        </p:nvSpPr>
        <p:spPr>
          <a:xfrm>
            <a:off x="2461559" y="3167389"/>
            <a:ext cx="2388795" cy="523220"/>
          </a:xfrm>
          <a:prstGeom prst="rect">
            <a:avLst/>
          </a:prstGeom>
        </p:spPr>
        <p:txBody>
          <a:bodyPr wrap="none">
            <a:spAutoFit/>
          </a:bodyPr>
          <a:lstStyle/>
          <a:p>
            <a:pPr lvl="0"/>
            <a:r>
              <a:rPr lang="en-US" sz="2800" dirty="0"/>
              <a:t>Model Building</a:t>
            </a:r>
          </a:p>
        </p:txBody>
      </p:sp>
    </p:spTree>
    <p:extLst>
      <p:ext uri="{BB962C8B-B14F-4D97-AF65-F5344CB8AC3E}">
        <p14:creationId xmlns:p14="http://schemas.microsoft.com/office/powerpoint/2010/main" val="14344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C940-D8DA-47E1-9A2F-04B633337DF5}"/>
              </a:ext>
            </a:extLst>
          </p:cNvPr>
          <p:cNvSpPr>
            <a:spLocks noGrp="1"/>
          </p:cNvSpPr>
          <p:nvPr>
            <p:ph type="title"/>
          </p:nvPr>
        </p:nvSpPr>
        <p:spPr>
          <a:xfrm>
            <a:off x="2905218" y="1320835"/>
            <a:ext cx="6164653" cy="220504"/>
          </a:xfrm>
        </p:spPr>
        <p:txBody>
          <a:bodyPr>
            <a:normAutofit fontScale="90000"/>
          </a:bodyPr>
          <a:lstStyle/>
          <a:p>
            <a:pPr marL="457200" indent="-457200" algn="ctr">
              <a:buFont typeface="Arial" panose="020B0604020202020204" pitchFamily="34" charset="0"/>
              <a:buChar char="•"/>
            </a:pPr>
            <a:r>
              <a:rPr lang="en-US" dirty="0">
                <a:solidFill>
                  <a:schemeClr val="bg1"/>
                </a:solidFill>
              </a:rPr>
              <a:t>LOGISTIC REGRESSION</a:t>
            </a:r>
            <a:br>
              <a:rPr lang="en-US" dirty="0">
                <a:solidFill>
                  <a:schemeClr val="bg1"/>
                </a:solidFill>
              </a:rPr>
            </a:br>
            <a:endParaRPr lang="en-US" dirty="0"/>
          </a:p>
        </p:txBody>
      </p:sp>
      <p:sp>
        <p:nvSpPr>
          <p:cNvPr id="4" name="Text Placeholder 3">
            <a:extLst>
              <a:ext uri="{FF2B5EF4-FFF2-40B4-BE49-F238E27FC236}">
                <a16:creationId xmlns:a16="http://schemas.microsoft.com/office/drawing/2014/main" id="{244F143A-05AB-4CEE-8B55-90BB55F0DE66}"/>
              </a:ext>
            </a:extLst>
          </p:cNvPr>
          <p:cNvSpPr>
            <a:spLocks noGrp="1"/>
          </p:cNvSpPr>
          <p:nvPr>
            <p:ph type="body" sz="half" idx="2"/>
          </p:nvPr>
        </p:nvSpPr>
        <p:spPr>
          <a:xfrm>
            <a:off x="1720257" y="3844031"/>
            <a:ext cx="9430093" cy="2415530"/>
          </a:xfrm>
        </p:spPr>
        <p:txBody>
          <a:bodyPr>
            <a:normAutofit/>
          </a:bodyPr>
          <a:lstStyle/>
          <a:p>
            <a:pPr>
              <a:spcAft>
                <a:spcPts val="600"/>
              </a:spcAft>
            </a:pPr>
            <a:r>
              <a:rPr lang="en-US" dirty="0"/>
              <a:t>Train Accuracy: 86%</a:t>
            </a:r>
          </a:p>
          <a:p>
            <a:pPr>
              <a:spcAft>
                <a:spcPts val="600"/>
              </a:spcAft>
            </a:pPr>
            <a:r>
              <a:rPr lang="en-US" dirty="0"/>
              <a:t>Specificity: 80%</a:t>
            </a:r>
          </a:p>
          <a:p>
            <a:pPr>
              <a:spcAft>
                <a:spcPts val="600"/>
              </a:spcAft>
            </a:pPr>
            <a:r>
              <a:rPr lang="en-US" dirty="0"/>
              <a:t>Sensitivity: 93%</a:t>
            </a:r>
          </a:p>
          <a:p>
            <a:endParaRPr lang="en-US" dirty="0"/>
          </a:p>
          <a:p>
            <a:pPr algn="ctr"/>
            <a:r>
              <a:rPr lang="en-US" sz="2500" u="sng" cap="all" dirty="0">
                <a:ln w="3175" cmpd="sng">
                  <a:noFill/>
                </a:ln>
                <a:latin typeface="+mj-lt"/>
                <a:ea typeface="+mj-ea"/>
                <a:cs typeface="+mj-cs"/>
              </a:rPr>
              <a:t>Model is Good fit</a:t>
            </a:r>
          </a:p>
          <a:p>
            <a:endParaRPr lang="en-US" dirty="0"/>
          </a:p>
        </p:txBody>
      </p:sp>
      <p:pic>
        <p:nvPicPr>
          <p:cNvPr id="6" name="Picture 5">
            <a:extLst>
              <a:ext uri="{FF2B5EF4-FFF2-40B4-BE49-F238E27FC236}">
                <a16:creationId xmlns:a16="http://schemas.microsoft.com/office/drawing/2014/main" id="{0D561920-5098-4227-857D-3E6CE7C4053A}"/>
              </a:ext>
            </a:extLst>
          </p:cNvPr>
          <p:cNvPicPr>
            <a:picLocks noChangeAspect="1"/>
          </p:cNvPicPr>
          <p:nvPr/>
        </p:nvPicPr>
        <p:blipFill>
          <a:blip r:embed="rId2"/>
          <a:stretch>
            <a:fillRect/>
          </a:stretch>
        </p:blipFill>
        <p:spPr>
          <a:xfrm>
            <a:off x="810475" y="2189538"/>
            <a:ext cx="4542092" cy="1545875"/>
          </a:xfrm>
          <a:prstGeom prst="rect">
            <a:avLst/>
          </a:prstGeom>
        </p:spPr>
      </p:pic>
      <p:pic>
        <p:nvPicPr>
          <p:cNvPr id="9" name="Picture 8">
            <a:extLst>
              <a:ext uri="{FF2B5EF4-FFF2-40B4-BE49-F238E27FC236}">
                <a16:creationId xmlns:a16="http://schemas.microsoft.com/office/drawing/2014/main" id="{FB13A5C2-A99C-4106-BD2B-31689EA12856}"/>
              </a:ext>
            </a:extLst>
          </p:cNvPr>
          <p:cNvPicPr>
            <a:picLocks noChangeAspect="1"/>
          </p:cNvPicPr>
          <p:nvPr/>
        </p:nvPicPr>
        <p:blipFill>
          <a:blip r:embed="rId3"/>
          <a:stretch>
            <a:fillRect/>
          </a:stretch>
        </p:blipFill>
        <p:spPr>
          <a:xfrm>
            <a:off x="7088006" y="2189539"/>
            <a:ext cx="4604628" cy="1545875"/>
          </a:xfrm>
          <a:prstGeom prst="rect">
            <a:avLst/>
          </a:prstGeom>
        </p:spPr>
      </p:pic>
      <p:sp>
        <p:nvSpPr>
          <p:cNvPr id="10" name="Rectangle 9">
            <a:extLst>
              <a:ext uri="{FF2B5EF4-FFF2-40B4-BE49-F238E27FC236}">
                <a16:creationId xmlns:a16="http://schemas.microsoft.com/office/drawing/2014/main" id="{F06A72E7-7846-4994-BFAE-2FF3622FB835}"/>
              </a:ext>
            </a:extLst>
          </p:cNvPr>
          <p:cNvSpPr/>
          <p:nvPr/>
        </p:nvSpPr>
        <p:spPr>
          <a:xfrm>
            <a:off x="8404126" y="3835153"/>
            <a:ext cx="2067617" cy="923330"/>
          </a:xfrm>
          <a:prstGeom prst="rect">
            <a:avLst/>
          </a:prstGeom>
        </p:spPr>
        <p:txBody>
          <a:bodyPr wrap="none">
            <a:spAutoFit/>
          </a:bodyPr>
          <a:lstStyle/>
          <a:p>
            <a:r>
              <a:rPr lang="en-US" dirty="0"/>
              <a:t>Test Accuracy :  86%</a:t>
            </a:r>
          </a:p>
          <a:p>
            <a:r>
              <a:rPr lang="en-US" dirty="0"/>
              <a:t>Specificity: 92%</a:t>
            </a:r>
          </a:p>
          <a:p>
            <a:r>
              <a:rPr lang="en-US" dirty="0"/>
              <a:t>Sensitivity: 82%</a:t>
            </a:r>
          </a:p>
        </p:txBody>
      </p:sp>
      <p:sp>
        <p:nvSpPr>
          <p:cNvPr id="11" name="Rectangle 10">
            <a:extLst>
              <a:ext uri="{FF2B5EF4-FFF2-40B4-BE49-F238E27FC236}">
                <a16:creationId xmlns:a16="http://schemas.microsoft.com/office/drawing/2014/main" id="{487370D3-84AC-4DDA-9739-FAB011E49288}"/>
              </a:ext>
            </a:extLst>
          </p:cNvPr>
          <p:cNvSpPr/>
          <p:nvPr/>
        </p:nvSpPr>
        <p:spPr>
          <a:xfrm>
            <a:off x="1549884" y="1651045"/>
            <a:ext cx="3063274" cy="369332"/>
          </a:xfrm>
          <a:prstGeom prst="rect">
            <a:avLst/>
          </a:prstGeom>
        </p:spPr>
        <p:txBody>
          <a:bodyPr wrap="none">
            <a:spAutoFit/>
          </a:bodyPr>
          <a:lstStyle/>
          <a:p>
            <a:r>
              <a:rPr lang="en-US" dirty="0"/>
              <a:t>Confusion matrix for train data</a:t>
            </a:r>
          </a:p>
        </p:txBody>
      </p:sp>
      <p:sp>
        <p:nvSpPr>
          <p:cNvPr id="12" name="Rectangle 11">
            <a:extLst>
              <a:ext uri="{FF2B5EF4-FFF2-40B4-BE49-F238E27FC236}">
                <a16:creationId xmlns:a16="http://schemas.microsoft.com/office/drawing/2014/main" id="{759A0336-2DA2-4171-9EDA-7830E5674669}"/>
              </a:ext>
            </a:extLst>
          </p:cNvPr>
          <p:cNvSpPr/>
          <p:nvPr/>
        </p:nvSpPr>
        <p:spPr>
          <a:xfrm>
            <a:off x="7884910" y="1645918"/>
            <a:ext cx="2979598" cy="369332"/>
          </a:xfrm>
          <a:prstGeom prst="rect">
            <a:avLst/>
          </a:prstGeom>
        </p:spPr>
        <p:txBody>
          <a:bodyPr wrap="none">
            <a:spAutoFit/>
          </a:bodyPr>
          <a:lstStyle/>
          <a:p>
            <a:r>
              <a:rPr lang="en-US" dirty="0"/>
              <a:t>Confusion matrix for test data</a:t>
            </a:r>
          </a:p>
        </p:txBody>
      </p:sp>
      <p:cxnSp>
        <p:nvCxnSpPr>
          <p:cNvPr id="13" name="Straight Connector 12">
            <a:extLst>
              <a:ext uri="{FF2B5EF4-FFF2-40B4-BE49-F238E27FC236}">
                <a16:creationId xmlns:a16="http://schemas.microsoft.com/office/drawing/2014/main" id="{7228EB63-139F-4048-A686-648687C09EE8}"/>
              </a:ext>
            </a:extLst>
          </p:cNvPr>
          <p:cNvCxnSpPr>
            <a:cxnSpLocks/>
          </p:cNvCxnSpPr>
          <p:nvPr/>
        </p:nvCxnSpPr>
        <p:spPr>
          <a:xfrm flipH="1">
            <a:off x="6249034" y="1921125"/>
            <a:ext cx="1" cy="2784040"/>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Rounded Corners 13">
            <a:extLst>
              <a:ext uri="{FF2B5EF4-FFF2-40B4-BE49-F238E27FC236}">
                <a16:creationId xmlns:a16="http://schemas.microsoft.com/office/drawing/2014/main" id="{9CC8E8BF-4B37-4E51-933B-2933A249C160}"/>
              </a:ext>
            </a:extLst>
          </p:cNvPr>
          <p:cNvSpPr/>
          <p:nvPr/>
        </p:nvSpPr>
        <p:spPr>
          <a:xfrm>
            <a:off x="4209497" y="607317"/>
            <a:ext cx="4021579" cy="612559"/>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B67E26D-B0BE-4DF2-A8AA-42A674A70E96}"/>
              </a:ext>
            </a:extLst>
          </p:cNvPr>
          <p:cNvPicPr>
            <a:picLocks noChangeAspect="1"/>
          </p:cNvPicPr>
          <p:nvPr/>
        </p:nvPicPr>
        <p:blipFill>
          <a:blip r:embed="rId4"/>
          <a:stretch>
            <a:fillRect/>
          </a:stretch>
        </p:blipFill>
        <p:spPr>
          <a:xfrm>
            <a:off x="7088006" y="2167039"/>
            <a:ext cx="4604628" cy="1597533"/>
          </a:xfrm>
          <a:prstGeom prst="rect">
            <a:avLst/>
          </a:prstGeom>
        </p:spPr>
      </p:pic>
      <p:pic>
        <p:nvPicPr>
          <p:cNvPr id="5" name="Picture 4">
            <a:extLst>
              <a:ext uri="{FF2B5EF4-FFF2-40B4-BE49-F238E27FC236}">
                <a16:creationId xmlns:a16="http://schemas.microsoft.com/office/drawing/2014/main" id="{04B82766-2870-4224-BB3C-4B8DE7E8FBC9}"/>
              </a:ext>
            </a:extLst>
          </p:cNvPr>
          <p:cNvPicPr>
            <a:picLocks noChangeAspect="1"/>
          </p:cNvPicPr>
          <p:nvPr/>
        </p:nvPicPr>
        <p:blipFill>
          <a:blip r:embed="rId5"/>
          <a:stretch>
            <a:fillRect/>
          </a:stretch>
        </p:blipFill>
        <p:spPr>
          <a:xfrm>
            <a:off x="810475" y="2190074"/>
            <a:ext cx="4542082" cy="1566235"/>
          </a:xfrm>
          <a:prstGeom prst="rect">
            <a:avLst/>
          </a:prstGeom>
        </p:spPr>
      </p:pic>
      <p:pic>
        <p:nvPicPr>
          <p:cNvPr id="7" name="Picture 6">
            <a:extLst>
              <a:ext uri="{FF2B5EF4-FFF2-40B4-BE49-F238E27FC236}">
                <a16:creationId xmlns:a16="http://schemas.microsoft.com/office/drawing/2014/main" id="{E3D66A58-029C-42E6-96A7-0AF3F02C9B62}"/>
              </a:ext>
            </a:extLst>
          </p:cNvPr>
          <p:cNvPicPr>
            <a:picLocks noChangeAspect="1"/>
          </p:cNvPicPr>
          <p:nvPr/>
        </p:nvPicPr>
        <p:blipFill>
          <a:blip r:embed="rId6"/>
          <a:stretch>
            <a:fillRect/>
          </a:stretch>
        </p:blipFill>
        <p:spPr>
          <a:xfrm>
            <a:off x="809696" y="2210381"/>
            <a:ext cx="4542078" cy="1568924"/>
          </a:xfrm>
          <a:prstGeom prst="rect">
            <a:avLst/>
          </a:prstGeom>
        </p:spPr>
      </p:pic>
      <p:pic>
        <p:nvPicPr>
          <p:cNvPr id="8" name="Picture 7">
            <a:extLst>
              <a:ext uri="{FF2B5EF4-FFF2-40B4-BE49-F238E27FC236}">
                <a16:creationId xmlns:a16="http://schemas.microsoft.com/office/drawing/2014/main" id="{AF947A50-554C-4945-9D8D-0296688C71A3}"/>
              </a:ext>
            </a:extLst>
          </p:cNvPr>
          <p:cNvPicPr>
            <a:picLocks noChangeAspect="1"/>
          </p:cNvPicPr>
          <p:nvPr/>
        </p:nvPicPr>
        <p:blipFill>
          <a:blip r:embed="rId7"/>
          <a:stretch>
            <a:fillRect/>
          </a:stretch>
        </p:blipFill>
        <p:spPr>
          <a:xfrm>
            <a:off x="7088006" y="2176387"/>
            <a:ext cx="4604628" cy="1597534"/>
          </a:xfrm>
          <a:prstGeom prst="rect">
            <a:avLst/>
          </a:prstGeom>
        </p:spPr>
      </p:pic>
      <p:pic>
        <p:nvPicPr>
          <p:cNvPr id="15" name="Picture 14">
            <a:extLst>
              <a:ext uri="{FF2B5EF4-FFF2-40B4-BE49-F238E27FC236}">
                <a16:creationId xmlns:a16="http://schemas.microsoft.com/office/drawing/2014/main" id="{78A7CE8C-F056-4606-A41E-1A75736F3B2A}"/>
              </a:ext>
            </a:extLst>
          </p:cNvPr>
          <p:cNvPicPr>
            <a:picLocks noChangeAspect="1"/>
          </p:cNvPicPr>
          <p:nvPr/>
        </p:nvPicPr>
        <p:blipFill>
          <a:blip r:embed="rId8"/>
          <a:stretch>
            <a:fillRect/>
          </a:stretch>
        </p:blipFill>
        <p:spPr>
          <a:xfrm>
            <a:off x="809873" y="2176387"/>
            <a:ext cx="4677225" cy="1597534"/>
          </a:xfrm>
          <a:prstGeom prst="rect">
            <a:avLst/>
          </a:prstGeom>
        </p:spPr>
      </p:pic>
      <p:pic>
        <p:nvPicPr>
          <p:cNvPr id="16" name="Picture 15">
            <a:extLst>
              <a:ext uri="{FF2B5EF4-FFF2-40B4-BE49-F238E27FC236}">
                <a16:creationId xmlns:a16="http://schemas.microsoft.com/office/drawing/2014/main" id="{02CAFB8A-0712-41B0-837C-39B7122D064D}"/>
              </a:ext>
            </a:extLst>
          </p:cNvPr>
          <p:cNvPicPr>
            <a:picLocks noChangeAspect="1"/>
          </p:cNvPicPr>
          <p:nvPr/>
        </p:nvPicPr>
        <p:blipFill>
          <a:blip r:embed="rId9"/>
          <a:stretch>
            <a:fillRect/>
          </a:stretch>
        </p:blipFill>
        <p:spPr>
          <a:xfrm>
            <a:off x="7026288" y="2130829"/>
            <a:ext cx="4848733" cy="1625480"/>
          </a:xfrm>
          <a:prstGeom prst="rect">
            <a:avLst/>
          </a:prstGeom>
        </p:spPr>
      </p:pic>
    </p:spTree>
    <p:extLst>
      <p:ext uri="{BB962C8B-B14F-4D97-AF65-F5344CB8AC3E}">
        <p14:creationId xmlns:p14="http://schemas.microsoft.com/office/powerpoint/2010/main" val="362435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CB86-2286-4AEB-BADE-CC48FAC77C09}"/>
              </a:ext>
            </a:extLst>
          </p:cNvPr>
          <p:cNvSpPr>
            <a:spLocks noGrp="1"/>
          </p:cNvSpPr>
          <p:nvPr>
            <p:ph type="title"/>
          </p:nvPr>
        </p:nvSpPr>
        <p:spPr/>
        <p:txBody>
          <a:bodyPr/>
          <a:lstStyle/>
          <a:p>
            <a:pPr marL="342900" indent="-342900" algn="ctr">
              <a:buFont typeface="Arial" panose="020B0604020202020204" pitchFamily="34" charset="0"/>
              <a:buChar char="•"/>
            </a:pPr>
            <a:r>
              <a:rPr lang="en-US" sz="2500" dirty="0">
                <a:solidFill>
                  <a:schemeClr val="bg1"/>
                </a:solidFill>
              </a:rPr>
              <a:t>DESICION TREE CLASSIFIER</a:t>
            </a:r>
            <a:br>
              <a:rPr lang="en-US" dirty="0">
                <a:solidFill>
                  <a:schemeClr val="bg1"/>
                </a:solidFill>
              </a:rPr>
            </a:br>
            <a:endParaRPr lang="en-US" dirty="0"/>
          </a:p>
        </p:txBody>
      </p:sp>
      <p:sp>
        <p:nvSpPr>
          <p:cNvPr id="3" name="Text Placeholder 2">
            <a:extLst>
              <a:ext uri="{FF2B5EF4-FFF2-40B4-BE49-F238E27FC236}">
                <a16:creationId xmlns:a16="http://schemas.microsoft.com/office/drawing/2014/main" id="{3D23CC7A-B4B1-4E9E-ABEF-1703499126E4}"/>
              </a:ext>
            </a:extLst>
          </p:cNvPr>
          <p:cNvSpPr>
            <a:spLocks noGrp="1"/>
          </p:cNvSpPr>
          <p:nvPr>
            <p:ph type="body" idx="1"/>
          </p:nvPr>
        </p:nvSpPr>
        <p:spPr/>
        <p:txBody>
          <a:bodyPr/>
          <a:lstStyle/>
          <a:p>
            <a:r>
              <a:rPr lang="en-US" sz="1800" dirty="0"/>
              <a:t>               Confusion matrix for train data</a:t>
            </a:r>
          </a:p>
          <a:p>
            <a:endParaRPr lang="en-US" dirty="0"/>
          </a:p>
        </p:txBody>
      </p:sp>
      <p:sp>
        <p:nvSpPr>
          <p:cNvPr id="5" name="Text Placeholder 4">
            <a:extLst>
              <a:ext uri="{FF2B5EF4-FFF2-40B4-BE49-F238E27FC236}">
                <a16:creationId xmlns:a16="http://schemas.microsoft.com/office/drawing/2014/main" id="{19FF2EE8-EB1B-4C88-8EF8-B45899CA700C}"/>
              </a:ext>
            </a:extLst>
          </p:cNvPr>
          <p:cNvSpPr>
            <a:spLocks noGrp="1"/>
          </p:cNvSpPr>
          <p:nvPr>
            <p:ph type="body" sz="quarter" idx="3"/>
          </p:nvPr>
        </p:nvSpPr>
        <p:spPr/>
        <p:txBody>
          <a:bodyPr/>
          <a:lstStyle/>
          <a:p>
            <a:r>
              <a:rPr lang="en-US" sz="1800" dirty="0"/>
              <a:t>                                 Confusion matrix for test data</a:t>
            </a:r>
          </a:p>
          <a:p>
            <a:endParaRPr lang="en-US" dirty="0"/>
          </a:p>
        </p:txBody>
      </p:sp>
      <p:cxnSp>
        <p:nvCxnSpPr>
          <p:cNvPr id="7" name="Straight Connector 6">
            <a:extLst>
              <a:ext uri="{FF2B5EF4-FFF2-40B4-BE49-F238E27FC236}">
                <a16:creationId xmlns:a16="http://schemas.microsoft.com/office/drawing/2014/main" id="{3BE56DEC-0819-4160-B40F-1105E1084E39}"/>
              </a:ext>
            </a:extLst>
          </p:cNvPr>
          <p:cNvCxnSpPr>
            <a:cxnSpLocks/>
          </p:cNvCxnSpPr>
          <p:nvPr/>
        </p:nvCxnSpPr>
        <p:spPr>
          <a:xfrm>
            <a:off x="6249036" y="1921125"/>
            <a:ext cx="1009" cy="316578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Content Placeholder 8">
            <a:extLst>
              <a:ext uri="{FF2B5EF4-FFF2-40B4-BE49-F238E27FC236}">
                <a16:creationId xmlns:a16="http://schemas.microsoft.com/office/drawing/2014/main" id="{CB8917DA-25F8-4753-AFCC-F20FCBFADA25}"/>
              </a:ext>
            </a:extLst>
          </p:cNvPr>
          <p:cNvPicPr>
            <a:picLocks noGrp="1" noChangeAspect="1"/>
          </p:cNvPicPr>
          <p:nvPr>
            <p:ph sz="half" idx="2"/>
          </p:nvPr>
        </p:nvPicPr>
        <p:blipFill>
          <a:blip r:embed="rId2"/>
          <a:stretch>
            <a:fillRect/>
          </a:stretch>
        </p:blipFill>
        <p:spPr>
          <a:xfrm>
            <a:off x="973670" y="2426043"/>
            <a:ext cx="4555012" cy="1621126"/>
          </a:xfrm>
          <a:prstGeom prst="rect">
            <a:avLst/>
          </a:prstGeom>
        </p:spPr>
      </p:pic>
      <p:pic>
        <p:nvPicPr>
          <p:cNvPr id="10" name="Content Placeholder 9">
            <a:extLst>
              <a:ext uri="{FF2B5EF4-FFF2-40B4-BE49-F238E27FC236}">
                <a16:creationId xmlns:a16="http://schemas.microsoft.com/office/drawing/2014/main" id="{28F05F0E-DF25-42A7-AE5C-EA4376012B01}"/>
              </a:ext>
            </a:extLst>
          </p:cNvPr>
          <p:cNvPicPr>
            <a:picLocks noGrp="1" noChangeAspect="1"/>
          </p:cNvPicPr>
          <p:nvPr>
            <p:ph sz="quarter" idx="4"/>
          </p:nvPr>
        </p:nvPicPr>
        <p:blipFill>
          <a:blip r:embed="rId3"/>
          <a:stretch>
            <a:fillRect/>
          </a:stretch>
        </p:blipFill>
        <p:spPr>
          <a:xfrm>
            <a:off x="6821167" y="2418208"/>
            <a:ext cx="4818437" cy="1636797"/>
          </a:xfrm>
          <a:prstGeom prst="rect">
            <a:avLst/>
          </a:prstGeom>
        </p:spPr>
      </p:pic>
      <p:sp>
        <p:nvSpPr>
          <p:cNvPr id="11" name="Rectangle 10">
            <a:extLst>
              <a:ext uri="{FF2B5EF4-FFF2-40B4-BE49-F238E27FC236}">
                <a16:creationId xmlns:a16="http://schemas.microsoft.com/office/drawing/2014/main" id="{102EA920-1F86-4452-BFC8-E4F6170D70B8}"/>
              </a:ext>
            </a:extLst>
          </p:cNvPr>
          <p:cNvSpPr/>
          <p:nvPr/>
        </p:nvSpPr>
        <p:spPr>
          <a:xfrm>
            <a:off x="2222376" y="4217498"/>
            <a:ext cx="6096000" cy="1077218"/>
          </a:xfrm>
          <a:prstGeom prst="rect">
            <a:avLst/>
          </a:prstGeom>
        </p:spPr>
        <p:txBody>
          <a:bodyPr>
            <a:spAutoFit/>
          </a:bodyPr>
          <a:lstStyle/>
          <a:p>
            <a:pPr>
              <a:spcAft>
                <a:spcPts val="600"/>
              </a:spcAft>
            </a:pPr>
            <a:r>
              <a:rPr lang="en-US" dirty="0"/>
              <a:t>Train Accuracy: 88%</a:t>
            </a:r>
          </a:p>
          <a:p>
            <a:pPr>
              <a:spcAft>
                <a:spcPts val="600"/>
              </a:spcAft>
            </a:pPr>
            <a:r>
              <a:rPr lang="en-US" dirty="0"/>
              <a:t>Specificity: 79%</a:t>
            </a:r>
          </a:p>
          <a:p>
            <a:pPr>
              <a:spcAft>
                <a:spcPts val="600"/>
              </a:spcAft>
            </a:pPr>
            <a:r>
              <a:rPr lang="en-US" dirty="0"/>
              <a:t>Sensitivity: 97%</a:t>
            </a:r>
          </a:p>
        </p:txBody>
      </p:sp>
      <p:sp>
        <p:nvSpPr>
          <p:cNvPr id="12" name="Rectangle 11">
            <a:extLst>
              <a:ext uri="{FF2B5EF4-FFF2-40B4-BE49-F238E27FC236}">
                <a16:creationId xmlns:a16="http://schemas.microsoft.com/office/drawing/2014/main" id="{E49B5090-5545-44A5-9051-BC76EB168442}"/>
              </a:ext>
            </a:extLst>
          </p:cNvPr>
          <p:cNvSpPr/>
          <p:nvPr/>
        </p:nvSpPr>
        <p:spPr>
          <a:xfrm>
            <a:off x="8471407" y="4214179"/>
            <a:ext cx="3025174" cy="1077218"/>
          </a:xfrm>
          <a:prstGeom prst="rect">
            <a:avLst/>
          </a:prstGeom>
        </p:spPr>
        <p:txBody>
          <a:bodyPr wrap="square">
            <a:spAutoFit/>
          </a:bodyPr>
          <a:lstStyle/>
          <a:p>
            <a:pPr>
              <a:spcAft>
                <a:spcPts val="600"/>
              </a:spcAft>
            </a:pPr>
            <a:r>
              <a:rPr lang="en-US" dirty="0"/>
              <a:t>Test Accuracy: 88%</a:t>
            </a:r>
          </a:p>
          <a:p>
            <a:pPr>
              <a:spcAft>
                <a:spcPts val="600"/>
              </a:spcAft>
            </a:pPr>
            <a:r>
              <a:rPr lang="en-US" dirty="0"/>
              <a:t>Specificity: 86%</a:t>
            </a:r>
          </a:p>
          <a:p>
            <a:pPr>
              <a:spcAft>
                <a:spcPts val="600"/>
              </a:spcAft>
            </a:pPr>
            <a:r>
              <a:rPr lang="en-US" dirty="0"/>
              <a:t>Sensitivity: 89%</a:t>
            </a:r>
          </a:p>
        </p:txBody>
      </p:sp>
      <p:sp>
        <p:nvSpPr>
          <p:cNvPr id="13" name="Rectangle 12">
            <a:extLst>
              <a:ext uri="{FF2B5EF4-FFF2-40B4-BE49-F238E27FC236}">
                <a16:creationId xmlns:a16="http://schemas.microsoft.com/office/drawing/2014/main" id="{0C467ABA-1F9D-4A15-B3C3-BF991AAB66A7}"/>
              </a:ext>
            </a:extLst>
          </p:cNvPr>
          <p:cNvSpPr/>
          <p:nvPr/>
        </p:nvSpPr>
        <p:spPr>
          <a:xfrm>
            <a:off x="4598634" y="5486747"/>
            <a:ext cx="3098306" cy="477054"/>
          </a:xfrm>
          <a:prstGeom prst="rect">
            <a:avLst/>
          </a:prstGeom>
        </p:spPr>
        <p:txBody>
          <a:bodyPr wrap="square">
            <a:spAutoFit/>
          </a:bodyPr>
          <a:lstStyle/>
          <a:p>
            <a:pPr algn="ctr"/>
            <a:r>
              <a:rPr lang="en-US" sz="2500" u="sng" cap="all" dirty="0">
                <a:ln w="3175" cmpd="sng">
                  <a:noFill/>
                </a:ln>
                <a:latin typeface="+mj-lt"/>
              </a:rPr>
              <a:t>Model</a:t>
            </a:r>
            <a:r>
              <a:rPr lang="en-US" sz="2500" u="sng" cap="all" dirty="0">
                <a:ln w="3175" cmpd="sng">
                  <a:noFill/>
                </a:ln>
              </a:rPr>
              <a:t> is Good fit</a:t>
            </a:r>
          </a:p>
        </p:txBody>
      </p:sp>
      <p:sp>
        <p:nvSpPr>
          <p:cNvPr id="14" name="Rectangle: Rounded Corners 13">
            <a:extLst>
              <a:ext uri="{FF2B5EF4-FFF2-40B4-BE49-F238E27FC236}">
                <a16:creationId xmlns:a16="http://schemas.microsoft.com/office/drawing/2014/main" id="{0237E7E8-E5F0-47B8-A9ED-713F49A05E7C}"/>
              </a:ext>
            </a:extLst>
          </p:cNvPr>
          <p:cNvSpPr/>
          <p:nvPr/>
        </p:nvSpPr>
        <p:spPr>
          <a:xfrm>
            <a:off x="3507424" y="708580"/>
            <a:ext cx="5177152" cy="724257"/>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2FB9D2-C825-4BC6-8D99-F8F0BFD5264E}"/>
              </a:ext>
            </a:extLst>
          </p:cNvPr>
          <p:cNvPicPr>
            <a:picLocks noChangeAspect="1"/>
          </p:cNvPicPr>
          <p:nvPr/>
        </p:nvPicPr>
        <p:blipFill>
          <a:blip r:embed="rId4"/>
          <a:stretch>
            <a:fillRect/>
          </a:stretch>
        </p:blipFill>
        <p:spPr>
          <a:xfrm>
            <a:off x="6816358" y="2406145"/>
            <a:ext cx="4722812" cy="1640218"/>
          </a:xfrm>
          <a:prstGeom prst="rect">
            <a:avLst/>
          </a:prstGeom>
        </p:spPr>
      </p:pic>
      <p:pic>
        <p:nvPicPr>
          <p:cNvPr id="6" name="Picture 5">
            <a:extLst>
              <a:ext uri="{FF2B5EF4-FFF2-40B4-BE49-F238E27FC236}">
                <a16:creationId xmlns:a16="http://schemas.microsoft.com/office/drawing/2014/main" id="{93A2B542-7591-4A81-8AB6-F4DB115B6223}"/>
              </a:ext>
            </a:extLst>
          </p:cNvPr>
          <p:cNvPicPr>
            <a:picLocks noChangeAspect="1"/>
          </p:cNvPicPr>
          <p:nvPr/>
        </p:nvPicPr>
        <p:blipFill>
          <a:blip r:embed="rId5"/>
          <a:stretch>
            <a:fillRect/>
          </a:stretch>
        </p:blipFill>
        <p:spPr>
          <a:xfrm>
            <a:off x="973670" y="2427358"/>
            <a:ext cx="4551211" cy="1619811"/>
          </a:xfrm>
          <a:prstGeom prst="rect">
            <a:avLst/>
          </a:prstGeom>
        </p:spPr>
      </p:pic>
      <p:pic>
        <p:nvPicPr>
          <p:cNvPr id="8" name="Picture 7">
            <a:extLst>
              <a:ext uri="{FF2B5EF4-FFF2-40B4-BE49-F238E27FC236}">
                <a16:creationId xmlns:a16="http://schemas.microsoft.com/office/drawing/2014/main" id="{7F361FF1-A6F9-439D-A125-4C4A007992DA}"/>
              </a:ext>
            </a:extLst>
          </p:cNvPr>
          <p:cNvPicPr>
            <a:picLocks noChangeAspect="1"/>
          </p:cNvPicPr>
          <p:nvPr/>
        </p:nvPicPr>
        <p:blipFill>
          <a:blip r:embed="rId6"/>
          <a:stretch>
            <a:fillRect/>
          </a:stretch>
        </p:blipFill>
        <p:spPr>
          <a:xfrm>
            <a:off x="973672" y="2403173"/>
            <a:ext cx="4559820" cy="1660299"/>
          </a:xfrm>
          <a:prstGeom prst="rect">
            <a:avLst/>
          </a:prstGeom>
        </p:spPr>
      </p:pic>
      <p:pic>
        <p:nvPicPr>
          <p:cNvPr id="15" name="Picture 14">
            <a:extLst>
              <a:ext uri="{FF2B5EF4-FFF2-40B4-BE49-F238E27FC236}">
                <a16:creationId xmlns:a16="http://schemas.microsoft.com/office/drawing/2014/main" id="{18507778-E0E7-47A9-B13A-760301ECEC59}"/>
              </a:ext>
            </a:extLst>
          </p:cNvPr>
          <p:cNvPicPr>
            <a:picLocks noChangeAspect="1"/>
          </p:cNvPicPr>
          <p:nvPr/>
        </p:nvPicPr>
        <p:blipFill>
          <a:blip r:embed="rId7"/>
          <a:stretch>
            <a:fillRect/>
          </a:stretch>
        </p:blipFill>
        <p:spPr>
          <a:xfrm>
            <a:off x="6816357" y="2394138"/>
            <a:ext cx="4828879" cy="1652225"/>
          </a:xfrm>
          <a:prstGeom prst="rect">
            <a:avLst/>
          </a:prstGeom>
        </p:spPr>
      </p:pic>
      <p:pic>
        <p:nvPicPr>
          <p:cNvPr id="16" name="Picture 15">
            <a:extLst>
              <a:ext uri="{FF2B5EF4-FFF2-40B4-BE49-F238E27FC236}">
                <a16:creationId xmlns:a16="http://schemas.microsoft.com/office/drawing/2014/main" id="{A095C6E8-2FAF-4779-9272-910CA6CF0CF0}"/>
              </a:ext>
            </a:extLst>
          </p:cNvPr>
          <p:cNvPicPr>
            <a:picLocks noChangeAspect="1"/>
          </p:cNvPicPr>
          <p:nvPr/>
        </p:nvPicPr>
        <p:blipFill>
          <a:blip r:embed="rId8"/>
          <a:stretch>
            <a:fillRect/>
          </a:stretch>
        </p:blipFill>
        <p:spPr>
          <a:xfrm>
            <a:off x="973670" y="2399884"/>
            <a:ext cx="4559820" cy="1663588"/>
          </a:xfrm>
          <a:prstGeom prst="rect">
            <a:avLst/>
          </a:prstGeom>
        </p:spPr>
      </p:pic>
      <p:pic>
        <p:nvPicPr>
          <p:cNvPr id="17" name="Picture 16">
            <a:extLst>
              <a:ext uri="{FF2B5EF4-FFF2-40B4-BE49-F238E27FC236}">
                <a16:creationId xmlns:a16="http://schemas.microsoft.com/office/drawing/2014/main" id="{6BBF7760-CB49-48B3-9754-7EBDC948371D}"/>
              </a:ext>
            </a:extLst>
          </p:cNvPr>
          <p:cNvPicPr>
            <a:picLocks noChangeAspect="1"/>
          </p:cNvPicPr>
          <p:nvPr/>
        </p:nvPicPr>
        <p:blipFill>
          <a:blip r:embed="rId9"/>
          <a:stretch>
            <a:fillRect/>
          </a:stretch>
        </p:blipFill>
        <p:spPr>
          <a:xfrm>
            <a:off x="6686604" y="2388715"/>
            <a:ext cx="4953000" cy="1685925"/>
          </a:xfrm>
          <a:prstGeom prst="rect">
            <a:avLst/>
          </a:prstGeom>
        </p:spPr>
      </p:pic>
    </p:spTree>
    <p:extLst>
      <p:ext uri="{BB962C8B-B14F-4D97-AF65-F5344CB8AC3E}">
        <p14:creationId xmlns:p14="http://schemas.microsoft.com/office/powerpoint/2010/main" val="152408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4899-F0D1-4AFE-8E82-94FEAD051918}"/>
              </a:ext>
            </a:extLst>
          </p:cNvPr>
          <p:cNvSpPr>
            <a:spLocks noGrp="1"/>
          </p:cNvSpPr>
          <p:nvPr>
            <p:ph type="title"/>
          </p:nvPr>
        </p:nvSpPr>
        <p:spPr>
          <a:xfrm>
            <a:off x="685801" y="609600"/>
            <a:ext cx="10131425" cy="970625"/>
          </a:xfrm>
        </p:spPr>
        <p:txBody>
          <a:bodyPr>
            <a:normAutofit/>
          </a:bodyPr>
          <a:lstStyle/>
          <a:p>
            <a:pPr marL="342900" indent="-342900" algn="ctr">
              <a:buFont typeface="Arial" panose="020B0604020202020204" pitchFamily="34" charset="0"/>
              <a:buChar char="•"/>
            </a:pPr>
            <a:r>
              <a:rPr lang="en-US" sz="2500" dirty="0">
                <a:solidFill>
                  <a:schemeClr val="bg1"/>
                </a:solidFill>
              </a:rPr>
              <a:t>Random forest classifier</a:t>
            </a:r>
          </a:p>
        </p:txBody>
      </p:sp>
      <p:sp>
        <p:nvSpPr>
          <p:cNvPr id="5" name="Rectangle: Rounded Corners 4">
            <a:extLst>
              <a:ext uri="{FF2B5EF4-FFF2-40B4-BE49-F238E27FC236}">
                <a16:creationId xmlns:a16="http://schemas.microsoft.com/office/drawing/2014/main" id="{B645D932-18CA-460C-810D-664E6EF22E1E}"/>
              </a:ext>
            </a:extLst>
          </p:cNvPr>
          <p:cNvSpPr/>
          <p:nvPr/>
        </p:nvSpPr>
        <p:spPr>
          <a:xfrm>
            <a:off x="3400892" y="733493"/>
            <a:ext cx="5177152" cy="724257"/>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AE7D646-1811-4757-B8D7-3E55E5816552}"/>
              </a:ext>
            </a:extLst>
          </p:cNvPr>
          <p:cNvPicPr>
            <a:picLocks noGrp="1" noChangeAspect="1"/>
          </p:cNvPicPr>
          <p:nvPr>
            <p:ph sz="half" idx="1"/>
          </p:nvPr>
        </p:nvPicPr>
        <p:blipFill>
          <a:blip r:embed="rId2"/>
          <a:stretch>
            <a:fillRect/>
          </a:stretch>
        </p:blipFill>
        <p:spPr>
          <a:xfrm>
            <a:off x="765683" y="2536311"/>
            <a:ext cx="4522755" cy="1553883"/>
          </a:xfrm>
          <a:prstGeom prst="rect">
            <a:avLst/>
          </a:prstGeom>
        </p:spPr>
      </p:pic>
      <p:pic>
        <p:nvPicPr>
          <p:cNvPr id="7" name="Content Placeholder 6">
            <a:extLst>
              <a:ext uri="{FF2B5EF4-FFF2-40B4-BE49-F238E27FC236}">
                <a16:creationId xmlns:a16="http://schemas.microsoft.com/office/drawing/2014/main" id="{934D4AC5-8934-4E41-9547-18D3D0BD358E}"/>
              </a:ext>
            </a:extLst>
          </p:cNvPr>
          <p:cNvPicPr>
            <a:picLocks noGrp="1" noChangeAspect="1"/>
          </p:cNvPicPr>
          <p:nvPr>
            <p:ph sz="half" idx="2"/>
          </p:nvPr>
        </p:nvPicPr>
        <p:blipFill>
          <a:blip r:embed="rId3"/>
          <a:stretch>
            <a:fillRect/>
          </a:stretch>
        </p:blipFill>
        <p:spPr>
          <a:xfrm>
            <a:off x="6978776" y="2516782"/>
            <a:ext cx="4537684" cy="1573412"/>
          </a:xfrm>
          <a:prstGeom prst="rect">
            <a:avLst/>
          </a:prstGeom>
        </p:spPr>
      </p:pic>
      <p:sp>
        <p:nvSpPr>
          <p:cNvPr id="8" name="Rectangle 7">
            <a:extLst>
              <a:ext uri="{FF2B5EF4-FFF2-40B4-BE49-F238E27FC236}">
                <a16:creationId xmlns:a16="http://schemas.microsoft.com/office/drawing/2014/main" id="{BD659F54-E90D-40FB-BE4D-3EF41E48E37A}"/>
              </a:ext>
            </a:extLst>
          </p:cNvPr>
          <p:cNvSpPr/>
          <p:nvPr/>
        </p:nvSpPr>
        <p:spPr>
          <a:xfrm>
            <a:off x="1495424" y="1856701"/>
            <a:ext cx="3063274" cy="369332"/>
          </a:xfrm>
          <a:prstGeom prst="rect">
            <a:avLst/>
          </a:prstGeom>
        </p:spPr>
        <p:txBody>
          <a:bodyPr wrap="none">
            <a:spAutoFit/>
          </a:bodyPr>
          <a:lstStyle/>
          <a:p>
            <a:r>
              <a:rPr lang="en-US" dirty="0"/>
              <a:t>Confusion matrix for train data</a:t>
            </a:r>
          </a:p>
        </p:txBody>
      </p:sp>
      <p:sp>
        <p:nvSpPr>
          <p:cNvPr id="9" name="Rectangle 8">
            <a:extLst>
              <a:ext uri="{FF2B5EF4-FFF2-40B4-BE49-F238E27FC236}">
                <a16:creationId xmlns:a16="http://schemas.microsoft.com/office/drawing/2014/main" id="{F81D59A0-90D4-4A32-B13C-1033214D7DCA}"/>
              </a:ext>
            </a:extLst>
          </p:cNvPr>
          <p:cNvSpPr/>
          <p:nvPr/>
        </p:nvSpPr>
        <p:spPr>
          <a:xfrm>
            <a:off x="7660478" y="1856701"/>
            <a:ext cx="2979598" cy="369332"/>
          </a:xfrm>
          <a:prstGeom prst="rect">
            <a:avLst/>
          </a:prstGeom>
        </p:spPr>
        <p:txBody>
          <a:bodyPr wrap="none">
            <a:spAutoFit/>
          </a:bodyPr>
          <a:lstStyle/>
          <a:p>
            <a:r>
              <a:rPr lang="en-US" dirty="0"/>
              <a:t>Confusion matrix for test data</a:t>
            </a:r>
          </a:p>
        </p:txBody>
      </p:sp>
      <p:cxnSp>
        <p:nvCxnSpPr>
          <p:cNvPr id="10" name="Straight Connector 9">
            <a:extLst>
              <a:ext uri="{FF2B5EF4-FFF2-40B4-BE49-F238E27FC236}">
                <a16:creationId xmlns:a16="http://schemas.microsoft.com/office/drawing/2014/main" id="{913DC5FA-BAA3-40A0-ACA4-429C3FE73E46}"/>
              </a:ext>
            </a:extLst>
          </p:cNvPr>
          <p:cNvCxnSpPr>
            <a:cxnSpLocks/>
          </p:cNvCxnSpPr>
          <p:nvPr/>
        </p:nvCxnSpPr>
        <p:spPr>
          <a:xfrm>
            <a:off x="6249036" y="1965513"/>
            <a:ext cx="1009" cy="3165780"/>
          </a:xfrm>
          <a:prstGeom prst="line">
            <a:avLst/>
          </a:prstGeom>
        </p:spPr>
        <p:style>
          <a:lnRef idx="3">
            <a:schemeClr val="accent2"/>
          </a:lnRef>
          <a:fillRef idx="0">
            <a:schemeClr val="accent2"/>
          </a:fillRef>
          <a:effectRef idx="2">
            <a:schemeClr val="accent2"/>
          </a:effectRef>
          <a:fontRef idx="minor">
            <a:schemeClr val="tx1"/>
          </a:fontRef>
        </p:style>
      </p:cxnSp>
      <p:sp>
        <p:nvSpPr>
          <p:cNvPr id="11" name="Rectangle 10">
            <a:extLst>
              <a:ext uri="{FF2B5EF4-FFF2-40B4-BE49-F238E27FC236}">
                <a16:creationId xmlns:a16="http://schemas.microsoft.com/office/drawing/2014/main" id="{D2D483FB-F433-48FB-A76D-357EE45685AF}"/>
              </a:ext>
            </a:extLst>
          </p:cNvPr>
          <p:cNvSpPr/>
          <p:nvPr/>
        </p:nvSpPr>
        <p:spPr>
          <a:xfrm>
            <a:off x="1938291" y="4300436"/>
            <a:ext cx="6096000" cy="1077218"/>
          </a:xfrm>
          <a:prstGeom prst="rect">
            <a:avLst/>
          </a:prstGeom>
        </p:spPr>
        <p:txBody>
          <a:bodyPr>
            <a:spAutoFit/>
          </a:bodyPr>
          <a:lstStyle/>
          <a:p>
            <a:pPr>
              <a:spcAft>
                <a:spcPts val="600"/>
              </a:spcAft>
            </a:pPr>
            <a:r>
              <a:rPr lang="en-US" dirty="0"/>
              <a:t>Train Accuracy: 88%</a:t>
            </a:r>
          </a:p>
          <a:p>
            <a:pPr>
              <a:spcAft>
                <a:spcPts val="600"/>
              </a:spcAft>
            </a:pPr>
            <a:r>
              <a:rPr lang="en-US" dirty="0"/>
              <a:t>Specificity: 79%</a:t>
            </a:r>
          </a:p>
          <a:p>
            <a:pPr>
              <a:spcAft>
                <a:spcPts val="600"/>
              </a:spcAft>
            </a:pPr>
            <a:r>
              <a:rPr lang="en-US" dirty="0"/>
              <a:t>Sensitivity: 98%</a:t>
            </a:r>
          </a:p>
        </p:txBody>
      </p:sp>
      <p:sp>
        <p:nvSpPr>
          <p:cNvPr id="12" name="Rectangle 11">
            <a:extLst>
              <a:ext uri="{FF2B5EF4-FFF2-40B4-BE49-F238E27FC236}">
                <a16:creationId xmlns:a16="http://schemas.microsoft.com/office/drawing/2014/main" id="{E39456B2-B76A-4518-A842-419763BA7D4B}"/>
              </a:ext>
            </a:extLst>
          </p:cNvPr>
          <p:cNvSpPr/>
          <p:nvPr/>
        </p:nvSpPr>
        <p:spPr>
          <a:xfrm>
            <a:off x="8468460" y="4222042"/>
            <a:ext cx="2694604" cy="1077218"/>
          </a:xfrm>
          <a:prstGeom prst="rect">
            <a:avLst/>
          </a:prstGeom>
        </p:spPr>
        <p:txBody>
          <a:bodyPr wrap="square">
            <a:spAutoFit/>
          </a:bodyPr>
          <a:lstStyle/>
          <a:p>
            <a:pPr>
              <a:spcAft>
                <a:spcPts val="600"/>
              </a:spcAft>
            </a:pPr>
            <a:r>
              <a:rPr lang="en-US" dirty="0"/>
              <a:t>Test Accuracy: 88%</a:t>
            </a:r>
          </a:p>
          <a:p>
            <a:pPr>
              <a:spcAft>
                <a:spcPts val="600"/>
              </a:spcAft>
            </a:pPr>
            <a:r>
              <a:rPr lang="en-US" dirty="0"/>
              <a:t>Specificity: 97%</a:t>
            </a:r>
          </a:p>
          <a:p>
            <a:pPr>
              <a:spcAft>
                <a:spcPts val="600"/>
              </a:spcAft>
            </a:pPr>
            <a:r>
              <a:rPr lang="en-US" dirty="0"/>
              <a:t>Sensitivity: 83%</a:t>
            </a:r>
          </a:p>
        </p:txBody>
      </p:sp>
      <p:sp>
        <p:nvSpPr>
          <p:cNvPr id="13" name="Rectangle 12">
            <a:extLst>
              <a:ext uri="{FF2B5EF4-FFF2-40B4-BE49-F238E27FC236}">
                <a16:creationId xmlns:a16="http://schemas.microsoft.com/office/drawing/2014/main" id="{87AD94C0-74EE-4A2E-9DCF-3DF474E6B44F}"/>
              </a:ext>
            </a:extLst>
          </p:cNvPr>
          <p:cNvSpPr/>
          <p:nvPr/>
        </p:nvSpPr>
        <p:spPr>
          <a:xfrm>
            <a:off x="4687099" y="6017567"/>
            <a:ext cx="3001715" cy="461665"/>
          </a:xfrm>
          <a:prstGeom prst="rect">
            <a:avLst/>
          </a:prstGeom>
        </p:spPr>
        <p:txBody>
          <a:bodyPr wrap="square">
            <a:spAutoFit/>
          </a:bodyPr>
          <a:lstStyle/>
          <a:p>
            <a:pPr algn="ctr"/>
            <a:r>
              <a:rPr lang="en-US" sz="2000" u="sng" cap="all" dirty="0">
                <a:ln w="3175" cmpd="sng">
                  <a:noFill/>
                </a:ln>
                <a:latin typeface="+mj-lt"/>
              </a:rPr>
              <a:t>Model</a:t>
            </a:r>
            <a:r>
              <a:rPr lang="en-US" sz="2400" u="sng" cap="all" dirty="0">
                <a:ln w="3175" cmpd="sng">
                  <a:noFill/>
                </a:ln>
                <a:latin typeface="+mj-lt"/>
              </a:rPr>
              <a:t> is Good fit</a:t>
            </a:r>
          </a:p>
        </p:txBody>
      </p:sp>
      <p:pic>
        <p:nvPicPr>
          <p:cNvPr id="3" name="Picture 2">
            <a:extLst>
              <a:ext uri="{FF2B5EF4-FFF2-40B4-BE49-F238E27FC236}">
                <a16:creationId xmlns:a16="http://schemas.microsoft.com/office/drawing/2014/main" id="{E8B04D1A-1FE0-4385-9BD8-48E0342BA48B}"/>
              </a:ext>
            </a:extLst>
          </p:cNvPr>
          <p:cNvPicPr>
            <a:picLocks noChangeAspect="1"/>
          </p:cNvPicPr>
          <p:nvPr/>
        </p:nvPicPr>
        <p:blipFill>
          <a:blip r:embed="rId4"/>
          <a:stretch>
            <a:fillRect/>
          </a:stretch>
        </p:blipFill>
        <p:spPr>
          <a:xfrm>
            <a:off x="6978776" y="2492037"/>
            <a:ext cx="4533648" cy="1598158"/>
          </a:xfrm>
          <a:prstGeom prst="rect">
            <a:avLst/>
          </a:prstGeom>
        </p:spPr>
      </p:pic>
      <p:pic>
        <p:nvPicPr>
          <p:cNvPr id="4" name="Picture 3">
            <a:extLst>
              <a:ext uri="{FF2B5EF4-FFF2-40B4-BE49-F238E27FC236}">
                <a16:creationId xmlns:a16="http://schemas.microsoft.com/office/drawing/2014/main" id="{9158FB0E-7031-4D3A-A99C-E5F986085455}"/>
              </a:ext>
            </a:extLst>
          </p:cNvPr>
          <p:cNvPicPr>
            <a:picLocks noChangeAspect="1"/>
          </p:cNvPicPr>
          <p:nvPr/>
        </p:nvPicPr>
        <p:blipFill>
          <a:blip r:embed="rId5"/>
          <a:stretch>
            <a:fillRect/>
          </a:stretch>
        </p:blipFill>
        <p:spPr>
          <a:xfrm>
            <a:off x="765684" y="2492037"/>
            <a:ext cx="4557382" cy="1598157"/>
          </a:xfrm>
          <a:prstGeom prst="rect">
            <a:avLst/>
          </a:prstGeom>
        </p:spPr>
      </p:pic>
      <p:pic>
        <p:nvPicPr>
          <p:cNvPr id="17" name="Picture 2">
            <a:extLst>
              <a:ext uri="{FF2B5EF4-FFF2-40B4-BE49-F238E27FC236}">
                <a16:creationId xmlns:a16="http://schemas.microsoft.com/office/drawing/2014/main" id="{BF100D95-5A74-40C0-870A-6A48C63783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9481" y="4425885"/>
            <a:ext cx="2836952" cy="13967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19203A7-04E4-4E55-84F7-2CD1074965E1}"/>
              </a:ext>
            </a:extLst>
          </p:cNvPr>
          <p:cNvPicPr>
            <a:picLocks noChangeAspect="1"/>
          </p:cNvPicPr>
          <p:nvPr/>
        </p:nvPicPr>
        <p:blipFill>
          <a:blip r:embed="rId7"/>
          <a:stretch>
            <a:fillRect/>
          </a:stretch>
        </p:blipFill>
        <p:spPr>
          <a:xfrm>
            <a:off x="4294155" y="4169777"/>
            <a:ext cx="3909762" cy="1822374"/>
          </a:xfrm>
          <a:prstGeom prst="rect">
            <a:avLst/>
          </a:prstGeom>
        </p:spPr>
      </p:pic>
      <p:pic>
        <p:nvPicPr>
          <p:cNvPr id="15" name="Picture 14">
            <a:extLst>
              <a:ext uri="{FF2B5EF4-FFF2-40B4-BE49-F238E27FC236}">
                <a16:creationId xmlns:a16="http://schemas.microsoft.com/office/drawing/2014/main" id="{F977B34A-3AFB-4D0D-ACBA-61449CD5080A}"/>
              </a:ext>
            </a:extLst>
          </p:cNvPr>
          <p:cNvPicPr>
            <a:picLocks noChangeAspect="1"/>
          </p:cNvPicPr>
          <p:nvPr/>
        </p:nvPicPr>
        <p:blipFill>
          <a:blip r:embed="rId8"/>
          <a:stretch>
            <a:fillRect/>
          </a:stretch>
        </p:blipFill>
        <p:spPr>
          <a:xfrm>
            <a:off x="761648" y="2492037"/>
            <a:ext cx="4557383" cy="1553883"/>
          </a:xfrm>
          <a:prstGeom prst="rect">
            <a:avLst/>
          </a:prstGeom>
        </p:spPr>
      </p:pic>
      <p:pic>
        <p:nvPicPr>
          <p:cNvPr id="16" name="Picture 15">
            <a:extLst>
              <a:ext uri="{FF2B5EF4-FFF2-40B4-BE49-F238E27FC236}">
                <a16:creationId xmlns:a16="http://schemas.microsoft.com/office/drawing/2014/main" id="{73D48CAB-45E0-4377-A6D2-1F2FB43C9BB3}"/>
              </a:ext>
            </a:extLst>
          </p:cNvPr>
          <p:cNvPicPr>
            <a:picLocks noChangeAspect="1"/>
          </p:cNvPicPr>
          <p:nvPr/>
        </p:nvPicPr>
        <p:blipFill>
          <a:blip r:embed="rId9"/>
          <a:stretch>
            <a:fillRect/>
          </a:stretch>
        </p:blipFill>
        <p:spPr>
          <a:xfrm>
            <a:off x="7009368" y="2502509"/>
            <a:ext cx="4503055" cy="1593389"/>
          </a:xfrm>
          <a:prstGeom prst="rect">
            <a:avLst/>
          </a:prstGeom>
        </p:spPr>
      </p:pic>
      <p:pic>
        <p:nvPicPr>
          <p:cNvPr id="18" name="Picture 17">
            <a:extLst>
              <a:ext uri="{FF2B5EF4-FFF2-40B4-BE49-F238E27FC236}">
                <a16:creationId xmlns:a16="http://schemas.microsoft.com/office/drawing/2014/main" id="{A564A676-AA0E-4FE0-975F-9543408B5B60}"/>
              </a:ext>
            </a:extLst>
          </p:cNvPr>
          <p:cNvPicPr>
            <a:picLocks noChangeAspect="1"/>
          </p:cNvPicPr>
          <p:nvPr/>
        </p:nvPicPr>
        <p:blipFill>
          <a:blip r:embed="rId10"/>
          <a:stretch>
            <a:fillRect/>
          </a:stretch>
        </p:blipFill>
        <p:spPr>
          <a:xfrm>
            <a:off x="719905" y="2486575"/>
            <a:ext cx="4783169" cy="1603619"/>
          </a:xfrm>
          <a:prstGeom prst="rect">
            <a:avLst/>
          </a:prstGeom>
        </p:spPr>
      </p:pic>
      <p:pic>
        <p:nvPicPr>
          <p:cNvPr id="19" name="Picture 18">
            <a:extLst>
              <a:ext uri="{FF2B5EF4-FFF2-40B4-BE49-F238E27FC236}">
                <a16:creationId xmlns:a16="http://schemas.microsoft.com/office/drawing/2014/main" id="{FFA94D65-3E16-48F1-B6BF-CCFF599D5070}"/>
              </a:ext>
            </a:extLst>
          </p:cNvPr>
          <p:cNvPicPr>
            <a:picLocks noChangeAspect="1"/>
          </p:cNvPicPr>
          <p:nvPr/>
        </p:nvPicPr>
        <p:blipFill>
          <a:blip r:embed="rId11"/>
          <a:stretch>
            <a:fillRect/>
          </a:stretch>
        </p:blipFill>
        <p:spPr>
          <a:xfrm>
            <a:off x="7014253" y="2484577"/>
            <a:ext cx="4528762" cy="1593388"/>
          </a:xfrm>
          <a:prstGeom prst="rect">
            <a:avLst/>
          </a:prstGeom>
        </p:spPr>
      </p:pic>
    </p:spTree>
    <p:extLst>
      <p:ext uri="{BB962C8B-B14F-4D97-AF65-F5344CB8AC3E}">
        <p14:creationId xmlns:p14="http://schemas.microsoft.com/office/powerpoint/2010/main" val="18310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1F7A-197E-430F-97FD-355BFE450222}"/>
              </a:ext>
            </a:extLst>
          </p:cNvPr>
          <p:cNvSpPr>
            <a:spLocks noGrp="1"/>
          </p:cNvSpPr>
          <p:nvPr>
            <p:ph type="title"/>
          </p:nvPr>
        </p:nvSpPr>
        <p:spPr>
          <a:xfrm>
            <a:off x="685801" y="317882"/>
            <a:ext cx="10131425" cy="943992"/>
          </a:xfrm>
        </p:spPr>
        <p:txBody>
          <a:bodyPr>
            <a:normAutofit fontScale="90000"/>
          </a:bodyPr>
          <a:lstStyle/>
          <a:p>
            <a:pPr algn="ctr"/>
            <a:r>
              <a:rPr lang="en-US" sz="3200" u="sng" dirty="0"/>
              <a:t>Comparative Analysis of Model Performance</a:t>
            </a:r>
            <a:br>
              <a:rPr lang="en-US" dirty="0"/>
            </a:br>
            <a:endParaRPr lang="en-US" dirty="0"/>
          </a:p>
        </p:txBody>
      </p:sp>
      <p:pic>
        <p:nvPicPr>
          <p:cNvPr id="4" name="Content Placeholder 3">
            <a:extLst>
              <a:ext uri="{FF2B5EF4-FFF2-40B4-BE49-F238E27FC236}">
                <a16:creationId xmlns:a16="http://schemas.microsoft.com/office/drawing/2014/main" id="{C1F8CD61-81CD-428B-8A8A-FCA9E96B624A}"/>
              </a:ext>
            </a:extLst>
          </p:cNvPr>
          <p:cNvPicPr>
            <a:picLocks noGrp="1" noChangeAspect="1"/>
          </p:cNvPicPr>
          <p:nvPr>
            <p:ph idx="1"/>
          </p:nvPr>
        </p:nvPicPr>
        <p:blipFill>
          <a:blip r:embed="rId2"/>
          <a:stretch>
            <a:fillRect/>
          </a:stretch>
        </p:blipFill>
        <p:spPr>
          <a:xfrm>
            <a:off x="3064631" y="1092271"/>
            <a:ext cx="5657850" cy="1371600"/>
          </a:xfrm>
          <a:prstGeom prst="rect">
            <a:avLst/>
          </a:prstGeom>
        </p:spPr>
      </p:pic>
      <p:sp>
        <p:nvSpPr>
          <p:cNvPr id="5" name="Rectangle 4">
            <a:extLst>
              <a:ext uri="{FF2B5EF4-FFF2-40B4-BE49-F238E27FC236}">
                <a16:creationId xmlns:a16="http://schemas.microsoft.com/office/drawing/2014/main" id="{EDFB0D76-9C8C-447F-B2AA-9AF24C9E9F5E}"/>
              </a:ext>
            </a:extLst>
          </p:cNvPr>
          <p:cNvSpPr/>
          <p:nvPr/>
        </p:nvSpPr>
        <p:spPr>
          <a:xfrm>
            <a:off x="99134" y="2507854"/>
            <a:ext cx="11993732" cy="877163"/>
          </a:xfrm>
          <a:prstGeom prst="rect">
            <a:avLst/>
          </a:prstGeom>
        </p:spPr>
        <p:txBody>
          <a:bodyPr wrap="square">
            <a:spAutoFit/>
          </a:bodyPr>
          <a:lstStyle/>
          <a:p>
            <a:r>
              <a:rPr lang="en-US" sz="1700" dirty="0">
                <a:latin typeface="Söhne"/>
              </a:rPr>
              <a:t>After evaluating logistic regression, decision tree, and random forest models for predicting customer probable purchases, the decision tree model emerges as the optimal choices by output(accuracy) i.e. 89% </a:t>
            </a:r>
            <a:r>
              <a:rPr lang="en-US" sz="1500" dirty="0">
                <a:latin typeface="Helvetica Neue"/>
              </a:rPr>
              <a:t>from his or her last purchase</a:t>
            </a:r>
            <a:r>
              <a:rPr lang="en-US" sz="1700" dirty="0">
                <a:latin typeface="Söhne"/>
              </a:rPr>
              <a:t>. And Accuracy of Test Model is 88%. So we select decision tree for prediction whether customer is purchasing within 90 days.</a:t>
            </a:r>
            <a:endParaRPr lang="en-US" sz="1700" dirty="0"/>
          </a:p>
        </p:txBody>
      </p:sp>
      <p:pic>
        <p:nvPicPr>
          <p:cNvPr id="6" name="Picture 5">
            <a:extLst>
              <a:ext uri="{FF2B5EF4-FFF2-40B4-BE49-F238E27FC236}">
                <a16:creationId xmlns:a16="http://schemas.microsoft.com/office/drawing/2014/main" id="{CB2A518C-8C54-4A1F-92E4-A411C6DA58B9}"/>
              </a:ext>
            </a:extLst>
          </p:cNvPr>
          <p:cNvPicPr>
            <a:picLocks noChangeAspect="1"/>
          </p:cNvPicPr>
          <p:nvPr/>
        </p:nvPicPr>
        <p:blipFill>
          <a:blip r:embed="rId3"/>
          <a:stretch>
            <a:fillRect/>
          </a:stretch>
        </p:blipFill>
        <p:spPr>
          <a:xfrm>
            <a:off x="2367888" y="3472984"/>
            <a:ext cx="2137953" cy="3301858"/>
          </a:xfrm>
          <a:prstGeom prst="rect">
            <a:avLst/>
          </a:prstGeom>
        </p:spPr>
      </p:pic>
      <p:sp>
        <p:nvSpPr>
          <p:cNvPr id="7" name="Rectangle 6">
            <a:extLst>
              <a:ext uri="{FF2B5EF4-FFF2-40B4-BE49-F238E27FC236}">
                <a16:creationId xmlns:a16="http://schemas.microsoft.com/office/drawing/2014/main" id="{9CF511FF-7CE9-4A47-99B4-A7F760C01E0A}"/>
              </a:ext>
            </a:extLst>
          </p:cNvPr>
          <p:cNvSpPr/>
          <p:nvPr/>
        </p:nvSpPr>
        <p:spPr>
          <a:xfrm>
            <a:off x="5619229" y="3798628"/>
            <a:ext cx="4800801" cy="369332"/>
          </a:xfrm>
          <a:prstGeom prst="rect">
            <a:avLst/>
          </a:prstGeom>
        </p:spPr>
        <p:txBody>
          <a:bodyPr wrap="none">
            <a:spAutoFit/>
          </a:bodyPr>
          <a:lstStyle/>
          <a:p>
            <a:r>
              <a:rPr lang="en-US" u="sng" dirty="0"/>
              <a:t>Predictions using </a:t>
            </a:r>
            <a:r>
              <a:rPr lang="en-US" u="sng" dirty="0" err="1"/>
              <a:t>customerid's</a:t>
            </a:r>
            <a:r>
              <a:rPr lang="en-US" u="sng" dirty="0"/>
              <a:t> on Random Forest</a:t>
            </a:r>
          </a:p>
        </p:txBody>
      </p:sp>
      <p:sp>
        <p:nvSpPr>
          <p:cNvPr id="8" name="Rectangle 7">
            <a:extLst>
              <a:ext uri="{FF2B5EF4-FFF2-40B4-BE49-F238E27FC236}">
                <a16:creationId xmlns:a16="http://schemas.microsoft.com/office/drawing/2014/main" id="{0D28FED9-E573-4690-A032-5B8C323D3846}"/>
              </a:ext>
            </a:extLst>
          </p:cNvPr>
          <p:cNvSpPr/>
          <p:nvPr/>
        </p:nvSpPr>
        <p:spPr>
          <a:xfrm>
            <a:off x="5001086" y="4442290"/>
            <a:ext cx="6113755" cy="1323439"/>
          </a:xfrm>
          <a:prstGeom prst="rect">
            <a:avLst/>
          </a:prstGeom>
        </p:spPr>
        <p:txBody>
          <a:bodyPr wrap="square">
            <a:spAutoFit/>
          </a:bodyPr>
          <a:lstStyle/>
          <a:p>
            <a:pPr marL="285750" indent="-285750">
              <a:buFont typeface="Arial" panose="020B0604020202020204" pitchFamily="34" charset="0"/>
              <a:buChar char="•"/>
            </a:pPr>
            <a:r>
              <a:rPr lang="en-US" sz="1600" dirty="0">
                <a:latin typeface="Helvetica Neue"/>
              </a:rPr>
              <a:t>If the value is 1, then it indicates that the customer will buy something in the next quarter, i.e., 90 days from his or her last purchase.</a:t>
            </a:r>
          </a:p>
          <a:p>
            <a:pPr marL="285750" indent="-285750">
              <a:buFont typeface="Arial" panose="020B0604020202020204" pitchFamily="34" charset="0"/>
              <a:buChar char="•"/>
            </a:pPr>
            <a:r>
              <a:rPr lang="en-US" sz="1600" dirty="0">
                <a:latin typeface="Helvetica Neue"/>
              </a:rPr>
              <a:t>The value 0 indicates that the customer will buy something in more than 90 days from his or her last purchase.</a:t>
            </a:r>
            <a:endParaRPr lang="en-US" sz="1600" b="0" i="0" dirty="0">
              <a:effectLst/>
              <a:latin typeface="Helvetica Neue"/>
            </a:endParaRPr>
          </a:p>
        </p:txBody>
      </p:sp>
      <p:pic>
        <p:nvPicPr>
          <p:cNvPr id="3" name="Picture 2">
            <a:extLst>
              <a:ext uri="{FF2B5EF4-FFF2-40B4-BE49-F238E27FC236}">
                <a16:creationId xmlns:a16="http://schemas.microsoft.com/office/drawing/2014/main" id="{50F92FBE-FB57-4891-9D5F-CBD78275B310}"/>
              </a:ext>
            </a:extLst>
          </p:cNvPr>
          <p:cNvPicPr>
            <a:picLocks noChangeAspect="1"/>
          </p:cNvPicPr>
          <p:nvPr/>
        </p:nvPicPr>
        <p:blipFill>
          <a:blip r:embed="rId4"/>
          <a:stretch>
            <a:fillRect/>
          </a:stretch>
        </p:blipFill>
        <p:spPr>
          <a:xfrm>
            <a:off x="2355319" y="3472985"/>
            <a:ext cx="2150522" cy="3321270"/>
          </a:xfrm>
          <a:prstGeom prst="rect">
            <a:avLst/>
          </a:prstGeom>
        </p:spPr>
      </p:pic>
      <p:pic>
        <p:nvPicPr>
          <p:cNvPr id="9" name="Picture 8">
            <a:extLst>
              <a:ext uri="{FF2B5EF4-FFF2-40B4-BE49-F238E27FC236}">
                <a16:creationId xmlns:a16="http://schemas.microsoft.com/office/drawing/2014/main" id="{56A64F09-9D2A-44D1-AD3E-AEE0D4F3EA34}"/>
              </a:ext>
            </a:extLst>
          </p:cNvPr>
          <p:cNvPicPr>
            <a:picLocks noChangeAspect="1"/>
          </p:cNvPicPr>
          <p:nvPr/>
        </p:nvPicPr>
        <p:blipFill>
          <a:blip r:embed="rId5"/>
          <a:stretch>
            <a:fillRect/>
          </a:stretch>
        </p:blipFill>
        <p:spPr>
          <a:xfrm>
            <a:off x="3064631" y="1136964"/>
            <a:ext cx="5648325" cy="1343025"/>
          </a:xfrm>
          <a:prstGeom prst="rect">
            <a:avLst/>
          </a:prstGeom>
        </p:spPr>
      </p:pic>
      <p:pic>
        <p:nvPicPr>
          <p:cNvPr id="10" name="Picture 9">
            <a:extLst>
              <a:ext uri="{FF2B5EF4-FFF2-40B4-BE49-F238E27FC236}">
                <a16:creationId xmlns:a16="http://schemas.microsoft.com/office/drawing/2014/main" id="{7E6F307D-5B81-4B8F-BF03-FE7B34933548}"/>
              </a:ext>
            </a:extLst>
          </p:cNvPr>
          <p:cNvPicPr>
            <a:picLocks noChangeAspect="1"/>
          </p:cNvPicPr>
          <p:nvPr/>
        </p:nvPicPr>
        <p:blipFill>
          <a:blip r:embed="rId6"/>
          <a:stretch>
            <a:fillRect/>
          </a:stretch>
        </p:blipFill>
        <p:spPr>
          <a:xfrm>
            <a:off x="3053917" y="969922"/>
            <a:ext cx="5668563" cy="1524000"/>
          </a:xfrm>
          <a:prstGeom prst="rect">
            <a:avLst/>
          </a:prstGeom>
        </p:spPr>
      </p:pic>
      <p:pic>
        <p:nvPicPr>
          <p:cNvPr id="11" name="Picture 10">
            <a:extLst>
              <a:ext uri="{FF2B5EF4-FFF2-40B4-BE49-F238E27FC236}">
                <a16:creationId xmlns:a16="http://schemas.microsoft.com/office/drawing/2014/main" id="{727A00AB-3BB0-46B3-A9F7-AE48512F187D}"/>
              </a:ext>
            </a:extLst>
          </p:cNvPr>
          <p:cNvPicPr>
            <a:picLocks noChangeAspect="1"/>
          </p:cNvPicPr>
          <p:nvPr/>
        </p:nvPicPr>
        <p:blipFill>
          <a:blip r:embed="rId7"/>
          <a:stretch>
            <a:fillRect/>
          </a:stretch>
        </p:blipFill>
        <p:spPr>
          <a:xfrm>
            <a:off x="2355320" y="3453572"/>
            <a:ext cx="2150522" cy="3321270"/>
          </a:xfrm>
          <a:prstGeom prst="rect">
            <a:avLst/>
          </a:prstGeom>
        </p:spPr>
      </p:pic>
    </p:spTree>
    <p:extLst>
      <p:ext uri="{BB962C8B-B14F-4D97-AF65-F5344CB8AC3E}">
        <p14:creationId xmlns:p14="http://schemas.microsoft.com/office/powerpoint/2010/main" val="11658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35F9-960D-4062-94C6-92E87FA02AE0}"/>
              </a:ext>
            </a:extLst>
          </p:cNvPr>
          <p:cNvSpPr>
            <a:spLocks noGrp="1"/>
          </p:cNvSpPr>
          <p:nvPr>
            <p:ph type="title"/>
          </p:nvPr>
        </p:nvSpPr>
        <p:spPr>
          <a:xfrm>
            <a:off x="685801" y="609601"/>
            <a:ext cx="10131425" cy="624396"/>
          </a:xfrm>
        </p:spPr>
        <p:txBody>
          <a:bodyPr>
            <a:normAutofit fontScale="90000"/>
          </a:bodyPr>
          <a:lstStyle/>
          <a:p>
            <a:pPr algn="ctr"/>
            <a:r>
              <a:rPr lang="en-US" dirty="0"/>
              <a:t>  Conclusion</a:t>
            </a:r>
          </a:p>
        </p:txBody>
      </p:sp>
      <p:sp>
        <p:nvSpPr>
          <p:cNvPr id="4" name="Rectangle 3">
            <a:extLst>
              <a:ext uri="{FF2B5EF4-FFF2-40B4-BE49-F238E27FC236}">
                <a16:creationId xmlns:a16="http://schemas.microsoft.com/office/drawing/2014/main" id="{961AD752-BE06-4765-B343-A75E762F2670}"/>
              </a:ext>
            </a:extLst>
          </p:cNvPr>
          <p:cNvSpPr/>
          <p:nvPr/>
        </p:nvSpPr>
        <p:spPr>
          <a:xfrm>
            <a:off x="2201662" y="2104007"/>
            <a:ext cx="7865616" cy="3046988"/>
          </a:xfrm>
          <a:prstGeom prst="rect">
            <a:avLst/>
          </a:prstGeom>
        </p:spPr>
        <p:txBody>
          <a:bodyPr wrap="square">
            <a:spAutoFit/>
          </a:bodyPr>
          <a:lstStyle/>
          <a:p>
            <a:pPr algn="ctr"/>
            <a:r>
              <a:rPr lang="en-US" sz="2400" dirty="0">
                <a:latin typeface="Söhne"/>
              </a:rPr>
              <a:t>Predicting customer purchases within the next 90 days using a Decision Tree model enables businesses to take proactive steps to optimize marketing efforts, improve customer satisfaction, and drive long-term growth. By leveraging data-driven insights, businesses can better understand customer behavior and tailor their strategies to meet the needs of individual customers, ultimately leading to increased revenue and profitability.</a:t>
            </a:r>
            <a:endParaRPr lang="en-US" sz="2400" dirty="0"/>
          </a:p>
        </p:txBody>
      </p:sp>
    </p:spTree>
    <p:extLst>
      <p:ext uri="{BB962C8B-B14F-4D97-AF65-F5344CB8AC3E}">
        <p14:creationId xmlns:p14="http://schemas.microsoft.com/office/powerpoint/2010/main" val="151495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BC2F85-559E-4DE6-A504-0D0DA61674A6}"/>
              </a:ext>
            </a:extLst>
          </p:cNvPr>
          <p:cNvSpPr/>
          <p:nvPr/>
        </p:nvSpPr>
        <p:spPr>
          <a:xfrm>
            <a:off x="2334827" y="2413337"/>
            <a:ext cx="7741328" cy="1015663"/>
          </a:xfrm>
          <a:prstGeom prst="rect">
            <a:avLst/>
          </a:prstGeom>
        </p:spPr>
        <p:txBody>
          <a:bodyPr wrap="square">
            <a:spAutoFit/>
          </a:bodyPr>
          <a:lstStyle/>
          <a:p>
            <a:pPr algn="ctr"/>
            <a:r>
              <a:rPr lang="en-US" sz="6000" dirty="0"/>
              <a:t>THANK YOU !</a:t>
            </a:r>
          </a:p>
        </p:txBody>
      </p:sp>
    </p:spTree>
    <p:extLst>
      <p:ext uri="{BB962C8B-B14F-4D97-AF65-F5344CB8AC3E}">
        <p14:creationId xmlns:p14="http://schemas.microsoft.com/office/powerpoint/2010/main" val="187940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22B1-497E-44C2-9AD8-98A1BEE50CED}"/>
              </a:ext>
            </a:extLst>
          </p:cNvPr>
          <p:cNvSpPr>
            <a:spLocks noGrp="1"/>
          </p:cNvSpPr>
          <p:nvPr>
            <p:ph type="title"/>
          </p:nvPr>
        </p:nvSpPr>
        <p:spPr>
          <a:xfrm>
            <a:off x="685801" y="609601"/>
            <a:ext cx="10131425" cy="668784"/>
          </a:xfrm>
        </p:spPr>
        <p:txBody>
          <a:bodyPr/>
          <a:lstStyle/>
          <a:p>
            <a:r>
              <a:rPr lang="en-US" dirty="0"/>
              <a:t>                                           </a:t>
            </a:r>
            <a:r>
              <a:rPr lang="en-US" dirty="0" err="1"/>
              <a:t>INdex</a:t>
            </a:r>
            <a:endParaRPr lang="en-US" dirty="0"/>
          </a:p>
        </p:txBody>
      </p:sp>
      <p:sp>
        <p:nvSpPr>
          <p:cNvPr id="3" name="Content Placeholder 2">
            <a:extLst>
              <a:ext uri="{FF2B5EF4-FFF2-40B4-BE49-F238E27FC236}">
                <a16:creationId xmlns:a16="http://schemas.microsoft.com/office/drawing/2014/main" id="{14F95B43-CAB8-4B93-BE80-16A0B6DF79E2}"/>
              </a:ext>
            </a:extLst>
          </p:cNvPr>
          <p:cNvSpPr>
            <a:spLocks noGrp="1"/>
          </p:cNvSpPr>
          <p:nvPr>
            <p:ph idx="1"/>
          </p:nvPr>
        </p:nvSpPr>
        <p:spPr>
          <a:xfrm>
            <a:off x="685800" y="1358283"/>
            <a:ext cx="10131425" cy="4668175"/>
          </a:xfrm>
        </p:spPr>
        <p:txBody>
          <a:bodyPr>
            <a:normAutofit/>
          </a:bodyPr>
          <a:lstStyle/>
          <a:p>
            <a:r>
              <a:rPr lang="en-US" dirty="0"/>
              <a:t>INTRODUCTION</a:t>
            </a:r>
          </a:p>
          <a:p>
            <a:r>
              <a:rPr lang="en-US" dirty="0"/>
              <a:t>OBJECTIVE</a:t>
            </a:r>
          </a:p>
          <a:p>
            <a:r>
              <a:rPr lang="en-US" dirty="0"/>
              <a:t>MOTIVATION</a:t>
            </a:r>
          </a:p>
          <a:p>
            <a:r>
              <a:rPr lang="en-US" dirty="0"/>
              <a:t>PROCESS FLOW  &amp; MODEL MAKERS</a:t>
            </a:r>
          </a:p>
          <a:p>
            <a:r>
              <a:rPr lang="en-US" dirty="0"/>
              <a:t>DATA DESCRIPTION </a:t>
            </a:r>
          </a:p>
          <a:p>
            <a:r>
              <a:rPr lang="en-US" dirty="0"/>
              <a:t>MANIPULATION OF DATA</a:t>
            </a:r>
          </a:p>
          <a:p>
            <a:r>
              <a:rPr lang="en-US" dirty="0"/>
              <a:t>GRAPHICAL REPRESNTATION</a:t>
            </a:r>
          </a:p>
          <a:p>
            <a:r>
              <a:rPr lang="en-US" dirty="0"/>
              <a:t>MODEL BUILDING</a:t>
            </a:r>
          </a:p>
          <a:p>
            <a:r>
              <a:rPr lang="en-US" dirty="0"/>
              <a:t>CLASSIFICATION REPORT</a:t>
            </a:r>
          </a:p>
          <a:p>
            <a:r>
              <a:rPr lang="en-US" dirty="0"/>
              <a:t>COMPARATIVE ANALYSIS OF MODEL PERFORMANCE</a:t>
            </a:r>
          </a:p>
          <a:p>
            <a:r>
              <a:rPr lang="en-US" dirty="0"/>
              <a:t>CONCLUSION</a:t>
            </a:r>
          </a:p>
          <a:p>
            <a:endParaRPr lang="en-US" dirty="0"/>
          </a:p>
        </p:txBody>
      </p:sp>
      <p:pic>
        <p:nvPicPr>
          <p:cNvPr id="4" name="Picture 3">
            <a:extLst>
              <a:ext uri="{FF2B5EF4-FFF2-40B4-BE49-F238E27FC236}">
                <a16:creationId xmlns:a16="http://schemas.microsoft.com/office/drawing/2014/main" id="{8492D643-89D8-4D9F-A64F-9D527773D766}"/>
              </a:ext>
            </a:extLst>
          </p:cNvPr>
          <p:cNvPicPr>
            <a:picLocks noChangeAspect="1"/>
          </p:cNvPicPr>
          <p:nvPr/>
        </p:nvPicPr>
        <p:blipFill>
          <a:blip r:embed="rId2">
            <a:clrChange>
              <a:clrFrom>
                <a:srgbClr val="020C1B"/>
              </a:clrFrom>
              <a:clrTo>
                <a:srgbClr val="020C1B">
                  <a:alpha val="0"/>
                </a:srgbClr>
              </a:clrTo>
            </a:clrChange>
          </a:blip>
          <a:stretch>
            <a:fillRect/>
          </a:stretch>
        </p:blipFill>
        <p:spPr>
          <a:xfrm>
            <a:off x="6856521" y="3942617"/>
            <a:ext cx="5335479" cy="2918889"/>
          </a:xfrm>
          <a:prstGeom prst="rect">
            <a:avLst/>
          </a:prstGeom>
          <a:effectLst>
            <a:outerShdw blurRad="508000" dist="50800" dir="5400000" algn="ctr" rotWithShape="0">
              <a:srgbClr val="000000">
                <a:alpha val="0"/>
              </a:srgbClr>
            </a:outerShdw>
            <a:softEdge rad="165100"/>
          </a:effectLst>
        </p:spPr>
      </p:pic>
    </p:spTree>
    <p:extLst>
      <p:ext uri="{BB962C8B-B14F-4D97-AF65-F5344CB8AC3E}">
        <p14:creationId xmlns:p14="http://schemas.microsoft.com/office/powerpoint/2010/main" val="8654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F172-46FE-4570-8E03-C640CBA2FEF8}"/>
              </a:ext>
            </a:extLst>
          </p:cNvPr>
          <p:cNvSpPr>
            <a:spLocks noGrp="1"/>
          </p:cNvSpPr>
          <p:nvPr>
            <p:ph type="title"/>
          </p:nvPr>
        </p:nvSpPr>
        <p:spPr>
          <a:xfrm>
            <a:off x="665825" y="609601"/>
            <a:ext cx="10151401" cy="457200"/>
          </a:xfrm>
        </p:spPr>
        <p:txBody>
          <a:bodyPr>
            <a:normAutofit fontScale="90000"/>
          </a:bodyPr>
          <a:lstStyle/>
          <a:p>
            <a:r>
              <a:rPr lang="en-US" dirty="0"/>
              <a:t>                                        introduction</a:t>
            </a:r>
          </a:p>
        </p:txBody>
      </p:sp>
      <p:sp>
        <p:nvSpPr>
          <p:cNvPr id="3" name="Content Placeholder 2">
            <a:extLst>
              <a:ext uri="{FF2B5EF4-FFF2-40B4-BE49-F238E27FC236}">
                <a16:creationId xmlns:a16="http://schemas.microsoft.com/office/drawing/2014/main" id="{C2C31342-52E1-4C78-A5F5-66D53069FDF4}"/>
              </a:ext>
            </a:extLst>
          </p:cNvPr>
          <p:cNvSpPr>
            <a:spLocks noGrp="1"/>
          </p:cNvSpPr>
          <p:nvPr>
            <p:ph idx="1"/>
          </p:nvPr>
        </p:nvSpPr>
        <p:spPr>
          <a:xfrm>
            <a:off x="685801" y="1464816"/>
            <a:ext cx="10131425" cy="4326384"/>
          </a:xfrm>
        </p:spPr>
        <p:txBody>
          <a:bodyPr>
            <a:normAutofit/>
          </a:bodyPr>
          <a:lstStyle/>
          <a:p>
            <a:r>
              <a:rPr lang="en-US" dirty="0"/>
              <a:t>Welcome to our presentation on predicting customers' probable purchases! In today's competitive market landscape, understanding customer behavior is paramount for businesses to thrive. The ability to anticipate what customers might purchase next can significantly impact sales, marketing strategies, and overall business success.</a:t>
            </a:r>
          </a:p>
          <a:p>
            <a:r>
              <a:rPr lang="en-US" dirty="0"/>
              <a:t>In this presentation, we'll delve into the fascinating world of predictive analytics. Predictive customer analytics refers to the process of analyzing your customers' past behavior and predicting their actions in the future. It involves using historical data, statistical algorithms, and machine-learning.</a:t>
            </a:r>
          </a:p>
          <a:p>
            <a:endParaRPr lang="en-US" dirty="0"/>
          </a:p>
          <a:p>
            <a:pPr marL="0" indent="0">
              <a:buNone/>
            </a:pPr>
            <a:r>
              <a:rPr lang="en-US" b="1" dirty="0"/>
              <a:t>Key Points:</a:t>
            </a:r>
            <a:endParaRPr lang="en-US" dirty="0"/>
          </a:p>
          <a:p>
            <a:r>
              <a:rPr lang="en-US" dirty="0"/>
              <a:t>The importance of understanding customer behavior in today's market.</a:t>
            </a:r>
          </a:p>
          <a:p>
            <a:r>
              <a:rPr lang="en-US" dirty="0"/>
              <a:t>Introduction to predictive analytics and its relevance in predicting customer purchases.</a:t>
            </a:r>
          </a:p>
          <a:p>
            <a:pPr marL="0" indent="0">
              <a:buNone/>
            </a:pPr>
            <a:endParaRPr lang="en-US" dirty="0"/>
          </a:p>
          <a:p>
            <a:endParaRPr lang="en-US" dirty="0"/>
          </a:p>
        </p:txBody>
      </p:sp>
    </p:spTree>
    <p:extLst>
      <p:ext uri="{BB962C8B-B14F-4D97-AF65-F5344CB8AC3E}">
        <p14:creationId xmlns:p14="http://schemas.microsoft.com/office/powerpoint/2010/main" val="242053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CD72-B1F6-484C-A87E-16340F23C9D1}"/>
              </a:ext>
            </a:extLst>
          </p:cNvPr>
          <p:cNvSpPr>
            <a:spLocks noGrp="1"/>
          </p:cNvSpPr>
          <p:nvPr>
            <p:ph type="title"/>
          </p:nvPr>
        </p:nvSpPr>
        <p:spPr>
          <a:xfrm>
            <a:off x="685801" y="713232"/>
            <a:ext cx="10131425" cy="1352635"/>
          </a:xfrm>
        </p:spPr>
        <p:txBody>
          <a:bodyPr/>
          <a:lstStyle/>
          <a:p>
            <a:r>
              <a:rPr lang="en-US" dirty="0"/>
              <a:t>           objective                               Motivation</a:t>
            </a:r>
            <a:br>
              <a:rPr lang="en-US" dirty="0"/>
            </a:br>
            <a:endParaRPr lang="en-US" dirty="0"/>
          </a:p>
        </p:txBody>
      </p:sp>
      <p:sp>
        <p:nvSpPr>
          <p:cNvPr id="3" name="Content Placeholder 2">
            <a:extLst>
              <a:ext uri="{FF2B5EF4-FFF2-40B4-BE49-F238E27FC236}">
                <a16:creationId xmlns:a16="http://schemas.microsoft.com/office/drawing/2014/main" id="{BCE0BF54-917A-43EE-9344-53BF7BFFDC90}"/>
              </a:ext>
            </a:extLst>
          </p:cNvPr>
          <p:cNvSpPr>
            <a:spLocks noGrp="1"/>
          </p:cNvSpPr>
          <p:nvPr>
            <p:ph sz="half" idx="1"/>
          </p:nvPr>
        </p:nvSpPr>
        <p:spPr>
          <a:xfrm>
            <a:off x="685802" y="2142067"/>
            <a:ext cx="4995334" cy="3649134"/>
          </a:xfrm>
        </p:spPr>
        <p:txBody>
          <a:bodyPr>
            <a:noAutofit/>
          </a:bodyPr>
          <a:lstStyle/>
          <a:p>
            <a:r>
              <a:rPr lang="en-US" dirty="0"/>
              <a:t>The objective is to build a machine learning model that predicts whether customers will make their next purchase within a specified period (in this case, 90 days from their last purchase). This prediction will assist the managerial team of an online retail shop in identifying which customers to focus on for upcoming promotional offers. By leveraging predictive analytics, the team can allocate resources more effectively and tailor marketing strategies to target customers who are more likely to make a purchase, thereby maximizing the impact of their promotional efforts.</a:t>
            </a:r>
          </a:p>
        </p:txBody>
      </p:sp>
      <p:sp>
        <p:nvSpPr>
          <p:cNvPr id="4" name="Content Placeholder 3">
            <a:extLst>
              <a:ext uri="{FF2B5EF4-FFF2-40B4-BE49-F238E27FC236}">
                <a16:creationId xmlns:a16="http://schemas.microsoft.com/office/drawing/2014/main" id="{1E98E186-036C-47F3-95D2-93C606FE3D50}"/>
              </a:ext>
            </a:extLst>
          </p:cNvPr>
          <p:cNvSpPr>
            <a:spLocks noGrp="1"/>
          </p:cNvSpPr>
          <p:nvPr>
            <p:ph sz="half" idx="2"/>
          </p:nvPr>
        </p:nvSpPr>
        <p:spPr>
          <a:xfrm>
            <a:off x="6415278" y="1956790"/>
            <a:ext cx="4995332" cy="3649133"/>
          </a:xfrm>
        </p:spPr>
        <p:txBody>
          <a:bodyPr>
            <a:normAutofit/>
          </a:bodyPr>
          <a:lstStyle/>
          <a:p>
            <a:r>
              <a:rPr lang="en-US" b="1" dirty="0"/>
              <a:t>Enhancing Customer Experience</a:t>
            </a:r>
            <a:endParaRPr lang="en-US" dirty="0"/>
          </a:p>
          <a:p>
            <a:r>
              <a:rPr lang="en-US" b="1" dirty="0"/>
              <a:t>Optimizing Marketing Strategies</a:t>
            </a:r>
          </a:p>
          <a:p>
            <a:r>
              <a:rPr lang="en-US" b="1" dirty="0"/>
              <a:t>Improving Inventory Management</a:t>
            </a:r>
            <a:endParaRPr lang="en-US" dirty="0"/>
          </a:p>
          <a:p>
            <a:r>
              <a:rPr lang="en-US" b="1" dirty="0"/>
              <a:t>Increasing Sales and Revenue</a:t>
            </a:r>
          </a:p>
          <a:p>
            <a:r>
              <a:rPr lang="en-US" b="1" dirty="0"/>
              <a:t>Staying Competitive</a:t>
            </a:r>
            <a:endParaRPr lang="en-US" dirty="0"/>
          </a:p>
        </p:txBody>
      </p:sp>
      <p:sp>
        <p:nvSpPr>
          <p:cNvPr id="5" name="Rectangle: Rounded Corners 4">
            <a:extLst>
              <a:ext uri="{FF2B5EF4-FFF2-40B4-BE49-F238E27FC236}">
                <a16:creationId xmlns:a16="http://schemas.microsoft.com/office/drawing/2014/main" id="{BB27E6C9-8FF0-44D0-9A08-C510715D624A}"/>
              </a:ext>
            </a:extLst>
          </p:cNvPr>
          <p:cNvSpPr/>
          <p:nvPr/>
        </p:nvSpPr>
        <p:spPr>
          <a:xfrm>
            <a:off x="576072" y="1856206"/>
            <a:ext cx="5105064" cy="4392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643763-EF7B-43CB-A572-2DB49D557407}"/>
              </a:ext>
            </a:extLst>
          </p:cNvPr>
          <p:cNvSpPr/>
          <p:nvPr/>
        </p:nvSpPr>
        <p:spPr>
          <a:xfrm>
            <a:off x="5951217" y="1856206"/>
            <a:ext cx="5105064" cy="4392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B619773-E17D-494E-912F-198784D7646A}"/>
              </a:ext>
            </a:extLst>
          </p:cNvPr>
          <p:cNvSpPr/>
          <p:nvPr/>
        </p:nvSpPr>
        <p:spPr>
          <a:xfrm>
            <a:off x="1677880" y="790114"/>
            <a:ext cx="2512379" cy="6088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20D9D1B-87C1-46B7-ABEB-F874EDE42D64}"/>
              </a:ext>
            </a:extLst>
          </p:cNvPr>
          <p:cNvSpPr/>
          <p:nvPr/>
        </p:nvSpPr>
        <p:spPr>
          <a:xfrm>
            <a:off x="7041473" y="771779"/>
            <a:ext cx="2512379" cy="6088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E40471C-4C3C-4130-A9C4-8C871C2FA500}"/>
              </a:ext>
            </a:extLst>
          </p:cNvPr>
          <p:cNvCxnSpPr>
            <a:stCxn id="7" idx="2"/>
          </p:cNvCxnSpPr>
          <p:nvPr/>
        </p:nvCxnSpPr>
        <p:spPr>
          <a:xfrm flipH="1">
            <a:off x="2934069" y="1399008"/>
            <a:ext cx="1" cy="457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D1ADD3-80AD-4898-AEE6-1A690105924A}"/>
              </a:ext>
            </a:extLst>
          </p:cNvPr>
          <p:cNvCxnSpPr/>
          <p:nvPr/>
        </p:nvCxnSpPr>
        <p:spPr>
          <a:xfrm flipH="1">
            <a:off x="8404193" y="1384065"/>
            <a:ext cx="1" cy="457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8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1F8E-75F2-4F7D-B6B9-3DB6844A1ABD}"/>
              </a:ext>
            </a:extLst>
          </p:cNvPr>
          <p:cNvSpPr>
            <a:spLocks noGrp="1"/>
          </p:cNvSpPr>
          <p:nvPr>
            <p:ph type="title"/>
          </p:nvPr>
        </p:nvSpPr>
        <p:spPr>
          <a:xfrm>
            <a:off x="638189" y="281126"/>
            <a:ext cx="10131425" cy="340311"/>
          </a:xfrm>
        </p:spPr>
        <p:txBody>
          <a:bodyPr>
            <a:normAutofit fontScale="90000"/>
          </a:bodyPr>
          <a:lstStyle/>
          <a:p>
            <a:r>
              <a:rPr lang="en-US" dirty="0"/>
              <a:t>                                         </a:t>
            </a:r>
            <a:r>
              <a:rPr lang="en-US" u="sng" dirty="0"/>
              <a:t>PROCESS FLOW</a:t>
            </a:r>
          </a:p>
        </p:txBody>
      </p:sp>
      <p:sp>
        <p:nvSpPr>
          <p:cNvPr id="18" name="Rectangle 17">
            <a:extLst>
              <a:ext uri="{FF2B5EF4-FFF2-40B4-BE49-F238E27FC236}">
                <a16:creationId xmlns:a16="http://schemas.microsoft.com/office/drawing/2014/main" id="{12671F9B-29DF-4A77-AA31-CBDBECE0F5C1}"/>
              </a:ext>
            </a:extLst>
          </p:cNvPr>
          <p:cNvSpPr/>
          <p:nvPr/>
        </p:nvSpPr>
        <p:spPr>
          <a:xfrm>
            <a:off x="352624" y="1196658"/>
            <a:ext cx="2013565" cy="369332"/>
          </a:xfrm>
          <a:prstGeom prst="rect">
            <a:avLst/>
          </a:prstGeom>
        </p:spPr>
        <p:txBody>
          <a:bodyPr wrap="none">
            <a:spAutoFit/>
          </a:bodyPr>
          <a:lstStyle/>
          <a:p>
            <a:r>
              <a:rPr lang="en-US" b="1" dirty="0">
                <a:solidFill>
                  <a:srgbClr val="0D0D0D"/>
                </a:solidFill>
                <a:latin typeface="Söhne"/>
              </a:rPr>
              <a:t>Data Preprocessing</a:t>
            </a:r>
            <a:endParaRPr lang="en-US" dirty="0"/>
          </a:p>
        </p:txBody>
      </p:sp>
      <p:pic>
        <p:nvPicPr>
          <p:cNvPr id="20" name="Graphic 19" descr="Bar chart">
            <a:extLst>
              <a:ext uri="{FF2B5EF4-FFF2-40B4-BE49-F238E27FC236}">
                <a16:creationId xmlns:a16="http://schemas.microsoft.com/office/drawing/2014/main" id="{F47A95DF-936B-4E6B-9E5C-881D9F7BDA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2207" y="1693426"/>
            <a:ext cx="914400" cy="914400"/>
          </a:xfrm>
          <a:prstGeom prst="rect">
            <a:avLst/>
          </a:prstGeom>
        </p:spPr>
      </p:pic>
      <p:sp>
        <p:nvSpPr>
          <p:cNvPr id="27" name="Rectangle 26">
            <a:extLst>
              <a:ext uri="{FF2B5EF4-FFF2-40B4-BE49-F238E27FC236}">
                <a16:creationId xmlns:a16="http://schemas.microsoft.com/office/drawing/2014/main" id="{3B436FFE-5E9E-4029-AAD5-83C5826FE44B}"/>
              </a:ext>
            </a:extLst>
          </p:cNvPr>
          <p:cNvSpPr/>
          <p:nvPr/>
        </p:nvSpPr>
        <p:spPr>
          <a:xfrm>
            <a:off x="2681615" y="1164304"/>
            <a:ext cx="2659983" cy="646331"/>
          </a:xfrm>
          <a:prstGeom prst="rect">
            <a:avLst/>
          </a:prstGeom>
        </p:spPr>
        <p:txBody>
          <a:bodyPr wrap="square">
            <a:spAutoFit/>
          </a:bodyPr>
          <a:lstStyle/>
          <a:p>
            <a:pPr lvl="0" algn="ctr"/>
            <a:r>
              <a:rPr lang="en-US" b="1" dirty="0">
                <a:solidFill>
                  <a:schemeClr val="bg1"/>
                </a:solidFill>
              </a:rPr>
              <a:t>Exploratory Data Analysis           (EDA)</a:t>
            </a:r>
            <a:endParaRPr lang="en-US" dirty="0">
              <a:solidFill>
                <a:schemeClr val="bg1"/>
              </a:solidFill>
            </a:endParaRPr>
          </a:p>
        </p:txBody>
      </p:sp>
      <p:pic>
        <p:nvPicPr>
          <p:cNvPr id="29" name="Graphic 28" descr="Upward trend">
            <a:extLst>
              <a:ext uri="{FF2B5EF4-FFF2-40B4-BE49-F238E27FC236}">
                <a16:creationId xmlns:a16="http://schemas.microsoft.com/office/drawing/2014/main" id="{F25BD8BD-8056-4D15-BDD0-06417F537C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40357" y="1701086"/>
            <a:ext cx="914400" cy="914400"/>
          </a:xfrm>
          <a:prstGeom prst="rect">
            <a:avLst/>
          </a:prstGeom>
        </p:spPr>
      </p:pic>
      <p:sp>
        <p:nvSpPr>
          <p:cNvPr id="30" name="Rectangle 29">
            <a:extLst>
              <a:ext uri="{FF2B5EF4-FFF2-40B4-BE49-F238E27FC236}">
                <a16:creationId xmlns:a16="http://schemas.microsoft.com/office/drawing/2014/main" id="{2E2F2096-4F7A-4780-9B29-F9DE81D3C3E1}"/>
              </a:ext>
            </a:extLst>
          </p:cNvPr>
          <p:cNvSpPr/>
          <p:nvPr/>
        </p:nvSpPr>
        <p:spPr>
          <a:xfrm>
            <a:off x="5411792" y="1164304"/>
            <a:ext cx="2430609" cy="646331"/>
          </a:xfrm>
          <a:prstGeom prst="rect">
            <a:avLst/>
          </a:prstGeom>
        </p:spPr>
        <p:txBody>
          <a:bodyPr wrap="square">
            <a:spAutoFit/>
          </a:bodyPr>
          <a:lstStyle/>
          <a:p>
            <a:pPr algn="ctr"/>
            <a:r>
              <a:rPr lang="en-US" b="1" dirty="0">
                <a:solidFill>
                  <a:srgbClr val="0D0D0D"/>
                </a:solidFill>
                <a:latin typeface="Söhne"/>
              </a:rPr>
              <a:t>History of Customer Purchases</a:t>
            </a:r>
            <a:endParaRPr lang="en-US" dirty="0"/>
          </a:p>
        </p:txBody>
      </p:sp>
      <p:pic>
        <p:nvPicPr>
          <p:cNvPr id="32" name="Graphic 31" descr="Research">
            <a:extLst>
              <a:ext uri="{FF2B5EF4-FFF2-40B4-BE49-F238E27FC236}">
                <a16:creationId xmlns:a16="http://schemas.microsoft.com/office/drawing/2014/main" id="{266E9DEB-01BF-4932-9BD8-42764D58EB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1842856"/>
            <a:ext cx="694944" cy="646332"/>
          </a:xfrm>
          <a:prstGeom prst="rect">
            <a:avLst/>
          </a:prstGeom>
        </p:spPr>
      </p:pic>
      <p:sp>
        <p:nvSpPr>
          <p:cNvPr id="33" name="Rectangle 32">
            <a:extLst>
              <a:ext uri="{FF2B5EF4-FFF2-40B4-BE49-F238E27FC236}">
                <a16:creationId xmlns:a16="http://schemas.microsoft.com/office/drawing/2014/main" id="{30EB1321-8846-4DD3-B0C0-2E88D8F890DF}"/>
              </a:ext>
            </a:extLst>
          </p:cNvPr>
          <p:cNvSpPr/>
          <p:nvPr/>
        </p:nvSpPr>
        <p:spPr>
          <a:xfrm>
            <a:off x="7982789" y="1185594"/>
            <a:ext cx="1635384" cy="369332"/>
          </a:xfrm>
          <a:prstGeom prst="rect">
            <a:avLst/>
          </a:prstGeom>
        </p:spPr>
        <p:txBody>
          <a:bodyPr wrap="none">
            <a:spAutoFit/>
          </a:bodyPr>
          <a:lstStyle/>
          <a:p>
            <a:pPr lvl="0"/>
            <a:r>
              <a:rPr lang="en-US" b="1" dirty="0">
                <a:solidFill>
                  <a:schemeClr val="bg1"/>
                </a:solidFill>
              </a:rPr>
              <a:t>Model Building</a:t>
            </a:r>
            <a:endParaRPr lang="en-US" dirty="0">
              <a:solidFill>
                <a:schemeClr val="bg1"/>
              </a:solidFill>
            </a:endParaRPr>
          </a:p>
        </p:txBody>
      </p:sp>
      <p:pic>
        <p:nvPicPr>
          <p:cNvPr id="35" name="Graphic 34" descr="Gears">
            <a:extLst>
              <a:ext uri="{FF2B5EF4-FFF2-40B4-BE49-F238E27FC236}">
                <a16:creationId xmlns:a16="http://schemas.microsoft.com/office/drawing/2014/main" id="{A86E28EA-C6C1-4E04-A846-1A8DB70FA2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42542" y="1701086"/>
            <a:ext cx="694944" cy="764971"/>
          </a:xfrm>
          <a:prstGeom prst="rect">
            <a:avLst/>
          </a:prstGeom>
        </p:spPr>
      </p:pic>
      <p:sp>
        <p:nvSpPr>
          <p:cNvPr id="36" name="Rectangle 35">
            <a:extLst>
              <a:ext uri="{FF2B5EF4-FFF2-40B4-BE49-F238E27FC236}">
                <a16:creationId xmlns:a16="http://schemas.microsoft.com/office/drawing/2014/main" id="{C46DF5E3-1C40-4D66-BF22-604A52C6C927}"/>
              </a:ext>
            </a:extLst>
          </p:cNvPr>
          <p:cNvSpPr/>
          <p:nvPr/>
        </p:nvSpPr>
        <p:spPr>
          <a:xfrm>
            <a:off x="9898949" y="1185594"/>
            <a:ext cx="1223412" cy="369332"/>
          </a:xfrm>
          <a:prstGeom prst="rect">
            <a:avLst/>
          </a:prstGeom>
        </p:spPr>
        <p:txBody>
          <a:bodyPr wrap="none">
            <a:spAutoFit/>
          </a:bodyPr>
          <a:lstStyle/>
          <a:p>
            <a:r>
              <a:rPr lang="en-US" b="1" dirty="0">
                <a:solidFill>
                  <a:srgbClr val="0D0D0D"/>
                </a:solidFill>
                <a:latin typeface="Söhne"/>
              </a:rPr>
              <a:t>Conclusion</a:t>
            </a:r>
            <a:endParaRPr lang="en-US" dirty="0"/>
          </a:p>
        </p:txBody>
      </p:sp>
      <p:pic>
        <p:nvPicPr>
          <p:cNvPr id="38" name="Graphic 37" descr="List">
            <a:extLst>
              <a:ext uri="{FF2B5EF4-FFF2-40B4-BE49-F238E27FC236}">
                <a16:creationId xmlns:a16="http://schemas.microsoft.com/office/drawing/2014/main" id="{A01FC2EB-F4C2-4CBD-A15C-C718830622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24062" y="1693426"/>
            <a:ext cx="773186" cy="764971"/>
          </a:xfrm>
          <a:prstGeom prst="rect">
            <a:avLst/>
          </a:prstGeom>
        </p:spPr>
      </p:pic>
      <p:sp>
        <p:nvSpPr>
          <p:cNvPr id="39" name="Rectangle 38">
            <a:extLst>
              <a:ext uri="{FF2B5EF4-FFF2-40B4-BE49-F238E27FC236}">
                <a16:creationId xmlns:a16="http://schemas.microsoft.com/office/drawing/2014/main" id="{D35AFDBC-F733-44BD-8E04-7B56D98FFDD9}"/>
              </a:ext>
            </a:extLst>
          </p:cNvPr>
          <p:cNvSpPr/>
          <p:nvPr/>
        </p:nvSpPr>
        <p:spPr>
          <a:xfrm>
            <a:off x="4454757" y="3136612"/>
            <a:ext cx="2895729" cy="584775"/>
          </a:xfrm>
          <a:prstGeom prst="rect">
            <a:avLst/>
          </a:prstGeom>
        </p:spPr>
        <p:txBody>
          <a:bodyPr wrap="none">
            <a:spAutoFit/>
          </a:bodyPr>
          <a:lstStyle/>
          <a:p>
            <a:r>
              <a:rPr lang="en-US" sz="3200" u="sng" cap="all" dirty="0">
                <a:ln w="3175" cmpd="sng">
                  <a:noFill/>
                </a:ln>
                <a:latin typeface="+mj-lt"/>
                <a:ea typeface="+mj-ea"/>
                <a:cs typeface="+mj-cs"/>
              </a:rPr>
              <a:t>model makers</a:t>
            </a:r>
          </a:p>
        </p:txBody>
      </p:sp>
      <p:sp>
        <p:nvSpPr>
          <p:cNvPr id="40" name="Rectangle 39">
            <a:extLst>
              <a:ext uri="{FF2B5EF4-FFF2-40B4-BE49-F238E27FC236}">
                <a16:creationId xmlns:a16="http://schemas.microsoft.com/office/drawing/2014/main" id="{E48E40E4-34CC-4FC3-8E66-577AF9FB4B9F}"/>
              </a:ext>
            </a:extLst>
          </p:cNvPr>
          <p:cNvSpPr/>
          <p:nvPr/>
        </p:nvSpPr>
        <p:spPr>
          <a:xfrm>
            <a:off x="724930" y="4056578"/>
            <a:ext cx="5437001" cy="1846659"/>
          </a:xfrm>
          <a:prstGeom prst="rect">
            <a:avLst/>
          </a:prstGeom>
        </p:spPr>
        <p:txBody>
          <a:bodyPr wrap="none">
            <a:spAutoFit/>
          </a:bodyPr>
          <a:lstStyle/>
          <a:p>
            <a:pPr marL="285750" lvl="0" indent="-285750">
              <a:buFont typeface="Arial" panose="020B0604020202020204" pitchFamily="34" charset="0"/>
              <a:buChar char="•"/>
            </a:pPr>
            <a:r>
              <a:rPr lang="en-US" sz="2400" b="1" dirty="0">
                <a:solidFill>
                  <a:schemeClr val="bg1"/>
                </a:solidFill>
              </a:rPr>
              <a:t>Python</a:t>
            </a:r>
            <a:r>
              <a:rPr lang="en-US" sz="2400" dirty="0">
                <a:solidFill>
                  <a:schemeClr val="bg1"/>
                </a:solidFill>
              </a:rPr>
              <a:t> – </a:t>
            </a:r>
            <a:r>
              <a:rPr lang="en-US" sz="2400" dirty="0" err="1">
                <a:solidFill>
                  <a:schemeClr val="bg1"/>
                </a:solidFill>
              </a:rPr>
              <a:t>Jupyter</a:t>
            </a:r>
            <a:r>
              <a:rPr lang="en-US" sz="2400" dirty="0">
                <a:solidFill>
                  <a:schemeClr val="bg1"/>
                </a:solidFill>
              </a:rPr>
              <a:t> Notebook</a:t>
            </a:r>
          </a:p>
          <a:p>
            <a:pPr lvl="0"/>
            <a:endParaRPr lang="en-US" sz="2400" dirty="0">
              <a:solidFill>
                <a:schemeClr val="bg1"/>
              </a:solidFill>
            </a:endParaRPr>
          </a:p>
          <a:p>
            <a:pPr marL="285750" indent="-285750">
              <a:buFont typeface="Arial" panose="020B0604020202020204" pitchFamily="34" charset="0"/>
              <a:buChar char="•"/>
            </a:pPr>
            <a:r>
              <a:rPr lang="en-US" sz="2400" b="1" dirty="0">
                <a:solidFill>
                  <a:schemeClr val="bg1"/>
                </a:solidFill>
              </a:rPr>
              <a:t>Libraries</a:t>
            </a:r>
            <a:r>
              <a:rPr lang="en-US" sz="2400" dirty="0">
                <a:solidFill>
                  <a:schemeClr val="bg1"/>
                </a:solidFill>
              </a:rPr>
              <a:t>  -- </a:t>
            </a:r>
            <a:r>
              <a:rPr lang="en-US" sz="2400" dirty="0" err="1">
                <a:solidFill>
                  <a:schemeClr val="bg1"/>
                </a:solidFill>
              </a:rPr>
              <a:t>Numpy</a:t>
            </a:r>
            <a:r>
              <a:rPr lang="en-US" sz="2400" dirty="0">
                <a:solidFill>
                  <a:schemeClr val="bg1"/>
                </a:solidFill>
              </a:rPr>
              <a:t>, Pandas, matplotlib, </a:t>
            </a:r>
          </a:p>
          <a:p>
            <a:r>
              <a:rPr lang="en-US" sz="2400" dirty="0">
                <a:solidFill>
                  <a:schemeClr val="bg1"/>
                </a:solidFill>
              </a:rPr>
              <a:t>                          seaborn, </a:t>
            </a:r>
            <a:r>
              <a:rPr lang="en-US" sz="2400" dirty="0" err="1">
                <a:solidFill>
                  <a:schemeClr val="bg1"/>
                </a:solidFill>
              </a:rPr>
              <a:t>Scikit</a:t>
            </a:r>
            <a:r>
              <a:rPr lang="en-US" sz="2400" dirty="0">
                <a:solidFill>
                  <a:schemeClr val="bg1"/>
                </a:solidFill>
              </a:rPr>
              <a:t>-learn</a:t>
            </a:r>
          </a:p>
          <a:p>
            <a:pPr marL="285750" lvl="0" indent="-285750">
              <a:buFont typeface="Arial" panose="020B0604020202020204" pitchFamily="34" charset="0"/>
              <a:buChar char="•"/>
            </a:pPr>
            <a:endParaRPr lang="en-US" dirty="0">
              <a:solidFill>
                <a:schemeClr val="bg1"/>
              </a:solidFill>
            </a:endParaRPr>
          </a:p>
        </p:txBody>
      </p:sp>
      <p:pic>
        <p:nvPicPr>
          <p:cNvPr id="41" name="Picture 40" descr="A logo of a python company&#10;&#10;Description automatically generated">
            <a:extLst>
              <a:ext uri="{FF2B5EF4-FFF2-40B4-BE49-F238E27FC236}">
                <a16:creationId xmlns:a16="http://schemas.microsoft.com/office/drawing/2014/main" id="{044EC2F5-7564-4244-B500-919BBAF701B4}"/>
              </a:ext>
            </a:extLst>
          </p:cNvPr>
          <p:cNvPicPr>
            <a:picLocks noChangeAspect="1"/>
          </p:cNvPicPr>
          <p:nvPr/>
        </p:nvPicPr>
        <p:blipFill>
          <a:blip r:embed="rId12"/>
          <a:stretch>
            <a:fillRect/>
          </a:stretch>
        </p:blipFill>
        <p:spPr>
          <a:xfrm>
            <a:off x="7906514" y="3340104"/>
            <a:ext cx="1361725" cy="762566"/>
          </a:xfrm>
          <a:prstGeom prst="rect">
            <a:avLst/>
          </a:prstGeom>
        </p:spPr>
      </p:pic>
      <p:pic>
        <p:nvPicPr>
          <p:cNvPr id="42" name="Picture 41" descr="A logo of a person&#10;&#10;Description automatically generated with medium confidence">
            <a:extLst>
              <a:ext uri="{FF2B5EF4-FFF2-40B4-BE49-F238E27FC236}">
                <a16:creationId xmlns:a16="http://schemas.microsoft.com/office/drawing/2014/main" id="{FE2D5C8B-296A-4778-ABD3-3BF4B8AFC903}"/>
              </a:ext>
            </a:extLst>
          </p:cNvPr>
          <p:cNvPicPr>
            <a:picLocks noChangeAspect="1"/>
          </p:cNvPicPr>
          <p:nvPr/>
        </p:nvPicPr>
        <p:blipFill>
          <a:blip r:embed="rId13"/>
          <a:stretch>
            <a:fillRect/>
          </a:stretch>
        </p:blipFill>
        <p:spPr>
          <a:xfrm>
            <a:off x="7075540" y="4215001"/>
            <a:ext cx="1073313" cy="834313"/>
          </a:xfrm>
          <a:prstGeom prst="rect">
            <a:avLst/>
          </a:prstGeom>
        </p:spPr>
      </p:pic>
      <p:pic>
        <p:nvPicPr>
          <p:cNvPr id="43" name="Picture 42" descr="A logo with orange circles and grey dots&#10;&#10;Description automatically generated">
            <a:extLst>
              <a:ext uri="{FF2B5EF4-FFF2-40B4-BE49-F238E27FC236}">
                <a16:creationId xmlns:a16="http://schemas.microsoft.com/office/drawing/2014/main" id="{EB6CF046-4D91-44C0-AED5-6B6F41B62542}"/>
              </a:ext>
            </a:extLst>
          </p:cNvPr>
          <p:cNvPicPr>
            <a:picLocks noChangeAspect="1"/>
          </p:cNvPicPr>
          <p:nvPr/>
        </p:nvPicPr>
        <p:blipFill>
          <a:blip r:embed="rId14"/>
          <a:stretch>
            <a:fillRect/>
          </a:stretch>
        </p:blipFill>
        <p:spPr>
          <a:xfrm>
            <a:off x="9357607" y="3682007"/>
            <a:ext cx="865610" cy="834313"/>
          </a:xfrm>
          <a:prstGeom prst="rect">
            <a:avLst/>
          </a:prstGeom>
        </p:spPr>
      </p:pic>
      <p:pic>
        <p:nvPicPr>
          <p:cNvPr id="44" name="Picture 43" descr="A logo with a circular design&#10;&#10;Description automatically generated with medium confidence">
            <a:extLst>
              <a:ext uri="{FF2B5EF4-FFF2-40B4-BE49-F238E27FC236}">
                <a16:creationId xmlns:a16="http://schemas.microsoft.com/office/drawing/2014/main" id="{94095D00-5943-49BA-B168-D427D159A0CB}"/>
              </a:ext>
            </a:extLst>
          </p:cNvPr>
          <p:cNvPicPr>
            <a:picLocks noChangeAspect="1"/>
          </p:cNvPicPr>
          <p:nvPr/>
        </p:nvPicPr>
        <p:blipFill>
          <a:blip r:embed="rId15"/>
          <a:stretch>
            <a:fillRect/>
          </a:stretch>
        </p:blipFill>
        <p:spPr>
          <a:xfrm>
            <a:off x="8482584" y="4341405"/>
            <a:ext cx="1309805" cy="1079790"/>
          </a:xfrm>
          <a:prstGeom prst="rect">
            <a:avLst/>
          </a:prstGeom>
        </p:spPr>
      </p:pic>
      <p:pic>
        <p:nvPicPr>
          <p:cNvPr id="45" name="Picture 44" descr="A blue and black text&#10;&#10;Description automatically generated">
            <a:extLst>
              <a:ext uri="{FF2B5EF4-FFF2-40B4-BE49-F238E27FC236}">
                <a16:creationId xmlns:a16="http://schemas.microsoft.com/office/drawing/2014/main" id="{F49AF7BB-EE46-4B6E-81CA-2EB4B3A98C6B}"/>
              </a:ext>
            </a:extLst>
          </p:cNvPr>
          <p:cNvPicPr>
            <a:picLocks noChangeAspect="1"/>
          </p:cNvPicPr>
          <p:nvPr/>
        </p:nvPicPr>
        <p:blipFill>
          <a:blip r:embed="rId16"/>
          <a:stretch>
            <a:fillRect/>
          </a:stretch>
        </p:blipFill>
        <p:spPr>
          <a:xfrm>
            <a:off x="9632697" y="5200256"/>
            <a:ext cx="1309805" cy="1224222"/>
          </a:xfrm>
          <a:prstGeom prst="rect">
            <a:avLst/>
          </a:prstGeom>
        </p:spPr>
      </p:pic>
      <p:pic>
        <p:nvPicPr>
          <p:cNvPr id="46" name="Picture 45" descr="A logo with a mountain and a city&#10;&#10;Description automatically generated with medium confidence">
            <a:extLst>
              <a:ext uri="{FF2B5EF4-FFF2-40B4-BE49-F238E27FC236}">
                <a16:creationId xmlns:a16="http://schemas.microsoft.com/office/drawing/2014/main" id="{2EE25CC0-50D0-4A85-9747-1197519E9D80}"/>
              </a:ext>
            </a:extLst>
          </p:cNvPr>
          <p:cNvPicPr>
            <a:picLocks noChangeAspect="1"/>
          </p:cNvPicPr>
          <p:nvPr/>
        </p:nvPicPr>
        <p:blipFill>
          <a:blip r:embed="rId17"/>
          <a:stretch>
            <a:fillRect/>
          </a:stretch>
        </p:blipFill>
        <p:spPr>
          <a:xfrm>
            <a:off x="7857929" y="5037483"/>
            <a:ext cx="785317" cy="942380"/>
          </a:xfrm>
          <a:prstGeom prst="rect">
            <a:avLst/>
          </a:prstGeom>
        </p:spPr>
      </p:pic>
    </p:spTree>
    <p:extLst>
      <p:ext uri="{BB962C8B-B14F-4D97-AF65-F5344CB8AC3E}">
        <p14:creationId xmlns:p14="http://schemas.microsoft.com/office/powerpoint/2010/main" val="296571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7780-FBDF-48B1-8CFA-0C4A1DD3DB31}"/>
              </a:ext>
            </a:extLst>
          </p:cNvPr>
          <p:cNvSpPr>
            <a:spLocks noGrp="1"/>
          </p:cNvSpPr>
          <p:nvPr>
            <p:ph type="title"/>
          </p:nvPr>
        </p:nvSpPr>
        <p:spPr>
          <a:xfrm>
            <a:off x="685801" y="609601"/>
            <a:ext cx="10131425" cy="457198"/>
          </a:xfrm>
        </p:spPr>
        <p:txBody>
          <a:bodyPr>
            <a:normAutofit fontScale="90000"/>
          </a:bodyPr>
          <a:lstStyle/>
          <a:p>
            <a:r>
              <a:rPr lang="en-US" dirty="0"/>
              <a:t>                                      Data Description</a:t>
            </a:r>
          </a:p>
        </p:txBody>
      </p:sp>
      <p:sp>
        <p:nvSpPr>
          <p:cNvPr id="3" name="Content Placeholder 2">
            <a:extLst>
              <a:ext uri="{FF2B5EF4-FFF2-40B4-BE49-F238E27FC236}">
                <a16:creationId xmlns:a16="http://schemas.microsoft.com/office/drawing/2014/main" id="{AD6643D1-0F55-4D08-B6B5-9CC327226CD0}"/>
              </a:ext>
            </a:extLst>
          </p:cNvPr>
          <p:cNvSpPr>
            <a:spLocks noGrp="1"/>
          </p:cNvSpPr>
          <p:nvPr>
            <p:ph sz="half" idx="1"/>
          </p:nvPr>
        </p:nvSpPr>
        <p:spPr>
          <a:xfrm>
            <a:off x="756179" y="1364735"/>
            <a:ext cx="4995334" cy="1067746"/>
          </a:xfrm>
        </p:spPr>
        <p:txBody>
          <a:bodyPr>
            <a:normAutofit/>
          </a:bodyPr>
          <a:lstStyle/>
          <a:p>
            <a:r>
              <a:rPr lang="en-US" sz="1900" dirty="0"/>
              <a:t>Source:</a:t>
            </a:r>
          </a:p>
          <a:p>
            <a:pPr marL="0" indent="0">
              <a:buNone/>
            </a:pPr>
            <a:r>
              <a:rPr lang="en-US" dirty="0"/>
              <a:t>            (www.kaggle.com)</a:t>
            </a:r>
          </a:p>
        </p:txBody>
      </p:sp>
      <p:sp>
        <p:nvSpPr>
          <p:cNvPr id="4" name="Content Placeholder 3">
            <a:extLst>
              <a:ext uri="{FF2B5EF4-FFF2-40B4-BE49-F238E27FC236}">
                <a16:creationId xmlns:a16="http://schemas.microsoft.com/office/drawing/2014/main" id="{93AD5C7A-DBB7-41C3-A594-6A8E0473871D}"/>
              </a:ext>
            </a:extLst>
          </p:cNvPr>
          <p:cNvSpPr>
            <a:spLocks noGrp="1"/>
          </p:cNvSpPr>
          <p:nvPr>
            <p:ph sz="half" idx="2"/>
          </p:nvPr>
        </p:nvSpPr>
        <p:spPr>
          <a:xfrm>
            <a:off x="873563" y="3327775"/>
            <a:ext cx="4995332" cy="2453834"/>
          </a:xfrm>
        </p:spPr>
        <p:txBody>
          <a:bodyPr>
            <a:noAutofit/>
          </a:bodyPr>
          <a:lstStyle/>
          <a:p>
            <a:r>
              <a:rPr lang="en-US" sz="1600" b="1" dirty="0"/>
              <a:t>Invoice:</a:t>
            </a:r>
            <a:r>
              <a:rPr lang="en-US" sz="1600" dirty="0"/>
              <a:t> Unique identifier for each transaction.</a:t>
            </a:r>
          </a:p>
          <a:p>
            <a:r>
              <a:rPr lang="en-US" sz="1600" b="1" dirty="0" err="1"/>
              <a:t>StockCode</a:t>
            </a:r>
            <a:r>
              <a:rPr lang="en-US" sz="1600" b="1" dirty="0"/>
              <a:t>:</a:t>
            </a:r>
            <a:r>
              <a:rPr lang="en-US" sz="1600" dirty="0"/>
              <a:t> Code representing the product in the transaction.</a:t>
            </a:r>
          </a:p>
          <a:p>
            <a:r>
              <a:rPr lang="en-US" sz="1600" b="1" dirty="0"/>
              <a:t>Description:</a:t>
            </a:r>
            <a:r>
              <a:rPr lang="en-US" sz="1600" dirty="0"/>
              <a:t> Description of the product.(practical household items and whimsical decorative pieces)</a:t>
            </a:r>
          </a:p>
          <a:p>
            <a:r>
              <a:rPr lang="en-US" sz="1600" b="1" dirty="0"/>
              <a:t>Quantity:</a:t>
            </a:r>
            <a:r>
              <a:rPr lang="en-US" sz="1600" dirty="0"/>
              <a:t> Number of items purchased in the transaction.</a:t>
            </a:r>
          </a:p>
          <a:p>
            <a:r>
              <a:rPr lang="en-US" sz="1600" b="1" dirty="0" err="1"/>
              <a:t>InvoiceDate</a:t>
            </a:r>
            <a:r>
              <a:rPr lang="en-US" sz="1600" b="1" dirty="0"/>
              <a:t>:</a:t>
            </a:r>
            <a:r>
              <a:rPr lang="en-US" sz="1600" dirty="0"/>
              <a:t> Date and time of the transaction.</a:t>
            </a:r>
          </a:p>
          <a:p>
            <a:r>
              <a:rPr lang="en-US" sz="1600" b="1" dirty="0"/>
              <a:t>Price:</a:t>
            </a:r>
            <a:r>
              <a:rPr lang="en-US" sz="1600" dirty="0"/>
              <a:t> Price of each item in the transaction.</a:t>
            </a:r>
          </a:p>
          <a:p>
            <a:r>
              <a:rPr lang="en-US" sz="1600" b="1" dirty="0"/>
              <a:t>Customer ID:</a:t>
            </a:r>
            <a:r>
              <a:rPr lang="en-US" sz="1600" dirty="0"/>
              <a:t> Unique identifier for each customer.</a:t>
            </a:r>
          </a:p>
          <a:p>
            <a:r>
              <a:rPr lang="en-US" sz="1600" b="1" dirty="0"/>
              <a:t>Country:</a:t>
            </a:r>
            <a:r>
              <a:rPr lang="en-US" sz="1600" dirty="0"/>
              <a:t> Country where the transaction took place.</a:t>
            </a:r>
          </a:p>
          <a:p>
            <a:pPr lvl="0"/>
            <a:endParaRPr lang="en-US" sz="1600" dirty="0"/>
          </a:p>
        </p:txBody>
      </p:sp>
      <p:pic>
        <p:nvPicPr>
          <p:cNvPr id="5" name="Picture 2" descr="https://venngage-wordpress.s3.amazonaws.com/uploads/2021/11/03fe1536-03a4-4448-8ad6-499fa63813e5.png">
            <a:extLst>
              <a:ext uri="{FF2B5EF4-FFF2-40B4-BE49-F238E27FC236}">
                <a16:creationId xmlns:a16="http://schemas.microsoft.com/office/drawing/2014/main" id="{556A33F6-ADC3-440C-B001-375CC41D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26" y="2432481"/>
            <a:ext cx="3836669" cy="22513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EE29BAF-17CF-49DC-ABA2-81045E4396E4}"/>
              </a:ext>
            </a:extLst>
          </p:cNvPr>
          <p:cNvSpPr/>
          <p:nvPr/>
        </p:nvSpPr>
        <p:spPr>
          <a:xfrm>
            <a:off x="8442043" y="1913552"/>
            <a:ext cx="1883977" cy="369332"/>
          </a:xfrm>
          <a:prstGeom prst="rect">
            <a:avLst/>
          </a:prstGeom>
        </p:spPr>
        <p:txBody>
          <a:bodyPr wrap="none">
            <a:spAutoFit/>
          </a:bodyPr>
          <a:lstStyle/>
          <a:p>
            <a:r>
              <a:rPr lang="en-US" dirty="0"/>
              <a:t>Customer Journey</a:t>
            </a:r>
          </a:p>
        </p:txBody>
      </p:sp>
    </p:spTree>
    <p:extLst>
      <p:ext uri="{BB962C8B-B14F-4D97-AF65-F5344CB8AC3E}">
        <p14:creationId xmlns:p14="http://schemas.microsoft.com/office/powerpoint/2010/main" val="300913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210245-2912-4C72-A60A-0898881E54E6}"/>
              </a:ext>
            </a:extLst>
          </p:cNvPr>
          <p:cNvPicPr>
            <a:picLocks noGrp="1" noChangeAspect="1"/>
          </p:cNvPicPr>
          <p:nvPr>
            <p:ph sz="half" idx="2"/>
          </p:nvPr>
        </p:nvPicPr>
        <p:blipFill>
          <a:blip r:embed="rId2"/>
          <a:stretch>
            <a:fillRect/>
          </a:stretch>
        </p:blipFill>
        <p:spPr>
          <a:xfrm>
            <a:off x="177553" y="165125"/>
            <a:ext cx="4297364" cy="3528187"/>
          </a:xfrm>
          <a:prstGeom prst="rect">
            <a:avLst/>
          </a:prstGeom>
        </p:spPr>
      </p:pic>
      <p:pic>
        <p:nvPicPr>
          <p:cNvPr id="12" name="Content Placeholder 11">
            <a:extLst>
              <a:ext uri="{FF2B5EF4-FFF2-40B4-BE49-F238E27FC236}">
                <a16:creationId xmlns:a16="http://schemas.microsoft.com/office/drawing/2014/main" id="{5B685D4D-DD8C-45F0-B5BF-85450F5FC8DC}"/>
              </a:ext>
            </a:extLst>
          </p:cNvPr>
          <p:cNvPicPr>
            <a:picLocks noGrp="1" noChangeAspect="1"/>
          </p:cNvPicPr>
          <p:nvPr>
            <p:ph sz="half" idx="1"/>
          </p:nvPr>
        </p:nvPicPr>
        <p:blipFill>
          <a:blip r:embed="rId3"/>
          <a:stretch>
            <a:fillRect/>
          </a:stretch>
        </p:blipFill>
        <p:spPr>
          <a:xfrm>
            <a:off x="7886330" y="3024532"/>
            <a:ext cx="4063585" cy="3689205"/>
          </a:xfrm>
          <a:prstGeom prst="rect">
            <a:avLst/>
          </a:prstGeom>
        </p:spPr>
      </p:pic>
      <p:cxnSp>
        <p:nvCxnSpPr>
          <p:cNvPr id="14" name="Straight Arrow Connector 13">
            <a:extLst>
              <a:ext uri="{FF2B5EF4-FFF2-40B4-BE49-F238E27FC236}">
                <a16:creationId xmlns:a16="http://schemas.microsoft.com/office/drawing/2014/main" id="{7CA7F226-95E9-4756-84C2-B0A4CD4639F2}"/>
              </a:ext>
            </a:extLst>
          </p:cNvPr>
          <p:cNvCxnSpPr>
            <a:cxnSpLocks/>
          </p:cNvCxnSpPr>
          <p:nvPr/>
        </p:nvCxnSpPr>
        <p:spPr>
          <a:xfrm flipH="1">
            <a:off x="6338085" y="4932636"/>
            <a:ext cx="99551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462F0981-7B90-404A-B225-7D4142795F65}"/>
              </a:ext>
            </a:extLst>
          </p:cNvPr>
          <p:cNvCxnSpPr>
            <a:cxnSpLocks/>
          </p:cNvCxnSpPr>
          <p:nvPr/>
        </p:nvCxnSpPr>
        <p:spPr>
          <a:xfrm>
            <a:off x="4722921" y="1901300"/>
            <a:ext cx="1038686" cy="0"/>
          </a:xfrm>
          <a:prstGeom prst="straightConnector1">
            <a:avLst/>
          </a:prstGeom>
          <a:ln>
            <a:solidFill>
              <a:schemeClr val="bg2">
                <a:lumMod val="20000"/>
                <a:lumOff val="8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2" name="Rectangle 21">
            <a:extLst>
              <a:ext uri="{FF2B5EF4-FFF2-40B4-BE49-F238E27FC236}">
                <a16:creationId xmlns:a16="http://schemas.microsoft.com/office/drawing/2014/main" id="{41029AB9-E8F0-4A41-B7A8-95A245DB0DD7}"/>
              </a:ext>
            </a:extLst>
          </p:cNvPr>
          <p:cNvSpPr/>
          <p:nvPr/>
        </p:nvSpPr>
        <p:spPr>
          <a:xfrm>
            <a:off x="5918447" y="1439635"/>
            <a:ext cx="6096000" cy="923330"/>
          </a:xfrm>
          <a:prstGeom prst="rect">
            <a:avLst/>
          </a:prstGeom>
        </p:spPr>
        <p:txBody>
          <a:bodyPr>
            <a:spAutoFit/>
          </a:bodyPr>
          <a:lstStyle/>
          <a:p>
            <a:r>
              <a:rPr lang="en-US" dirty="0"/>
              <a:t>There are 5379 rows and 12 columns with integer, float and bool datatypes. “ </a:t>
            </a:r>
            <a:r>
              <a:rPr lang="en-US" dirty="0" err="1"/>
              <a:t>NextpurchaseDayRange</a:t>
            </a:r>
            <a:r>
              <a:rPr lang="en-US" dirty="0"/>
              <a:t> " is dependent variable.</a:t>
            </a:r>
          </a:p>
        </p:txBody>
      </p:sp>
      <p:sp>
        <p:nvSpPr>
          <p:cNvPr id="26" name="Rectangle 25">
            <a:extLst>
              <a:ext uri="{FF2B5EF4-FFF2-40B4-BE49-F238E27FC236}">
                <a16:creationId xmlns:a16="http://schemas.microsoft.com/office/drawing/2014/main" id="{95A64EA1-8EE7-4ECE-B9C1-13F71C76E76B}"/>
              </a:ext>
            </a:extLst>
          </p:cNvPr>
          <p:cNvSpPr/>
          <p:nvPr/>
        </p:nvSpPr>
        <p:spPr>
          <a:xfrm>
            <a:off x="429088" y="4413494"/>
            <a:ext cx="6096000" cy="1200329"/>
          </a:xfrm>
          <a:prstGeom prst="rect">
            <a:avLst/>
          </a:prstGeom>
        </p:spPr>
        <p:txBody>
          <a:bodyPr>
            <a:spAutoFit/>
          </a:bodyPr>
          <a:lstStyle/>
          <a:p>
            <a:r>
              <a:rPr lang="en-US" dirty="0">
                <a:latin typeface="Inter"/>
              </a:rPr>
              <a:t>we observe that </a:t>
            </a:r>
            <a:r>
              <a:rPr lang="en-US" dirty="0" err="1">
                <a:latin typeface="Inter"/>
              </a:rPr>
              <a:t>Recency_Rank</a:t>
            </a:r>
            <a:r>
              <a:rPr lang="en-US" dirty="0">
                <a:latin typeface="Inter"/>
              </a:rPr>
              <a:t> has the highest positive correlation of 0.996 with </a:t>
            </a:r>
            <a:r>
              <a:rPr lang="en-US" dirty="0" err="1">
                <a:latin typeface="Inter"/>
              </a:rPr>
              <a:t>RFM_Segment_Concat</a:t>
            </a:r>
            <a:r>
              <a:rPr lang="en-US" dirty="0">
                <a:latin typeface="Inter"/>
              </a:rPr>
              <a:t>, and Recency has the highest negative correlation of -0.921 with </a:t>
            </a:r>
            <a:r>
              <a:rPr lang="en-US" dirty="0" err="1">
                <a:latin typeface="Inter"/>
              </a:rPr>
              <a:t>RFM_Segment_Concat</a:t>
            </a:r>
            <a:r>
              <a:rPr lang="en-US" dirty="0">
                <a:latin typeface="Inter"/>
              </a:rPr>
              <a:t>.</a:t>
            </a:r>
          </a:p>
        </p:txBody>
      </p:sp>
      <p:pic>
        <p:nvPicPr>
          <p:cNvPr id="2" name="Picture 1">
            <a:extLst>
              <a:ext uri="{FF2B5EF4-FFF2-40B4-BE49-F238E27FC236}">
                <a16:creationId xmlns:a16="http://schemas.microsoft.com/office/drawing/2014/main" id="{0FFCDE03-231A-4CF6-BA10-6390BAD746FC}"/>
              </a:ext>
            </a:extLst>
          </p:cNvPr>
          <p:cNvPicPr>
            <a:picLocks noChangeAspect="1"/>
          </p:cNvPicPr>
          <p:nvPr/>
        </p:nvPicPr>
        <p:blipFill>
          <a:blip r:embed="rId4"/>
          <a:stretch>
            <a:fillRect/>
          </a:stretch>
        </p:blipFill>
        <p:spPr>
          <a:xfrm>
            <a:off x="7886331" y="3024532"/>
            <a:ext cx="4063584" cy="3689249"/>
          </a:xfrm>
          <a:prstGeom prst="rect">
            <a:avLst/>
          </a:prstGeom>
        </p:spPr>
      </p:pic>
    </p:spTree>
    <p:extLst>
      <p:ext uri="{BB962C8B-B14F-4D97-AF65-F5344CB8AC3E}">
        <p14:creationId xmlns:p14="http://schemas.microsoft.com/office/powerpoint/2010/main" val="327939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C4C-4477-4922-95AA-7076E647E854}"/>
              </a:ext>
            </a:extLst>
          </p:cNvPr>
          <p:cNvSpPr>
            <a:spLocks noGrp="1"/>
          </p:cNvSpPr>
          <p:nvPr>
            <p:ph type="title"/>
          </p:nvPr>
        </p:nvSpPr>
        <p:spPr>
          <a:xfrm>
            <a:off x="822007" y="138984"/>
            <a:ext cx="10131425" cy="1456267"/>
          </a:xfrm>
        </p:spPr>
        <p:txBody>
          <a:bodyPr/>
          <a:lstStyle/>
          <a:p>
            <a:r>
              <a:rPr lang="en-US" dirty="0"/>
              <a:t>                        </a:t>
            </a:r>
            <a:r>
              <a:rPr lang="en-US" u="sng" dirty="0"/>
              <a:t>GRAPHICAL REPRESNTATION</a:t>
            </a:r>
            <a:br>
              <a:rPr lang="en-US" dirty="0"/>
            </a:br>
            <a:endParaRPr lang="en-US" dirty="0"/>
          </a:p>
        </p:txBody>
      </p:sp>
      <p:pic>
        <p:nvPicPr>
          <p:cNvPr id="7" name="Content Placeholder 6">
            <a:extLst>
              <a:ext uri="{FF2B5EF4-FFF2-40B4-BE49-F238E27FC236}">
                <a16:creationId xmlns:a16="http://schemas.microsoft.com/office/drawing/2014/main" id="{3150C17A-D894-42EC-BCA2-CCB9A610E5C2}"/>
              </a:ext>
            </a:extLst>
          </p:cNvPr>
          <p:cNvPicPr>
            <a:picLocks noGrp="1" noChangeAspect="1"/>
          </p:cNvPicPr>
          <p:nvPr>
            <p:ph sz="half" idx="2"/>
          </p:nvPr>
        </p:nvPicPr>
        <p:blipFill>
          <a:blip r:embed="rId2"/>
          <a:stretch>
            <a:fillRect/>
          </a:stretch>
        </p:blipFill>
        <p:spPr>
          <a:xfrm>
            <a:off x="6096000" y="3947366"/>
            <a:ext cx="4995862" cy="2285587"/>
          </a:xfrm>
          <a:prstGeom prst="rect">
            <a:avLst/>
          </a:prstGeom>
        </p:spPr>
      </p:pic>
      <p:pic>
        <p:nvPicPr>
          <p:cNvPr id="5" name="Content Placeholder 4">
            <a:extLst>
              <a:ext uri="{FF2B5EF4-FFF2-40B4-BE49-F238E27FC236}">
                <a16:creationId xmlns:a16="http://schemas.microsoft.com/office/drawing/2014/main" id="{2B47B9D7-B869-4622-8C2D-9880F20EFBCD}"/>
              </a:ext>
            </a:extLst>
          </p:cNvPr>
          <p:cNvPicPr>
            <a:picLocks noGrp="1" noChangeAspect="1"/>
          </p:cNvPicPr>
          <p:nvPr>
            <p:ph sz="half" idx="1"/>
          </p:nvPr>
        </p:nvPicPr>
        <p:blipFill>
          <a:blip r:embed="rId3"/>
          <a:stretch>
            <a:fillRect/>
          </a:stretch>
        </p:blipFill>
        <p:spPr>
          <a:xfrm>
            <a:off x="455612" y="3947366"/>
            <a:ext cx="5137467" cy="2285587"/>
          </a:xfrm>
          <a:prstGeom prst="rect">
            <a:avLst/>
          </a:prstGeom>
        </p:spPr>
      </p:pic>
      <p:sp>
        <p:nvSpPr>
          <p:cNvPr id="6" name="Rectangle 5">
            <a:extLst>
              <a:ext uri="{FF2B5EF4-FFF2-40B4-BE49-F238E27FC236}">
                <a16:creationId xmlns:a16="http://schemas.microsoft.com/office/drawing/2014/main" id="{8D5E1CC5-CFE6-4042-AB7A-EE84DB3524BE}"/>
              </a:ext>
            </a:extLst>
          </p:cNvPr>
          <p:cNvSpPr/>
          <p:nvPr/>
        </p:nvSpPr>
        <p:spPr>
          <a:xfrm>
            <a:off x="455612" y="1685547"/>
            <a:ext cx="5295901" cy="2308324"/>
          </a:xfrm>
          <a:prstGeom prst="rect">
            <a:avLst/>
          </a:prstGeom>
        </p:spPr>
        <p:txBody>
          <a:bodyPr wrap="square">
            <a:spAutoFit/>
          </a:bodyPr>
          <a:lstStyle/>
          <a:p>
            <a:r>
              <a:rPr lang="en-US" sz="1400" dirty="0"/>
              <a:t>From below outcome, </a:t>
            </a:r>
            <a:r>
              <a:rPr lang="en-US" sz="1400" dirty="0">
                <a:latin typeface="Inter"/>
              </a:rPr>
              <a:t>shows the countries of that max customers/purchase from the online retail shop:</a:t>
            </a:r>
          </a:p>
          <a:p>
            <a:r>
              <a:rPr lang="en-US" sz="1400" dirty="0"/>
              <a:t>The United Kingdom</a:t>
            </a:r>
          </a:p>
          <a:p>
            <a:r>
              <a:rPr lang="en-US" sz="1400" dirty="0"/>
              <a:t>Germany</a:t>
            </a:r>
          </a:p>
          <a:p>
            <a:r>
              <a:rPr lang="en-US" sz="1400" dirty="0"/>
              <a:t>France</a:t>
            </a:r>
          </a:p>
          <a:p>
            <a:r>
              <a:rPr lang="en-US" sz="1400" dirty="0">
                <a:latin typeface="Inter"/>
              </a:rPr>
              <a:t>Spain</a:t>
            </a:r>
          </a:p>
          <a:p>
            <a:r>
              <a:rPr lang="en-US" sz="1400" dirty="0"/>
              <a:t>Belgium</a:t>
            </a:r>
            <a:endParaRPr lang="en-US" sz="1400" dirty="0">
              <a:latin typeface="Inter"/>
            </a:endParaRPr>
          </a:p>
          <a:p>
            <a:r>
              <a:rPr lang="en-US" sz="1400" dirty="0">
                <a:latin typeface="Inter"/>
              </a:rPr>
              <a:t>with the United Kingdom being the country with the highest customers. They represent about </a:t>
            </a:r>
            <a:r>
              <a:rPr lang="en-US" sz="1400" b="1" dirty="0">
                <a:latin typeface="Inter"/>
              </a:rPr>
              <a:t>90.6%</a:t>
            </a:r>
            <a:r>
              <a:rPr lang="en-US" sz="1400" dirty="0">
                <a:latin typeface="Inter"/>
              </a:rPr>
              <a:t> of the entire online customers.</a:t>
            </a:r>
            <a:endParaRPr lang="en-US" sz="1400" dirty="0"/>
          </a:p>
        </p:txBody>
      </p:sp>
      <p:sp>
        <p:nvSpPr>
          <p:cNvPr id="8" name="Rectangle 7">
            <a:extLst>
              <a:ext uri="{FF2B5EF4-FFF2-40B4-BE49-F238E27FC236}">
                <a16:creationId xmlns:a16="http://schemas.microsoft.com/office/drawing/2014/main" id="{03879F13-F8E5-4B56-9B1D-80E9F016565F}"/>
              </a:ext>
            </a:extLst>
          </p:cNvPr>
          <p:cNvSpPr/>
          <p:nvPr/>
        </p:nvSpPr>
        <p:spPr>
          <a:xfrm>
            <a:off x="6020885" y="1827514"/>
            <a:ext cx="5516880" cy="1815882"/>
          </a:xfrm>
          <a:prstGeom prst="rect">
            <a:avLst/>
          </a:prstGeom>
        </p:spPr>
        <p:txBody>
          <a:bodyPr wrap="square">
            <a:spAutoFit/>
          </a:bodyPr>
          <a:lstStyle/>
          <a:p>
            <a:r>
              <a:rPr lang="en-US" sz="1400" dirty="0"/>
              <a:t>From below outcome, shows the top countries with respect to revenue generated are:</a:t>
            </a:r>
          </a:p>
          <a:p>
            <a:r>
              <a:rPr lang="en-US" sz="1400" dirty="0"/>
              <a:t>The United Kingdom</a:t>
            </a:r>
          </a:p>
          <a:p>
            <a:r>
              <a:rPr lang="en-US" sz="1400" dirty="0"/>
              <a:t>The Republic of Ireland (EIRE)</a:t>
            </a:r>
          </a:p>
          <a:p>
            <a:r>
              <a:rPr lang="en-US" sz="1400" dirty="0"/>
              <a:t>The Netherlands</a:t>
            </a:r>
          </a:p>
          <a:p>
            <a:r>
              <a:rPr lang="en-US" sz="1400" dirty="0"/>
              <a:t>Germany</a:t>
            </a:r>
          </a:p>
          <a:p>
            <a:r>
              <a:rPr lang="en-US" sz="1400" dirty="0"/>
              <a:t>France</a:t>
            </a:r>
          </a:p>
          <a:p>
            <a:r>
              <a:rPr lang="en-US" sz="1400" dirty="0"/>
              <a:t>with the United Kingdom recording the highest in percentage 82.6%</a:t>
            </a:r>
          </a:p>
        </p:txBody>
      </p:sp>
      <p:sp>
        <p:nvSpPr>
          <p:cNvPr id="10" name="Rectangle 9">
            <a:extLst>
              <a:ext uri="{FF2B5EF4-FFF2-40B4-BE49-F238E27FC236}">
                <a16:creationId xmlns:a16="http://schemas.microsoft.com/office/drawing/2014/main" id="{9047CA69-3C51-422A-BC4A-7FDBF6331A6D}"/>
              </a:ext>
            </a:extLst>
          </p:cNvPr>
          <p:cNvSpPr/>
          <p:nvPr/>
        </p:nvSpPr>
        <p:spPr>
          <a:xfrm>
            <a:off x="1100837" y="1261429"/>
            <a:ext cx="2512354" cy="369332"/>
          </a:xfrm>
          <a:prstGeom prst="rect">
            <a:avLst/>
          </a:prstGeom>
        </p:spPr>
        <p:txBody>
          <a:bodyPr wrap="none">
            <a:spAutoFit/>
          </a:bodyPr>
          <a:lstStyle/>
          <a:p>
            <a:r>
              <a:rPr lang="en-US" u="sng" dirty="0"/>
              <a:t>Customer Country Count</a:t>
            </a:r>
          </a:p>
        </p:txBody>
      </p:sp>
      <p:sp>
        <p:nvSpPr>
          <p:cNvPr id="11" name="Rectangle 10">
            <a:extLst>
              <a:ext uri="{FF2B5EF4-FFF2-40B4-BE49-F238E27FC236}">
                <a16:creationId xmlns:a16="http://schemas.microsoft.com/office/drawing/2014/main" id="{36AAD0B4-AEFD-4EC1-8BCC-57FD0CE4D104}"/>
              </a:ext>
            </a:extLst>
          </p:cNvPr>
          <p:cNvSpPr/>
          <p:nvPr/>
        </p:nvSpPr>
        <p:spPr>
          <a:xfrm>
            <a:off x="7653109" y="1279188"/>
            <a:ext cx="1851404" cy="369332"/>
          </a:xfrm>
          <a:prstGeom prst="rect">
            <a:avLst/>
          </a:prstGeom>
        </p:spPr>
        <p:txBody>
          <a:bodyPr wrap="none">
            <a:spAutoFit/>
          </a:bodyPr>
          <a:lstStyle/>
          <a:p>
            <a:r>
              <a:rPr lang="en-US" u="sng" dirty="0"/>
              <a:t> Country Revenue</a:t>
            </a:r>
          </a:p>
        </p:txBody>
      </p:sp>
      <p:cxnSp>
        <p:nvCxnSpPr>
          <p:cNvPr id="12" name="Straight Connector 11">
            <a:extLst>
              <a:ext uri="{FF2B5EF4-FFF2-40B4-BE49-F238E27FC236}">
                <a16:creationId xmlns:a16="http://schemas.microsoft.com/office/drawing/2014/main" id="{8EF9D857-A55F-46E5-BE94-687A241CCEDF}"/>
              </a:ext>
            </a:extLst>
          </p:cNvPr>
          <p:cNvCxnSpPr>
            <a:cxnSpLocks/>
          </p:cNvCxnSpPr>
          <p:nvPr/>
        </p:nvCxnSpPr>
        <p:spPr>
          <a:xfrm flipH="1">
            <a:off x="5886199" y="1261429"/>
            <a:ext cx="1" cy="516600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5627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7C4B-05F4-4329-88B9-6239B27C0A18}"/>
              </a:ext>
            </a:extLst>
          </p:cNvPr>
          <p:cNvSpPr>
            <a:spLocks noGrp="1"/>
          </p:cNvSpPr>
          <p:nvPr>
            <p:ph type="title"/>
          </p:nvPr>
        </p:nvSpPr>
        <p:spPr>
          <a:xfrm>
            <a:off x="204471" y="817793"/>
            <a:ext cx="4983480" cy="397087"/>
          </a:xfrm>
        </p:spPr>
        <p:txBody>
          <a:bodyPr>
            <a:normAutofit/>
          </a:bodyPr>
          <a:lstStyle/>
          <a:p>
            <a:r>
              <a:rPr lang="en-US" sz="1800" dirty="0"/>
              <a:t>   </a:t>
            </a:r>
            <a:r>
              <a:rPr lang="en-US" sz="1800" u="sng" dirty="0" err="1"/>
              <a:t>Montly</a:t>
            </a:r>
            <a:r>
              <a:rPr lang="en-US" sz="1800" u="sng" dirty="0"/>
              <a:t> Revenue from Dec. 2021 to Dec. 2023</a:t>
            </a:r>
          </a:p>
        </p:txBody>
      </p:sp>
      <p:pic>
        <p:nvPicPr>
          <p:cNvPr id="6" name="Content Placeholder 5">
            <a:extLst>
              <a:ext uri="{FF2B5EF4-FFF2-40B4-BE49-F238E27FC236}">
                <a16:creationId xmlns:a16="http://schemas.microsoft.com/office/drawing/2014/main" id="{FD6E5DF2-E925-49F8-98AD-4BDDE703E6E2}"/>
              </a:ext>
            </a:extLst>
          </p:cNvPr>
          <p:cNvPicPr>
            <a:picLocks noGrp="1" noChangeAspect="1"/>
          </p:cNvPicPr>
          <p:nvPr>
            <p:ph idx="1"/>
          </p:nvPr>
        </p:nvPicPr>
        <p:blipFill>
          <a:blip r:embed="rId2"/>
          <a:stretch>
            <a:fillRect/>
          </a:stretch>
        </p:blipFill>
        <p:spPr>
          <a:xfrm>
            <a:off x="5568951" y="428633"/>
            <a:ext cx="6139814" cy="2890300"/>
          </a:xfrm>
        </p:spPr>
      </p:pic>
      <p:sp>
        <p:nvSpPr>
          <p:cNvPr id="4" name="Text Placeholder 3">
            <a:extLst>
              <a:ext uri="{FF2B5EF4-FFF2-40B4-BE49-F238E27FC236}">
                <a16:creationId xmlns:a16="http://schemas.microsoft.com/office/drawing/2014/main" id="{E8F8A4B2-8E8A-41C2-97C7-6AD89223C42A}"/>
              </a:ext>
            </a:extLst>
          </p:cNvPr>
          <p:cNvSpPr>
            <a:spLocks noGrp="1"/>
          </p:cNvSpPr>
          <p:nvPr>
            <p:ph type="body" sz="half" idx="2"/>
          </p:nvPr>
        </p:nvSpPr>
        <p:spPr>
          <a:xfrm>
            <a:off x="1126066" y="1435320"/>
            <a:ext cx="3680885" cy="1828800"/>
          </a:xfrm>
        </p:spPr>
        <p:txBody>
          <a:bodyPr/>
          <a:lstStyle/>
          <a:p>
            <a:r>
              <a:rPr lang="en-US" dirty="0"/>
              <a:t>From the graph figure, we observe that the online retail shop made the highest sales in November 2022, followed by November 2023. Also, one can observe that, monthly sales rises after August.</a:t>
            </a:r>
          </a:p>
        </p:txBody>
      </p:sp>
      <p:pic>
        <p:nvPicPr>
          <p:cNvPr id="7" name="Picture 6">
            <a:extLst>
              <a:ext uri="{FF2B5EF4-FFF2-40B4-BE49-F238E27FC236}">
                <a16:creationId xmlns:a16="http://schemas.microsoft.com/office/drawing/2014/main" id="{745ABD30-C699-4158-97C9-E0F202044300}"/>
              </a:ext>
            </a:extLst>
          </p:cNvPr>
          <p:cNvPicPr>
            <a:picLocks noChangeAspect="1"/>
          </p:cNvPicPr>
          <p:nvPr/>
        </p:nvPicPr>
        <p:blipFill>
          <a:blip r:embed="rId3"/>
          <a:stretch>
            <a:fillRect/>
          </a:stretch>
        </p:blipFill>
        <p:spPr>
          <a:xfrm>
            <a:off x="5568951" y="3656237"/>
            <a:ext cx="6139814" cy="2890300"/>
          </a:xfrm>
          <a:prstGeom prst="rect">
            <a:avLst/>
          </a:prstGeom>
        </p:spPr>
      </p:pic>
      <p:sp>
        <p:nvSpPr>
          <p:cNvPr id="8" name="Rectangle 7">
            <a:extLst>
              <a:ext uri="{FF2B5EF4-FFF2-40B4-BE49-F238E27FC236}">
                <a16:creationId xmlns:a16="http://schemas.microsoft.com/office/drawing/2014/main" id="{5422283A-9C4A-4404-9E60-E0ED09AAFA02}"/>
              </a:ext>
            </a:extLst>
          </p:cNvPr>
          <p:cNvSpPr/>
          <p:nvPr/>
        </p:nvSpPr>
        <p:spPr>
          <a:xfrm>
            <a:off x="1290363" y="4338948"/>
            <a:ext cx="3021340" cy="369332"/>
          </a:xfrm>
          <a:prstGeom prst="rect">
            <a:avLst/>
          </a:prstGeom>
        </p:spPr>
        <p:txBody>
          <a:bodyPr wrap="none">
            <a:spAutoFit/>
          </a:bodyPr>
          <a:lstStyle/>
          <a:p>
            <a:r>
              <a:rPr lang="en-US" u="sng" cap="all" dirty="0">
                <a:ln w="3175" cmpd="sng">
                  <a:noFill/>
                </a:ln>
                <a:latin typeface="+mj-lt"/>
                <a:ea typeface="+mj-ea"/>
                <a:cs typeface="+mj-cs"/>
              </a:rPr>
              <a:t>Customers</a:t>
            </a:r>
            <a:r>
              <a:rPr lang="en-US" u="sng" dirty="0"/>
              <a:t> </a:t>
            </a:r>
            <a:r>
              <a:rPr lang="en-US" u="sng" cap="all" dirty="0">
                <a:ln w="3175" cmpd="sng">
                  <a:noFill/>
                </a:ln>
                <a:latin typeface="+mj-lt"/>
                <a:ea typeface="+mj-ea"/>
                <a:cs typeface="+mj-cs"/>
              </a:rPr>
              <a:t>Recency in Days</a:t>
            </a:r>
          </a:p>
        </p:txBody>
      </p:sp>
      <p:sp>
        <p:nvSpPr>
          <p:cNvPr id="9" name="Rectangle 8">
            <a:extLst>
              <a:ext uri="{FF2B5EF4-FFF2-40B4-BE49-F238E27FC236}">
                <a16:creationId xmlns:a16="http://schemas.microsoft.com/office/drawing/2014/main" id="{AE942026-9FFA-4C75-B5DC-137DD0891BB5}"/>
              </a:ext>
            </a:extLst>
          </p:cNvPr>
          <p:cNvSpPr/>
          <p:nvPr/>
        </p:nvSpPr>
        <p:spPr>
          <a:xfrm>
            <a:off x="1126066" y="4846934"/>
            <a:ext cx="3680885" cy="1077218"/>
          </a:xfrm>
          <a:prstGeom prst="rect">
            <a:avLst/>
          </a:prstGeom>
        </p:spPr>
        <p:txBody>
          <a:bodyPr wrap="square">
            <a:spAutoFit/>
          </a:bodyPr>
          <a:lstStyle/>
          <a:p>
            <a:r>
              <a:rPr lang="en-US" sz="1600" dirty="0"/>
              <a:t>Recency: Customers purchase </a:t>
            </a:r>
            <a:r>
              <a:rPr lang="en-US" sz="1600" dirty="0" err="1"/>
              <a:t>behaviour</a:t>
            </a:r>
            <a:r>
              <a:rPr lang="en-US" sz="1600" dirty="0"/>
              <a:t> based on their most recent purchase date and how many days they have been inactive since their last purchase.</a:t>
            </a:r>
          </a:p>
        </p:txBody>
      </p:sp>
      <p:pic>
        <p:nvPicPr>
          <p:cNvPr id="3" name="Picture 2">
            <a:extLst>
              <a:ext uri="{FF2B5EF4-FFF2-40B4-BE49-F238E27FC236}">
                <a16:creationId xmlns:a16="http://schemas.microsoft.com/office/drawing/2014/main" id="{4050818A-6F62-45B8-85C9-E7A2266044D3}"/>
              </a:ext>
            </a:extLst>
          </p:cNvPr>
          <p:cNvPicPr>
            <a:picLocks noChangeAspect="1"/>
          </p:cNvPicPr>
          <p:nvPr/>
        </p:nvPicPr>
        <p:blipFill>
          <a:blip r:embed="rId4"/>
          <a:stretch>
            <a:fillRect/>
          </a:stretch>
        </p:blipFill>
        <p:spPr>
          <a:xfrm>
            <a:off x="5605781" y="3600756"/>
            <a:ext cx="6139814" cy="2910859"/>
          </a:xfrm>
          <a:prstGeom prst="rect">
            <a:avLst/>
          </a:prstGeom>
        </p:spPr>
      </p:pic>
    </p:spTree>
    <p:extLst>
      <p:ext uri="{BB962C8B-B14F-4D97-AF65-F5344CB8AC3E}">
        <p14:creationId xmlns:p14="http://schemas.microsoft.com/office/powerpoint/2010/main" val="11930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7178</TotalTime>
  <Words>1122</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Courier New</vt:lpstr>
      <vt:lpstr>Helvetica Neue</vt:lpstr>
      <vt:lpstr>Inter</vt:lpstr>
      <vt:lpstr>Söhne</vt:lpstr>
      <vt:lpstr>Söhne Mono</vt:lpstr>
      <vt:lpstr>Celestial</vt:lpstr>
      <vt:lpstr>probable purchase</vt:lpstr>
      <vt:lpstr>                                           INdex</vt:lpstr>
      <vt:lpstr>                                        introduction</vt:lpstr>
      <vt:lpstr>           objective                               Motivation </vt:lpstr>
      <vt:lpstr>                                         PROCESS FLOW</vt:lpstr>
      <vt:lpstr>                                      Data Description</vt:lpstr>
      <vt:lpstr>PowerPoint Presentation</vt:lpstr>
      <vt:lpstr>                        GRAPHICAL REPRESNTATION </vt:lpstr>
      <vt:lpstr>   Montly Revenue from Dec. 2021 to Dec. 2023</vt:lpstr>
      <vt:lpstr>PowerPoint Presentation</vt:lpstr>
      <vt:lpstr>PowerPoint Presentation</vt:lpstr>
      <vt:lpstr>LOGISTIC REGRESSION </vt:lpstr>
      <vt:lpstr>DESICION TREE CLASSIFIER </vt:lpstr>
      <vt:lpstr>Random forest classifier</vt:lpstr>
      <vt:lpstr>Comparative Analysis of Model Performance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probable purchase</dc:title>
  <dc:creator>user</dc:creator>
  <cp:lastModifiedBy>user</cp:lastModifiedBy>
  <cp:revision>132</cp:revision>
  <dcterms:created xsi:type="dcterms:W3CDTF">2024-03-11T19:14:39Z</dcterms:created>
  <dcterms:modified xsi:type="dcterms:W3CDTF">2024-11-27T06:31:53Z</dcterms:modified>
</cp:coreProperties>
</file>