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 autoAdjust="0"/>
    <p:restoredTop sz="94678" autoAdjust="0"/>
  </p:normalViewPr>
  <p:slideViewPr>
    <p:cSldViewPr>
      <p:cViewPr varScale="1">
        <p:scale>
          <a:sx n="81" d="100"/>
          <a:sy n="81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0BA5-C6BA-FA49-B4E6-0B5699D3338E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853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897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0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682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649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969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F04A-3E62-BA43-B0C4-65BF2AB4D942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218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2B80-4632-9746-B1BD-476C0F001D7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7561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30AC-DBB7-F84A-8423-596ADBA2658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06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07D8-29A5-F54B-81CB-9BA381A2A93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5076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DF50-378C-5E40-B268-3BB0D3231784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894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E620-A050-3E47-A8CA-9C730D48E3C5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747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6B5F-8CF7-9A41-90DC-9EE4E0CE7A3C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5072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B197-06DF-0E4E-8323-000D9112CF5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69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2B2E-863C-FD44-91D0-A247B9AB3B6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873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0AA-D973-E249-9E33-2BDC636F4B3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7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6BAC86-C45C-C942-AFBD-8188EEA31590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3479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>
            <a:extLst>
              <a:ext uri="{FF2B5EF4-FFF2-40B4-BE49-F238E27FC236}">
                <a16:creationId xmlns:a16="http://schemas.microsoft.com/office/drawing/2014/main" id="{C3DEA068-C45B-2218-2C88-F115F32A8A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76872"/>
            <a:ext cx="6334472" cy="1470025"/>
          </a:xfrm>
        </p:spPr>
        <p:txBody>
          <a:bodyPr anchor="ctr"/>
          <a:lstStyle/>
          <a:p>
            <a:r>
              <a:rPr lang="es-UY" altLang="en-US" sz="4400" b="1" dirty="0">
                <a:solidFill>
                  <a:schemeClr val="tx1"/>
                </a:solidFill>
              </a:rPr>
              <a:t>Credit Card Default Prediction</a:t>
            </a:r>
            <a:endParaRPr lang="es-ES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5F8099A5-A56C-565B-5D85-27EB4D3A2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88640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Objective :</a:t>
            </a:r>
          </a:p>
          <a:p>
            <a:pPr marL="0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000" dirty="0"/>
              <a:t>The credit card default prediction is a Machine Learning based project. It help in prediction of the people who will be going the default their payments .</a:t>
            </a:r>
          </a:p>
          <a:p>
            <a:pPr marL="400050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b="1" dirty="0"/>
              <a:t>Benefits : </a:t>
            </a:r>
          </a:p>
          <a:p>
            <a:pPr marL="0" indent="0">
              <a:buNone/>
            </a:pPr>
            <a:endParaRPr lang="en-US" altLang="en-US" sz="2400" b="1" dirty="0"/>
          </a:p>
          <a:p>
            <a:pPr marL="457200" lvl="1" indent="0">
              <a:buNone/>
            </a:pPr>
            <a:r>
              <a:rPr lang="en-IN" sz="2000" dirty="0"/>
              <a:t>The growing number of credit card users, banks have been facing an escalating credit card default rate. </a:t>
            </a:r>
          </a:p>
          <a:p>
            <a:pPr marL="457200" lvl="1" indent="0">
              <a:buNone/>
            </a:pPr>
            <a:r>
              <a:rPr lang="en-IN" sz="2000" dirty="0"/>
              <a:t>As such data analytics can provide solutions to tackle the current phenomenon and management credit risks. </a:t>
            </a:r>
          </a:p>
          <a:p>
            <a:pPr marL="457200" lvl="1" indent="0">
              <a:buNone/>
            </a:pPr>
            <a:r>
              <a:rPr lang="en-IN" sz="2000" dirty="0"/>
              <a:t>This provides a performance evaluation of credit card default prediction as such data analytics to have the higher accuracy.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04735F-AE25-545C-2B4F-CABB3CF70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5157192"/>
            <a:ext cx="8496944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A5E0B5B3-8DEF-05F7-66B5-970DFA9C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96944" cy="46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5C5B-E531-BE4E-616A-D24100C8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243408"/>
            <a:ext cx="8229600" cy="1143000"/>
          </a:xfrm>
        </p:spPr>
        <p:txBody>
          <a:bodyPr/>
          <a:lstStyle/>
          <a:p>
            <a:r>
              <a:rPr lang="en-US" sz="2400" b="1" dirty="0"/>
              <a:t>Data From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17E7-C046-4F44-D0F5-DE1BBD82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ID: ID of each client </a:t>
            </a:r>
          </a:p>
          <a:p>
            <a:r>
              <a:rPr lang="en-IN" sz="1800" dirty="0"/>
              <a:t>LIMIT_BAL: Amount of given credit in NT dollars (includes individual and family/supplementary credit </a:t>
            </a:r>
          </a:p>
          <a:p>
            <a:r>
              <a:rPr lang="en-IN" sz="1800" dirty="0"/>
              <a:t>SEX: Gender (1=male, 2=female) </a:t>
            </a:r>
          </a:p>
          <a:p>
            <a:r>
              <a:rPr lang="en-IN" sz="1800" dirty="0"/>
              <a:t>EDUCATION: (1=graduate school, 2=university, 3=high school, 4=others, 5=unknown, 6=unknown) </a:t>
            </a:r>
          </a:p>
          <a:p>
            <a:r>
              <a:rPr lang="en-IN" sz="1800" dirty="0"/>
              <a:t>MARRIAGE: Marital status (1=married, 2=single, 3=others) </a:t>
            </a:r>
          </a:p>
          <a:p>
            <a:r>
              <a:rPr lang="en-IN" sz="1800" dirty="0"/>
              <a:t>AGE: Age in years </a:t>
            </a:r>
          </a:p>
          <a:p>
            <a:r>
              <a:rPr lang="en-IN" sz="1800" dirty="0"/>
              <a:t>PAY_0: Repayment status in September, 2005 (-1=pay duly, 1=payment delay for one month, 2=payment delay for two months, ... 8=payment delay for eight months, 9=payment delay for nine months and above) </a:t>
            </a:r>
          </a:p>
          <a:p>
            <a:r>
              <a:rPr lang="en-IN" sz="1800" dirty="0"/>
              <a:t>PAY_2: Repayment status in August, 2005 (scale same as above) </a:t>
            </a:r>
          </a:p>
          <a:p>
            <a:r>
              <a:rPr lang="en-IN" sz="1800" dirty="0"/>
              <a:t>PAY_3: Repayment status in July, 2005 (scale same as above) </a:t>
            </a:r>
          </a:p>
          <a:p>
            <a:r>
              <a:rPr lang="en-IN" sz="1800" dirty="0"/>
              <a:t>PAY_4: Repayment status in June, 2005 (scale same as above) </a:t>
            </a:r>
          </a:p>
          <a:p>
            <a:r>
              <a:rPr lang="en-IN" sz="1800" dirty="0"/>
              <a:t>PAY_5: Repayment status in May, 2005 (scale same as above) </a:t>
            </a:r>
          </a:p>
          <a:p>
            <a:r>
              <a:rPr lang="en-IN" sz="1800" dirty="0"/>
              <a:t>PAY_6: Repayment status in April, 2005 (scale same as above)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5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1435-1F2C-3C22-7991-726A85B3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937523"/>
          </a:xfrm>
        </p:spPr>
        <p:txBody>
          <a:bodyPr>
            <a:normAutofit/>
          </a:bodyPr>
          <a:lstStyle/>
          <a:p>
            <a:r>
              <a:rPr lang="en-IN" sz="2000" dirty="0"/>
              <a:t>BILL_AMT1: Amount of bill statement in September, 2005 (NT dollar) </a:t>
            </a:r>
          </a:p>
          <a:p>
            <a:r>
              <a:rPr lang="en-IN" sz="2000" dirty="0"/>
              <a:t>BILL_AMT2: Amount of bill statement in August, 2005 (NT dollar) </a:t>
            </a:r>
          </a:p>
          <a:p>
            <a:r>
              <a:rPr lang="en-IN" sz="2000" dirty="0"/>
              <a:t>BILL_AMT3: Amount of bill statement in July, 2005 (NT dollar) </a:t>
            </a:r>
          </a:p>
          <a:p>
            <a:r>
              <a:rPr lang="en-IN" sz="2000" dirty="0"/>
              <a:t>BILL_AMT4: Amount of bill statement in June, 2005 (NT dollar) </a:t>
            </a:r>
          </a:p>
          <a:p>
            <a:r>
              <a:rPr lang="en-IN" sz="2000" dirty="0"/>
              <a:t>BILL_AMT5: Amount of bill statement in May, 2005 (NT dollar) </a:t>
            </a:r>
          </a:p>
          <a:p>
            <a:r>
              <a:rPr lang="en-IN" sz="2000" dirty="0"/>
              <a:t>BILL_AMT6: Amount of bill statement in April, 2005 (NT dollar) </a:t>
            </a:r>
          </a:p>
          <a:p>
            <a:r>
              <a:rPr lang="en-IN" sz="2000" dirty="0"/>
              <a:t>PAY_AMT1: Amount of previous payment in September, 2005 (NT dollar) </a:t>
            </a:r>
          </a:p>
          <a:p>
            <a:r>
              <a:rPr lang="en-IN" sz="2000" dirty="0"/>
              <a:t>PAY_AMT2: Amount of previous payment in August, 2005 (NT dollar) </a:t>
            </a:r>
          </a:p>
          <a:p>
            <a:r>
              <a:rPr lang="en-IN" sz="2000" dirty="0"/>
              <a:t>PAY_AMT3: Amount of previous payment in July, 2005 (NT dollar) </a:t>
            </a:r>
          </a:p>
          <a:p>
            <a:r>
              <a:rPr lang="en-IN" sz="2000" dirty="0"/>
              <a:t>PAY_AMT4: Amount of previous payment in June, 2005 (NT dollar) </a:t>
            </a:r>
          </a:p>
          <a:p>
            <a:r>
              <a:rPr lang="en-IN" sz="2000" dirty="0"/>
              <a:t>PAY_AMT5: Amount of previous payment in May, 2005 (NT dollar) </a:t>
            </a:r>
          </a:p>
          <a:p>
            <a:r>
              <a:rPr lang="en-IN" sz="2000" dirty="0"/>
              <a:t>PAY_AMT6: Amount of previous payment in April, 2005 (NT dollar)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98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D81C-53B6-B26A-DBB5-9C090312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sz="28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A21B-0E94-DBC7-837F-72D80DC4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Dataset Information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000" dirty="0"/>
              <a:t>This dataset contains information on default payments, demographic factors, credit data, history of payment, and bill statements of credit card clients in Taiwan from April 2005 to September 2005.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800" b="1" dirty="0"/>
              <a:t>Data Pre-processing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000" dirty="0"/>
              <a:t>In data Pre-processing we have made dummy columns of education, gender and married. We also removed all negative values from our data set. </a:t>
            </a:r>
          </a:p>
          <a:p>
            <a:pPr marL="0" indent="0">
              <a:buNone/>
            </a:pPr>
            <a:endParaRPr lang="en-IN" sz="1800" dirty="0">
              <a:effectLst/>
            </a:endParaRPr>
          </a:p>
          <a:p>
            <a:pPr marL="0" indent="0">
              <a:buNone/>
            </a:pPr>
            <a:endParaRPr lang="en-IN" sz="1800" dirty="0">
              <a:effectLst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4AEA-0D79-2C1F-1184-83735305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Model Building :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After scaling of data, we divided train data set and test data set in 80:20 ratio. And tested these data set on different Machine learning models like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endParaRPr lang="en-IN" sz="2800" dirty="0">
              <a:effectLst/>
            </a:endParaRPr>
          </a:p>
          <a:p>
            <a:pPr marL="0" indent="0">
              <a:buNone/>
            </a:pPr>
            <a:r>
              <a:rPr lang="en-IN" sz="2800" dirty="0"/>
              <a:t>1. Linear Regression</a:t>
            </a:r>
          </a:p>
          <a:p>
            <a:pPr marL="0" indent="0">
              <a:buNone/>
            </a:pPr>
            <a:r>
              <a:rPr lang="en-IN" sz="2800" dirty="0"/>
              <a:t>2. Support Vector Regressor</a:t>
            </a:r>
            <a:br>
              <a:rPr lang="en-IN" sz="2800" dirty="0"/>
            </a:br>
            <a:r>
              <a:rPr lang="en-IN" sz="2800" dirty="0"/>
              <a:t>3. Decision Tree Regressor</a:t>
            </a:r>
            <a:br>
              <a:rPr lang="en-IN" sz="2800" dirty="0"/>
            </a:br>
            <a:r>
              <a:rPr lang="en-IN" sz="2800" dirty="0"/>
              <a:t>4. Random Forest Regressor Random Forest       </a:t>
            </a:r>
          </a:p>
          <a:p>
            <a:pPr marL="0" indent="0">
              <a:buNone/>
            </a:pPr>
            <a:r>
              <a:rPr lang="en-IN" sz="2800" dirty="0"/>
              <a:t>    Regressor </a:t>
            </a:r>
          </a:p>
          <a:p>
            <a:pPr marL="0" indent="0">
              <a:buNone/>
            </a:pPr>
            <a:r>
              <a:rPr lang="en-IN" sz="2800" dirty="0"/>
              <a:t>5. Logistic Regression </a:t>
            </a:r>
            <a:endParaRPr lang="en-IN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5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307F-49E4-F8CA-7391-E6D8E0CE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Model selection :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400" dirty="0"/>
              <a:t>After considering factors like Mean Absolute Error, Mean Squared Error and Root Mean Squared Error we found that Logistic Regression performed best.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800" b="1" dirty="0"/>
              <a:t>Prediction 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400" dirty="0"/>
              <a:t>This model will predict whether the client is going to default his/her payment or not.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97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1342</TotalTime>
  <Words>684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Credit Card Default Prediction</vt:lpstr>
      <vt:lpstr>PowerPoint Presentation</vt:lpstr>
      <vt:lpstr>Architecture</vt:lpstr>
      <vt:lpstr>Data From User </vt:lpstr>
      <vt:lpstr>PowerPoint Presentation</vt:lpstr>
      <vt:lpstr>Model Training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divya sathish</cp:lastModifiedBy>
  <cp:revision>232</cp:revision>
  <dcterms:created xsi:type="dcterms:W3CDTF">2010-05-23T14:28:12Z</dcterms:created>
  <dcterms:modified xsi:type="dcterms:W3CDTF">2024-07-12T06:17:37Z</dcterms:modified>
</cp:coreProperties>
</file>