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8000" b="0" strike="noStrike" spc="-38">
                <a:solidFill>
                  <a:srgbClr val="262626"/>
                </a:solidFill>
                <a:latin typeface="Calibri Light"/>
                <a:ea typeface="DejaVu Sans"/>
              </a:rPr>
              <a:t>CSE 6389: Final Project</a:t>
            </a:r>
            <a:endParaRPr lang="en-IN" sz="80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00160" y="4455720"/>
            <a:ext cx="100566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400" b="0" strike="noStrike" cap="all" spc="188">
                <a:solidFill>
                  <a:srgbClr val="344068"/>
                </a:solidFill>
                <a:latin typeface="Calibri Light"/>
                <a:ea typeface="DejaVu Sans"/>
              </a:rPr>
              <a:t>Reza etemadi idgahi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400" b="0" strike="noStrike" cap="all" spc="188">
                <a:solidFill>
                  <a:srgbClr val="344068"/>
                </a:solidFill>
                <a:latin typeface="Calibri Light"/>
                <a:ea typeface="DejaVu Sans"/>
              </a:rPr>
              <a:t>Divya saxena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Parameters Used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Batch size = 32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Number of epochs = 50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Initial Learning Rate = le-3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Optimizer = Adam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Loss = </a:t>
            </a: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JetBrains Mono"/>
              </a:rPr>
              <a:t>SparseCategoricalCrossentropy()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JetBrains Mono"/>
              </a:rPr>
              <a:t> Accuracy = SparseCategoricalAccuracy()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Steps to prevent overfitting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Gradually decreasing the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learning</a:t>
            </a:r>
            <a:r>
              <a:rPr lang="en-IN" sz="2000" spc="-1" dirty="0">
                <a:latin typeface="Arial"/>
              </a:rPr>
              <a:t>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rate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Using L2 regularization</a:t>
            </a:r>
            <a:endParaRPr lang="en-IN" sz="2000" b="0" strike="noStrike" spc="-1" dirty="0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Regularization factor = 4e-4</a:t>
            </a:r>
            <a:endParaRPr lang="en-IN" sz="18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Using dropout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IN" sz="2000" b="0" strike="noStrike" spc="-1" dirty="0">
              <a:latin typeface="Arial"/>
            </a:endParaRPr>
          </a:p>
        </p:txBody>
      </p:sp>
      <p:pic>
        <p:nvPicPr>
          <p:cNvPr id="158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0" r="5694" b="3306"/>
          <a:stretch/>
        </p:blipFill>
        <p:spPr>
          <a:xfrm>
            <a:off x="5655165" y="1845720"/>
            <a:ext cx="5738860" cy="402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160" name="Picture 3"/>
          <p:cNvPicPr/>
          <p:nvPr/>
        </p:nvPicPr>
        <p:blipFill>
          <a:blip r:embed="rId2"/>
          <a:srcRect l="7976" t="11087" r="9123" b="6990"/>
          <a:stretch/>
        </p:blipFill>
        <p:spPr>
          <a:xfrm>
            <a:off x="6048000" y="1805400"/>
            <a:ext cx="5111280" cy="43131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098000" y="1846440"/>
            <a:ext cx="509292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Loss During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Training 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common_fiber_matrix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Initially during training, Hybrid model (GCN and CNN) losses more as compared to other models. 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After 50 </a:t>
            </a:r>
            <a:r>
              <a:rPr lang="en-IN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epochs,Hybrid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(GCN and RNN) still has higher loss than others. While other models trained well after 50 epochs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8000" y="1846440"/>
            <a:ext cx="4951818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Accuracy During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Training 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common_fiber_matrix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CNN has highest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accuracy. 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Note: Training this model for another 50 epochs results in substantial overfitting.</a:t>
            </a:r>
            <a:endParaRPr lang="en-IN" sz="2000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After CNN, GCN performed well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based on graph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After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GCN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, hybrid model (GCN and CNN) performed well.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Lastly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it’s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hybrid model (GCN and CNN).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2"/>
          <a:srcRect l="7407" t="11189" r="8640" b="6278"/>
          <a:stretch/>
        </p:blipFill>
        <p:spPr>
          <a:xfrm>
            <a:off x="6191640" y="1800000"/>
            <a:ext cx="5183640" cy="44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2"/>
          <a:srcRect l="7928" t="11449" r="9260" b="6813"/>
          <a:stretch/>
        </p:blipFill>
        <p:spPr>
          <a:xfrm rot="21595800">
            <a:off x="6265802" y="1846142"/>
            <a:ext cx="4956377" cy="4434621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1097640" y="1846080"/>
            <a:ext cx="5035305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Accuracy During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Testing  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common_fiber_matrix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CNN has highest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accuracy.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After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CNN, GCN performed well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based on graph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After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GCN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hybrid model (GCN and CNN) performed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well.</a:t>
            </a:r>
            <a:endParaRPr lang="en-IN" sz="2000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Lastly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,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it’s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hybrid model (GCN and CNN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).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rcRect l="7928" t="11449" r="9260" b="6813"/>
          <a:stretch/>
        </p:blipFill>
        <p:spPr>
          <a:xfrm rot="21595800">
            <a:off x="6308409" y="1846135"/>
            <a:ext cx="4845473" cy="4443937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1097640" y="1846080"/>
            <a:ext cx="509292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IN" sz="2000" b="1" spc="-1" dirty="0">
                <a:solidFill>
                  <a:srgbClr val="404040"/>
                </a:solidFill>
                <a:latin typeface="Calibri"/>
                <a:ea typeface="Noto Sans CJK SC"/>
              </a:rPr>
              <a:t>Final Accuracies on </a:t>
            </a:r>
            <a:r>
              <a:rPr lang="en-IN" sz="2000" b="1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t</a:t>
            </a:r>
            <a:r>
              <a:rPr lang="en-IN" sz="2000" b="1" spc="-1" dirty="0">
                <a:solidFill>
                  <a:srgbClr val="404040"/>
                </a:solidFill>
                <a:latin typeface="Calibri"/>
                <a:ea typeface="Noto Sans CJK SC"/>
              </a:rPr>
              <a:t>est </a:t>
            </a:r>
            <a:r>
              <a:rPr lang="en-IN" sz="2000" b="1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data</a:t>
            </a:r>
            <a:r>
              <a:rPr lang="en-IN" sz="2000" b="1" spc="-1" dirty="0">
                <a:solidFill>
                  <a:srgbClr val="404040"/>
                </a:solidFill>
                <a:latin typeface="Calibri"/>
                <a:ea typeface="Noto Sans CJK SC"/>
              </a:rPr>
              <a:t>set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Noto Sans CJK SC"/>
              </a:rPr>
              <a:t>common_fiber_matrix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) </a:t>
            </a:r>
            <a:endParaRPr lang="en-IN" sz="2000" b="1" strike="noStrike" spc="-1" dirty="0" smtClean="0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on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a scale of 0 to 1 are:</a:t>
            </a:r>
            <a:endParaRPr lang="en-IN" sz="20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GCN + CNN is 0.741</a:t>
            </a:r>
            <a:endParaRPr lang="en-IN" sz="20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GCN + RNN is 0.6787 </a:t>
            </a:r>
            <a:endParaRPr lang="en-IN" sz="2000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CNN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is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0.90</a:t>
            </a:r>
            <a:endParaRPr lang="en-IN" sz="2000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GCN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is 0.777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4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98000" y="1846440"/>
            <a:ext cx="494928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Loss During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Training 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average_fmri_feature_matrix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Initially during training, Hybrid model (GCN and RNN) losses more as compared to other models. 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After 50 epochs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, Hybrid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model (GCN and RNN) still has higher loss than others. While other models trained well after 50 epochs.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rcRect l="7790" t="9832" r="7795" b="6564"/>
          <a:stretch/>
        </p:blipFill>
        <p:spPr>
          <a:xfrm>
            <a:off x="6264000" y="1836000"/>
            <a:ext cx="5551200" cy="435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98000" y="1846440"/>
            <a:ext cx="4914873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Accuracy During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Training 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average_fmri_feature_matrix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GCN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has highest accuracy.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After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GCN, CNN performed well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based on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graph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After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CNN, hybrid model (GCN and CNN)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performed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well.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Lastly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IN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it’s </a:t>
            </a:r>
            <a:r>
              <a:rPr lang="en-IN" sz="2000" spc="-1" dirty="0">
                <a:solidFill>
                  <a:srgbClr val="404040"/>
                </a:solidFill>
                <a:latin typeface="Calibri"/>
                <a:ea typeface="DejaVu Sans"/>
              </a:rPr>
              <a:t>hybrid model (GCN and RNN).</a:t>
            </a: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rcRect l="7058" t="11108" r="7063" b="6176"/>
          <a:stretch/>
        </p:blipFill>
        <p:spPr>
          <a:xfrm>
            <a:off x="6271491" y="1819860"/>
            <a:ext cx="5497629" cy="44434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097640" y="1846080"/>
            <a:ext cx="4905996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Accuracy During 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Testing (</a:t>
            </a:r>
            <a:r>
              <a:rPr lang="en-IN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average_fmri_feature_matrix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GCN has highest accuracy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After GCN, CNN performed well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based on graph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After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CNN,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hybrid model (GCN and CNN) performed well.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 Lastly, its hybrid model (GCN and CNN).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rcRect l="7709" t="11105" r="8297" b="9100"/>
          <a:stretch/>
        </p:blipFill>
        <p:spPr>
          <a:xfrm>
            <a:off x="6192360" y="1764360"/>
            <a:ext cx="5431536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97640" y="1846080"/>
            <a:ext cx="509292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Final Accuracies on </a:t>
            </a:r>
            <a:r>
              <a:rPr lang="en-IN" sz="2000" b="1" spc="-1" dirty="0">
                <a:solidFill>
                  <a:srgbClr val="404040"/>
                </a:solidFill>
                <a:latin typeface="Calibri"/>
                <a:ea typeface="Noto Sans CJK SC"/>
              </a:rPr>
              <a:t>t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est </a:t>
            </a:r>
            <a:r>
              <a:rPr lang="en-IN" sz="2000" b="1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data</a:t>
            </a:r>
            <a:r>
              <a:rPr lang="en-IN" sz="2000" b="1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set (</a:t>
            </a:r>
            <a:r>
              <a:rPr lang="en-IN" sz="2000" b="1" strike="noStrike" spc="-1" dirty="0" err="1" smtClean="0">
                <a:solidFill>
                  <a:srgbClr val="404040"/>
                </a:solidFill>
                <a:latin typeface="Calibri"/>
                <a:ea typeface="Noto Sans CJK SC"/>
              </a:rPr>
              <a:t>average_fmri_feature_matrix</a:t>
            </a:r>
            <a:r>
              <a:rPr lang="en-IN" sz="2000" b="1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) </a:t>
            </a:r>
            <a:endParaRPr lang="en-IN" sz="2000" b="1" strike="noStrike" spc="-1" dirty="0" smtClean="0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on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a scale of 0 to 1 are:</a:t>
            </a:r>
            <a:endParaRPr lang="en-IN" sz="20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GCN + CNN is 0.7161</a:t>
            </a:r>
            <a:endParaRPr lang="en-IN" sz="2000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GCN + RNN is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0.663</a:t>
            </a:r>
            <a:endParaRPr lang="en-IN" sz="2000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CNN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is </a:t>
            </a: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0.728</a:t>
            </a:r>
            <a:endParaRPr lang="en-IN" sz="2000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0" strike="noStrike" spc="-1" dirty="0" smtClean="0">
                <a:solidFill>
                  <a:srgbClr val="404040"/>
                </a:solidFill>
                <a:latin typeface="Calibri"/>
                <a:ea typeface="Noto Sans CJK SC"/>
              </a:rPr>
              <a:t>GCN </a:t>
            </a: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is 0.748</a:t>
            </a:r>
            <a:endParaRPr lang="en-IN" sz="20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4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rcRect l="7709" t="11105" r="8297" b="9100"/>
          <a:stretch/>
        </p:blipFill>
        <p:spPr>
          <a:xfrm>
            <a:off x="6192720" y="1764720"/>
            <a:ext cx="5758920" cy="449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Overview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Preparing the data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4 architectures for classifier:</a:t>
            </a:r>
            <a:endParaRPr lang="en-IN" sz="20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GCN + CNN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GCN + RNN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CNN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GCN</a:t>
            </a:r>
            <a:endParaRPr lang="en-IN" sz="18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Datasets Used :</a:t>
            </a:r>
            <a:endParaRPr lang="en-IN" sz="20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common_fiber_matrix(Dataset for project 2)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average_fmri_feature_matrix(Dataset for project 3)</a:t>
            </a:r>
            <a:endParaRPr lang="en-IN" sz="18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Steps to prevent overfitting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Results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097640" y="2086216"/>
            <a:ext cx="1006164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GCN + CNN </a:t>
            </a: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performed almost same for both datasets +-.05</a:t>
            </a: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GCN + RNN is not a good </a:t>
            </a:r>
            <a:r>
              <a:rPr lang="en-IN" sz="18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model, performed </a:t>
            </a: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worst in all the models tested.</a:t>
            </a: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CNN model performed well for </a:t>
            </a:r>
            <a:r>
              <a:rPr lang="en-IN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common_fiber_matrix</a:t>
            </a: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dataset (</a:t>
            </a:r>
            <a:r>
              <a:rPr lang="en-IN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approx</a:t>
            </a: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90% accuracy)</a:t>
            </a: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GCN  performed almost same for both datasets +-.04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IN" sz="1800" b="0" strike="noStrike" spc="-1" dirty="0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 dirty="0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lang="en-IN" sz="2000" b="0" strike="noStrike" spc="-1" dirty="0">
              <a:latin typeface="Arial"/>
            </a:endParaRPr>
          </a:p>
        </p:txBody>
      </p:sp>
      <p:graphicFrame>
        <p:nvGraphicFramePr>
          <p:cNvPr id="185" name="Table 3"/>
          <p:cNvGraphicFramePr/>
          <p:nvPr/>
        </p:nvGraphicFramePr>
        <p:xfrm>
          <a:off x="1440000" y="1817640"/>
          <a:ext cx="9259920" cy="2142360"/>
        </p:xfrm>
        <a:graphic>
          <a:graphicData uri="http://schemas.openxmlformats.org/drawingml/2006/table">
            <a:tbl>
              <a:tblPr/>
              <a:tblGrid>
                <a:gridCol w="232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average_fmri_feature_matrix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DejaVu Sans"/>
                        </a:rPr>
                        <a:t>common_fiber_matrix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GCN + CNN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0.7161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0.741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GCN + RNN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0.663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0.6787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CNN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0.728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GCN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0.748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0.777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8000" b="0" strike="noStrike" spc="-38">
                <a:solidFill>
                  <a:srgbClr val="262626"/>
                </a:solidFill>
                <a:latin typeface="Calibri Light"/>
                <a:ea typeface="DejaVu Sans"/>
              </a:rPr>
              <a:t>Thank You!</a:t>
            </a:r>
            <a:endParaRPr lang="en-IN" sz="8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7280" y="4453200"/>
            <a:ext cx="100566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Preparing the data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097280" y="1845720"/>
            <a:ext cx="465732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“common_fiber_matrix.txt” files from the 2</a:t>
            </a:r>
            <a:r>
              <a:rPr lang="en-IN" sz="2000" b="0" strike="noStrike" spc="-1" baseline="30000">
                <a:solidFill>
                  <a:srgbClr val="404040"/>
                </a:solidFill>
                <a:latin typeface="Calibri"/>
                <a:ea typeface="DejaVu Sans"/>
              </a:rPr>
              <a:t>nd</a:t>
            </a: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project are used.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Matrices with size of 150x150</a:t>
            </a:r>
            <a:endParaRPr lang="en-IN" sz="2000" b="0" strike="noStrike" spc="-1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Resized to 112x112</a:t>
            </a:r>
            <a:endParaRPr lang="en-IN" sz="2000" b="0" strike="noStrike" spc="-1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Flatten into 1-dimensional array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35" name="Picture 4"/>
          <p:cNvPicPr/>
          <p:nvPr/>
        </p:nvPicPr>
        <p:blipFill>
          <a:blip r:embed="rId2"/>
          <a:srcRect l="16369" t="8981" r="15028" b="4511"/>
          <a:stretch/>
        </p:blipFill>
        <p:spPr>
          <a:xfrm>
            <a:off x="6457320" y="1845720"/>
            <a:ext cx="4696560" cy="444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Preparing the data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845720"/>
            <a:ext cx="465732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“</a:t>
            </a: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Noto Sans CJK SC"/>
              </a:rPr>
              <a:t>average_fmri_feature_matrix</a:t>
            </a: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.txt” files from the 3</a:t>
            </a:r>
            <a:r>
              <a:rPr lang="en-IN" sz="2000" b="0" strike="noStrike" spc="-1" baseline="30000">
                <a:solidFill>
                  <a:srgbClr val="404040"/>
                </a:solidFill>
                <a:latin typeface="Calibri"/>
                <a:ea typeface="DejaVu Sans"/>
              </a:rPr>
              <a:t>rd</a:t>
            </a: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project are used.</a:t>
            </a:r>
            <a:endParaRPr lang="en-IN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Matrices with different sizes</a:t>
            </a:r>
            <a:endParaRPr lang="en-IN" sz="2000" b="0" strike="noStrike" spc="-1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Resized to 112x112</a:t>
            </a:r>
            <a:endParaRPr lang="en-IN" sz="2000" b="0" strike="noStrike" spc="-1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Flatten into 1-dimensional array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rcRect l="10266" t="18544" r="60203" b="41554"/>
          <a:stretch/>
        </p:blipFill>
        <p:spPr>
          <a:xfrm>
            <a:off x="6624000" y="1872000"/>
            <a:ext cx="4464000" cy="43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GCN + CNN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Creation of adjacency matrix:</a:t>
            </a:r>
            <a:endParaRPr lang="en-IN" sz="20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based on the following work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“Convolutional Neural Networks on Graphs with Fast Localized Spectral Filtering” by </a:t>
            </a:r>
            <a:r>
              <a:rPr lang="en-IN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Michaël Defferrard, Xavier Bresson, Pierre Vandergheynst, </a:t>
            </a: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NIPS 2016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The K-NN graph is statically determined from a </a:t>
            </a:r>
            <a:r>
              <a:t/>
            </a:r>
            <a:br/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regular grid of pixels using the 2d coordinates.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Every pixel is a node.</a:t>
            </a:r>
            <a:endParaRPr lang="en-IN" sz="1800" b="0" strike="noStrike" spc="-1">
              <a:latin typeface="Arial"/>
            </a:endParaRPr>
          </a:p>
          <a:p>
            <a:pPr marL="384120" lvl="1" indent="-1810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Two nodes are connected if they are neighbors </a:t>
            </a:r>
            <a:r>
              <a:t/>
            </a:r>
            <a:br/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according to the K-NN graph.</a:t>
            </a:r>
            <a:endParaRPr lang="en-IN" sz="18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The node features of each graph are the </a:t>
            </a:r>
            <a:r>
              <a:t/>
            </a:r>
            <a:br/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images vectorized and rescaled to [0,1].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41" name="Picture 2"/>
          <p:cNvPicPr/>
          <p:nvPr/>
        </p:nvPicPr>
        <p:blipFill>
          <a:blip r:embed="rId2"/>
          <a:stretch/>
        </p:blipFill>
        <p:spPr>
          <a:xfrm>
            <a:off x="6269400" y="3287520"/>
            <a:ext cx="4884480" cy="286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GCN + CNN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97280" y="1845720"/>
            <a:ext cx="581364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lang="en-IN" sz="20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GraphConv(128,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GraphConv(64,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Conv1D(32, kernel_size=(2), kernel_initializer = 'he_uniform')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rcRect l="4041" t="40661" r="67585" b="21862"/>
          <a:stretch/>
        </p:blipFill>
        <p:spPr>
          <a:xfrm>
            <a:off x="6912000" y="1913040"/>
            <a:ext cx="4318920" cy="427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GCN + RNN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lang="en-IN" sz="20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GraphConv(128,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GraphConv(64,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LSTM(32, kernel_initializer = 'he_uniform')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2"/>
          <a:srcRect l="4360" t="48010" r="67856" b="14163"/>
          <a:stretch/>
        </p:blipFill>
        <p:spPr>
          <a:xfrm>
            <a:off x="6552000" y="1845720"/>
            <a:ext cx="4601880" cy="434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CNN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lang="en-IN" sz="20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Conv1D(64, kernel_size=(2),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Conv1D(32, kernel_size=(2),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rcRect l="4360" t="41711" r="67856" b="23605"/>
          <a:stretch/>
        </p:blipFill>
        <p:spPr>
          <a:xfrm>
            <a:off x="6862618" y="1839960"/>
            <a:ext cx="4291262" cy="44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IN" sz="4800" b="0" strike="noStrike" spc="-38">
                <a:solidFill>
                  <a:srgbClr val="404040"/>
                </a:solidFill>
                <a:latin typeface="Calibri Light"/>
                <a:ea typeface="DejaVu Sans"/>
              </a:rPr>
              <a:t>GCN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IN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lang="en-IN" sz="20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GraphConv(64,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GraphConv(32, activation='elu')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lang="en-IN" sz="1800" b="0" strike="noStrike" spc="-1">
              <a:latin typeface="Arial"/>
            </a:endParaRPr>
          </a:p>
          <a:p>
            <a:pPr marL="543960" lvl="1" indent="-3412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lang="en-IN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rcRect l="4360" t="40661" r="67856" b="25704"/>
          <a:stretch/>
        </p:blipFill>
        <p:spPr>
          <a:xfrm>
            <a:off x="6840000" y="1944360"/>
            <a:ext cx="4313880" cy="424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</TotalTime>
  <Words>781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JetBrains Mono</vt:lpstr>
      <vt:lpstr>Noto Sans CJK SC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 Johnson</dc:creator>
  <dc:description/>
  <cp:lastModifiedBy>Alex Johnson</cp:lastModifiedBy>
  <cp:revision>57</cp:revision>
  <dcterms:created xsi:type="dcterms:W3CDTF">2020-12-06T00:44:33Z</dcterms:created>
  <dcterms:modified xsi:type="dcterms:W3CDTF">2020-12-07T02:05:39Z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