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240" y="6400800"/>
            <a:ext cx="12186720" cy="455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86720" cy="6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400800"/>
            <a:ext cx="12189960" cy="455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9960" cy="64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3240" y="6400800"/>
            <a:ext cx="12186720" cy="455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334200"/>
            <a:ext cx="12186720" cy="6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 hidden="1"/>
          <p:cNvSpPr/>
          <p:nvPr/>
        </p:nvSpPr>
        <p:spPr>
          <a:xfrm>
            <a:off x="3240" y="6400800"/>
            <a:ext cx="12186720" cy="455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" hidden="1"/>
          <p:cNvSpPr/>
          <p:nvPr/>
        </p:nvSpPr>
        <p:spPr>
          <a:xfrm>
            <a:off x="0" y="6334200"/>
            <a:ext cx="12186720" cy="6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4"/>
          <p:cNvSpPr/>
          <p:nvPr/>
        </p:nvSpPr>
        <p:spPr>
          <a:xfrm>
            <a:off x="3240" y="6400800"/>
            <a:ext cx="12186720" cy="455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5"/>
          <p:cNvSpPr/>
          <p:nvPr/>
        </p:nvSpPr>
        <p:spPr>
          <a:xfrm>
            <a:off x="0" y="6334200"/>
            <a:ext cx="12186720" cy="6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097280" y="758880"/>
            <a:ext cx="10056240" cy="35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IN" sz="8000" spc="-35" strike="noStrike">
                <a:solidFill>
                  <a:srgbClr val="262626"/>
                </a:solidFill>
                <a:latin typeface="Calibri Light"/>
                <a:ea typeface="DejaVu Sans"/>
              </a:rPr>
              <a:t>CSE 6389: Final Project</a:t>
            </a:r>
            <a:endParaRPr b="0" lang="en-IN" sz="80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100160" y="4455720"/>
            <a:ext cx="100562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097280" y="286560"/>
            <a:ext cx="10056240" cy="14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IN" sz="4800" spc="-35" strike="noStrike">
                <a:solidFill>
                  <a:srgbClr val="404040"/>
                </a:solidFill>
                <a:latin typeface="Calibri Light"/>
                <a:ea typeface="DejaVu Sans"/>
              </a:rPr>
              <a:t>Parameters Used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1097280" y="1845720"/>
            <a:ext cx="100562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Batch size = 32</a:t>
            </a:r>
            <a:endParaRPr b="0" lang="en-IN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Number of epochs = 50</a:t>
            </a:r>
            <a:endParaRPr b="0" lang="en-IN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Initial Learning Rate = le-3</a:t>
            </a:r>
            <a:endParaRPr b="0" lang="en-IN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Optimizer = Adam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Loss =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JetBrains Mono"/>
              </a:rPr>
              <a:t>SparseCategoricalCrossentropy()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JetBrains Mono"/>
              </a:rPr>
              <a:t>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JetBrains Mono"/>
              </a:rPr>
              <a:t>Accuracy = SparseCategoricalAccuracy()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097280" y="286560"/>
            <a:ext cx="10056240" cy="14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IN" sz="4800" spc="-35" strike="noStrike">
                <a:solidFill>
                  <a:srgbClr val="404040"/>
                </a:solidFill>
                <a:latin typeface="Calibri Light"/>
                <a:ea typeface="DejaVu Sans"/>
              </a:rPr>
              <a:t>Steps to prevent overfitting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097280" y="1845720"/>
            <a:ext cx="100562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Gradually decreasing the learning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rate</a:t>
            </a:r>
            <a:endParaRPr b="0" lang="en-IN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Using L2 regularization</a:t>
            </a:r>
            <a:endParaRPr b="0" lang="en-IN" sz="2000" spc="-1" strike="noStrike">
              <a:latin typeface="Arial"/>
            </a:endParaRPr>
          </a:p>
          <a:p>
            <a:pPr lvl="1" marL="384120" indent="-1807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b="0" lang="en-IN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Regularization factor = 4e-4</a:t>
            </a:r>
            <a:endParaRPr b="0" lang="en-IN" sz="18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Using dropout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IN" sz="2000" spc="-1" strike="noStrike">
              <a:latin typeface="Arial"/>
            </a:endParaRPr>
          </a:p>
        </p:txBody>
      </p:sp>
      <p:pic>
        <p:nvPicPr>
          <p:cNvPr id="158" name="Picture 2" descr=""/>
          <p:cNvPicPr/>
          <p:nvPr/>
        </p:nvPicPr>
        <p:blipFill>
          <a:blip r:embed="rId1"/>
          <a:srcRect l="0" t="8581" r="5693" b="3306"/>
          <a:stretch/>
        </p:blipFill>
        <p:spPr>
          <a:xfrm>
            <a:off x="5655240" y="1845720"/>
            <a:ext cx="5738400" cy="402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97280" y="286560"/>
            <a:ext cx="10056240" cy="14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IN" sz="4800" spc="-35" strike="noStrike">
                <a:solidFill>
                  <a:srgbClr val="404040"/>
                </a:solidFill>
                <a:latin typeface="Calibri Light"/>
                <a:ea typeface="DejaVu Sans"/>
              </a:rPr>
              <a:t>Results</a:t>
            </a:r>
            <a:endParaRPr b="0" lang="en-IN" sz="4800" spc="-1" strike="noStrike">
              <a:latin typeface="Arial"/>
            </a:endParaRPr>
          </a:p>
        </p:txBody>
      </p:sp>
      <p:pic>
        <p:nvPicPr>
          <p:cNvPr id="160" name="Picture 3" descr=""/>
          <p:cNvPicPr/>
          <p:nvPr/>
        </p:nvPicPr>
        <p:blipFill>
          <a:blip r:embed="rId1"/>
          <a:srcRect l="7976" t="11087" r="9123" b="6990"/>
          <a:stretch/>
        </p:blipFill>
        <p:spPr>
          <a:xfrm>
            <a:off x="6048000" y="1805400"/>
            <a:ext cx="5110920" cy="4312800"/>
          </a:xfrm>
          <a:prstGeom prst="rect">
            <a:avLst/>
          </a:prstGeom>
          <a:ln>
            <a:noFill/>
          </a:ln>
        </p:spPr>
      </p:pic>
      <p:sp>
        <p:nvSpPr>
          <p:cNvPr id="161" name="CustomShape 2"/>
          <p:cNvSpPr/>
          <p:nvPr/>
        </p:nvSpPr>
        <p:spPr>
          <a:xfrm>
            <a:off x="1098000" y="1846440"/>
            <a:ext cx="509256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Loss During Training (common_fiber_matrix)</a:t>
            </a:r>
            <a:endParaRPr b="0" lang="en-IN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Initially during training, Hybrid model (GCN and CNN) losses more as compared to other models. </a:t>
            </a:r>
            <a:endParaRPr b="0" lang="en-IN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After 50 epochs,Hybrid model (GCN and RNN) still has higher loss than others. While other models trained well after 50 epochs</a:t>
            </a:r>
            <a:endParaRPr b="0" lang="en-IN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IN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097280" y="286560"/>
            <a:ext cx="10056240" cy="14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IN" sz="4800" spc="-35" strike="noStrike">
                <a:solidFill>
                  <a:srgbClr val="404040"/>
                </a:solidFill>
                <a:latin typeface="Calibri Light"/>
                <a:ea typeface="DejaVu Sans"/>
              </a:rPr>
              <a:t>Results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098000" y="1846440"/>
            <a:ext cx="49514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Accuracy During Training (common_fiber_matrix)</a:t>
            </a:r>
            <a:endParaRPr b="0" lang="en-IN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CNN has highest accuracy. </a:t>
            </a:r>
            <a:endParaRPr b="0" lang="en-IN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Note: Training this model for another 50 epochs results in substantial overfitting.</a:t>
            </a:r>
            <a:endParaRPr b="0" lang="en-IN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After CNN, GCN performed well based on graph.</a:t>
            </a:r>
            <a:endParaRPr b="0" lang="en-IN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After GCN, hybrid model (GCN and CNN) performed well.</a:t>
            </a:r>
            <a:endParaRPr b="0" lang="en-IN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Lastly, it’s hybrid model (GCN and CNN).</a:t>
            </a:r>
            <a:endParaRPr b="0" lang="en-IN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IN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64" name="Picture 163" descr=""/>
          <p:cNvPicPr/>
          <p:nvPr/>
        </p:nvPicPr>
        <p:blipFill>
          <a:blip r:embed="rId1"/>
          <a:srcRect l="7407" t="11189" r="8640" b="6278"/>
          <a:stretch/>
        </p:blipFill>
        <p:spPr>
          <a:xfrm>
            <a:off x="6191640" y="1800000"/>
            <a:ext cx="5183280" cy="446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097280" y="286560"/>
            <a:ext cx="10056240" cy="14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IN" sz="4800" spc="-35" strike="noStrike">
                <a:solidFill>
                  <a:srgbClr val="404040"/>
                </a:solidFill>
                <a:latin typeface="Calibri Light"/>
                <a:ea typeface="DejaVu Sans"/>
              </a:rPr>
              <a:t>Results</a:t>
            </a:r>
            <a:endParaRPr b="0" lang="en-IN" sz="4800" spc="-1" strike="noStrike">
              <a:latin typeface="Arial"/>
            </a:endParaRPr>
          </a:p>
        </p:txBody>
      </p:sp>
      <p:pic>
        <p:nvPicPr>
          <p:cNvPr id="166" name="Picture 4" descr=""/>
          <p:cNvPicPr/>
          <p:nvPr/>
        </p:nvPicPr>
        <p:blipFill>
          <a:blip r:embed="rId1"/>
          <a:srcRect l="7928" t="11449" r="9260" b="6813"/>
          <a:stretch/>
        </p:blipFill>
        <p:spPr>
          <a:xfrm rot="21595800">
            <a:off x="6265440" y="1846080"/>
            <a:ext cx="4956120" cy="4434120"/>
          </a:xfrm>
          <a:prstGeom prst="rect">
            <a:avLst/>
          </a:prstGeom>
          <a:ln>
            <a:noFill/>
          </a:ln>
        </p:spPr>
      </p:pic>
      <p:sp>
        <p:nvSpPr>
          <p:cNvPr id="167" name="CustomShape 2"/>
          <p:cNvSpPr/>
          <p:nvPr/>
        </p:nvSpPr>
        <p:spPr>
          <a:xfrm>
            <a:off x="1097640" y="1846080"/>
            <a:ext cx="503496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Accuracy During Testing  (common_fiber_matrix)</a:t>
            </a:r>
            <a:endParaRPr b="0" lang="en-IN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CNN has highest accuracy.</a:t>
            </a:r>
            <a:endParaRPr b="0" lang="en-IN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After CNN, GCN performed well based on graph.</a:t>
            </a:r>
            <a:endParaRPr b="0" lang="en-IN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After GCN, hybrid model (GCN and CNN) performed well.</a:t>
            </a:r>
            <a:endParaRPr b="0" lang="en-IN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Noto Sans CJK SC"/>
              </a:rPr>
              <a:t>Lastly, it’s hybrid model (GCN and CNN).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097280" y="286560"/>
            <a:ext cx="10056240" cy="14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IN" sz="4800" spc="-35" strike="noStrike">
                <a:solidFill>
                  <a:srgbClr val="404040"/>
                </a:solidFill>
                <a:latin typeface="Calibri Light"/>
                <a:ea typeface="DejaVu Sans"/>
              </a:rPr>
              <a:t>Results</a:t>
            </a:r>
            <a:endParaRPr b="0" lang="en-IN" sz="4800" spc="-1" strike="noStrike">
              <a:latin typeface="Arial"/>
            </a:endParaRPr>
          </a:p>
        </p:txBody>
      </p:sp>
      <p:pic>
        <p:nvPicPr>
          <p:cNvPr id="169" name="Picture 4" descr=""/>
          <p:cNvPicPr/>
          <p:nvPr/>
        </p:nvPicPr>
        <p:blipFill>
          <a:blip r:embed="rId1"/>
          <a:srcRect l="7928" t="11449" r="9260" b="6813"/>
          <a:stretch/>
        </p:blipFill>
        <p:spPr>
          <a:xfrm rot="21595800">
            <a:off x="6308280" y="1845720"/>
            <a:ext cx="4845240" cy="4443480"/>
          </a:xfrm>
          <a:prstGeom prst="rect">
            <a:avLst/>
          </a:prstGeom>
          <a:ln>
            <a:noFill/>
          </a:ln>
        </p:spPr>
      </p:pic>
      <p:sp>
        <p:nvSpPr>
          <p:cNvPr id="170" name="CustomShape 2"/>
          <p:cNvSpPr/>
          <p:nvPr/>
        </p:nvSpPr>
        <p:spPr>
          <a:xfrm>
            <a:off x="1097640" y="1846080"/>
            <a:ext cx="509256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1" lang="en-IN" sz="2000" spc="-1" strike="noStrike">
                <a:solidFill>
                  <a:srgbClr val="404040"/>
                </a:solidFill>
                <a:latin typeface="Calibri"/>
                <a:ea typeface="Noto Sans CJK SC"/>
              </a:rPr>
              <a:t>Final Accuracies on test dataset (common_fiber_matrix)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Noto Sans CJK SC"/>
              </a:rPr>
              <a:t>on a scale of 0 to 1 are:</a:t>
            </a:r>
            <a:endParaRPr b="0" lang="en-IN" sz="20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Noto Sans CJK SC"/>
              </a:rPr>
              <a:t>GCN + CNN is 0.741</a:t>
            </a:r>
            <a:endParaRPr b="0" lang="en-IN" sz="20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Noto Sans CJK SC"/>
              </a:rPr>
              <a:t>GCN + RNN is 0.6787 </a:t>
            </a:r>
            <a:endParaRPr b="0" lang="en-IN" sz="20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Noto Sans CJK SC"/>
              </a:rPr>
              <a:t>CNN is 0.90</a:t>
            </a:r>
            <a:endParaRPr b="0" lang="en-IN" sz="20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Noto Sans CJK SC"/>
              </a:rPr>
              <a:t>GCN is 0.777</a:t>
            </a:r>
            <a:endParaRPr b="0" lang="en-IN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400" spc="-1" strike="noStrike">
                <a:solidFill>
                  <a:srgbClr val="404040"/>
                </a:solidFill>
                <a:latin typeface="Calibri"/>
                <a:ea typeface="Noto Sans CJK SC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097280" y="286560"/>
            <a:ext cx="10056240" cy="14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IN" sz="4800" spc="-35" strike="noStrike">
                <a:solidFill>
                  <a:srgbClr val="404040"/>
                </a:solidFill>
                <a:latin typeface="Calibri Light"/>
                <a:ea typeface="DejaVu Sans"/>
              </a:rPr>
              <a:t>Results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098000" y="1846440"/>
            <a:ext cx="494892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Loss During Training (average_fmri_feature_matrix)</a:t>
            </a:r>
            <a:endParaRPr b="0" lang="en-IN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Initially during training, Hybrid model (GCN and RNN) losses more as compared to other models. </a:t>
            </a:r>
            <a:endParaRPr b="0" lang="en-IN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After 50 epochs, Hybrid model (GCN and RNN) still has higher loss than others. While other models trained well after 50 epochs.</a:t>
            </a:r>
            <a:endParaRPr b="0" lang="en-IN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IN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73" name="Picture 172" descr=""/>
          <p:cNvPicPr/>
          <p:nvPr/>
        </p:nvPicPr>
        <p:blipFill>
          <a:blip r:embed="rId1"/>
          <a:srcRect l="7790" t="9832" r="7795" b="6564"/>
          <a:stretch/>
        </p:blipFill>
        <p:spPr>
          <a:xfrm>
            <a:off x="6264000" y="1836000"/>
            <a:ext cx="5550840" cy="435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097280" y="286560"/>
            <a:ext cx="10056240" cy="14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IN" sz="4800" spc="-35" strike="noStrike">
                <a:solidFill>
                  <a:srgbClr val="404040"/>
                </a:solidFill>
                <a:latin typeface="Calibri Light"/>
                <a:ea typeface="DejaVu Sans"/>
              </a:rPr>
              <a:t>Results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098000" y="1846440"/>
            <a:ext cx="491436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Accuracy During Training (average_fmri_feature_matrix)</a:t>
            </a:r>
            <a:endParaRPr b="0" lang="en-IN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GCN has highest accuracy.</a:t>
            </a:r>
            <a:endParaRPr b="0" lang="en-IN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After GCN, CNN performed well based on graph.</a:t>
            </a:r>
            <a:endParaRPr b="0" lang="en-IN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After CNN, hybrid model (GCN and CNN) performed well.</a:t>
            </a:r>
            <a:endParaRPr b="0" lang="en-IN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Lastly, it’s hybrid model (GCN and RNN).</a:t>
            </a:r>
            <a:endParaRPr b="0" lang="en-IN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IN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76" name="Picture 175" descr=""/>
          <p:cNvPicPr/>
          <p:nvPr/>
        </p:nvPicPr>
        <p:blipFill>
          <a:blip r:embed="rId1"/>
          <a:srcRect l="7058" t="11108" r="7063" b="6176"/>
          <a:stretch/>
        </p:blipFill>
        <p:spPr>
          <a:xfrm>
            <a:off x="6271560" y="1819800"/>
            <a:ext cx="5497200" cy="444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097280" y="286560"/>
            <a:ext cx="10056240" cy="14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IN" sz="4800" spc="-35" strike="noStrike">
                <a:solidFill>
                  <a:srgbClr val="404040"/>
                </a:solidFill>
                <a:latin typeface="Calibri Light"/>
                <a:ea typeface="DejaVu Sans"/>
              </a:rPr>
              <a:t>Results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1097640" y="1846080"/>
            <a:ext cx="490572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Accuracy During Testing (average_fmri_feature_matrix)</a:t>
            </a:r>
            <a:endParaRPr b="0" lang="en-IN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GCN has highest accuracy</a:t>
            </a:r>
            <a:endParaRPr b="0" lang="en-IN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After GCN, CNN performed well based on graph.</a:t>
            </a:r>
            <a:endParaRPr b="0" lang="en-IN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After CNN, hybrid model (GCN and CNN) performed well.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Noto Sans CJK SC"/>
              </a:rPr>
              <a:t>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Noto Sans CJK SC"/>
              </a:rPr>
              <a:t>Lastly, its hybrid model (GCN and CNN).</a:t>
            </a:r>
            <a:endParaRPr b="0" lang="en-IN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Noto Sans CJK SC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79" name="Picture 178" descr=""/>
          <p:cNvPicPr/>
          <p:nvPr/>
        </p:nvPicPr>
        <p:blipFill>
          <a:blip r:embed="rId1"/>
          <a:srcRect l="7709" t="11105" r="8297" b="9100"/>
          <a:stretch/>
        </p:blipFill>
        <p:spPr>
          <a:xfrm>
            <a:off x="6192360" y="1764360"/>
            <a:ext cx="5431320" cy="438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7280" y="286560"/>
            <a:ext cx="10056240" cy="14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IN" sz="4800" spc="-35" strike="noStrike">
                <a:solidFill>
                  <a:srgbClr val="404040"/>
                </a:solidFill>
                <a:latin typeface="Calibri Light"/>
                <a:ea typeface="DejaVu Sans"/>
              </a:rPr>
              <a:t>Results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1097640" y="1846080"/>
            <a:ext cx="509256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1" lang="en-IN" sz="2000" spc="-1" strike="noStrike">
                <a:solidFill>
                  <a:srgbClr val="404040"/>
                </a:solidFill>
                <a:latin typeface="Calibri"/>
                <a:ea typeface="Noto Sans CJK SC"/>
              </a:rPr>
              <a:t>Final Accuracies on test dataset (average_fmri_feature_matrix)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Noto Sans CJK SC"/>
              </a:rPr>
              <a:t>on a scale of 0 to 1 are:</a:t>
            </a:r>
            <a:endParaRPr b="0" lang="en-IN" sz="20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Noto Sans CJK SC"/>
              </a:rPr>
              <a:t>GCN + CNN is 0.7161</a:t>
            </a:r>
            <a:endParaRPr b="0" lang="en-IN" sz="20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Noto Sans CJK SC"/>
              </a:rPr>
              <a:t>GCN + RNN is 0.663</a:t>
            </a:r>
            <a:endParaRPr b="0" lang="en-IN" sz="20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Noto Sans CJK SC"/>
              </a:rPr>
              <a:t>CNN is 0.728</a:t>
            </a:r>
            <a:endParaRPr b="0" lang="en-IN" sz="2000" spc="-1" strike="noStrike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Noto Sans CJK SC"/>
              </a:rPr>
              <a:t>GCN is 0.748</a:t>
            </a:r>
            <a:endParaRPr b="0" lang="en-IN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400" spc="-1" strike="noStrike">
                <a:solidFill>
                  <a:srgbClr val="404040"/>
                </a:solidFill>
                <a:latin typeface="Calibri"/>
                <a:ea typeface="Noto Sans CJK SC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82" name="Picture 181" descr=""/>
          <p:cNvPicPr/>
          <p:nvPr/>
        </p:nvPicPr>
        <p:blipFill>
          <a:blip r:embed="rId1"/>
          <a:srcRect l="7709" t="11105" r="8297" b="9100"/>
          <a:stretch/>
        </p:blipFill>
        <p:spPr>
          <a:xfrm>
            <a:off x="6192720" y="1764720"/>
            <a:ext cx="5758560" cy="449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097280" y="286560"/>
            <a:ext cx="10056240" cy="14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IN" sz="4800" spc="-35" strike="noStrike">
                <a:solidFill>
                  <a:srgbClr val="404040"/>
                </a:solidFill>
                <a:latin typeface="Calibri Light"/>
                <a:ea typeface="DejaVu Sans"/>
              </a:rPr>
              <a:t>Overview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097280" y="1845720"/>
            <a:ext cx="100562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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Preparing the data</a:t>
            </a:r>
            <a:endParaRPr b="0" lang="en-IN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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4 architectures for classifier:</a:t>
            </a:r>
            <a:endParaRPr b="0" lang="en-IN" sz="2000" spc="-1" strike="noStrike">
              <a:latin typeface="Arial"/>
            </a:endParaRPr>
          </a:p>
          <a:p>
            <a:pPr lvl="1" marL="384120" indent="-1807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GCN + CNN</a:t>
            </a:r>
            <a:endParaRPr b="0" lang="en-IN" sz="1800" spc="-1" strike="noStrike">
              <a:latin typeface="Arial"/>
            </a:endParaRPr>
          </a:p>
          <a:p>
            <a:pPr lvl="1" marL="384120" indent="-1807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GCN + RNN</a:t>
            </a:r>
            <a:endParaRPr b="0" lang="en-IN" sz="1800" spc="-1" strike="noStrike">
              <a:latin typeface="Arial"/>
            </a:endParaRPr>
          </a:p>
          <a:p>
            <a:pPr lvl="1" marL="384120" indent="-1807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CNN</a:t>
            </a:r>
            <a:endParaRPr b="0" lang="en-IN" sz="1800" spc="-1" strike="noStrike">
              <a:latin typeface="Arial"/>
            </a:endParaRPr>
          </a:p>
          <a:p>
            <a:pPr lvl="1" marL="384120" indent="-1807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GCN</a:t>
            </a:r>
            <a:endParaRPr b="0" lang="en-IN" sz="18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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Datasets Used :</a:t>
            </a:r>
            <a:endParaRPr b="0" lang="en-IN" sz="2000" spc="-1" strike="noStrike">
              <a:latin typeface="Arial"/>
            </a:endParaRPr>
          </a:p>
          <a:p>
            <a:pPr lvl="1" marL="384120" indent="-1807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common_fiber_matrix(Dataset for project 2)</a:t>
            </a:r>
            <a:endParaRPr b="0" lang="en-IN" sz="1800" spc="-1" strike="noStrike">
              <a:latin typeface="Arial"/>
            </a:endParaRPr>
          </a:p>
          <a:p>
            <a:pPr lvl="1" marL="384120" indent="-1807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average_fmri_feature_matrix(Dataset for project 3)</a:t>
            </a:r>
            <a:endParaRPr b="0" lang="en-IN" sz="18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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Steps to prevent overfitting</a:t>
            </a:r>
            <a:endParaRPr b="0" lang="en-IN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Wingdings" charset="2"/>
              <a:buChar char="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Results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097280" y="286560"/>
            <a:ext cx="10056240" cy="14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IN" sz="4800" spc="-35" strike="noStrike">
                <a:solidFill>
                  <a:srgbClr val="404040"/>
                </a:solidFill>
                <a:latin typeface="Calibri Light"/>
                <a:ea typeface="DejaVu Sans"/>
              </a:rPr>
              <a:t>Conclusion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097640" y="2086200"/>
            <a:ext cx="1006128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b="0" lang="en-IN" sz="1800" spc="-1" strike="noStrike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0404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404040"/>
                </a:solidFill>
                <a:latin typeface="Calibri"/>
                <a:ea typeface="Noto Sans CJK SC"/>
              </a:rPr>
              <a:t>GCN + CNN </a:t>
            </a:r>
            <a:r>
              <a:rPr b="0" lang="en-IN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performed almost same for both datasets +-.05</a:t>
            </a:r>
            <a:endParaRPr b="0" lang="en-IN" sz="1800" spc="-1" strike="noStrike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0404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GCN + RNN is not a good model, performed worst in all the models tested.</a:t>
            </a:r>
            <a:endParaRPr b="0" lang="en-IN" sz="1800" spc="-1" strike="noStrike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0404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404040"/>
                </a:solidFill>
                <a:latin typeface="Calibri"/>
                <a:ea typeface="Noto Sans CJK SC"/>
              </a:rPr>
              <a:t>CNN model performed well for </a:t>
            </a:r>
            <a:r>
              <a:rPr b="0" lang="en-IN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common_fiber_matrix dataset (approx 90% accuracy)</a:t>
            </a:r>
            <a:endParaRPr b="0" lang="en-IN" sz="1800" spc="-1" strike="noStrike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40404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GCN  performed almost same for both datasets +-.04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b="0" lang="en-IN" sz="18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Noto Sans CJK SC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  <p:graphicFrame>
        <p:nvGraphicFramePr>
          <p:cNvPr id="185" name="Table 3"/>
          <p:cNvGraphicFramePr/>
          <p:nvPr/>
        </p:nvGraphicFramePr>
        <p:xfrm>
          <a:off x="1440000" y="1817640"/>
          <a:ext cx="9259560" cy="2142000"/>
        </p:xfrm>
        <a:graphic>
          <a:graphicData uri="http://schemas.openxmlformats.org/drawingml/2006/table">
            <a:tbl>
              <a:tblPr/>
              <a:tblGrid>
                <a:gridCol w="2329560"/>
                <a:gridCol w="3396240"/>
                <a:gridCol w="3534120"/>
              </a:tblGrid>
              <a:tr h="634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Calibri"/>
                          <a:ea typeface="Noto Sans CJK SC"/>
                        </a:rPr>
                        <a:t>average_fmri_feature_matrix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Calibri"/>
                          <a:ea typeface="DejaVu Sans"/>
                        </a:rPr>
                        <a:t>common_fiber_matrix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72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Calibri"/>
                          <a:ea typeface="Noto Sans CJK SC"/>
                        </a:rPr>
                        <a:t>GCN + CNN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Calibri"/>
                          <a:ea typeface="Noto Sans CJK SC"/>
                        </a:rPr>
                        <a:t>0.7161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Calibri"/>
                          <a:ea typeface="Noto Sans CJK SC"/>
                        </a:rPr>
                        <a:t>0.741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72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Calibri"/>
                          <a:ea typeface="Noto Sans CJK SC"/>
                        </a:rPr>
                        <a:t>GCN + RNN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Calibri"/>
                          <a:ea typeface="Noto Sans CJK SC"/>
                        </a:rPr>
                        <a:t>0.663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Calibri"/>
                          <a:ea typeface="Noto Sans CJK SC"/>
                        </a:rPr>
                        <a:t>0.6787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72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Calibri"/>
                          <a:ea typeface="Noto Sans CJK SC"/>
                        </a:rPr>
                        <a:t>CNN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Calibri"/>
                          <a:ea typeface="Noto Sans CJK SC"/>
                        </a:rPr>
                        <a:t>0.728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Calibri"/>
                          <a:ea typeface="Noto Sans CJK SC"/>
                        </a:rPr>
                        <a:t>0.90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62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Calibri"/>
                          <a:ea typeface="Noto Sans CJK SC"/>
                        </a:rPr>
                        <a:t>GCN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Calibri"/>
                          <a:ea typeface="Noto Sans CJK SC"/>
                        </a:rPr>
                        <a:t>0.748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Calibri"/>
                          <a:ea typeface="Noto Sans CJK SC"/>
                        </a:rPr>
                        <a:t>0.777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097280" y="758880"/>
            <a:ext cx="10056240" cy="35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IN" sz="8000" spc="-35" strike="noStrike">
                <a:solidFill>
                  <a:srgbClr val="262626"/>
                </a:solidFill>
                <a:latin typeface="Calibri Light"/>
                <a:ea typeface="DejaVu Sans"/>
              </a:rPr>
              <a:t>Thank You!</a:t>
            </a:r>
            <a:endParaRPr b="0" lang="en-IN" sz="80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097280" y="4453200"/>
            <a:ext cx="100562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097280" y="286560"/>
            <a:ext cx="10056240" cy="14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IN" sz="4800" spc="-35" strike="noStrike">
                <a:solidFill>
                  <a:srgbClr val="404040"/>
                </a:solidFill>
                <a:latin typeface="Calibri Light"/>
                <a:ea typeface="DejaVu Sans"/>
              </a:rPr>
              <a:t>Preparing the data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097280" y="1845720"/>
            <a:ext cx="465696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“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common_fiber_matrix.txt” files from the 2</a:t>
            </a:r>
            <a:r>
              <a:rPr b="0" lang="en-IN" sz="2000" spc="-1" strike="noStrike" baseline="30000">
                <a:solidFill>
                  <a:srgbClr val="404040"/>
                </a:solidFill>
                <a:latin typeface="Calibri"/>
                <a:ea typeface="DejaVu Sans"/>
              </a:rPr>
              <a:t>nd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project are used.</a:t>
            </a:r>
            <a:endParaRPr b="0" lang="en-IN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Matrices with size of 150x150</a:t>
            </a:r>
            <a:endParaRPr b="0" lang="en-IN" sz="20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Resized to 112x112</a:t>
            </a:r>
            <a:endParaRPr b="0" lang="en-IN" sz="20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Flatten into 1-dimensional array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35" name="Picture 4" descr=""/>
          <p:cNvPicPr/>
          <p:nvPr/>
        </p:nvPicPr>
        <p:blipFill>
          <a:blip r:embed="rId1"/>
          <a:srcRect l="16369" t="8981" r="15028" b="4511"/>
          <a:stretch/>
        </p:blipFill>
        <p:spPr>
          <a:xfrm>
            <a:off x="6457320" y="1845720"/>
            <a:ext cx="4696200" cy="444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097280" y="286560"/>
            <a:ext cx="10056240" cy="14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IN" sz="4800" spc="-35" strike="noStrike">
                <a:solidFill>
                  <a:srgbClr val="404040"/>
                </a:solidFill>
                <a:latin typeface="Calibri Light"/>
                <a:ea typeface="DejaVu Sans"/>
              </a:rPr>
              <a:t>Preparing the data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097280" y="1845720"/>
            <a:ext cx="465696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“</a:t>
            </a:r>
            <a:r>
              <a:rPr b="0" lang="en-IN" sz="1800" spc="-1" strike="noStrike">
                <a:solidFill>
                  <a:srgbClr val="404040"/>
                </a:solidFill>
                <a:latin typeface="Calibri"/>
                <a:ea typeface="Noto Sans CJK SC"/>
              </a:rPr>
              <a:t>average_fmri_feature_matrix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.txt” files from the 3</a:t>
            </a:r>
            <a:r>
              <a:rPr b="0" lang="en-IN" sz="2000" spc="-1" strike="noStrike" baseline="30000">
                <a:solidFill>
                  <a:srgbClr val="404040"/>
                </a:solidFill>
                <a:latin typeface="Calibri"/>
                <a:ea typeface="DejaVu Sans"/>
              </a:rPr>
              <a:t>rd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project are used.</a:t>
            </a:r>
            <a:endParaRPr b="0" lang="en-IN" sz="20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Matrices with different sizes</a:t>
            </a:r>
            <a:endParaRPr b="0" lang="en-IN" sz="20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Resized to 112x112</a:t>
            </a:r>
            <a:endParaRPr b="0" lang="en-IN" sz="2000" spc="-1" strike="noStrike">
              <a:latin typeface="Arial"/>
            </a:endParaRPr>
          </a:p>
          <a:p>
            <a:pPr marL="457200" indent="-4550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Flatten into 1-dimensional array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38" name="Picture 137" descr=""/>
          <p:cNvPicPr/>
          <p:nvPr/>
        </p:nvPicPr>
        <p:blipFill>
          <a:blip r:embed="rId1"/>
          <a:srcRect l="10266" t="18541" r="60197" b="41547"/>
          <a:stretch/>
        </p:blipFill>
        <p:spPr>
          <a:xfrm>
            <a:off x="6624000" y="1872000"/>
            <a:ext cx="4463640" cy="431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097280" y="286560"/>
            <a:ext cx="10056240" cy="14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IN" sz="4800" spc="-35" strike="noStrike">
                <a:solidFill>
                  <a:srgbClr val="404040"/>
                </a:solidFill>
                <a:latin typeface="Calibri Light"/>
                <a:ea typeface="DejaVu Sans"/>
              </a:rPr>
              <a:t>GCN + CNN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097280" y="1845720"/>
            <a:ext cx="100562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Creation of adjacency matrix:</a:t>
            </a:r>
            <a:endParaRPr b="0" lang="en-IN" sz="2000" spc="-1" strike="noStrike">
              <a:latin typeface="Arial"/>
            </a:endParaRPr>
          </a:p>
          <a:p>
            <a:pPr lvl="1" marL="384120" indent="-1807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b="0" lang="en-IN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based on the following work</a:t>
            </a:r>
            <a:endParaRPr b="0" lang="en-IN" sz="1800" spc="-1" strike="noStrike">
              <a:latin typeface="Arial"/>
            </a:endParaRPr>
          </a:p>
          <a:p>
            <a:pPr lvl="1" marL="384120" indent="-1807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b="0" lang="en-IN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“</a:t>
            </a:r>
            <a:r>
              <a:rPr b="0" lang="en-IN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Convolutional Neural Networks on Graphs with Fast Localized Spectral Filtering” by </a:t>
            </a:r>
            <a:r>
              <a:rPr b="0" i="1" lang="en-IN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Michaël Defferrard, Xavier Bresson, Pierre Vandergheynst, </a:t>
            </a:r>
            <a:r>
              <a:rPr b="0" lang="en-IN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NIPS 2016</a:t>
            </a:r>
            <a:endParaRPr b="0" lang="en-IN" sz="1800" spc="-1" strike="noStrike">
              <a:latin typeface="Arial"/>
            </a:endParaRPr>
          </a:p>
          <a:p>
            <a:pPr lvl="1" marL="384120" indent="-1807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b="0" lang="en-IN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The K-NN graph is statically determined from a </a:t>
            </a:r>
            <a:br/>
            <a:r>
              <a:rPr b="0" lang="en-IN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regular grid of pixels using the 2d coordinates.</a:t>
            </a:r>
            <a:endParaRPr b="0" lang="en-IN" sz="1800" spc="-1" strike="noStrike">
              <a:latin typeface="Arial"/>
            </a:endParaRPr>
          </a:p>
          <a:p>
            <a:pPr lvl="1" marL="384120" indent="-1807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b="0" lang="en-IN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Every pixel is a node.</a:t>
            </a:r>
            <a:endParaRPr b="0" lang="en-IN" sz="1800" spc="-1" strike="noStrike">
              <a:latin typeface="Arial"/>
            </a:endParaRPr>
          </a:p>
          <a:p>
            <a:pPr lvl="1" marL="384120" indent="-1807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"/>
              <a:buChar char="◦"/>
            </a:pPr>
            <a:r>
              <a:rPr b="0" lang="en-IN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Two nodes are connected if they are neighbors </a:t>
            </a:r>
            <a:br/>
            <a:r>
              <a:rPr b="0" lang="en-IN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according to the K-NN graph.</a:t>
            </a:r>
            <a:endParaRPr b="0" lang="en-IN" sz="1800" spc="-1" strike="noStrike">
              <a:latin typeface="Arial"/>
            </a:endParaRPr>
          </a:p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The node features of each graph are the </a:t>
            </a:r>
            <a:br/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images vectorized and rescaled to [0,1].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IN" sz="2000" spc="-1" strike="noStrike">
              <a:latin typeface="Arial"/>
            </a:endParaRPr>
          </a:p>
        </p:txBody>
      </p:sp>
      <p:pic>
        <p:nvPicPr>
          <p:cNvPr id="141" name="Picture 2" descr=""/>
          <p:cNvPicPr/>
          <p:nvPr/>
        </p:nvPicPr>
        <p:blipFill>
          <a:blip r:embed="rId1"/>
          <a:stretch/>
        </p:blipFill>
        <p:spPr>
          <a:xfrm>
            <a:off x="6269400" y="3287520"/>
            <a:ext cx="4884120" cy="286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097280" y="286560"/>
            <a:ext cx="10056240" cy="14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IN" sz="4800" spc="-35" strike="noStrike">
                <a:solidFill>
                  <a:srgbClr val="404040"/>
                </a:solidFill>
                <a:latin typeface="Calibri Light"/>
                <a:ea typeface="DejaVu Sans"/>
              </a:rPr>
              <a:t>GCN + CNN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097280" y="1845720"/>
            <a:ext cx="581328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Model architecture:</a:t>
            </a:r>
            <a:endParaRPr b="0" lang="en-IN" sz="2000" spc="-1" strike="noStrike">
              <a:latin typeface="Arial"/>
            </a:endParaRPr>
          </a:p>
          <a:p>
            <a:pPr lvl="1" marL="543960" indent="-3409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b="0" lang="en-IN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GraphConv(128, activation='elu')</a:t>
            </a:r>
            <a:endParaRPr b="0" lang="en-IN" sz="1800" spc="-1" strike="noStrike">
              <a:latin typeface="Arial"/>
            </a:endParaRPr>
          </a:p>
          <a:p>
            <a:pPr lvl="1" marL="543960" indent="-3409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b="0" lang="en-IN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GraphConv(64, activation='elu')</a:t>
            </a:r>
            <a:endParaRPr b="0" lang="en-IN" sz="1800" spc="-1" strike="noStrike">
              <a:latin typeface="Arial"/>
            </a:endParaRPr>
          </a:p>
          <a:p>
            <a:pPr lvl="1" marL="543960" indent="-3409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b="0" lang="en-IN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Conv1D(32, kernel_size=(2), kernel_initializer = 'he_uniform')</a:t>
            </a:r>
            <a:endParaRPr b="0" lang="en-IN" sz="1800" spc="-1" strike="noStrike">
              <a:latin typeface="Arial"/>
            </a:endParaRPr>
          </a:p>
          <a:p>
            <a:pPr lvl="1" marL="543960" indent="-3409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b="0" lang="en-IN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Dense(512, activation='relu')</a:t>
            </a:r>
            <a:endParaRPr b="0" lang="en-IN" sz="1800" spc="-1" strike="noStrike">
              <a:latin typeface="Arial"/>
            </a:endParaRPr>
          </a:p>
          <a:p>
            <a:pPr lvl="1" marL="543960" indent="-3409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b="0" lang="en-IN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Dense(total_classes, activation='softmax')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44" name="Picture 143" descr=""/>
          <p:cNvPicPr/>
          <p:nvPr/>
        </p:nvPicPr>
        <p:blipFill>
          <a:blip r:embed="rId1"/>
          <a:srcRect l="4041" t="40654" r="67577" b="21858"/>
          <a:stretch/>
        </p:blipFill>
        <p:spPr>
          <a:xfrm>
            <a:off x="6912000" y="1913040"/>
            <a:ext cx="4318560" cy="427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097280" y="286560"/>
            <a:ext cx="10056240" cy="14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IN" sz="4800" spc="-35" strike="noStrike">
                <a:solidFill>
                  <a:srgbClr val="404040"/>
                </a:solidFill>
                <a:latin typeface="Calibri Light"/>
                <a:ea typeface="DejaVu Sans"/>
              </a:rPr>
              <a:t>GCN + RNN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097280" y="1845720"/>
            <a:ext cx="100562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Model architecture:</a:t>
            </a:r>
            <a:endParaRPr b="0" lang="en-IN" sz="2000" spc="-1" strike="noStrike">
              <a:latin typeface="Arial"/>
            </a:endParaRPr>
          </a:p>
          <a:p>
            <a:pPr lvl="1" marL="543960" indent="-3409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b="0" lang="en-IN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GraphConv(128, activation='elu')</a:t>
            </a:r>
            <a:endParaRPr b="0" lang="en-IN" sz="1800" spc="-1" strike="noStrike">
              <a:latin typeface="Arial"/>
            </a:endParaRPr>
          </a:p>
          <a:p>
            <a:pPr lvl="1" marL="543960" indent="-3409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b="0" lang="en-IN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GraphConv(64, activation='elu')</a:t>
            </a:r>
            <a:endParaRPr b="0" lang="en-IN" sz="1800" spc="-1" strike="noStrike">
              <a:latin typeface="Arial"/>
            </a:endParaRPr>
          </a:p>
          <a:p>
            <a:pPr lvl="1" marL="543960" indent="-3409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b="0" lang="en-IN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LSTM(32, kernel_initializer = 'he_uniform')</a:t>
            </a:r>
            <a:endParaRPr b="0" lang="en-IN" sz="1800" spc="-1" strike="noStrike">
              <a:latin typeface="Arial"/>
            </a:endParaRPr>
          </a:p>
          <a:p>
            <a:pPr lvl="1" marL="543960" indent="-3409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b="0" lang="en-IN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Dense(512, activation='relu')</a:t>
            </a:r>
            <a:endParaRPr b="0" lang="en-IN" sz="1800" spc="-1" strike="noStrike">
              <a:latin typeface="Arial"/>
            </a:endParaRPr>
          </a:p>
          <a:p>
            <a:pPr lvl="1" marL="543960" indent="-3409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b="0" lang="en-IN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Dense(total_classes, activation='softmax')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47" name="Picture 146" descr=""/>
          <p:cNvPicPr/>
          <p:nvPr/>
        </p:nvPicPr>
        <p:blipFill>
          <a:blip r:embed="rId1"/>
          <a:srcRect l="4360" t="48003" r="67848" b="14163"/>
          <a:stretch/>
        </p:blipFill>
        <p:spPr>
          <a:xfrm>
            <a:off x="6552000" y="1845720"/>
            <a:ext cx="4601520" cy="434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097280" y="286560"/>
            <a:ext cx="10056240" cy="14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IN" sz="4800" spc="-35" strike="noStrike">
                <a:solidFill>
                  <a:srgbClr val="404040"/>
                </a:solidFill>
                <a:latin typeface="Calibri Light"/>
                <a:ea typeface="DejaVu Sans"/>
              </a:rPr>
              <a:t>CNN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097280" y="1845720"/>
            <a:ext cx="100562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Model architecture:</a:t>
            </a:r>
            <a:endParaRPr b="0" lang="en-IN" sz="2000" spc="-1" strike="noStrike">
              <a:latin typeface="Arial"/>
            </a:endParaRPr>
          </a:p>
          <a:p>
            <a:pPr lvl="1" marL="543960" indent="-3409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b="0" lang="en-IN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Conv1D(64, kernel_size=(2), activation='elu')</a:t>
            </a:r>
            <a:endParaRPr b="0" lang="en-IN" sz="1800" spc="-1" strike="noStrike">
              <a:latin typeface="Arial"/>
            </a:endParaRPr>
          </a:p>
          <a:p>
            <a:pPr lvl="1" marL="543960" indent="-3409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b="0" lang="en-IN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Conv1D(32, kernel_size=(2), activation='elu')</a:t>
            </a:r>
            <a:endParaRPr b="0" lang="en-IN" sz="1800" spc="-1" strike="noStrike">
              <a:latin typeface="Arial"/>
            </a:endParaRPr>
          </a:p>
          <a:p>
            <a:pPr lvl="1" marL="543960" indent="-3409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b="0" lang="en-IN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Dense(512, activation='relu')</a:t>
            </a:r>
            <a:endParaRPr b="0" lang="en-IN" sz="1800" spc="-1" strike="noStrike">
              <a:latin typeface="Arial"/>
            </a:endParaRPr>
          </a:p>
          <a:p>
            <a:pPr lvl="1" marL="543960" indent="-3409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b="0" lang="en-IN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Dense(total_classes, activation='softmax')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50" name="Picture 149" descr=""/>
          <p:cNvPicPr/>
          <p:nvPr/>
        </p:nvPicPr>
        <p:blipFill>
          <a:blip r:embed="rId1"/>
          <a:srcRect l="4360" t="41704" r="67848" b="23601"/>
          <a:stretch/>
        </p:blipFill>
        <p:spPr>
          <a:xfrm>
            <a:off x="6862680" y="1839960"/>
            <a:ext cx="4290840" cy="442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097280" y="286560"/>
            <a:ext cx="10056240" cy="14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IN" sz="4800" spc="-35" strike="noStrike">
                <a:solidFill>
                  <a:srgbClr val="404040"/>
                </a:solidFill>
                <a:latin typeface="Calibri Light"/>
                <a:ea typeface="DejaVu Sans"/>
              </a:rPr>
              <a:t>GCN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97280" y="1845720"/>
            <a:ext cx="10056240" cy="40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89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Model architecture:</a:t>
            </a:r>
            <a:endParaRPr b="0" lang="en-IN" sz="2000" spc="-1" strike="noStrike">
              <a:latin typeface="Arial"/>
            </a:endParaRPr>
          </a:p>
          <a:p>
            <a:pPr lvl="1" marL="543960" indent="-3409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b="0" lang="en-IN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GraphConv(64, activation='elu')</a:t>
            </a:r>
            <a:endParaRPr b="0" lang="en-IN" sz="1800" spc="-1" strike="noStrike">
              <a:latin typeface="Arial"/>
            </a:endParaRPr>
          </a:p>
          <a:p>
            <a:pPr lvl="1" marL="543960" indent="-3409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b="0" lang="en-IN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GraphConv(32, activation='elu')</a:t>
            </a:r>
            <a:endParaRPr b="0" lang="en-IN" sz="1800" spc="-1" strike="noStrike">
              <a:latin typeface="Arial"/>
            </a:endParaRPr>
          </a:p>
          <a:p>
            <a:pPr lvl="1" marL="543960" indent="-3409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b="0" lang="en-IN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Dense(512, activation='relu')</a:t>
            </a:r>
            <a:endParaRPr b="0" lang="en-IN" sz="1800" spc="-1" strike="noStrike">
              <a:latin typeface="Arial"/>
            </a:endParaRPr>
          </a:p>
          <a:p>
            <a:pPr lvl="1" marL="543960" indent="-3409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Calibri Light"/>
              <a:buAutoNum type="arabicPeriod"/>
            </a:pPr>
            <a:r>
              <a:rPr b="0" lang="en-IN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Dense(total_classes, activation='softmax')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53" name="Picture 152" descr=""/>
          <p:cNvPicPr/>
          <p:nvPr/>
        </p:nvPicPr>
        <p:blipFill>
          <a:blip r:embed="rId1"/>
          <a:srcRect l="4360" t="40654" r="67848" b="25701"/>
          <a:stretch/>
        </p:blipFill>
        <p:spPr>
          <a:xfrm>
            <a:off x="6840000" y="1944360"/>
            <a:ext cx="4313520" cy="424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723</TotalTime>
  <Application>LibreOffice/6.0.7.3$Linux_X86_64 LibreOffice_project/00m0$Build-3</Application>
  <Words>781</Words>
  <Paragraphs>158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2020-12-06T00:44:33Z</dcterms:created>
  <dc:creator>Alex Johnson</dc:creator>
  <dc:description/>
  <dc:language>en-IN</dc:language>
  <cp:lastModifiedBy/>
  <dcterms:modified xsi:type="dcterms:W3CDTF">2021-01-27T23:50:38Z</dcterms:modified>
  <cp:revision>58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