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 rot="16200000">
            <a:off x="-610200" y="4917960"/>
            <a:ext cx="893160" cy="321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16200000">
            <a:off x="-2110320" y="2460240"/>
            <a:ext cx="38854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Find more PowerPoint templates on </a:t>
            </a:r>
            <a:r>
              <a:rPr b="1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prezentr.com</a:t>
            </a: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!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3"/>
          <a:stretch/>
        </p:blipFill>
        <p:spPr>
          <a:xfrm rot="16200000">
            <a:off x="-610200" y="4916880"/>
            <a:ext cx="894240" cy="3222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 rot="16200000">
            <a:off x="-2111400" y="2459160"/>
            <a:ext cx="38865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Find more PowerPoint templates on </a:t>
            </a:r>
            <a:r>
              <a:rPr b="1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prezentr.com</a:t>
            </a: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!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"/>
          <p:cNvPicPr/>
          <p:nvPr/>
        </p:nvPicPr>
        <p:blipFill>
          <a:blip r:embed="rId3"/>
          <a:stretch/>
        </p:blipFill>
        <p:spPr>
          <a:xfrm rot="16200000">
            <a:off x="-610200" y="4916880"/>
            <a:ext cx="894240" cy="3222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 rot="16200000">
            <a:off x="-2111400" y="2459160"/>
            <a:ext cx="38865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Find more PowerPoint templates on </a:t>
            </a:r>
            <a:r>
              <a:rPr b="1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prezentr.com</a:t>
            </a: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!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09760" y="548640"/>
            <a:ext cx="57006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IN" sz="5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Tic Tac Toe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308640" y="5394960"/>
            <a:ext cx="575892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Presenter: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Divya Saxena (1001773376)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903040" y="6492240"/>
            <a:ext cx="286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ED022E-BF15-471E-A271-CEE5DA4A37A4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315200" y="1257840"/>
            <a:ext cx="2854440" cy="285444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5668560" y="4206240"/>
            <a:ext cx="6399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Reinforcement Learning Game In Python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Game Steps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" descr=""/>
          <p:cNvPicPr/>
          <p:nvPr/>
        </p:nvPicPr>
        <p:blipFill>
          <a:blip r:embed="rId1"/>
          <a:srcRect l="0" t="0" r="4845" b="0"/>
          <a:stretch/>
        </p:blipFill>
        <p:spPr>
          <a:xfrm>
            <a:off x="1034280" y="2304000"/>
            <a:ext cx="1411560" cy="248400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2952000" y="2304000"/>
            <a:ext cx="1436040" cy="25030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3"/>
          <a:stretch/>
        </p:blipFill>
        <p:spPr>
          <a:xfrm>
            <a:off x="4896000" y="2347920"/>
            <a:ext cx="1445760" cy="247428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4"/>
          <a:stretch/>
        </p:blipFill>
        <p:spPr>
          <a:xfrm>
            <a:off x="6923520" y="2304000"/>
            <a:ext cx="1426680" cy="248400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4176000" y="6552720"/>
            <a:ext cx="4031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80000" y="1512000"/>
            <a:ext cx="29728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iberation Serif;Times New Roman"/>
              </a:rPr>
              <a:t>Sample steps for Tic Tac Toe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75324D-9058-468F-BB23-D507BEFF7E57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Game Steps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936000" y="3024000"/>
            <a:ext cx="3474360" cy="285552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5245200" y="3031920"/>
            <a:ext cx="3465000" cy="279828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504000" y="1584360"/>
            <a:ext cx="3598200" cy="11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Unfair Tic Tac Toe: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When player’s turn get skipped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752000" y="1672560"/>
            <a:ext cx="2221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Liberation Serif;Times New Roman"/>
                <a:ea typeface="Liberation Serif;Times New Roman"/>
              </a:rPr>
              <a:t>Fair Tic Tac Toe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4176000" y="6552720"/>
            <a:ext cx="3887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BAA0EA-09D9-4A46-864F-F54FDB1E677B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Rewards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4176000" y="6552720"/>
            <a:ext cx="3959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936000" y="1512000"/>
            <a:ext cx="8494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Rewards earned by the agent as follows: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X won -&gt; positive reward (+1)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O won -&gt; negative reward ( -1)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smaller positive reward for cat's game(Draw) (+0.5)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reward if the game is not yet finished (0.0)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E3EB32-8EAD-4BFE-9EBD-D5552B9D85B7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Graphs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008000" y="2833560"/>
            <a:ext cx="4508280" cy="314064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5184000" y="2833560"/>
            <a:ext cx="4318200" cy="321264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1224000" y="1789560"/>
            <a:ext cx="41022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Fair TicTacToe game: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It shows the average reward earned by “X” and “O”player in 20000 episodes using Q learni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5616000" y="1812240"/>
            <a:ext cx="3886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Unfair TicTacToe game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(10% chance of skipping current’s player turn):</a:t>
            </a: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It shows the average reward earned by “X” and “O”player in 20000 episodes using Q learning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4038840" y="646488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</a:t>
            </a: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Noto Sans CJK SC"/>
              </a:rPr>
              <a:t>6369-</a:t>
            </a: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D8BE2C-C487-4CA2-A3EE-2054712FB4D4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Graphs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337400" y="1872000"/>
            <a:ext cx="38448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Fair TicTacToe game: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It shows the  reward earned by “X” and “O”player game played between Human vs Q player after getting trained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544000" y="1872000"/>
            <a:ext cx="3886200" cy="14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Unfair TicTacToe game :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It shows the  reward earned by “X” and “O”player game played between Human vs Q player after getting trained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862920" y="3096000"/>
            <a:ext cx="4464000" cy="309420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4896000" y="3240720"/>
            <a:ext cx="5151240" cy="309420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>
            <a:off x="4038840" y="646488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AA302A-8F2E-4C45-A19B-B2AC4F794F13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Pseudo Code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4176000" y="6552720"/>
            <a:ext cx="4823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76000" y="1944000"/>
            <a:ext cx="907020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Implement Tic-Tac-Toe where one party randomly starts and there is a </a:t>
            </a: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10%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chance that at any point one of the players has to give up a turn (or in other terms where a move fails to deposit a token):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TTT_QPlayer_training.py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self.chance = round(np.random.random_sample(), 1)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if self.chance != 0.1: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if self.curr_player == self.player1: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self.curr_player = self.player2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self.other_player = self.player1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else: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self.curr_player = self.player1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self.other_player = self.player2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else: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print("Current Player chance skipped...")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if self.curr_player == self.player1: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self.curr_player = self.player1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self.other_player = self.player2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else: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self.curr_player = self.player2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self.other_player = self.player1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4D61C1-510C-4AB8-83FA-D519B36C01FB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Code Description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4176000" y="6552720"/>
            <a:ext cx="4103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76000" y="1802160"/>
            <a:ext cx="9070200" cy="46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graphplt.py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Plot the graphs using matplotlib.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Contains a class which is used to check the marks “X” or “O” for each player.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Board.py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Contains a class which is used for setting the board to play the game like setting of reward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earned by each player, available moves,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TTT_Qlearning.py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Q learning algorithm on which the model gets trained on in 20000 episodes. This file also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contains the logic for unfair game i.e. one party randomly starts and there is a 10% chance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that at any point one of the players has to give up a turn.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TTT_Qlearning_fair.py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Q learning algorithm on which the model gets trained on in 20000 episodes. This file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contains the logic for fair game.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TTT_Qplayer_training.py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Triggers Q learning implemented in TTT_Qlearning.py and plot the graph   average reward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earned by each player in 20000 episodes. This is for unfair Tic Tac Toe. Policy file policy.p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will be created and saved in /Code location.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F422C9-89D4-43DC-B919-D3F4F32BC60D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Code Description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4176000" y="6552720"/>
            <a:ext cx="5615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576000" y="1802160"/>
            <a:ext cx="9070200" cy="46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TTT_Qplayer_training_fair.py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Triggers Q learning implemented in TTT_Qlearning.py and plot the graph average reward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earned by each player in 20000 episodes. This is for fair Tic Tac Toe. Policy file policy.p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will be created and saved in /Code location.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TTT_Human_vs_Qplayer.py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Allow Human to play against Q player using Policy policy.p. If the model has been trained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for fair Tic Tac Toe(TTT_Qplayer_training_fair.py), Human will play against it. If  model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has been trained for unfair(10 % chance of skipping current players chance) Tic Tac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Toe(TTT_Qplayer_training.py), Human will play against 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TTT_Human_vs_Qplayer_fair.py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Allow Human to play against Q player using Policy policy.p. If the model has been trained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for fair Tic Tac Toe(TTT_Qplayer_training_fair.py), Human will play against it. If  model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has been trained for fair Tic Tac Toe(TTT_Qplayer_training.py), Human will play against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TTT_Human_vs_Tplayer.py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Allow Human to play against T player. The "T-hand" player makes winning moves if they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are available and blocks those of opponents, otherwise choosing moves at random. Unlike 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	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the QPlayer, it can frequently be beaten with the right strategy.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246D495-7E3D-4E57-B8B9-155B7087F4BE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74320" indent="-272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Conclusion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4176000" y="6552720"/>
            <a:ext cx="4823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432000" y="1554840"/>
            <a:ext cx="8808120" cy="26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Fair Tic Tac Toe, after 20,000 training games against itself with epsilon=0.9, the Q Player seems practically unbeatable by a human player. </a:t>
            </a:r>
            <a:endParaRPr b="0" lang="en-IN" sz="1800" spc="-1" strike="noStrike"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would be instructive, however, to check this by putting it against a player following the minimax algorithm for many games. </a:t>
            </a:r>
            <a:endParaRPr b="0" lang="en-IN" sz="1800" spc="-1" strike="noStrike"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would also be interesting to check the finding  that a Q-learned player is able to beat the "T-hand" player  maximum of the time and draw in remaining games.</a:t>
            </a:r>
            <a:endParaRPr b="0" lang="en-IN" sz="1800" spc="-1" strike="noStrike"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UnFair Tic Tac Toe, after 200,000 training games against itself with epsilon=0.9, the outcome becomes unpredictable. </a:t>
            </a:r>
            <a:endParaRPr b="0" lang="en-IN" sz="1800" spc="-1" strike="noStrike">
              <a:latin typeface="Arial"/>
            </a:endParaRPr>
          </a:p>
          <a:p>
            <a:pPr marL="457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Most probable chance for wining the game is the player who plays first in the game when the game falls in 10% chance scenario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2BA8B3A-90B8-41AF-B850-587BB67DA206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038480" y="6464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2632320" y="3075120"/>
            <a:ext cx="64609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(For more details, please refer ProjectReport.doc)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Thank you !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1808000" y="6525360"/>
            <a:ext cx="3880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F7F14A9-5493-4725-9805-2C96CE8D0AAD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92000" y="1368000"/>
            <a:ext cx="885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4176000" y="6552720"/>
            <a:ext cx="41036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32000" y="1554840"/>
            <a:ext cx="880812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iberation Serif;Times New Roman"/>
              </a:rPr>
              <a:t>To play Tic Tac Toe against a computer player trained by playing 20,000 games against itself.  This will bring up a simple GUI in which clicking on any of the buttons causes the mark "X" to appear and the computer to immediately respond with a countermove.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708000" y="2952000"/>
            <a:ext cx="1474200" cy="2464920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11880000" y="6495120"/>
            <a:ext cx="286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2AD9FB-1955-46DC-AA71-426DEE6F69CB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Times New Roman"/>
              </a:rPr>
              <a:t>Introduction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77760" y="1374120"/>
            <a:ext cx="88844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Two Tic-Tac-Toe games have been implemented . One is </a:t>
            </a:r>
            <a:r>
              <a:rPr b="1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Fair</a:t>
            </a:r>
            <a:r>
              <a:rPr b="0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 and other is </a:t>
            </a:r>
            <a:r>
              <a:rPr b="1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Unfair</a:t>
            </a:r>
            <a:r>
              <a:rPr b="0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. 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In Unfair, one party randomly starts and there is a 10% chance that at any point, one of the players has to give up a turn (or in other terms where a move fails to deposit a token)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Liberation Serif;Times New Roman"/>
                <a:ea typeface="Liberation Serif;Times New Roman"/>
              </a:rPr>
              <a:t>In Fair,it has been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designed such that it is not possible to beat Qplayer.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can also be played against “T-hand” player by Human_vs_Tplayer. The “T-hand” player makes winning moves if they are available and blocks those of opponents otherwise choosing moves at random. Unlike the Q player, it can be beaten with the right strategy.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  <a:spcAft>
                <a:spcPts val="1009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95760" y="6492600"/>
            <a:ext cx="393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443A2A-D8A5-4059-951B-E469A80EB466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4039200" y="646524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Technical Requirements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953360"/>
            <a:ext cx="8801280" cy="43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Language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Python 3.5</a:t>
            </a:r>
            <a:endParaRPr b="0" lang="en-IN" sz="17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Libraries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numpy, tkinter, copy, pickle, matplotlib</a:t>
            </a:r>
            <a:endParaRPr b="0" lang="en-IN" sz="17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Linux</a:t>
            </a:r>
            <a:endParaRPr b="0" lang="en-IN" sz="17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Integrated Development Environment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PyCharm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1903400" y="6492600"/>
            <a:ext cx="286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2815AE-D627-4E69-966D-D14610901D33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4039560" y="646560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Process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94400" y="1224000"/>
            <a:ext cx="888444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game of Tic Tac Toe, at each discrete time step t, the state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of the system is defined by which player’s turn it is, and the available actions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by the empty squares on the board.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policy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tells which action to take in which state to maximize our chance of winning.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Given a policy      , at any given time each state has a certain value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, which is the expected discounted reward from following that policy for all future time: 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br/>
            <a:br/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where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is the reward at time step        and        represents the discount factor.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1795760" y="6492600"/>
            <a:ext cx="393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136D39-A183-4590-B385-21037CA4E338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1658160" y="3636000"/>
            <a:ext cx="4460760" cy="9118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800000" y="3744000"/>
            <a:ext cx="4207320" cy="69228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>
            <a:off x="2032560" y="4727160"/>
            <a:ext cx="1326960" cy="3477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088000" y="4746600"/>
            <a:ext cx="1235520" cy="29232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>
            <a:off x="7389360" y="1584000"/>
            <a:ext cx="601560" cy="3272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7441200" y="1607040"/>
            <a:ext cx="549720" cy="263880"/>
          </a:xfrm>
          <a:prstGeom prst="rect">
            <a:avLst/>
          </a:prstGeom>
          <a:ln>
            <a:noFill/>
          </a:ln>
        </p:spPr>
      </p:pic>
      <p:sp>
        <p:nvSpPr>
          <p:cNvPr id="189" name="CustomShape 8"/>
          <p:cNvSpPr/>
          <p:nvPr/>
        </p:nvSpPr>
        <p:spPr>
          <a:xfrm>
            <a:off x="6993360" y="1944000"/>
            <a:ext cx="673560" cy="266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4"/>
          <a:stretch/>
        </p:blipFill>
        <p:spPr>
          <a:xfrm>
            <a:off x="7056000" y="1944000"/>
            <a:ext cx="568800" cy="216360"/>
          </a:xfrm>
          <a:prstGeom prst="rect">
            <a:avLst/>
          </a:prstGeom>
          <a:ln>
            <a:noFill/>
          </a:ln>
        </p:spPr>
      </p:pic>
      <p:sp>
        <p:nvSpPr>
          <p:cNvPr id="191" name="CustomShape 9"/>
          <p:cNvSpPr/>
          <p:nvPr/>
        </p:nvSpPr>
        <p:spPr>
          <a:xfrm>
            <a:off x="2293200" y="2515680"/>
            <a:ext cx="1089720" cy="3632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2370960" y="2571840"/>
            <a:ext cx="939960" cy="235080"/>
          </a:xfrm>
          <a:prstGeom prst="rect">
            <a:avLst/>
          </a:prstGeom>
          <a:ln>
            <a:noFill/>
          </a:ln>
        </p:spPr>
      </p:pic>
      <p:sp>
        <p:nvSpPr>
          <p:cNvPr id="193" name="CustomShape 10"/>
          <p:cNvSpPr/>
          <p:nvPr/>
        </p:nvSpPr>
        <p:spPr>
          <a:xfrm>
            <a:off x="2808000" y="3204720"/>
            <a:ext cx="2530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6"/>
          <a:stretch/>
        </p:blipFill>
        <p:spPr>
          <a:xfrm>
            <a:off x="2854440" y="3204720"/>
            <a:ext cx="168480" cy="178200"/>
          </a:xfrm>
          <a:prstGeom prst="rect">
            <a:avLst/>
          </a:prstGeom>
          <a:ln>
            <a:noFill/>
          </a:ln>
        </p:spPr>
      </p:pic>
      <p:sp>
        <p:nvSpPr>
          <p:cNvPr id="195" name="CustomShape 11"/>
          <p:cNvSpPr/>
          <p:nvPr/>
        </p:nvSpPr>
        <p:spPr>
          <a:xfrm>
            <a:off x="7560000" y="3056400"/>
            <a:ext cx="412200" cy="3985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7"/>
          <a:stretch/>
        </p:blipFill>
        <p:spPr>
          <a:xfrm>
            <a:off x="7632000" y="3157200"/>
            <a:ext cx="273240" cy="225720"/>
          </a:xfrm>
          <a:prstGeom prst="rect">
            <a:avLst/>
          </a:prstGeom>
          <a:ln>
            <a:noFill/>
          </a:ln>
        </p:spPr>
      </p:pic>
      <p:sp>
        <p:nvSpPr>
          <p:cNvPr id="197" name="CustomShape 12"/>
          <p:cNvSpPr/>
          <p:nvPr/>
        </p:nvSpPr>
        <p:spPr>
          <a:xfrm>
            <a:off x="5793840" y="4839840"/>
            <a:ext cx="2530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8"/>
          <a:stretch/>
        </p:blipFill>
        <p:spPr>
          <a:xfrm>
            <a:off x="5834880" y="4832280"/>
            <a:ext cx="140040" cy="206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3"/>
          <p:cNvSpPr/>
          <p:nvPr/>
        </p:nvSpPr>
        <p:spPr>
          <a:xfrm>
            <a:off x="6585840" y="4803840"/>
            <a:ext cx="2530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9"/>
          <a:stretch/>
        </p:blipFill>
        <p:spPr>
          <a:xfrm>
            <a:off x="6624000" y="4762800"/>
            <a:ext cx="159120" cy="235080"/>
          </a:xfrm>
          <a:prstGeom prst="rect">
            <a:avLst/>
          </a:prstGeom>
          <a:ln>
            <a:noFill/>
          </a:ln>
        </p:spPr>
      </p:pic>
      <p:sp>
        <p:nvSpPr>
          <p:cNvPr id="201" name="CustomShape 14"/>
          <p:cNvSpPr/>
          <p:nvPr/>
        </p:nvSpPr>
        <p:spPr>
          <a:xfrm>
            <a:off x="4039200" y="646524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Process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94400" y="1968840"/>
            <a:ext cx="88844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implementation of Tic Tac Toe, ‘sign convention’ is adopted that reward is positive for player “X” – specifically, a reinforcement of          is  awarded when player “X” wins,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when player “O” wins, and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in the case of a tie. Hence, player “X” seeks to maximize value, whereas player “O” seeks to minimize it. The discount factor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is given a value of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Aft>
                <a:spcPts val="1009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(Its value is not so important in Tic Tac Toe as the game is deterministic with a finite time horizon).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attempt to find the optimum policy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such that the value achieves a unique optimum value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. To this end the evaluation function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is defined as the maximum discounted cumulative reward that can be obtained by starting from state applying the he implementation of Q-learning follows the pseudo-code given by Meeden.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the game of Tic Tac Toe, at each discrete time step t, the state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and applying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as first action: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where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the state that results from applying action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in state      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1795760" y="6492600"/>
            <a:ext cx="393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0DC7E95-3955-425C-9FC9-3ED0F5171FB4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1663200" y="5469840"/>
            <a:ext cx="2631960" cy="5461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"/>
          <p:cNvSpPr/>
          <p:nvPr/>
        </p:nvSpPr>
        <p:spPr>
          <a:xfrm>
            <a:off x="5894280" y="2286000"/>
            <a:ext cx="4125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1927440" y="4082400"/>
            <a:ext cx="1094760" cy="3078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073600" y="4151520"/>
            <a:ext cx="883080" cy="216360"/>
          </a:xfrm>
          <a:prstGeom prst="rect">
            <a:avLst/>
          </a:prstGeom>
          <a:ln>
            <a:noFill/>
          </a:ln>
        </p:spPr>
      </p:pic>
      <p:sp>
        <p:nvSpPr>
          <p:cNvPr id="210" name="CustomShape 8"/>
          <p:cNvSpPr/>
          <p:nvPr/>
        </p:nvSpPr>
        <p:spPr>
          <a:xfrm>
            <a:off x="6552000" y="4104000"/>
            <a:ext cx="772200" cy="374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6606360" y="4104000"/>
            <a:ext cx="663840" cy="282960"/>
          </a:xfrm>
          <a:prstGeom prst="rect">
            <a:avLst/>
          </a:prstGeom>
          <a:ln>
            <a:noFill/>
          </a:ln>
        </p:spPr>
      </p:pic>
      <p:sp>
        <p:nvSpPr>
          <p:cNvPr id="212" name="CustomShape 9"/>
          <p:cNvSpPr/>
          <p:nvPr/>
        </p:nvSpPr>
        <p:spPr>
          <a:xfrm>
            <a:off x="5275440" y="3876480"/>
            <a:ext cx="2998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>
            <a:off x="1466280" y="2538000"/>
            <a:ext cx="54288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-1.0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4706280" y="2502000"/>
            <a:ext cx="548640" cy="304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8947440" y="2760480"/>
            <a:ext cx="2530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8993880" y="2766960"/>
            <a:ext cx="159120" cy="235080"/>
          </a:xfrm>
          <a:prstGeom prst="rect">
            <a:avLst/>
          </a:prstGeom>
          <a:ln>
            <a:noFill/>
          </a:ln>
        </p:spPr>
      </p:pic>
      <p:sp>
        <p:nvSpPr>
          <p:cNvPr id="217" name="CustomShape 13"/>
          <p:cNvSpPr/>
          <p:nvPr/>
        </p:nvSpPr>
        <p:spPr>
          <a:xfrm>
            <a:off x="2402280" y="3006000"/>
            <a:ext cx="54288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0.9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5315040" y="3906720"/>
            <a:ext cx="225720" cy="187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4"/>
          <p:cNvSpPr/>
          <p:nvPr/>
        </p:nvSpPr>
        <p:spPr>
          <a:xfrm>
            <a:off x="7406280" y="4986000"/>
            <a:ext cx="2721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9302760" y="5002560"/>
            <a:ext cx="2721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5"/>
          <a:stretch/>
        </p:blipFill>
        <p:spPr>
          <a:xfrm>
            <a:off x="1737360" y="5561280"/>
            <a:ext cx="2473560" cy="368640"/>
          </a:xfrm>
          <a:prstGeom prst="rect">
            <a:avLst/>
          </a:prstGeom>
          <a:ln>
            <a:noFill/>
          </a:ln>
        </p:spPr>
      </p:pic>
      <p:sp>
        <p:nvSpPr>
          <p:cNvPr id="222" name="CustomShape 16"/>
          <p:cNvSpPr/>
          <p:nvPr/>
        </p:nvSpPr>
        <p:spPr>
          <a:xfrm>
            <a:off x="6398280" y="6030000"/>
            <a:ext cx="51264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7790760" y="5976000"/>
            <a:ext cx="2721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2035440" y="6000480"/>
            <a:ext cx="2998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6"/>
          <a:stretch/>
        </p:blipFill>
        <p:spPr>
          <a:xfrm>
            <a:off x="2094840" y="6040080"/>
            <a:ext cx="149400" cy="168480"/>
          </a:xfrm>
          <a:prstGeom prst="rect">
            <a:avLst/>
          </a:prstGeom>
          <a:ln>
            <a:noFill/>
          </a:ln>
        </p:spPr>
      </p:pic>
      <p:sp>
        <p:nvSpPr>
          <p:cNvPr id="226" name="CustomShape 19"/>
          <p:cNvSpPr/>
          <p:nvPr/>
        </p:nvSpPr>
        <p:spPr>
          <a:xfrm>
            <a:off x="4039200" y="646524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Process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094400" y="1968840"/>
            <a:ext cx="88844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optimize the total future discounted reward, the action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must be the one which maximizes Q: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which, upon inserting into the above equation, leads to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Bellman’s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equation: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recursive definition of Q provides the basis for Q-learning. Lets start initial estimate</a:t>
            </a:r>
            <a:endParaRPr b="0" lang="en-IN" sz="1800" spc="-1" strike="noStrike">
              <a:latin typeface="Arial"/>
            </a:endParaRPr>
          </a:p>
          <a:p>
            <a:pPr lvl="4" marL="1080000" indent="-2138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and choose an action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, thereby obtaining an immediate reward 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arriving at a new state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. If the estimate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is correct, the expected difference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would be zero. If it is not zero, but slightly positive (negative), then the action and resulting reward can be viewed as ‘evidence’ that the estimate is too low (high).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1795760" y="6492600"/>
            <a:ext cx="393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37A1F6-6009-4C75-9942-C3AF9D4C5D7F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1663200" y="5023800"/>
            <a:ext cx="2815200" cy="4809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6758280" y="2034000"/>
            <a:ext cx="2721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1663200" y="2589840"/>
            <a:ext cx="2175120" cy="5461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1663200" y="3597840"/>
            <a:ext cx="3180960" cy="6062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758960" y="2649600"/>
            <a:ext cx="1997640" cy="39744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772640" y="3719880"/>
            <a:ext cx="2978640" cy="416520"/>
          </a:xfrm>
          <a:prstGeom prst="rect">
            <a:avLst/>
          </a:prstGeom>
          <a:ln>
            <a:noFill/>
          </a:ln>
        </p:spPr>
      </p:pic>
      <p:sp>
        <p:nvSpPr>
          <p:cNvPr id="237" name="CustomShape 9"/>
          <p:cNvSpPr/>
          <p:nvPr/>
        </p:nvSpPr>
        <p:spPr>
          <a:xfrm>
            <a:off x="1463040" y="4420080"/>
            <a:ext cx="717480" cy="3481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499400" y="4523040"/>
            <a:ext cx="645120" cy="227880"/>
          </a:xfrm>
          <a:prstGeom prst="rect">
            <a:avLst/>
          </a:prstGeom>
          <a:ln>
            <a:noFill/>
          </a:ln>
        </p:spPr>
      </p:pic>
      <p:sp>
        <p:nvSpPr>
          <p:cNvPr id="239" name="CustomShape 10"/>
          <p:cNvSpPr/>
          <p:nvPr/>
        </p:nvSpPr>
        <p:spPr>
          <a:xfrm>
            <a:off x="2579040" y="4456080"/>
            <a:ext cx="717480" cy="338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4"/>
          <a:stretch/>
        </p:blipFill>
        <p:spPr>
          <a:xfrm>
            <a:off x="2615400" y="4494240"/>
            <a:ext cx="645120" cy="242640"/>
          </a:xfrm>
          <a:prstGeom prst="rect">
            <a:avLst/>
          </a:prstGeom>
          <a:ln>
            <a:noFill/>
          </a:ln>
        </p:spPr>
      </p:pic>
      <p:sp>
        <p:nvSpPr>
          <p:cNvPr id="241" name="CustomShape 11"/>
          <p:cNvSpPr/>
          <p:nvPr/>
        </p:nvSpPr>
        <p:spPr>
          <a:xfrm>
            <a:off x="5390280" y="4555080"/>
            <a:ext cx="272160" cy="1803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9487440" y="4524480"/>
            <a:ext cx="1936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5"/>
          <a:stretch/>
        </p:blipFill>
        <p:spPr>
          <a:xfrm>
            <a:off x="9521640" y="4568400"/>
            <a:ext cx="159480" cy="159480"/>
          </a:xfrm>
          <a:prstGeom prst="rect">
            <a:avLst/>
          </a:prstGeom>
          <a:ln>
            <a:noFill/>
          </a:ln>
        </p:spPr>
      </p:pic>
      <p:sp>
        <p:nvSpPr>
          <p:cNvPr id="244" name="CustomShape 13"/>
          <p:cNvSpPr/>
          <p:nvPr/>
        </p:nvSpPr>
        <p:spPr>
          <a:xfrm>
            <a:off x="3871440" y="4740480"/>
            <a:ext cx="299880" cy="235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6"/>
          <a:stretch/>
        </p:blipFill>
        <p:spPr>
          <a:xfrm>
            <a:off x="3930840" y="4780080"/>
            <a:ext cx="149400" cy="168480"/>
          </a:xfrm>
          <a:prstGeom prst="rect">
            <a:avLst/>
          </a:prstGeom>
          <a:ln>
            <a:noFill/>
          </a:ln>
        </p:spPr>
      </p:pic>
      <p:sp>
        <p:nvSpPr>
          <p:cNvPr id="246" name="CustomShape 14"/>
          <p:cNvSpPr/>
          <p:nvPr/>
        </p:nvSpPr>
        <p:spPr>
          <a:xfrm>
            <a:off x="5707440" y="4740480"/>
            <a:ext cx="299880" cy="28656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7"/>
          <a:stretch/>
        </p:blipFill>
        <p:spPr>
          <a:xfrm>
            <a:off x="5760000" y="4789080"/>
            <a:ext cx="207000" cy="20016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8"/>
          <a:stretch/>
        </p:blipFill>
        <p:spPr>
          <a:xfrm>
            <a:off x="1765800" y="5084640"/>
            <a:ext cx="2578680" cy="358200"/>
          </a:xfrm>
          <a:prstGeom prst="rect">
            <a:avLst/>
          </a:prstGeom>
          <a:ln>
            <a:noFill/>
          </a:ln>
        </p:spPr>
      </p:pic>
      <p:sp>
        <p:nvSpPr>
          <p:cNvPr id="249" name="CustomShape 15"/>
          <p:cNvSpPr/>
          <p:nvPr/>
        </p:nvSpPr>
        <p:spPr>
          <a:xfrm>
            <a:off x="4039200" y="646524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Process contd..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094400" y="1968840"/>
            <a:ext cx="88844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way this ‘discrepancy’ is handled is by simply adding this difference, weighted by learning factor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, to the previous estimate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to obtain a revised estimate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implementation of Q-learning for Tic Tac Toe,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has the form of a dictionary, the keys of which are the states of the game (represented by the game’s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and the mark of player whose turn it is) and the values are again dictionaries containing the current estimate of the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each available move (i.e., empty square). Bellman’s equation is implemented in the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method of the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class, which is called on every move.</a:t>
            </a:r>
            <a:endParaRPr b="0" lang="en-IN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game’s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is shared with any instances of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playing the game, which uses it to make its move decisions. Following the implementation by Heisler, the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follows an “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-greedy” policy, meaning that with probability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it chooses a random move, and otherwise it follows the policy dictated by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– that is, if the player has mark “X” (“O”), choose the move with the highest (lowest) Q-value, in accordance with our ‘sign convention’. During training,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set to a high value to encourage exploration, whereas for the actual match against a human, it is set to zero for optimal performance.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1795760" y="6492600"/>
            <a:ext cx="393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0145EB-7786-449D-8A32-9C9FA11FFB9A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5303520" y="6585120"/>
            <a:ext cx="100332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1663200" y="2589840"/>
            <a:ext cx="5466960" cy="5461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6362280" y="3223080"/>
            <a:ext cx="27216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769040" y="2661480"/>
            <a:ext cx="5236200" cy="445320"/>
          </a:xfrm>
          <a:prstGeom prst="rect">
            <a:avLst/>
          </a:prstGeom>
          <a:ln>
            <a:noFill/>
          </a:ln>
        </p:spPr>
      </p:pic>
      <p:sp>
        <p:nvSpPr>
          <p:cNvPr id="257" name="CustomShape 7"/>
          <p:cNvSpPr/>
          <p:nvPr/>
        </p:nvSpPr>
        <p:spPr>
          <a:xfrm>
            <a:off x="8487720" y="2225520"/>
            <a:ext cx="517320" cy="338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8531280" y="2252160"/>
            <a:ext cx="473760" cy="311760"/>
          </a:xfrm>
          <a:prstGeom prst="rect">
            <a:avLst/>
          </a:prstGeom>
          <a:ln>
            <a:noFill/>
          </a:ln>
        </p:spPr>
      </p:pic>
      <p:sp>
        <p:nvSpPr>
          <p:cNvPr id="259" name="CustomShape 8"/>
          <p:cNvSpPr/>
          <p:nvPr/>
        </p:nvSpPr>
        <p:spPr>
          <a:xfrm>
            <a:off x="5455440" y="2256480"/>
            <a:ext cx="333360" cy="27108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5469480" y="2269800"/>
            <a:ext cx="283320" cy="221760"/>
          </a:xfrm>
          <a:prstGeom prst="rect">
            <a:avLst/>
          </a:prstGeom>
          <a:ln>
            <a:noFill/>
          </a:ln>
        </p:spPr>
      </p:pic>
      <p:sp>
        <p:nvSpPr>
          <p:cNvPr id="261" name="CustomShape 9"/>
          <p:cNvSpPr/>
          <p:nvPr/>
        </p:nvSpPr>
        <p:spPr>
          <a:xfrm>
            <a:off x="2827440" y="2292480"/>
            <a:ext cx="194760" cy="203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4"/>
          <a:stretch/>
        </p:blipFill>
        <p:spPr>
          <a:xfrm>
            <a:off x="2872440" y="2336400"/>
            <a:ext cx="149760" cy="159480"/>
          </a:xfrm>
          <a:prstGeom prst="rect">
            <a:avLst/>
          </a:prstGeom>
          <a:ln>
            <a:noFill/>
          </a:ln>
        </p:spPr>
      </p:pic>
      <p:sp>
        <p:nvSpPr>
          <p:cNvPr id="263" name="CustomShape 10"/>
          <p:cNvSpPr/>
          <p:nvPr/>
        </p:nvSpPr>
        <p:spPr>
          <a:xfrm>
            <a:off x="7658280" y="3511080"/>
            <a:ext cx="66060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1970280" y="3979080"/>
            <a:ext cx="27216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2"/>
          <p:cNvSpPr/>
          <p:nvPr/>
        </p:nvSpPr>
        <p:spPr>
          <a:xfrm>
            <a:off x="2006280" y="4267080"/>
            <a:ext cx="82620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learn_Q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4238280" y="4231080"/>
            <a:ext cx="66060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2546280" y="4591080"/>
            <a:ext cx="27216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5786280" y="4591080"/>
            <a:ext cx="88668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QPlayer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8018280" y="4844520"/>
            <a:ext cx="88668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QPlayer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1783440" y="5136480"/>
            <a:ext cx="194760" cy="203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5"/>
          <a:stretch/>
        </p:blipFill>
        <p:spPr>
          <a:xfrm>
            <a:off x="1834920" y="5185440"/>
            <a:ext cx="102240" cy="149760"/>
          </a:xfrm>
          <a:prstGeom prst="rect">
            <a:avLst/>
          </a:prstGeom>
          <a:ln>
            <a:noFill/>
          </a:ln>
        </p:spPr>
      </p:pic>
      <p:sp>
        <p:nvSpPr>
          <p:cNvPr id="272" name="CustomShape 18"/>
          <p:cNvSpPr/>
          <p:nvPr/>
        </p:nvSpPr>
        <p:spPr>
          <a:xfrm>
            <a:off x="6283440" y="5136480"/>
            <a:ext cx="194760" cy="2034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6"/>
          <a:stretch/>
        </p:blipFill>
        <p:spPr>
          <a:xfrm>
            <a:off x="6334920" y="5185440"/>
            <a:ext cx="102240" cy="149760"/>
          </a:xfrm>
          <a:prstGeom prst="rect">
            <a:avLst/>
          </a:prstGeom>
          <a:ln>
            <a:noFill/>
          </a:ln>
        </p:spPr>
      </p:pic>
      <p:sp>
        <p:nvSpPr>
          <p:cNvPr id="274" name="CustomShape 19"/>
          <p:cNvSpPr/>
          <p:nvPr/>
        </p:nvSpPr>
        <p:spPr>
          <a:xfrm>
            <a:off x="5354280" y="5311080"/>
            <a:ext cx="27216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20"/>
          <p:cNvSpPr/>
          <p:nvPr/>
        </p:nvSpPr>
        <p:spPr>
          <a:xfrm>
            <a:off x="4166280" y="5815800"/>
            <a:ext cx="826200" cy="26892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epsilon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21"/>
          <p:cNvSpPr/>
          <p:nvPr/>
        </p:nvSpPr>
        <p:spPr>
          <a:xfrm>
            <a:off x="4039200" y="646524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Implementation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789560"/>
            <a:ext cx="924012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Programming Language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DejaVu Sans"/>
              </a:rPr>
              <a:t>  -  Python 3.5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Policy File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- /Code/policy.p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Libraries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– pickle, numpy, tkinter, copy, matplotlib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Python Files</a:t>
            </a: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 -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Code/TTT_Human_vs_TPlayer.py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Code/TTT_Human_vs_Qplayer.py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Code/TTT_Human_vs_QPlayer_fair.py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Code/TTT_Qplayer_training.py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Code/TTT_Qlearning.py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Code/TTT_Qplayer_training_fair.py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Code/TTT_QLearning_fair.py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Code/graphplt.py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Code/Player.py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22222"/>
                </a:solidFill>
                <a:latin typeface="Times New Roman"/>
                <a:ea typeface="Liberation Serif;Times New Roman"/>
              </a:rPr>
              <a:t>Code/Board.py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038840" y="646488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7b8b8"/>
                </a:solidFill>
                <a:latin typeface="Times New Roman"/>
                <a:ea typeface="DejaVu Sans"/>
              </a:rPr>
              <a:t>CSE-6369-002-Reinforcement Learning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1909880" y="6489360"/>
            <a:ext cx="286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04F735-38C4-46A7-9B77-B588CB652493}" type="slidenum">
              <a:rPr b="0" lang="en-IN" sz="1200" spc="-1" strike="noStrike">
                <a:solidFill>
                  <a:srgbClr val="000000"/>
                </a:solidFill>
                <a:latin typeface="Trebuchet MS"/>
                <a:ea typeface="DejaVu Sans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2020-02-28T19:54:54Z</dcterms:created>
  <dc:creator>arul raj</dc:creator>
  <dc:description/>
  <dc:language>en-IN</dc:language>
  <cp:lastModifiedBy/>
  <dcterms:modified xsi:type="dcterms:W3CDTF">2020-05-17T14:10:06Z</dcterms:modified>
  <cp:revision>595</cp:revision>
  <dc:subject/>
  <dc:title>Realtime Custom  Object Detection &amp; Recognition  Data Preparation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