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1" r:id="rId5"/>
    <p:sldId id="258" r:id="rId6"/>
    <p:sldId id="259" r:id="rId7"/>
    <p:sldId id="262" r:id="rId8"/>
    <p:sldId id="264" r:id="rId9"/>
    <p:sldId id="265" r:id="rId10"/>
    <p:sldId id="266"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965" y="-39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EAC9B53-2CDF-40AF-9280-72C84FD70239}" type="datetimeFigureOut">
              <a:rPr lang="en-IN" smtClean="0"/>
              <a:t>14-10-2019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FC10C5-B625-4CBB-96D8-D2D3DFA1B601}" type="slidenum">
              <a:rPr lang="en-IN" smtClean="0"/>
              <a:t>‹#›</a:t>
            </a:fld>
            <a:endParaRPr lang="en-IN" dirty="0"/>
          </a:p>
        </p:txBody>
      </p:sp>
    </p:spTree>
    <p:extLst>
      <p:ext uri="{BB962C8B-B14F-4D97-AF65-F5344CB8AC3E}">
        <p14:creationId xmlns:p14="http://schemas.microsoft.com/office/powerpoint/2010/main" val="21018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AC9B53-2CDF-40AF-9280-72C84FD70239}" type="datetimeFigureOut">
              <a:rPr lang="en-IN" smtClean="0"/>
              <a:t>14-10-2019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FC10C5-B625-4CBB-96D8-D2D3DFA1B601}" type="slidenum">
              <a:rPr lang="en-IN" smtClean="0"/>
              <a:t>‹#›</a:t>
            </a:fld>
            <a:endParaRPr lang="en-IN" dirty="0"/>
          </a:p>
        </p:txBody>
      </p:sp>
    </p:spTree>
    <p:extLst>
      <p:ext uri="{BB962C8B-B14F-4D97-AF65-F5344CB8AC3E}">
        <p14:creationId xmlns:p14="http://schemas.microsoft.com/office/powerpoint/2010/main" val="1757155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AC9B53-2CDF-40AF-9280-72C84FD70239}" type="datetimeFigureOut">
              <a:rPr lang="en-IN" smtClean="0"/>
              <a:t>14-10-2019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FC10C5-B625-4CBB-96D8-D2D3DFA1B601}" type="slidenum">
              <a:rPr lang="en-IN" smtClean="0"/>
              <a:t>‹#›</a:t>
            </a:fld>
            <a:endParaRPr lang="en-IN"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439394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AC9B53-2CDF-40AF-9280-72C84FD70239}" type="datetimeFigureOut">
              <a:rPr lang="en-IN" smtClean="0"/>
              <a:t>14-10-2019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FC10C5-B625-4CBB-96D8-D2D3DFA1B601}" type="slidenum">
              <a:rPr lang="en-IN" smtClean="0"/>
              <a:t>‹#›</a:t>
            </a:fld>
            <a:endParaRPr lang="en-IN" dirty="0"/>
          </a:p>
        </p:txBody>
      </p:sp>
    </p:spTree>
    <p:extLst>
      <p:ext uri="{BB962C8B-B14F-4D97-AF65-F5344CB8AC3E}">
        <p14:creationId xmlns:p14="http://schemas.microsoft.com/office/powerpoint/2010/main" val="23632819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AC9B53-2CDF-40AF-9280-72C84FD70239}" type="datetimeFigureOut">
              <a:rPr lang="en-IN" smtClean="0"/>
              <a:t>14-10-2019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FC10C5-B625-4CBB-96D8-D2D3DFA1B601}"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258640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AC9B53-2CDF-40AF-9280-72C84FD70239}" type="datetimeFigureOut">
              <a:rPr lang="en-IN" smtClean="0"/>
              <a:t>14-10-2019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FC10C5-B625-4CBB-96D8-D2D3DFA1B601}" type="slidenum">
              <a:rPr lang="en-IN" smtClean="0"/>
              <a:t>‹#›</a:t>
            </a:fld>
            <a:endParaRPr lang="en-IN" dirty="0"/>
          </a:p>
        </p:txBody>
      </p:sp>
    </p:spTree>
    <p:extLst>
      <p:ext uri="{BB962C8B-B14F-4D97-AF65-F5344CB8AC3E}">
        <p14:creationId xmlns:p14="http://schemas.microsoft.com/office/powerpoint/2010/main" val="35227429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AC9B53-2CDF-40AF-9280-72C84FD70239}" type="datetimeFigureOut">
              <a:rPr lang="en-IN" smtClean="0"/>
              <a:t>14-10-2019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FC10C5-B625-4CBB-96D8-D2D3DFA1B601}" type="slidenum">
              <a:rPr lang="en-IN" smtClean="0"/>
              <a:t>‹#›</a:t>
            </a:fld>
            <a:endParaRPr lang="en-IN" dirty="0"/>
          </a:p>
        </p:txBody>
      </p:sp>
    </p:spTree>
    <p:extLst>
      <p:ext uri="{BB962C8B-B14F-4D97-AF65-F5344CB8AC3E}">
        <p14:creationId xmlns:p14="http://schemas.microsoft.com/office/powerpoint/2010/main" val="26880456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AC9B53-2CDF-40AF-9280-72C84FD70239}" type="datetimeFigureOut">
              <a:rPr lang="en-IN" smtClean="0"/>
              <a:t>14-10-2019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FC10C5-B625-4CBB-96D8-D2D3DFA1B601}" type="slidenum">
              <a:rPr lang="en-IN" smtClean="0"/>
              <a:t>‹#›</a:t>
            </a:fld>
            <a:endParaRPr lang="en-IN" dirty="0"/>
          </a:p>
        </p:txBody>
      </p:sp>
    </p:spTree>
    <p:extLst>
      <p:ext uri="{BB962C8B-B14F-4D97-AF65-F5344CB8AC3E}">
        <p14:creationId xmlns:p14="http://schemas.microsoft.com/office/powerpoint/2010/main" val="1743373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AC9B53-2CDF-40AF-9280-72C84FD70239}" type="datetimeFigureOut">
              <a:rPr lang="en-IN" smtClean="0"/>
              <a:t>14-10-2019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FC10C5-B625-4CBB-96D8-D2D3DFA1B601}" type="slidenum">
              <a:rPr lang="en-IN" smtClean="0"/>
              <a:t>‹#›</a:t>
            </a:fld>
            <a:endParaRPr lang="en-IN" dirty="0"/>
          </a:p>
        </p:txBody>
      </p:sp>
    </p:spTree>
    <p:extLst>
      <p:ext uri="{BB962C8B-B14F-4D97-AF65-F5344CB8AC3E}">
        <p14:creationId xmlns:p14="http://schemas.microsoft.com/office/powerpoint/2010/main" val="3997085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AC9B53-2CDF-40AF-9280-72C84FD70239}" type="datetimeFigureOut">
              <a:rPr lang="en-IN" smtClean="0"/>
              <a:t>14-10-2019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FC10C5-B625-4CBB-96D8-D2D3DFA1B601}" type="slidenum">
              <a:rPr lang="en-IN" smtClean="0"/>
              <a:t>‹#›</a:t>
            </a:fld>
            <a:endParaRPr lang="en-IN" dirty="0"/>
          </a:p>
        </p:txBody>
      </p:sp>
    </p:spTree>
    <p:extLst>
      <p:ext uri="{BB962C8B-B14F-4D97-AF65-F5344CB8AC3E}">
        <p14:creationId xmlns:p14="http://schemas.microsoft.com/office/powerpoint/2010/main" val="2338625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AC9B53-2CDF-40AF-9280-72C84FD70239}" type="datetimeFigureOut">
              <a:rPr lang="en-IN" smtClean="0"/>
              <a:t>14-10-2019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FC10C5-B625-4CBB-96D8-D2D3DFA1B601}" type="slidenum">
              <a:rPr lang="en-IN" smtClean="0"/>
              <a:t>‹#›</a:t>
            </a:fld>
            <a:endParaRPr lang="en-IN" dirty="0"/>
          </a:p>
        </p:txBody>
      </p:sp>
    </p:spTree>
    <p:extLst>
      <p:ext uri="{BB962C8B-B14F-4D97-AF65-F5344CB8AC3E}">
        <p14:creationId xmlns:p14="http://schemas.microsoft.com/office/powerpoint/2010/main" val="2760499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AC9B53-2CDF-40AF-9280-72C84FD70239}" type="datetimeFigureOut">
              <a:rPr lang="en-IN" smtClean="0"/>
              <a:t>14-10-2019</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AFC10C5-B625-4CBB-96D8-D2D3DFA1B601}" type="slidenum">
              <a:rPr lang="en-IN" smtClean="0"/>
              <a:t>‹#›</a:t>
            </a:fld>
            <a:endParaRPr lang="en-IN" dirty="0"/>
          </a:p>
        </p:txBody>
      </p:sp>
    </p:spTree>
    <p:extLst>
      <p:ext uri="{BB962C8B-B14F-4D97-AF65-F5344CB8AC3E}">
        <p14:creationId xmlns:p14="http://schemas.microsoft.com/office/powerpoint/2010/main" val="4114434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AC9B53-2CDF-40AF-9280-72C84FD70239}" type="datetimeFigureOut">
              <a:rPr lang="en-IN" smtClean="0"/>
              <a:t>14-10-2019</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AFC10C5-B625-4CBB-96D8-D2D3DFA1B601}" type="slidenum">
              <a:rPr lang="en-IN" smtClean="0"/>
              <a:t>‹#›</a:t>
            </a:fld>
            <a:endParaRPr lang="en-IN" dirty="0"/>
          </a:p>
        </p:txBody>
      </p:sp>
    </p:spTree>
    <p:extLst>
      <p:ext uri="{BB962C8B-B14F-4D97-AF65-F5344CB8AC3E}">
        <p14:creationId xmlns:p14="http://schemas.microsoft.com/office/powerpoint/2010/main" val="1216685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AC9B53-2CDF-40AF-9280-72C84FD70239}" type="datetimeFigureOut">
              <a:rPr lang="en-IN" smtClean="0"/>
              <a:t>14-10-2019</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AAFC10C5-B625-4CBB-96D8-D2D3DFA1B601}" type="slidenum">
              <a:rPr lang="en-IN" smtClean="0"/>
              <a:t>‹#›</a:t>
            </a:fld>
            <a:endParaRPr lang="en-IN" dirty="0"/>
          </a:p>
        </p:txBody>
      </p:sp>
    </p:spTree>
    <p:extLst>
      <p:ext uri="{BB962C8B-B14F-4D97-AF65-F5344CB8AC3E}">
        <p14:creationId xmlns:p14="http://schemas.microsoft.com/office/powerpoint/2010/main" val="2721239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AC9B53-2CDF-40AF-9280-72C84FD70239}" type="datetimeFigureOut">
              <a:rPr lang="en-IN" smtClean="0"/>
              <a:t>14-10-2019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FC10C5-B625-4CBB-96D8-D2D3DFA1B601}" type="slidenum">
              <a:rPr lang="en-IN" smtClean="0"/>
              <a:t>‹#›</a:t>
            </a:fld>
            <a:endParaRPr lang="en-IN" dirty="0"/>
          </a:p>
        </p:txBody>
      </p:sp>
    </p:spTree>
    <p:extLst>
      <p:ext uri="{BB962C8B-B14F-4D97-AF65-F5344CB8AC3E}">
        <p14:creationId xmlns:p14="http://schemas.microsoft.com/office/powerpoint/2010/main" val="1821128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AC9B53-2CDF-40AF-9280-72C84FD70239}" type="datetimeFigureOut">
              <a:rPr lang="en-IN" smtClean="0"/>
              <a:t>14-10-2019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FC10C5-B625-4CBB-96D8-D2D3DFA1B601}" type="slidenum">
              <a:rPr lang="en-IN" smtClean="0"/>
              <a:t>‹#›</a:t>
            </a:fld>
            <a:endParaRPr lang="en-IN" dirty="0"/>
          </a:p>
        </p:txBody>
      </p:sp>
    </p:spTree>
    <p:extLst>
      <p:ext uri="{BB962C8B-B14F-4D97-AF65-F5344CB8AC3E}">
        <p14:creationId xmlns:p14="http://schemas.microsoft.com/office/powerpoint/2010/main" val="2023968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EAC9B53-2CDF-40AF-9280-72C84FD70239}" type="datetimeFigureOut">
              <a:rPr lang="en-IN" smtClean="0"/>
              <a:t>14-10-2019</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AFC10C5-B625-4CBB-96D8-D2D3DFA1B601}" type="slidenum">
              <a:rPr lang="en-IN" smtClean="0"/>
              <a:t>‹#›</a:t>
            </a:fld>
            <a:endParaRPr lang="en-IN" dirty="0"/>
          </a:p>
        </p:txBody>
      </p:sp>
    </p:spTree>
    <p:extLst>
      <p:ext uri="{BB962C8B-B14F-4D97-AF65-F5344CB8AC3E}">
        <p14:creationId xmlns:p14="http://schemas.microsoft.com/office/powerpoint/2010/main" val="1246628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a:extLst>
              <a:ext uri="{FF2B5EF4-FFF2-40B4-BE49-F238E27FC236}">
                <a16:creationId xmlns="" xmlns:a16="http://schemas.microsoft.com/office/drawing/2014/main" id="{B5ABBAB9-675C-4C23-98B5-949C5C9F5C08}"/>
              </a:ext>
            </a:extLst>
          </p:cNvPr>
          <p:cNvSpPr>
            <a:spLocks noGrp="1"/>
          </p:cNvSpPr>
          <p:nvPr>
            <p:ph type="subTitle" idx="1"/>
          </p:nvPr>
        </p:nvSpPr>
        <p:spPr>
          <a:xfrm>
            <a:off x="1585526" y="1530411"/>
            <a:ext cx="9323774" cy="4832289"/>
          </a:xfrm>
        </p:spPr>
        <p:txBody>
          <a:bodyPr>
            <a:normAutofit fontScale="25000" lnSpcReduction="20000"/>
          </a:bodyPr>
          <a:lstStyle/>
          <a:p>
            <a:pPr algn="ctr">
              <a:lnSpc>
                <a:spcPct val="120000"/>
              </a:lnSpc>
            </a:pPr>
            <a:r>
              <a:rPr lang="en-IN" b="1" dirty="0">
                <a:latin typeface="Times New Roman" panose="02020603050405020304" pitchFamily="18" charset="0"/>
                <a:cs typeface="Times New Roman" panose="02020603050405020304" pitchFamily="18" charset="0"/>
              </a:rPr>
              <a:t>MSPM’S</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sz="4800" b="1" dirty="0" err="1">
                <a:latin typeface="Times New Roman" panose="02020603050405020304" pitchFamily="18" charset="0"/>
                <a:cs typeface="Times New Roman" panose="02020603050405020304" pitchFamily="18" charset="0"/>
              </a:rPr>
              <a:t>Deogiri</a:t>
            </a:r>
            <a:r>
              <a:rPr lang="en-IN" sz="4800" b="1" dirty="0">
                <a:latin typeface="Times New Roman" panose="02020603050405020304" pitchFamily="18" charset="0"/>
                <a:cs typeface="Times New Roman" panose="02020603050405020304" pitchFamily="18" charset="0"/>
              </a:rPr>
              <a:t> Institute of Engineering and Management </a:t>
            </a:r>
            <a:endParaRPr lang="en-IN" sz="4800" b="1" dirty="0" smtClean="0">
              <a:latin typeface="Times New Roman" panose="02020603050405020304" pitchFamily="18" charset="0"/>
              <a:cs typeface="Times New Roman" panose="02020603050405020304" pitchFamily="18" charset="0"/>
            </a:endParaRPr>
          </a:p>
          <a:p>
            <a:pPr algn="ctr">
              <a:lnSpc>
                <a:spcPct val="120000"/>
              </a:lnSpc>
            </a:pPr>
            <a:r>
              <a:rPr lang="en-IN" sz="4800" b="1" dirty="0" err="1" smtClean="0">
                <a:latin typeface="Times New Roman" panose="02020603050405020304" pitchFamily="18" charset="0"/>
                <a:cs typeface="Times New Roman" panose="02020603050405020304" pitchFamily="18" charset="0"/>
              </a:rPr>
              <a:t>Studies,Aurangabad</a:t>
            </a:r>
            <a:endParaRPr lang="en-IN" sz="4800" b="1" dirty="0" smtClean="0">
              <a:latin typeface="Times New Roman" panose="02020603050405020304" pitchFamily="18" charset="0"/>
              <a:cs typeface="Times New Roman" panose="02020603050405020304" pitchFamily="18" charset="0"/>
            </a:endParaRPr>
          </a:p>
          <a:p>
            <a:pPr algn="ctr">
              <a:lnSpc>
                <a:spcPct val="120000"/>
              </a:lnSpc>
            </a:pPr>
            <a:r>
              <a:rPr lang="en-IN" sz="4800" dirty="0" smtClean="0">
                <a:latin typeface="Times New Roman" panose="02020603050405020304" pitchFamily="18" charset="0"/>
                <a:cs typeface="Times New Roman" panose="02020603050405020304" pitchFamily="18" charset="0"/>
              </a:rPr>
              <a:t>Academic Year 2019-2020</a:t>
            </a:r>
          </a:p>
          <a:p>
            <a:pPr algn="ctr">
              <a:lnSpc>
                <a:spcPct val="120000"/>
              </a:lnSpc>
            </a:pPr>
            <a:r>
              <a:rPr lang="en-IN" sz="4800" i="1" dirty="0">
                <a:latin typeface="Times New Roman" panose="02020603050405020304" pitchFamily="18" charset="0"/>
                <a:cs typeface="Times New Roman" panose="02020603050405020304" pitchFamily="18" charset="0"/>
              </a:rPr>
              <a:t/>
            </a:r>
            <a:br>
              <a:rPr lang="en-IN" sz="4800" i="1" dirty="0">
                <a:latin typeface="Times New Roman" panose="02020603050405020304" pitchFamily="18" charset="0"/>
                <a:cs typeface="Times New Roman" panose="02020603050405020304" pitchFamily="18" charset="0"/>
              </a:rPr>
            </a:br>
            <a:r>
              <a:rPr lang="en-IN" sz="4800" b="1" dirty="0">
                <a:latin typeface="Times New Roman" panose="02020603050405020304" pitchFamily="18" charset="0"/>
                <a:cs typeface="Times New Roman" panose="02020603050405020304" pitchFamily="18" charset="0"/>
              </a:rPr>
              <a:t>           </a:t>
            </a:r>
            <a:r>
              <a:rPr lang="en-IN" sz="4800" dirty="0">
                <a:latin typeface="Times New Roman" panose="02020603050405020304" pitchFamily="18" charset="0"/>
                <a:cs typeface="Times New Roman" panose="02020603050405020304" pitchFamily="18" charset="0"/>
              </a:rPr>
              <a:t>Department of Computer Science and Engineering</a:t>
            </a:r>
            <a:r>
              <a:rPr lang="en-IN" sz="4800" i="1" dirty="0">
                <a:latin typeface="Times New Roman" panose="02020603050405020304" pitchFamily="18" charset="0"/>
                <a:cs typeface="Times New Roman" panose="02020603050405020304" pitchFamily="18" charset="0"/>
              </a:rPr>
              <a:t/>
            </a:r>
            <a:br>
              <a:rPr lang="en-IN" sz="4800" i="1" dirty="0">
                <a:latin typeface="Times New Roman" panose="02020603050405020304" pitchFamily="18" charset="0"/>
                <a:cs typeface="Times New Roman" panose="02020603050405020304" pitchFamily="18" charset="0"/>
              </a:rPr>
            </a:br>
            <a:r>
              <a:rPr lang="en-IN" sz="4800" dirty="0">
                <a:latin typeface="Times New Roman" panose="02020603050405020304" pitchFamily="18" charset="0"/>
                <a:cs typeface="Times New Roman" panose="02020603050405020304" pitchFamily="18" charset="0"/>
              </a:rPr>
              <a:t> </a:t>
            </a:r>
            <a:r>
              <a:rPr lang="en-IN" sz="4800" b="1" dirty="0" err="1" smtClean="0">
                <a:latin typeface="Times New Roman" panose="02020603050405020304" pitchFamily="18" charset="0"/>
                <a:cs typeface="Times New Roman" panose="02020603050405020304" pitchFamily="18" charset="0"/>
              </a:rPr>
              <a:t>Subject:Theory</a:t>
            </a:r>
            <a:r>
              <a:rPr lang="en-IN" sz="4800" b="1" dirty="0" smtClean="0">
                <a:latin typeface="Times New Roman" panose="02020603050405020304" pitchFamily="18" charset="0"/>
                <a:cs typeface="Times New Roman" panose="02020603050405020304" pitchFamily="18" charset="0"/>
              </a:rPr>
              <a:t> of computation </a:t>
            </a:r>
          </a:p>
          <a:p>
            <a:pPr algn="ctr">
              <a:lnSpc>
                <a:spcPct val="120000"/>
              </a:lnSpc>
            </a:pPr>
            <a:r>
              <a:rPr lang="en-IN" sz="4800" dirty="0">
                <a:latin typeface="Times New Roman" panose="02020603050405020304" pitchFamily="18" charset="0"/>
                <a:cs typeface="Times New Roman" panose="02020603050405020304" pitchFamily="18" charset="0"/>
              </a:rPr>
              <a:t/>
            </a:r>
            <a:br>
              <a:rPr lang="en-IN" sz="4800" dirty="0">
                <a:latin typeface="Times New Roman" panose="02020603050405020304" pitchFamily="18" charset="0"/>
                <a:cs typeface="Times New Roman" panose="02020603050405020304" pitchFamily="18" charset="0"/>
              </a:rPr>
            </a:br>
            <a:r>
              <a:rPr lang="en-IN" sz="4800" b="1" dirty="0" smtClean="0">
                <a:latin typeface="Times New Roman" panose="02020603050405020304" pitchFamily="18" charset="0"/>
                <a:cs typeface="Times New Roman" panose="02020603050405020304" pitchFamily="18" charset="0"/>
              </a:rPr>
              <a:t>Topic: Conversion </a:t>
            </a:r>
            <a:r>
              <a:rPr lang="en-IN" sz="4800" b="1" dirty="0">
                <a:latin typeface="Times New Roman" panose="02020603050405020304" pitchFamily="18" charset="0"/>
                <a:cs typeface="Times New Roman" panose="02020603050405020304" pitchFamily="18" charset="0"/>
              </a:rPr>
              <a:t>O</a:t>
            </a:r>
            <a:r>
              <a:rPr lang="en-IN" sz="4800" b="1" dirty="0" smtClean="0">
                <a:latin typeface="Times New Roman" panose="02020603050405020304" pitchFamily="18" charset="0"/>
                <a:cs typeface="Times New Roman" panose="02020603050405020304" pitchFamily="18" charset="0"/>
              </a:rPr>
              <a:t>f </a:t>
            </a:r>
            <a:r>
              <a:rPr lang="en-IN" sz="4800" b="1" dirty="0">
                <a:latin typeface="Times New Roman" panose="02020603050405020304" pitchFamily="18" charset="0"/>
                <a:cs typeface="Times New Roman" panose="02020603050405020304" pitchFamily="18" charset="0"/>
              </a:rPr>
              <a:t>R</a:t>
            </a:r>
            <a:r>
              <a:rPr lang="en-IN" sz="4800" b="1" dirty="0" smtClean="0">
                <a:latin typeface="Times New Roman" panose="02020603050405020304" pitchFamily="18" charset="0"/>
                <a:cs typeface="Times New Roman" panose="02020603050405020304" pitchFamily="18" charset="0"/>
              </a:rPr>
              <a:t>egular Expression to NFA</a:t>
            </a:r>
          </a:p>
          <a:p>
            <a:pPr algn="ctr">
              <a:lnSpc>
                <a:spcPct val="120000"/>
              </a:lnSpc>
            </a:pPr>
            <a:r>
              <a:rPr lang="en-IN" sz="4800" dirty="0" smtClean="0">
                <a:latin typeface="Times New Roman" panose="02020603050405020304" pitchFamily="18" charset="0"/>
                <a:cs typeface="Times New Roman" panose="02020603050405020304" pitchFamily="18" charset="0"/>
              </a:rPr>
              <a:t>Git-hub link;</a:t>
            </a:r>
          </a:p>
          <a:p>
            <a:pPr algn="ctr">
              <a:lnSpc>
                <a:spcPct val="120000"/>
              </a:lnSpc>
            </a:pPr>
            <a:r>
              <a:rPr lang="en-IN" sz="4800" dirty="0">
                <a:latin typeface="Times New Roman" panose="02020603050405020304" pitchFamily="18" charset="0"/>
                <a:cs typeface="Times New Roman" panose="02020603050405020304" pitchFamily="18" charset="0"/>
              </a:rPr>
              <a:t/>
            </a:r>
            <a:br>
              <a:rPr lang="en-IN" sz="4800" dirty="0">
                <a:latin typeface="Times New Roman" panose="02020603050405020304" pitchFamily="18" charset="0"/>
                <a:cs typeface="Times New Roman" panose="02020603050405020304" pitchFamily="18" charset="0"/>
              </a:rPr>
            </a:br>
            <a:r>
              <a:rPr lang="en-IN" sz="4800" dirty="0">
                <a:latin typeface="Times New Roman" panose="02020603050405020304" pitchFamily="18" charset="0"/>
                <a:cs typeface="Times New Roman" panose="02020603050405020304" pitchFamily="18" charset="0"/>
              </a:rPr>
              <a:t>Submitted by</a:t>
            </a:r>
            <a:br>
              <a:rPr lang="en-IN" sz="4800" dirty="0">
                <a:latin typeface="Times New Roman" panose="02020603050405020304" pitchFamily="18" charset="0"/>
                <a:cs typeface="Times New Roman" panose="02020603050405020304" pitchFamily="18" charset="0"/>
              </a:rPr>
            </a:br>
            <a:r>
              <a:rPr lang="en-IN" sz="4800" b="1" dirty="0" err="1">
                <a:latin typeface="Times New Roman" panose="02020603050405020304" pitchFamily="18" charset="0"/>
                <a:cs typeface="Times New Roman" panose="02020603050405020304" pitchFamily="18" charset="0"/>
              </a:rPr>
              <a:t>P</a:t>
            </a:r>
            <a:r>
              <a:rPr lang="en-IN" sz="4800" b="1" dirty="0" err="1" smtClean="0">
                <a:latin typeface="Times New Roman" panose="02020603050405020304" pitchFamily="18" charset="0"/>
                <a:cs typeface="Times New Roman" panose="02020603050405020304" pitchFamily="18" charset="0"/>
              </a:rPr>
              <a:t>riyanka</a:t>
            </a:r>
            <a:r>
              <a:rPr lang="en-IN" sz="4800" b="1" dirty="0" smtClean="0">
                <a:latin typeface="Times New Roman" panose="02020603050405020304" pitchFamily="18" charset="0"/>
                <a:cs typeface="Times New Roman" panose="02020603050405020304" pitchFamily="18" charset="0"/>
              </a:rPr>
              <a:t> Dolse(36163)</a:t>
            </a:r>
          </a:p>
          <a:p>
            <a:pPr algn="ctr">
              <a:lnSpc>
                <a:spcPct val="120000"/>
              </a:lnSpc>
            </a:pPr>
            <a:r>
              <a:rPr lang="en-IN" sz="4800" b="1" dirty="0" err="1" smtClean="0">
                <a:latin typeface="Times New Roman" panose="02020603050405020304" pitchFamily="18" charset="0"/>
                <a:cs typeface="Times New Roman" panose="02020603050405020304" pitchFamily="18" charset="0"/>
              </a:rPr>
              <a:t>Divya</a:t>
            </a:r>
            <a:r>
              <a:rPr lang="en-IN" sz="4800" b="1" dirty="0" smtClean="0">
                <a:latin typeface="Times New Roman" panose="02020603050405020304" pitchFamily="18" charset="0"/>
                <a:cs typeface="Times New Roman" panose="02020603050405020304" pitchFamily="18" charset="0"/>
              </a:rPr>
              <a:t> shah(36164)</a:t>
            </a:r>
            <a:r>
              <a:rPr lang="en-IN" sz="4800" b="1" dirty="0">
                <a:latin typeface="Times New Roman" panose="02020603050405020304" pitchFamily="18" charset="0"/>
                <a:cs typeface="Times New Roman" panose="02020603050405020304" pitchFamily="18" charset="0"/>
              </a:rPr>
              <a:t/>
            </a:r>
            <a:br>
              <a:rPr lang="en-IN" sz="4800" b="1" dirty="0">
                <a:latin typeface="Times New Roman" panose="02020603050405020304" pitchFamily="18" charset="0"/>
                <a:cs typeface="Times New Roman" panose="02020603050405020304" pitchFamily="18" charset="0"/>
              </a:rPr>
            </a:br>
            <a:r>
              <a:rPr lang="en-IN" sz="4800" i="1" dirty="0">
                <a:latin typeface="Times New Roman" panose="02020603050405020304" pitchFamily="18" charset="0"/>
                <a:cs typeface="Times New Roman" panose="02020603050405020304" pitchFamily="18" charset="0"/>
              </a:rPr>
              <a:t/>
            </a:r>
            <a:br>
              <a:rPr lang="en-IN" sz="4800" i="1" dirty="0">
                <a:latin typeface="Times New Roman" panose="02020603050405020304" pitchFamily="18" charset="0"/>
                <a:cs typeface="Times New Roman" panose="02020603050405020304" pitchFamily="18" charset="0"/>
              </a:rPr>
            </a:br>
            <a:r>
              <a:rPr lang="en-IN" sz="4800" dirty="0">
                <a:latin typeface="Times New Roman" panose="02020603050405020304" pitchFamily="18" charset="0"/>
                <a:cs typeface="Times New Roman" panose="02020603050405020304" pitchFamily="18" charset="0"/>
              </a:rPr>
              <a:t>Under the Guidance of</a:t>
            </a:r>
            <a:r>
              <a:rPr lang="en-IN" sz="4800" i="1" dirty="0">
                <a:latin typeface="Times New Roman" panose="02020603050405020304" pitchFamily="18" charset="0"/>
                <a:cs typeface="Times New Roman" panose="02020603050405020304" pitchFamily="18" charset="0"/>
              </a:rPr>
              <a:t/>
            </a:r>
            <a:br>
              <a:rPr lang="en-IN" sz="4800" i="1" dirty="0">
                <a:latin typeface="Times New Roman" panose="02020603050405020304" pitchFamily="18" charset="0"/>
                <a:cs typeface="Times New Roman" panose="02020603050405020304" pitchFamily="18" charset="0"/>
              </a:rPr>
            </a:br>
            <a:r>
              <a:rPr lang="en-IN" sz="4800" b="1" dirty="0">
                <a:latin typeface="Times New Roman" panose="02020603050405020304" pitchFamily="18" charset="0"/>
                <a:cs typeface="Times New Roman" panose="02020603050405020304" pitchFamily="18" charset="0"/>
              </a:rPr>
              <a:t>Prof.</a:t>
            </a:r>
            <a:r>
              <a:rPr lang="en-IN" sz="4800" b="1" i="1" dirty="0">
                <a:latin typeface="Times New Roman" panose="02020603050405020304" pitchFamily="18" charset="0"/>
                <a:cs typeface="Times New Roman" panose="02020603050405020304" pitchFamily="18" charset="0"/>
              </a:rPr>
              <a:t> </a:t>
            </a:r>
            <a:r>
              <a:rPr lang="en-IN" sz="4800" b="1" dirty="0" err="1">
                <a:latin typeface="Times New Roman" panose="02020603050405020304" pitchFamily="18" charset="0"/>
                <a:cs typeface="Times New Roman" panose="02020603050405020304" pitchFamily="18" charset="0"/>
              </a:rPr>
              <a:t>Sarika</a:t>
            </a:r>
            <a:r>
              <a:rPr lang="en-IN" sz="4800" b="1" dirty="0">
                <a:latin typeface="Times New Roman" panose="02020603050405020304" pitchFamily="18" charset="0"/>
                <a:cs typeface="Times New Roman" panose="02020603050405020304" pitchFamily="18" charset="0"/>
              </a:rPr>
              <a:t> </a:t>
            </a:r>
            <a:r>
              <a:rPr lang="en-IN" sz="4800" b="1" dirty="0" err="1" smtClean="0">
                <a:latin typeface="Times New Roman" panose="02020603050405020304" pitchFamily="18" charset="0"/>
                <a:cs typeface="Times New Roman" panose="02020603050405020304" pitchFamily="18" charset="0"/>
              </a:rPr>
              <a:t>Chavan</a:t>
            </a:r>
            <a:endParaRPr lang="en-IN" sz="4800" b="1" dirty="0" smtClean="0">
              <a:latin typeface="Times New Roman" panose="02020603050405020304" pitchFamily="18" charset="0"/>
              <a:cs typeface="Times New Roman" panose="02020603050405020304" pitchFamily="18" charset="0"/>
            </a:endParaRPr>
          </a:p>
          <a:p>
            <a:pPr algn="ctr">
              <a:lnSpc>
                <a:spcPct val="120000"/>
              </a:lnSpc>
            </a:pPr>
            <a:r>
              <a:rPr lang="en-IN" sz="4800" dirty="0" err="1" smtClean="0">
                <a:latin typeface="Times New Roman" panose="02020603050405020304" pitchFamily="18" charset="0"/>
                <a:cs typeface="Times New Roman" panose="02020603050405020304" pitchFamily="18" charset="0"/>
              </a:rPr>
              <a:t>Asst.Prof.Department</a:t>
            </a:r>
            <a:r>
              <a:rPr lang="en-IN" sz="4800" dirty="0" smtClean="0">
                <a:latin typeface="Times New Roman" panose="02020603050405020304" pitchFamily="18" charset="0"/>
                <a:cs typeface="Times New Roman" panose="02020603050405020304" pitchFamily="18" charset="0"/>
              </a:rPr>
              <a:t> </a:t>
            </a:r>
            <a:r>
              <a:rPr lang="en-IN" sz="4800" dirty="0">
                <a:latin typeface="Times New Roman" panose="02020603050405020304" pitchFamily="18" charset="0"/>
                <a:cs typeface="Times New Roman" panose="02020603050405020304" pitchFamily="18" charset="0"/>
              </a:rPr>
              <a:t>of </a:t>
            </a:r>
            <a:r>
              <a:rPr lang="en-IN" sz="4800" dirty="0" smtClean="0">
                <a:latin typeface="Times New Roman" panose="02020603050405020304" pitchFamily="18" charset="0"/>
                <a:cs typeface="Times New Roman" panose="02020603050405020304" pitchFamily="18" charset="0"/>
              </a:rPr>
              <a:t>CSE</a:t>
            </a:r>
          </a:p>
          <a:p>
            <a:pPr algn="ctr">
              <a:lnSpc>
                <a:spcPct val="120000"/>
              </a:lnSpc>
            </a:pPr>
            <a:r>
              <a:rPr lang="en-IN" sz="4800" dirty="0" smtClean="0">
                <a:latin typeface="Times New Roman" panose="02020603050405020304" pitchFamily="18" charset="0"/>
                <a:cs typeface="Times New Roman" panose="02020603050405020304" pitchFamily="18" charset="0"/>
              </a:rPr>
              <a:t>(</a:t>
            </a:r>
            <a:r>
              <a:rPr lang="en-IN" sz="4800" dirty="0" err="1">
                <a:latin typeface="Times New Roman" panose="02020603050405020304" pitchFamily="18" charset="0"/>
                <a:cs typeface="Times New Roman" panose="02020603050405020304" pitchFamily="18" charset="0"/>
              </a:rPr>
              <a:t>Deogiri</a:t>
            </a:r>
            <a:r>
              <a:rPr lang="en-IN" sz="4800" dirty="0">
                <a:latin typeface="Times New Roman" panose="02020603050405020304" pitchFamily="18" charset="0"/>
                <a:cs typeface="Times New Roman" panose="02020603050405020304" pitchFamily="18" charset="0"/>
              </a:rPr>
              <a:t> Institute Engineering and Management Studies</a:t>
            </a:r>
            <a:r>
              <a:rPr lang="en-IN" sz="4400" dirty="0" smtClean="0">
                <a:latin typeface="Times New Roman" panose="02020603050405020304" pitchFamily="18" charset="0"/>
                <a:cs typeface="Times New Roman" panose="02020603050405020304" pitchFamily="18" charset="0"/>
              </a:rPr>
              <a:t>)</a:t>
            </a:r>
            <a:endParaRPr lang="en-IN" sz="4400" dirty="0"/>
          </a:p>
        </p:txBody>
      </p:sp>
      <p:pic>
        <p:nvPicPr>
          <p:cNvPr id="8" name="Picture 7">
            <a:extLst>
              <a:ext uri="{FF2B5EF4-FFF2-40B4-BE49-F238E27FC236}">
                <a16:creationId xmlns="" xmlns:a16="http://schemas.microsoft.com/office/drawing/2014/main" id="{06E8CC0D-AC18-4CB3-998F-90E1AEE2CDF2}"/>
              </a:ext>
            </a:extLst>
          </p:cNvPr>
          <p:cNvPicPr>
            <a:picLocks noChangeAspect="1"/>
          </p:cNvPicPr>
          <p:nvPr/>
        </p:nvPicPr>
        <p:blipFill>
          <a:blip r:embed="rId2"/>
          <a:stretch>
            <a:fillRect/>
          </a:stretch>
        </p:blipFill>
        <p:spPr>
          <a:xfrm>
            <a:off x="4408071" y="158186"/>
            <a:ext cx="2753188" cy="1372225"/>
          </a:xfrm>
          <a:prstGeom prst="rect">
            <a:avLst/>
          </a:prstGeom>
        </p:spPr>
      </p:pic>
    </p:spTree>
    <p:extLst>
      <p:ext uri="{BB962C8B-B14F-4D97-AF65-F5344CB8AC3E}">
        <p14:creationId xmlns:p14="http://schemas.microsoft.com/office/powerpoint/2010/main" val="16426994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0734" y="596900"/>
            <a:ext cx="8596668" cy="1320800"/>
          </a:xfrm>
        </p:spPr>
        <p:txBody>
          <a:bodyPr/>
          <a:lstStyle/>
          <a:p>
            <a:pPr algn="ctr"/>
            <a:r>
              <a:rPr lang="en-US" dirty="0"/>
              <a:t>C</a:t>
            </a:r>
            <a:r>
              <a:rPr lang="en-US" dirty="0" smtClean="0"/>
              <a:t>onclusion</a:t>
            </a:r>
            <a:endParaRPr lang="en-US" dirty="0"/>
          </a:p>
        </p:txBody>
      </p:sp>
      <p:sp>
        <p:nvSpPr>
          <p:cNvPr id="3" name="TextBox 2"/>
          <p:cNvSpPr txBox="1"/>
          <p:nvPr/>
        </p:nvSpPr>
        <p:spPr>
          <a:xfrm>
            <a:off x="2036045" y="2674898"/>
            <a:ext cx="7373813" cy="923330"/>
          </a:xfrm>
          <a:prstGeom prst="rect">
            <a:avLst/>
          </a:prstGeom>
          <a:noFill/>
        </p:spPr>
        <p:txBody>
          <a:bodyPr wrap="none" rtlCol="0">
            <a:spAutoFit/>
          </a:bodyPr>
          <a:lstStyle/>
          <a:p>
            <a:pPr algn="just"/>
            <a:r>
              <a:rPr lang="en-US" dirty="0" smtClean="0"/>
              <a:t>In this project we learn NFA and how to </a:t>
            </a:r>
            <a:r>
              <a:rPr lang="en-US" dirty="0" err="1" smtClean="0"/>
              <a:t>implemeant</a:t>
            </a:r>
            <a:r>
              <a:rPr lang="en-US" dirty="0" smtClean="0"/>
              <a:t> the conversion of</a:t>
            </a:r>
          </a:p>
          <a:p>
            <a:pPr algn="just"/>
            <a:r>
              <a:rPr lang="en-US" dirty="0" smtClean="0"/>
              <a:t> regular expression to NFA in c language.</a:t>
            </a:r>
          </a:p>
          <a:p>
            <a:endParaRPr lang="en-US" dirty="0"/>
          </a:p>
        </p:txBody>
      </p:sp>
    </p:spTree>
    <p:extLst>
      <p:ext uri="{BB962C8B-B14F-4D97-AF65-F5344CB8AC3E}">
        <p14:creationId xmlns:p14="http://schemas.microsoft.com/office/powerpoint/2010/main" val="34426776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9144A4-55AD-456C-9B2C-4DA24471B83C}"/>
              </a:ext>
            </a:extLst>
          </p:cNvPr>
          <p:cNvSpPr>
            <a:spLocks noGrp="1"/>
          </p:cNvSpPr>
          <p:nvPr>
            <p:ph type="title"/>
          </p:nvPr>
        </p:nvSpPr>
        <p:spPr>
          <a:xfrm>
            <a:off x="1372793" y="2768600"/>
            <a:ext cx="8596668" cy="1320800"/>
          </a:xfrm>
        </p:spPr>
        <p:txBody>
          <a:bodyPr>
            <a:normAutofit/>
          </a:bodyPr>
          <a:lstStyle/>
          <a:p>
            <a:r>
              <a:rPr lang="en-IN" sz="5400" b="1" i="1" dirty="0" smtClean="0"/>
              <a:t>             THANK </a:t>
            </a:r>
            <a:r>
              <a:rPr lang="en-IN" sz="5400" b="1" i="1" dirty="0"/>
              <a:t>YOU !!</a:t>
            </a:r>
          </a:p>
        </p:txBody>
      </p:sp>
    </p:spTree>
    <p:extLst>
      <p:ext uri="{BB962C8B-B14F-4D97-AF65-F5344CB8AC3E}">
        <p14:creationId xmlns:p14="http://schemas.microsoft.com/office/powerpoint/2010/main" val="38589321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8C2A0F-02ED-4E50-8768-72B55A4DCE6F}"/>
              </a:ext>
            </a:extLst>
          </p:cNvPr>
          <p:cNvSpPr>
            <a:spLocks noGrp="1"/>
          </p:cNvSpPr>
          <p:nvPr>
            <p:ph type="title"/>
          </p:nvPr>
        </p:nvSpPr>
        <p:spPr>
          <a:xfrm>
            <a:off x="838200" y="365126"/>
            <a:ext cx="9001259" cy="948520"/>
          </a:xfrm>
        </p:spPr>
        <p:txBody>
          <a:bodyPr>
            <a:normAutofit fontScale="90000"/>
          </a:bodyPr>
          <a:lstStyle/>
          <a:p>
            <a:r>
              <a:rPr lang="en-IN" b="1" dirty="0" smtClean="0">
                <a:latin typeface="Times New Roman" panose="02020603050405020304" pitchFamily="18" charset="0"/>
                <a:cs typeface="Times New Roman" panose="02020603050405020304" pitchFamily="18" charset="0"/>
              </a:rPr>
              <a:t>Non-Deterministic </a:t>
            </a:r>
            <a:r>
              <a:rPr lang="en-IN" b="1" dirty="0">
                <a:latin typeface="Times New Roman" panose="02020603050405020304" pitchFamily="18" charset="0"/>
                <a:cs typeface="Times New Roman" panose="02020603050405020304" pitchFamily="18" charset="0"/>
              </a:rPr>
              <a:t>Finite Automaton </a:t>
            </a:r>
            <a:r>
              <a:rPr lang="en-IN" b="1" dirty="0" smtClean="0">
                <a:latin typeface="Times New Roman" panose="02020603050405020304" pitchFamily="18" charset="0"/>
                <a:cs typeface="Times New Roman" panose="02020603050405020304" pitchFamily="18" charset="0"/>
              </a:rPr>
              <a:t>(NDFA</a:t>
            </a:r>
            <a:r>
              <a:rPr lang="en-IN" b="1"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xmlns="" id="{7C540443-1335-4640-9A0B-582B18A28BD7}"/>
              </a:ext>
            </a:extLst>
          </p:cNvPr>
          <p:cNvSpPr>
            <a:spLocks noGrp="1"/>
          </p:cNvSpPr>
          <p:nvPr>
            <p:ph idx="1"/>
          </p:nvPr>
        </p:nvSpPr>
        <p:spPr>
          <a:xfrm>
            <a:off x="838200" y="1313646"/>
            <a:ext cx="10515600" cy="4351338"/>
          </a:xfrm>
        </p:spPr>
        <p:txBody>
          <a:bodyPr>
            <a:normAutofit fontScale="92500" lnSpcReduction="10000"/>
          </a:bodyPr>
          <a:lstStyle/>
          <a:p>
            <a:r>
              <a:rPr lang="en-US" sz="2400" dirty="0"/>
              <a:t>Nondeterministic means choice of moves for automata. In non-deterministic finite automata we are allowed a set of possible moves. The definition of nondeterministic automata is similar to that of deterministic finite automata but with one difference, the transition function. A nondeterministic finite automata is s 5-tuple ( Q, Σ, δ, F q</a:t>
            </a:r>
            <a:r>
              <a:rPr lang="en-US" sz="2400" baseline="-25000" dirty="0"/>
              <a:t>0</a:t>
            </a:r>
            <a:r>
              <a:rPr lang="en-US" sz="2400" dirty="0"/>
              <a:t>), where</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Formal Definition of a </a:t>
            </a:r>
            <a:r>
              <a:rPr lang="en-IN" sz="2400" dirty="0" smtClean="0">
                <a:latin typeface="Times New Roman" panose="02020603050405020304" pitchFamily="18" charset="0"/>
                <a:cs typeface="Times New Roman" panose="02020603050405020304" pitchFamily="18" charset="0"/>
              </a:rPr>
              <a:t>NDFA</a:t>
            </a: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A </a:t>
            </a:r>
            <a:r>
              <a:rPr lang="en-IN" sz="2400" dirty="0" smtClean="0">
                <a:latin typeface="Times New Roman" panose="02020603050405020304" pitchFamily="18" charset="0"/>
                <a:cs typeface="Times New Roman" panose="02020603050405020304" pitchFamily="18" charset="0"/>
              </a:rPr>
              <a:t>NDFA </a:t>
            </a:r>
            <a:r>
              <a:rPr lang="en-IN" sz="2400" dirty="0">
                <a:latin typeface="Times New Roman" panose="02020603050405020304" pitchFamily="18" charset="0"/>
                <a:cs typeface="Times New Roman" panose="02020603050405020304" pitchFamily="18" charset="0"/>
              </a:rPr>
              <a:t>can be represented by a 5-tuple (Q, ∑, δ, q</a:t>
            </a:r>
            <a:r>
              <a:rPr lang="en-IN" sz="2400" baseline="-25000" dirty="0">
                <a:latin typeface="Times New Roman" panose="02020603050405020304" pitchFamily="18" charset="0"/>
                <a:cs typeface="Times New Roman" panose="02020603050405020304" pitchFamily="18" charset="0"/>
              </a:rPr>
              <a:t>0</a:t>
            </a:r>
            <a:r>
              <a:rPr lang="en-IN" sz="2400" dirty="0">
                <a:latin typeface="Times New Roman" panose="02020603050405020304" pitchFamily="18" charset="0"/>
                <a:cs typeface="Times New Roman" panose="02020603050405020304" pitchFamily="18" charset="0"/>
              </a:rPr>
              <a:t>, F) where −</a:t>
            </a:r>
            <a:br>
              <a:rPr lang="en-IN" sz="2400"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Q</a:t>
            </a:r>
            <a:r>
              <a:rPr lang="en-IN" sz="2400" dirty="0">
                <a:latin typeface="Times New Roman" panose="02020603050405020304" pitchFamily="18" charset="0"/>
                <a:cs typeface="Times New Roman" panose="02020603050405020304" pitchFamily="18" charset="0"/>
              </a:rPr>
              <a:t> is a finite set of states.</a:t>
            </a:r>
            <a:br>
              <a:rPr lang="en-IN" sz="2400"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a:t>
            </a:r>
            <a:r>
              <a:rPr lang="en-IN" sz="2400" dirty="0">
                <a:latin typeface="Times New Roman" panose="02020603050405020304" pitchFamily="18" charset="0"/>
                <a:cs typeface="Times New Roman" panose="02020603050405020304" pitchFamily="18" charset="0"/>
              </a:rPr>
              <a:t> is a finite set of symbols called the alphabet.</a:t>
            </a:r>
            <a:br>
              <a:rPr lang="en-IN" sz="2400"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δ</a:t>
            </a:r>
            <a:r>
              <a:rPr lang="en-IN" sz="2400" dirty="0">
                <a:latin typeface="Times New Roman" panose="02020603050405020304" pitchFamily="18" charset="0"/>
                <a:cs typeface="Times New Roman" panose="02020603050405020304" pitchFamily="18" charset="0"/>
              </a:rPr>
              <a:t> is the transition function where δ: Q × ∑ → Q</a:t>
            </a:r>
            <a:br>
              <a:rPr lang="en-IN" sz="2400"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q</a:t>
            </a:r>
            <a:r>
              <a:rPr lang="en-IN" sz="2400" b="1" baseline="-25000" dirty="0">
                <a:latin typeface="Times New Roman" panose="02020603050405020304" pitchFamily="18" charset="0"/>
                <a:cs typeface="Times New Roman" panose="02020603050405020304" pitchFamily="18" charset="0"/>
              </a:rPr>
              <a:t>0</a:t>
            </a:r>
            <a:r>
              <a:rPr lang="en-IN" sz="2400" dirty="0">
                <a:latin typeface="Times New Roman" panose="02020603050405020304" pitchFamily="18" charset="0"/>
                <a:cs typeface="Times New Roman" panose="02020603050405020304" pitchFamily="18" charset="0"/>
              </a:rPr>
              <a:t> is the initial state from where any input is processed (q</a:t>
            </a:r>
            <a:r>
              <a:rPr lang="en-IN" sz="2400" baseline="-25000" dirty="0">
                <a:latin typeface="Times New Roman" panose="02020603050405020304" pitchFamily="18" charset="0"/>
                <a:cs typeface="Times New Roman" panose="02020603050405020304" pitchFamily="18" charset="0"/>
              </a:rPr>
              <a:t>0</a:t>
            </a:r>
            <a:r>
              <a:rPr lang="en-IN" sz="2400" dirty="0">
                <a:latin typeface="Times New Roman" panose="02020603050405020304" pitchFamily="18" charset="0"/>
                <a:cs typeface="Times New Roman" panose="02020603050405020304" pitchFamily="18" charset="0"/>
              </a:rPr>
              <a:t> ∈ Q).</a:t>
            </a:r>
            <a:br>
              <a:rPr lang="en-IN" sz="2400"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F</a:t>
            </a:r>
            <a:r>
              <a:rPr lang="en-IN" sz="2400" dirty="0">
                <a:latin typeface="Times New Roman" panose="02020603050405020304" pitchFamily="18" charset="0"/>
                <a:cs typeface="Times New Roman" panose="02020603050405020304" pitchFamily="18" charset="0"/>
              </a:rPr>
              <a:t> is a set of final state/states of Q (F ⊆ Q).</a:t>
            </a:r>
            <a:br>
              <a:rPr lang="en-IN"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32164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A8988E-769A-4755-96BE-D4A898A6AE5F}"/>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Graphical Representation of a </a:t>
            </a:r>
            <a:r>
              <a:rPr lang="en-IN" sz="4000" b="1" dirty="0" smtClean="0">
                <a:latin typeface="Times New Roman" panose="02020603050405020304" pitchFamily="18" charset="0"/>
                <a:cs typeface="Times New Roman" panose="02020603050405020304" pitchFamily="18" charset="0"/>
              </a:rPr>
              <a:t>NDFA</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7C26FDCF-5FB3-4D4C-91D2-17D95F7AFC5E}"/>
              </a:ext>
            </a:extLst>
          </p:cNvPr>
          <p:cNvSpPr>
            <a:spLocks noGrp="1"/>
          </p:cNvSpPr>
          <p:nvPr>
            <p:ph idx="1"/>
          </p:nvPr>
        </p:nvSpPr>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A DFA is represented by digraphs called </a:t>
            </a:r>
            <a:r>
              <a:rPr lang="en-IN" sz="2400" b="1" dirty="0">
                <a:latin typeface="Times New Roman" panose="02020603050405020304" pitchFamily="18" charset="0"/>
                <a:cs typeface="Times New Roman" panose="02020603050405020304" pitchFamily="18" charset="0"/>
              </a:rPr>
              <a:t>state diagram</a:t>
            </a:r>
            <a:r>
              <a:rPr lang="en-IN" sz="2400" dirty="0">
                <a:latin typeface="Times New Roman" panose="02020603050405020304" pitchFamily="18" charset="0"/>
                <a:cs typeface="Times New Roman" panose="02020603050405020304" pitchFamily="18" charset="0"/>
              </a:rPr>
              <a:t>.</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The vertices represent the states.</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The arcs labelled with an input alphabet show the transitions.</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The initial state is denoted by an empty single incoming arc.</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The final state is indicated by double circles.</a:t>
            </a:r>
            <a:br>
              <a:rPr lang="en-IN"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10217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0DDCC32-9198-430E-BA3A-B2BF2F1FB065}"/>
              </a:ext>
            </a:extLst>
          </p:cNvPr>
          <p:cNvSpPr>
            <a:spLocks noGrp="1"/>
          </p:cNvSpPr>
          <p:nvPr>
            <p:ph idx="1"/>
          </p:nvPr>
        </p:nvSpPr>
        <p:spPr>
          <a:xfrm>
            <a:off x="838200" y="177129"/>
            <a:ext cx="10515600" cy="2617586"/>
          </a:xfrm>
        </p:spPr>
        <p:txBody>
          <a:bodyPr>
            <a:normAutofit/>
          </a:bodyPr>
          <a:lstStyle/>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1026" name="Picture 2" descr="C:\Users\Dolse\Pictures\Screenshots\Screenshot (11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877" y="1114792"/>
            <a:ext cx="9507415" cy="5145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2604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A43B8B-D324-4068-A065-0E02256F86C1}"/>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Regular Expressions</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33E5616-7730-406F-906E-1A273CA81D31}"/>
              </a:ext>
            </a:extLst>
          </p:cNvPr>
          <p:cNvSpPr>
            <a:spLocks noGrp="1"/>
          </p:cNvSpPr>
          <p:nvPr>
            <p:ph idx="1"/>
          </p:nvPr>
        </p:nvSpPr>
        <p:spPr/>
        <p:txBody>
          <a:bodyPr>
            <a:normAutofit lnSpcReduction="10000"/>
          </a:bodyPr>
          <a:lstStyle/>
          <a:p>
            <a:pPr marL="0" indent="0" fontAlgn="base">
              <a:buNone/>
            </a:pPr>
            <a:r>
              <a:rPr lang="en-IN" sz="2000" dirty="0">
                <a:latin typeface="Times New Roman" panose="02020603050405020304" pitchFamily="18" charset="0"/>
                <a:cs typeface="Times New Roman" panose="02020603050405020304" pitchFamily="18" charset="0"/>
              </a:rPr>
              <a:t>Regular Expressions are used to denote regular languages. An expression is regular if:</a:t>
            </a:r>
          </a:p>
          <a:p>
            <a:pPr fontAlgn="base"/>
            <a:r>
              <a:rPr lang="en-IN" sz="2000" dirty="0">
                <a:latin typeface="Times New Roman" panose="02020603050405020304" pitchFamily="18" charset="0"/>
                <a:cs typeface="Times New Roman" panose="02020603050405020304" pitchFamily="18" charset="0"/>
              </a:rPr>
              <a:t>ɸ is a regular expression for regular language ɸ.</a:t>
            </a:r>
          </a:p>
          <a:p>
            <a:pPr fontAlgn="base"/>
            <a:r>
              <a:rPr lang="en-IN" sz="2000" dirty="0">
                <a:latin typeface="Times New Roman" panose="02020603050405020304" pitchFamily="18" charset="0"/>
                <a:cs typeface="Times New Roman" panose="02020603050405020304" pitchFamily="18" charset="0"/>
              </a:rPr>
              <a:t>ɛ is a regular expression for regular language {ɛ}.</a:t>
            </a:r>
          </a:p>
          <a:p>
            <a:pPr fontAlgn="base"/>
            <a:r>
              <a:rPr lang="en-IN" sz="2000" dirty="0">
                <a:latin typeface="Times New Roman" panose="02020603050405020304" pitchFamily="18" charset="0"/>
                <a:cs typeface="Times New Roman" panose="02020603050405020304" pitchFamily="18" charset="0"/>
              </a:rPr>
              <a:t>If a ∈ Σ (Σ represents the input alphabet), a is regular expression with language {a}.</a:t>
            </a:r>
          </a:p>
          <a:p>
            <a:pPr fontAlgn="base"/>
            <a:r>
              <a:rPr lang="en-IN" sz="2000" dirty="0">
                <a:latin typeface="Times New Roman" panose="02020603050405020304" pitchFamily="18" charset="0"/>
                <a:cs typeface="Times New Roman" panose="02020603050405020304" pitchFamily="18" charset="0"/>
              </a:rPr>
              <a:t>If a and b are regular expression, a + b is also a regular expression with language {a,b}.</a:t>
            </a:r>
          </a:p>
          <a:p>
            <a:pPr fontAlgn="base"/>
            <a:r>
              <a:rPr lang="en-IN" sz="2000" dirty="0">
                <a:latin typeface="Times New Roman" panose="02020603050405020304" pitchFamily="18" charset="0"/>
                <a:cs typeface="Times New Roman" panose="02020603050405020304" pitchFamily="18" charset="0"/>
              </a:rPr>
              <a:t>If a and b are regular expression, ab (concatenation of a and b) is also regular.</a:t>
            </a:r>
          </a:p>
          <a:p>
            <a:pPr fontAlgn="base"/>
            <a:r>
              <a:rPr lang="en-IN" sz="2000" dirty="0">
                <a:latin typeface="Times New Roman" panose="02020603050405020304" pitchFamily="18" charset="0"/>
                <a:cs typeface="Times New Roman" panose="02020603050405020304" pitchFamily="18" charset="0"/>
              </a:rPr>
              <a:t>If a is regular expression, a* (0 or more times a) is also regular.</a:t>
            </a:r>
          </a:p>
          <a:p>
            <a:endParaRPr lang="en-IN" sz="1800" dirty="0"/>
          </a:p>
        </p:txBody>
      </p:sp>
    </p:spTree>
    <p:extLst>
      <p:ext uri="{BB962C8B-B14F-4D97-AF65-F5344CB8AC3E}">
        <p14:creationId xmlns:p14="http://schemas.microsoft.com/office/powerpoint/2010/main" val="4779082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a:extLst>
              <a:ext uri="{FF2B5EF4-FFF2-40B4-BE49-F238E27FC236}">
                <a16:creationId xmlns:a16="http://schemas.microsoft.com/office/drawing/2014/main" xmlns="" id="{BA4AA1A3-6D79-4A7C-83EE-90D2BC2800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0766" y="365125"/>
            <a:ext cx="8989454" cy="5700824"/>
          </a:xfrm>
        </p:spPr>
      </p:pic>
    </p:spTree>
    <p:extLst>
      <p:ext uri="{BB962C8B-B14F-4D97-AF65-F5344CB8AC3E}">
        <p14:creationId xmlns:p14="http://schemas.microsoft.com/office/powerpoint/2010/main" val="5934845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5637BB77-EAE3-49A1-BC1A-BAE09DBACF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3107" y="516049"/>
            <a:ext cx="8899301" cy="5597414"/>
          </a:xfrm>
        </p:spPr>
      </p:pic>
    </p:spTree>
    <p:extLst>
      <p:ext uri="{BB962C8B-B14F-4D97-AF65-F5344CB8AC3E}">
        <p14:creationId xmlns:p14="http://schemas.microsoft.com/office/powerpoint/2010/main" val="14911776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5800"/>
          </a:xfrm>
        </p:spPr>
        <p:txBody>
          <a:bodyPr/>
          <a:lstStyle/>
          <a:p>
            <a:pPr algn="ctr"/>
            <a:r>
              <a:rPr lang="en-US" dirty="0" smtClean="0"/>
              <a:t>Algorithm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1422400"/>
            <a:ext cx="8140700" cy="4886968"/>
          </a:xfrm>
        </p:spPr>
      </p:pic>
    </p:spTree>
    <p:extLst>
      <p:ext uri="{BB962C8B-B14F-4D97-AF65-F5344CB8AC3E}">
        <p14:creationId xmlns:p14="http://schemas.microsoft.com/office/powerpoint/2010/main" val="33107322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Application </a:t>
            </a:r>
            <a:endParaRPr lang="en-US" dirty="0"/>
          </a:p>
        </p:txBody>
      </p:sp>
      <p:sp>
        <p:nvSpPr>
          <p:cNvPr id="3" name="Rectangle 2"/>
          <p:cNvSpPr/>
          <p:nvPr/>
        </p:nvSpPr>
        <p:spPr>
          <a:xfrm>
            <a:off x="1701800" y="1746240"/>
            <a:ext cx="7962900" cy="3366563"/>
          </a:xfrm>
          <a:prstGeom prst="rect">
            <a:avLst/>
          </a:prstGeom>
        </p:spPr>
        <p:txBody>
          <a:bodyPr wrap="square">
            <a:spAutoFit/>
          </a:bodyPr>
          <a:lstStyle/>
          <a:p>
            <a:pPr algn="just">
              <a:lnSpc>
                <a:spcPct val="150000"/>
              </a:lnSpc>
            </a:pPr>
            <a:r>
              <a:rPr lang="en-US" dirty="0">
                <a:latin typeface="Times New Roman" pitchFamily="18" charset="0"/>
                <a:cs typeface="Times New Roman" pitchFamily="18" charset="0"/>
              </a:rPr>
              <a:t>NFAs and DFAs are equivalent in that if a language is recognized by an NFA, it is also recognized by a DFA and vice versa. The establishment of such equivalence is important and useful. It is useful because constructing an NFA to recognize a given language is sometimes much easier than constructing a DFA for that language. It is important because NFAs can be used to reduce the complexity of the mathematical work required to establish many important properties in the theory of computation. For example, it is much easier to prove closure properties of regular languages using NFAs than DFAs.</a:t>
            </a:r>
          </a:p>
        </p:txBody>
      </p:sp>
    </p:spTree>
    <p:extLst>
      <p:ext uri="{BB962C8B-B14F-4D97-AF65-F5344CB8AC3E}">
        <p14:creationId xmlns:p14="http://schemas.microsoft.com/office/powerpoint/2010/main" val="70691502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572</TotalTime>
  <Words>260</Words>
  <Application>Microsoft Office PowerPoint</Application>
  <PresentationFormat>Custom</PresentationFormat>
  <Paragraphs>31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Facet</vt:lpstr>
      <vt:lpstr>PowerPoint Presentation</vt:lpstr>
      <vt:lpstr>Non-Deterministic Finite Automaton (NDFA)</vt:lpstr>
      <vt:lpstr>Graphical Representation of a NDFA</vt:lpstr>
      <vt:lpstr>PowerPoint Presentation</vt:lpstr>
      <vt:lpstr>Regular Expressions</vt:lpstr>
      <vt:lpstr>PowerPoint Presentation</vt:lpstr>
      <vt:lpstr>PowerPoint Presentation</vt:lpstr>
      <vt:lpstr>Algorithm</vt:lpstr>
      <vt:lpstr>Application </vt:lpstr>
      <vt:lpstr>Conclusion</vt:lpstr>
      <vt:lpstr>             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Darshana</dc:creator>
  <cp:lastModifiedBy>Admin</cp:lastModifiedBy>
  <cp:revision>19</cp:revision>
  <dcterms:created xsi:type="dcterms:W3CDTF">2019-10-10T17:55:09Z</dcterms:created>
  <dcterms:modified xsi:type="dcterms:W3CDTF">2019-10-14T09:55:30Z</dcterms:modified>
</cp:coreProperties>
</file>