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5" r:id="rId5"/>
    <p:sldId id="263" r:id="rId6"/>
    <p:sldId id="272" r:id="rId7"/>
    <p:sldId id="266" r:id="rId8"/>
    <p:sldId id="271" r:id="rId9"/>
    <p:sldId id="264" r:id="rId10"/>
    <p:sldId id="261" r:id="rId11"/>
    <p:sldId id="273" r:id="rId12"/>
    <p:sldId id="274" r:id="rId13"/>
    <p:sldId id="276" r:id="rId14"/>
    <p:sldId id="275" r:id="rId15"/>
    <p:sldId id="277" r:id="rId16"/>
    <p:sldId id="278" r:id="rId17"/>
    <p:sldId id="279" r:id="rId18"/>
    <p:sldId id="280" r:id="rId19"/>
    <p:sldId id="281" r:id="rId20"/>
    <p:sldId id="282"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5" d="100"/>
          <a:sy n="75" d="100"/>
        </p:scale>
        <p:origin x="1020" y="92"/>
      </p:cViewPr>
      <p:guideLst>
        <p:guide orient="horz" pos="2160"/>
        <p:guide pos="2880"/>
      </p:guideLst>
    </p:cSldViewPr>
  </p:slideViewPr>
  <p:outlineViewPr>
    <p:cViewPr>
      <p:scale>
        <a:sx n="33" d="100"/>
        <a:sy n="33" d="100"/>
      </p:scale>
      <p:origin x="0" y="-225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6D88A1-C64A-41DF-B148-3ED6FEB41A56}" type="datetimeFigureOut">
              <a:rPr lang="en-IN" smtClean="0"/>
              <a:t>24-11-2021</a:t>
            </a:fld>
            <a:endParaRPr lang="en-IN"/>
          </a:p>
        </p:txBody>
      </p:sp>
      <p:sp>
        <p:nvSpPr>
          <p:cNvPr id="8" name="Slide Number Placeholder 7"/>
          <p:cNvSpPr>
            <a:spLocks noGrp="1"/>
          </p:cNvSpPr>
          <p:nvPr>
            <p:ph type="sldNum" sz="quarter" idx="11"/>
          </p:nvPr>
        </p:nvSpPr>
        <p:spPr/>
        <p:txBody>
          <a:bodyPr/>
          <a:lstStyle/>
          <a:p>
            <a:fld id="{DD2218DE-977C-45AB-B39A-E3DFFA072F7B}"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6D88A1-C64A-41DF-B148-3ED6FEB41A56}"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218DE-977C-45AB-B39A-E3DFFA072F7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6D88A1-C64A-41DF-B148-3ED6FEB41A56}"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218DE-977C-45AB-B39A-E3DFFA072F7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D88A1-C64A-41DF-B148-3ED6FEB41A56}"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218DE-977C-45AB-B39A-E3DFFA072F7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D88A1-C64A-41DF-B148-3ED6FEB41A56}"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218DE-977C-45AB-B39A-E3DFFA072F7B}"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6D88A1-C64A-41DF-B148-3ED6FEB41A56}"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218DE-977C-45AB-B39A-E3DFFA072F7B}"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C6D88A1-C64A-41DF-B148-3ED6FEB41A56}"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2218DE-977C-45AB-B39A-E3DFFA072F7B}"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6D88A1-C64A-41DF-B148-3ED6FEB41A56}"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218DE-977C-45AB-B39A-E3DFFA072F7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D88A1-C64A-41DF-B148-3ED6FEB41A56}"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2218DE-977C-45AB-B39A-E3DFFA072F7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D88A1-C64A-41DF-B148-3ED6FEB41A56}"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218DE-977C-45AB-B39A-E3DFFA072F7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D88A1-C64A-41DF-B148-3ED6FEB41A56}"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218DE-977C-45AB-B39A-E3DFFA072F7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C6D88A1-C64A-41DF-B148-3ED6FEB41A56}" type="datetimeFigureOut">
              <a:rPr lang="en-IN" smtClean="0"/>
              <a:t>24-11-2021</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D2218DE-977C-45AB-B39A-E3DFFA072F7B}"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688" y="692696"/>
            <a:ext cx="7702624" cy="2880320"/>
          </a:xfrm>
        </p:spPr>
        <p:txBody>
          <a:bodyPr/>
          <a:lstStyle/>
          <a:p>
            <a:br>
              <a:rPr lang="en-US" sz="4400" b="1" dirty="0">
                <a:effectLst/>
                <a:latin typeface="Times New Roman" panose="02020603050405020304" pitchFamily="18" charset="0"/>
                <a:ea typeface="Times New Roman" panose="02020603050405020304" pitchFamily="18" charset="0"/>
              </a:rPr>
            </a:br>
            <a:br>
              <a:rPr lang="en-US" sz="4400" b="1" dirty="0">
                <a:effectLst/>
                <a:latin typeface="Times New Roman" panose="02020603050405020304" pitchFamily="18" charset="0"/>
                <a:ea typeface="Times New Roman" panose="02020603050405020304" pitchFamily="18" charset="0"/>
              </a:rPr>
            </a:br>
            <a:br>
              <a:rPr lang="en-US" sz="4400" b="1" dirty="0">
                <a:effectLst/>
                <a:latin typeface="Times New Roman" panose="02020603050405020304" pitchFamily="18" charset="0"/>
                <a:ea typeface="Times New Roman" panose="02020603050405020304" pitchFamily="18" charset="0"/>
              </a:rPr>
            </a:br>
            <a:br>
              <a:rPr lang="en-US" sz="4400" b="1" dirty="0">
                <a:effectLst/>
                <a:latin typeface="Times New Roman" panose="02020603050405020304" pitchFamily="18" charset="0"/>
                <a:ea typeface="Times New Roman" panose="02020603050405020304" pitchFamily="18" charset="0"/>
              </a:rPr>
            </a:br>
            <a:r>
              <a:rPr lang="en-US" sz="4400" b="1" dirty="0">
                <a:effectLst/>
                <a:latin typeface="Times New Roman" panose="02020603050405020304" pitchFamily="18" charset="0"/>
                <a:ea typeface="Times New Roman" panose="02020603050405020304" pitchFamily="18" charset="0"/>
              </a:rPr>
              <a:t> </a:t>
            </a:r>
            <a:br>
              <a:rPr lang="en-US" sz="4400" b="1" dirty="0">
                <a:effectLst/>
                <a:latin typeface="Times New Roman" panose="02020603050405020304" pitchFamily="18" charset="0"/>
                <a:ea typeface="Times New Roman" panose="02020603050405020304" pitchFamily="18" charset="0"/>
              </a:rPr>
            </a:br>
            <a:r>
              <a:rPr lang="en-US" sz="4400" b="1" dirty="0">
                <a:effectLst/>
                <a:latin typeface="Times New Roman" panose="02020603050405020304" pitchFamily="18" charset="0"/>
                <a:ea typeface="Times New Roman" panose="02020603050405020304" pitchFamily="18" charset="0"/>
              </a:rPr>
              <a:t>Situated Agent-Based Simulations at a Large Scale: Load-Balancing</a:t>
            </a:r>
            <a:br>
              <a:rPr lang="en-IN" sz="1800" dirty="0">
                <a:effectLst/>
                <a:latin typeface="Times New Roman" panose="02020603050405020304" pitchFamily="18" charset="0"/>
                <a:ea typeface="Times New Roman" panose="02020603050405020304" pitchFamily="18" charset="0"/>
              </a:rPr>
            </a:br>
            <a:br>
              <a:rPr lang="en-IN" sz="4800" dirty="0"/>
            </a:br>
            <a:r>
              <a:rPr lang="en-IN" sz="4800" dirty="0"/>
              <a:t>  </a:t>
            </a:r>
          </a:p>
        </p:txBody>
      </p:sp>
      <p:sp>
        <p:nvSpPr>
          <p:cNvPr id="3" name="Subtitle 2"/>
          <p:cNvSpPr>
            <a:spLocks noGrp="1"/>
          </p:cNvSpPr>
          <p:nvPr>
            <p:ph type="subTitle" idx="1"/>
          </p:nvPr>
        </p:nvSpPr>
        <p:spPr>
          <a:xfrm>
            <a:off x="1547664" y="2636912"/>
            <a:ext cx="6400800" cy="3672408"/>
          </a:xfrm>
        </p:spPr>
        <p:txBody>
          <a:bodyPr>
            <a:normAutofit/>
          </a:bodyPr>
          <a:lstStyle/>
          <a:p>
            <a:r>
              <a:rPr lang="en-IN" dirty="0">
                <a:solidFill>
                  <a:schemeClr val="tx2">
                    <a:lumMod val="50000"/>
                  </a:schemeClr>
                </a:solidFill>
              </a:rPr>
              <a:t>Guided by</a:t>
            </a:r>
          </a:p>
          <a:p>
            <a:r>
              <a:rPr lang="en-IN" b="1" dirty="0" err="1">
                <a:solidFill>
                  <a:schemeClr val="tx2">
                    <a:lumMod val="50000"/>
                  </a:schemeClr>
                </a:solidFill>
              </a:rPr>
              <a:t>Dr.K.Thirupathi</a:t>
            </a:r>
            <a:r>
              <a:rPr lang="en-IN" b="1" dirty="0">
                <a:solidFill>
                  <a:schemeClr val="tx2">
                    <a:lumMod val="50000"/>
                  </a:schemeClr>
                </a:solidFill>
              </a:rPr>
              <a:t> Rao</a:t>
            </a:r>
          </a:p>
          <a:p>
            <a:endParaRPr lang="en-IN" b="1" dirty="0">
              <a:solidFill>
                <a:schemeClr val="tx2">
                  <a:lumMod val="50000"/>
                </a:schemeClr>
              </a:solidFill>
            </a:endParaRPr>
          </a:p>
          <a:p>
            <a:r>
              <a:rPr lang="en-IN" dirty="0">
                <a:solidFill>
                  <a:schemeClr val="tx2">
                    <a:lumMod val="50000"/>
                  </a:schemeClr>
                </a:solidFill>
              </a:rPr>
              <a:t>Batch Number</a:t>
            </a:r>
            <a:r>
              <a:rPr lang="en-IN" b="1" dirty="0">
                <a:solidFill>
                  <a:schemeClr val="tx2">
                    <a:lumMod val="50000"/>
                  </a:schemeClr>
                </a:solidFill>
              </a:rPr>
              <a:t>-245</a:t>
            </a:r>
          </a:p>
          <a:p>
            <a:endParaRPr lang="en-IN" dirty="0">
              <a:solidFill>
                <a:schemeClr val="tx2">
                  <a:lumMod val="50000"/>
                </a:schemeClr>
              </a:solidFill>
            </a:endParaRPr>
          </a:p>
          <a:p>
            <a:r>
              <a:rPr lang="en-IN" dirty="0">
                <a:solidFill>
                  <a:schemeClr val="tx2">
                    <a:lumMod val="50000"/>
                  </a:schemeClr>
                </a:solidFill>
              </a:rPr>
              <a:t>Members</a:t>
            </a:r>
          </a:p>
          <a:p>
            <a:r>
              <a:rPr lang="en-IN" b="1" dirty="0">
                <a:solidFill>
                  <a:schemeClr val="tx2">
                    <a:lumMod val="50000"/>
                  </a:schemeClr>
                </a:solidFill>
              </a:rPr>
              <a:t>  </a:t>
            </a:r>
            <a:r>
              <a:rPr lang="en-IN" b="1" dirty="0" err="1">
                <a:solidFill>
                  <a:schemeClr val="tx2">
                    <a:lumMod val="50000"/>
                  </a:schemeClr>
                </a:solidFill>
              </a:rPr>
              <a:t>Bhargavi.Chilakala</a:t>
            </a:r>
            <a:r>
              <a:rPr lang="en-IN" b="1" dirty="0">
                <a:solidFill>
                  <a:schemeClr val="tx2">
                    <a:lumMod val="50000"/>
                  </a:schemeClr>
                </a:solidFill>
              </a:rPr>
              <a:t>(180030705)</a:t>
            </a:r>
          </a:p>
          <a:p>
            <a:r>
              <a:rPr lang="en-IN" b="1" dirty="0">
                <a:solidFill>
                  <a:schemeClr val="tx2">
                    <a:lumMod val="50000"/>
                  </a:schemeClr>
                </a:solidFill>
              </a:rPr>
              <a:t>  </a:t>
            </a:r>
            <a:r>
              <a:rPr lang="en-IN" b="1" dirty="0" err="1">
                <a:solidFill>
                  <a:schemeClr val="tx2">
                    <a:lumMod val="50000"/>
                  </a:schemeClr>
                </a:solidFill>
              </a:rPr>
              <a:t>G.Divya</a:t>
            </a:r>
            <a:r>
              <a:rPr lang="en-IN" b="1" dirty="0">
                <a:solidFill>
                  <a:schemeClr val="tx2">
                    <a:lumMod val="50000"/>
                  </a:schemeClr>
                </a:solidFill>
              </a:rPr>
              <a:t> Sharon(180030928)</a:t>
            </a:r>
          </a:p>
        </p:txBody>
      </p:sp>
    </p:spTree>
    <p:extLst>
      <p:ext uri="{BB962C8B-B14F-4D97-AF65-F5344CB8AC3E}">
        <p14:creationId xmlns:p14="http://schemas.microsoft.com/office/powerpoint/2010/main" val="41340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08720"/>
            <a:ext cx="9144000" cy="6817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680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07C0-0F07-42A5-A890-BFE141840CE1}"/>
              </a:ext>
            </a:extLst>
          </p:cNvPr>
          <p:cNvSpPr>
            <a:spLocks noGrp="1"/>
          </p:cNvSpPr>
          <p:nvPr>
            <p:ph type="title"/>
          </p:nvPr>
        </p:nvSpPr>
        <p:spPr/>
        <p:txBody>
          <a:bodyPr/>
          <a:lstStyle/>
          <a:p>
            <a:r>
              <a:rPr lang="en-IN" dirty="0"/>
              <a:t>Dynamic Agent-Based Algorithm</a:t>
            </a:r>
          </a:p>
        </p:txBody>
      </p:sp>
      <p:sp>
        <p:nvSpPr>
          <p:cNvPr id="3" name="Content Placeholder 2">
            <a:extLst>
              <a:ext uri="{FF2B5EF4-FFF2-40B4-BE49-F238E27FC236}">
                <a16:creationId xmlns:a16="http://schemas.microsoft.com/office/drawing/2014/main" id="{30285EC1-E0F7-41E2-8A54-271470DD2CCD}"/>
              </a:ext>
            </a:extLst>
          </p:cNvPr>
          <p:cNvSpPr>
            <a:spLocks noGrp="1"/>
          </p:cNvSpPr>
          <p:nvPr>
            <p:ph idx="1"/>
          </p:nvPr>
        </p:nvSpPr>
        <p:spPr/>
        <p:txBody>
          <a:bodyPr>
            <a:normAutofit/>
          </a:bodyPr>
          <a:lstStyle/>
          <a:p>
            <a:pPr marL="0" indent="0">
              <a:buNone/>
            </a:pPr>
            <a:r>
              <a:rPr lang="en-IN" dirty="0">
                <a:solidFill>
                  <a:schemeClr val="tx1"/>
                </a:solidFill>
              </a:rPr>
              <a:t>An Agent is initialised randomly in one of the servers present in the cloud computing environment. In each cycle, an agent completes two walks.</a:t>
            </a:r>
          </a:p>
          <a:p>
            <a:pPr marL="0" indent="0">
              <a:buNone/>
            </a:pPr>
            <a:r>
              <a:rPr lang="en-IN" dirty="0">
                <a:solidFill>
                  <a:schemeClr val="tx1"/>
                </a:solidFill>
              </a:rPr>
              <a:t>They are:</a:t>
            </a:r>
          </a:p>
          <a:p>
            <a:r>
              <a:rPr lang="en-IN" b="1" dirty="0">
                <a:solidFill>
                  <a:schemeClr val="tx1"/>
                </a:solidFill>
              </a:rPr>
              <a:t>First Walk -   </a:t>
            </a:r>
            <a:r>
              <a:rPr lang="en-IN" dirty="0">
                <a:solidFill>
                  <a:schemeClr val="tx1"/>
                </a:solidFill>
              </a:rPr>
              <a:t>Identifying the total number of jobs present in the job queues in each server and calculating the average load required.</a:t>
            </a:r>
          </a:p>
          <a:p>
            <a:r>
              <a:rPr lang="en-IN" b="1" dirty="0">
                <a:solidFill>
                  <a:schemeClr val="tx1"/>
                </a:solidFill>
              </a:rPr>
              <a:t>Second Walk </a:t>
            </a:r>
            <a:r>
              <a:rPr lang="en-IN" dirty="0">
                <a:solidFill>
                  <a:schemeClr val="tx1"/>
                </a:solidFill>
              </a:rPr>
              <a:t>-  Transferring load from overloaded to underloaded servers in an efficient way. </a:t>
            </a:r>
          </a:p>
          <a:p>
            <a:pPr marL="0" indent="0">
              <a:buNone/>
            </a:pPr>
            <a:endParaRPr lang="en-IN" dirty="0"/>
          </a:p>
        </p:txBody>
      </p:sp>
    </p:spTree>
    <p:extLst>
      <p:ext uri="{BB962C8B-B14F-4D97-AF65-F5344CB8AC3E}">
        <p14:creationId xmlns:p14="http://schemas.microsoft.com/office/powerpoint/2010/main" val="139436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B58A2-A4B1-44BA-B261-96DAB83DB98E}"/>
              </a:ext>
            </a:extLst>
          </p:cNvPr>
          <p:cNvSpPr>
            <a:spLocks noGrp="1"/>
          </p:cNvSpPr>
          <p:nvPr>
            <p:ph idx="1"/>
          </p:nvPr>
        </p:nvSpPr>
        <p:spPr>
          <a:xfrm>
            <a:off x="457200" y="188640"/>
            <a:ext cx="8229600" cy="5937523"/>
          </a:xfrm>
        </p:spPr>
        <p:txBody>
          <a:bodyPr/>
          <a:lstStyle/>
          <a:p>
            <a:pPr marL="0" indent="0">
              <a:buNone/>
            </a:pPr>
            <a:r>
              <a:rPr lang="en-IN" dirty="0"/>
              <a:t>			   </a:t>
            </a:r>
            <a:r>
              <a:rPr lang="en-IN" sz="3200" b="1" dirty="0">
                <a:solidFill>
                  <a:schemeClr val="tx1"/>
                </a:solidFill>
              </a:rPr>
              <a:t>FIRST PHASE</a:t>
            </a:r>
          </a:p>
          <a:p>
            <a:pPr marL="0" indent="0">
              <a:buNone/>
            </a:pPr>
            <a:endParaRPr lang="en-IN" sz="3200" b="1" dirty="0">
              <a:solidFill>
                <a:schemeClr val="tx1"/>
              </a:solidFill>
            </a:endParaRPr>
          </a:p>
          <a:p>
            <a:r>
              <a:rPr lang="en-IN" sz="3200" b="1" dirty="0">
                <a:solidFill>
                  <a:schemeClr val="tx1"/>
                </a:solidFill>
              </a:rPr>
              <a:t>Step-1:  </a:t>
            </a:r>
            <a:r>
              <a:rPr lang="en-IN" dirty="0">
                <a:solidFill>
                  <a:schemeClr val="tx1"/>
                </a:solidFill>
              </a:rPr>
              <a:t>If S is considered the environment with ‘n’ servers </a:t>
            </a:r>
            <a:r>
              <a:rPr lang="en-IN" dirty="0" err="1">
                <a:solidFill>
                  <a:schemeClr val="tx1"/>
                </a:solidFill>
              </a:rPr>
              <a:t>i.e</a:t>
            </a:r>
            <a:r>
              <a:rPr lang="en-IN" dirty="0">
                <a:solidFill>
                  <a:schemeClr val="tx1"/>
                </a:solidFill>
              </a:rPr>
              <a:t> S={S1,S2,S3….Sn} and each server has J={J1,J2,J3….Jn} number of jobs, the agent traverses all the servers and finds the total number of jobs </a:t>
            </a:r>
            <a:r>
              <a:rPr lang="en-IN" dirty="0" err="1">
                <a:solidFill>
                  <a:schemeClr val="tx1"/>
                </a:solidFill>
              </a:rPr>
              <a:t>present.Next</a:t>
            </a:r>
            <a:r>
              <a:rPr lang="en-IN" dirty="0">
                <a:solidFill>
                  <a:schemeClr val="tx1"/>
                </a:solidFill>
              </a:rPr>
              <a:t>, an AVERAGE value is computed. </a:t>
            </a:r>
          </a:p>
          <a:p>
            <a:r>
              <a:rPr lang="en-IN" sz="3200" b="1" dirty="0">
                <a:solidFill>
                  <a:schemeClr val="tx1"/>
                </a:solidFill>
              </a:rPr>
              <a:t>Step-2</a:t>
            </a:r>
            <a:r>
              <a:rPr lang="en-IN" dirty="0">
                <a:solidFill>
                  <a:schemeClr val="tx1"/>
                </a:solidFill>
              </a:rPr>
              <a:t>:  In the second iteration, the agent classifies each server as “underloaded”, “overloaded” or “balanced” by comparing the number of jobs in each server with the </a:t>
            </a:r>
            <a:r>
              <a:rPr lang="en-IN" dirty="0" err="1">
                <a:solidFill>
                  <a:schemeClr val="tx1"/>
                </a:solidFill>
              </a:rPr>
              <a:t>AVERAGE.For</a:t>
            </a:r>
            <a:r>
              <a:rPr lang="en-IN" dirty="0">
                <a:solidFill>
                  <a:schemeClr val="tx1"/>
                </a:solidFill>
              </a:rPr>
              <a:t> example, if the jobs are more than the average, then it is classified as “overloaded” and so on.</a:t>
            </a:r>
          </a:p>
          <a:p>
            <a:endParaRPr lang="en-IN" sz="3200" dirty="0">
              <a:solidFill>
                <a:schemeClr val="tx1"/>
              </a:solidFill>
            </a:endParaRPr>
          </a:p>
        </p:txBody>
      </p:sp>
    </p:spTree>
    <p:extLst>
      <p:ext uri="{BB962C8B-B14F-4D97-AF65-F5344CB8AC3E}">
        <p14:creationId xmlns:p14="http://schemas.microsoft.com/office/powerpoint/2010/main" val="186117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4D249E-F782-47EA-829A-03D2CF1457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7795" y="333375"/>
            <a:ext cx="3468409" cy="5792788"/>
          </a:xfrm>
        </p:spPr>
      </p:pic>
    </p:spTree>
    <p:extLst>
      <p:ext uri="{BB962C8B-B14F-4D97-AF65-F5344CB8AC3E}">
        <p14:creationId xmlns:p14="http://schemas.microsoft.com/office/powerpoint/2010/main" val="193916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0E22-CE6C-4077-99E0-13BB52A3E01E}"/>
              </a:ext>
            </a:extLst>
          </p:cNvPr>
          <p:cNvSpPr>
            <a:spLocks noGrp="1"/>
          </p:cNvSpPr>
          <p:nvPr>
            <p:ph type="title"/>
          </p:nvPr>
        </p:nvSpPr>
        <p:spPr>
          <a:xfrm>
            <a:off x="457200" y="0"/>
            <a:ext cx="8229600" cy="1124744"/>
          </a:xfrm>
        </p:spPr>
        <p:txBody>
          <a:bodyPr/>
          <a:lstStyle/>
          <a:p>
            <a:r>
              <a:rPr lang="en-US" sz="3200" b="1" dirty="0">
                <a:solidFill>
                  <a:schemeClr val="tx1"/>
                </a:solidFill>
                <a:latin typeface="+mj-lt"/>
              </a:rPr>
              <a:t>SECOND PHASE</a:t>
            </a:r>
            <a:endParaRPr lang="en-IN" sz="3200" b="1" dirty="0">
              <a:solidFill>
                <a:schemeClr val="tx1"/>
              </a:solidFill>
              <a:latin typeface="+mj-lt"/>
            </a:endParaRPr>
          </a:p>
        </p:txBody>
      </p:sp>
      <p:sp>
        <p:nvSpPr>
          <p:cNvPr id="4" name="Rectangle 1">
            <a:extLst>
              <a:ext uri="{FF2B5EF4-FFF2-40B4-BE49-F238E27FC236}">
                <a16:creationId xmlns:a16="http://schemas.microsoft.com/office/drawing/2014/main" id="{BF0E99A0-D875-450F-B4D0-114C39EA980E}"/>
              </a:ext>
            </a:extLst>
          </p:cNvPr>
          <p:cNvSpPr>
            <a:spLocks noGrp="1" noChangeArrowheads="1"/>
          </p:cNvSpPr>
          <p:nvPr>
            <p:ph idx="1"/>
          </p:nvPr>
        </p:nvSpPr>
        <p:spPr bwMode="auto">
          <a:xfrm>
            <a:off x="251521" y="1322768"/>
            <a:ext cx="8229600" cy="437042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i="0" u="none" strike="noStrike" cap="none" normalizeH="0" baseline="0" dirty="0">
                <a:ln>
                  <a:noFill/>
                </a:ln>
                <a:solidFill>
                  <a:schemeClr val="tx1"/>
                </a:solidFill>
                <a:effectLst/>
                <a:latin typeface="+mj-lt"/>
              </a:rPr>
              <a:t>In this phase, the agent traverses each server and check if it is “</a:t>
            </a:r>
            <a:r>
              <a:rPr kumimoji="0" lang="en-US" altLang="en-US" b="1" i="0" u="none" strike="noStrike" cap="none" normalizeH="0" baseline="0" dirty="0">
                <a:ln>
                  <a:noFill/>
                </a:ln>
                <a:solidFill>
                  <a:schemeClr val="tx1"/>
                </a:solidFill>
                <a:effectLst/>
                <a:latin typeface="+mj-lt"/>
              </a:rPr>
              <a:t>overloaded</a:t>
            </a:r>
            <a:r>
              <a:rPr kumimoji="0" lang="en-US" altLang="en-US" i="0" u="none" strike="noStrike" cap="none" normalizeH="0" baseline="0" dirty="0">
                <a:ln>
                  <a:noFill/>
                </a:ln>
                <a:solidFill>
                  <a:schemeClr val="tx1"/>
                </a:solidFill>
                <a:effectLst/>
                <a:latin typeface="+mj-lt"/>
              </a:rPr>
              <a:t>”, “</a:t>
            </a:r>
            <a:r>
              <a:rPr kumimoji="0" lang="en-US" altLang="en-US" b="1" i="0" u="none" strike="noStrike" cap="none" normalizeH="0" baseline="0" dirty="0">
                <a:ln>
                  <a:noFill/>
                </a:ln>
                <a:solidFill>
                  <a:schemeClr val="tx1"/>
                </a:solidFill>
                <a:effectLst/>
                <a:latin typeface="+mj-lt"/>
              </a:rPr>
              <a:t>underloaded</a:t>
            </a:r>
            <a:r>
              <a:rPr kumimoji="0" lang="en-US" altLang="en-US" i="0" u="none" strike="noStrike" cap="none" normalizeH="0" baseline="0" dirty="0">
                <a:ln>
                  <a:noFill/>
                </a:ln>
                <a:solidFill>
                  <a:schemeClr val="tx1"/>
                </a:solidFill>
                <a:effectLst/>
                <a:latin typeface="+mj-lt"/>
              </a:rPr>
              <a:t>” or “</a:t>
            </a:r>
            <a:r>
              <a:rPr kumimoji="0" lang="en-US" altLang="en-US" b="1" i="0" u="none" strike="noStrike" cap="none" normalizeH="0" baseline="0" dirty="0">
                <a:ln>
                  <a:noFill/>
                </a:ln>
                <a:solidFill>
                  <a:schemeClr val="tx1"/>
                </a:solidFill>
                <a:effectLst/>
                <a:latin typeface="+mj-lt"/>
              </a:rPr>
              <a:t>balanced</a:t>
            </a:r>
            <a:r>
              <a:rPr kumimoji="0" lang="en-US" altLang="en-US" i="0" u="none" strike="noStrike" cap="none" normalizeH="0" baseline="0" dirty="0">
                <a:ln>
                  <a:noFill/>
                </a:ln>
                <a:solidFill>
                  <a:schemeClr val="tx1"/>
                </a:solidFill>
                <a:effectLst/>
                <a:latin typeface="+mj-lt"/>
              </a:rPr>
              <a:t>”.</a:t>
            </a:r>
          </a:p>
          <a:p>
            <a:endParaRPr kumimoji="0" lang="en-US" altLang="en-US" i="0" u="none" strike="noStrike" cap="none" normalizeH="0" baseline="0" dirty="0">
              <a:ln>
                <a:noFill/>
              </a:ln>
              <a:solidFill>
                <a:schemeClr val="tx1"/>
              </a:solidFill>
              <a:effectLst/>
              <a:latin typeface="+mj-lt"/>
            </a:endParaRPr>
          </a:p>
          <a:p>
            <a:r>
              <a:rPr lang="en-US" altLang="en-US" dirty="0">
                <a:latin typeface="+mj-lt"/>
              </a:rPr>
              <a:t>If “Overloaded” : jobs are migrated to underloaded servers.</a:t>
            </a:r>
          </a:p>
          <a:p>
            <a:endParaRPr lang="en-US" altLang="en-US" dirty="0">
              <a:latin typeface="+mj-lt"/>
            </a:endParaRPr>
          </a:p>
          <a:p>
            <a:r>
              <a:rPr kumimoji="0" lang="en-US" altLang="en-US" i="0" u="none" strike="noStrike" cap="none" normalizeH="0" baseline="0" dirty="0">
                <a:ln>
                  <a:noFill/>
                </a:ln>
                <a:solidFill>
                  <a:schemeClr val="tx1"/>
                </a:solidFill>
                <a:effectLst/>
                <a:latin typeface="+mj-lt"/>
              </a:rPr>
              <a:t>If “Underloaded” : jobs are ad</a:t>
            </a:r>
            <a:r>
              <a:rPr lang="en-US" altLang="en-US" dirty="0">
                <a:latin typeface="+mj-lt"/>
              </a:rPr>
              <a:t>ded to it until the average is met.</a:t>
            </a:r>
          </a:p>
          <a:p>
            <a:endParaRPr lang="en-US" altLang="en-US" dirty="0">
              <a:latin typeface="+mj-lt"/>
            </a:endParaRPr>
          </a:p>
          <a:p>
            <a:r>
              <a:rPr kumimoji="0" lang="en-US" altLang="en-US" i="0" u="none" strike="noStrike" cap="none" normalizeH="0" baseline="0" dirty="0">
                <a:ln>
                  <a:noFill/>
                </a:ln>
                <a:solidFill>
                  <a:schemeClr val="tx1"/>
                </a:solidFill>
                <a:effectLst/>
                <a:latin typeface="+mj-lt"/>
              </a:rPr>
              <a:t>If “Balanced” : No action necessary.</a:t>
            </a: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8687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C68A624-B5E9-40BE-9262-BFD7DC446FC9}"/>
              </a:ext>
            </a:extLst>
          </p:cNvPr>
          <p:cNvPicPr>
            <a:picLocks noGrp="1" noChangeAspect="1"/>
          </p:cNvPicPr>
          <p:nvPr>
            <p:ph idx="1"/>
          </p:nvPr>
        </p:nvPicPr>
        <p:blipFill>
          <a:blip r:embed="rId2"/>
          <a:stretch>
            <a:fillRect/>
          </a:stretch>
        </p:blipFill>
        <p:spPr>
          <a:xfrm>
            <a:off x="2458133" y="332656"/>
            <a:ext cx="4227734" cy="5793507"/>
          </a:xfrm>
          <a:prstGeom prst="rect">
            <a:avLst/>
          </a:prstGeom>
        </p:spPr>
      </p:pic>
    </p:spTree>
    <p:extLst>
      <p:ext uri="{BB962C8B-B14F-4D97-AF65-F5344CB8AC3E}">
        <p14:creationId xmlns:p14="http://schemas.microsoft.com/office/powerpoint/2010/main" val="239010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5458-043A-4B6D-B513-928CF38576E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1042407C-5FA5-47C7-B74C-F98F709BAF4D}"/>
              </a:ext>
            </a:extLst>
          </p:cNvPr>
          <p:cNvSpPr>
            <a:spLocks noGrp="1"/>
          </p:cNvSpPr>
          <p:nvPr>
            <p:ph idx="1"/>
          </p:nvPr>
        </p:nvSpPr>
        <p:spPr/>
        <p:txBody>
          <a:bodyPr/>
          <a:lstStyle/>
          <a:p>
            <a:r>
              <a:rPr lang="en-US" dirty="0">
                <a:solidFill>
                  <a:schemeClr val="tx1"/>
                </a:solidFill>
              </a:rPr>
              <a:t>The entire scenario has been implemented via Python code.</a:t>
            </a:r>
          </a:p>
          <a:p>
            <a:r>
              <a:rPr lang="en-US" dirty="0">
                <a:solidFill>
                  <a:schemeClr val="tx1"/>
                </a:solidFill>
              </a:rPr>
              <a:t>For simplicity 5 servers have been considered and a random number of jobs have been allocated to each server using “random” package in python.</a:t>
            </a:r>
          </a:p>
          <a:p>
            <a:r>
              <a:rPr lang="en-US" dirty="0">
                <a:solidFill>
                  <a:schemeClr val="tx1"/>
                </a:solidFill>
              </a:rPr>
              <a:t>Once again an agent is invoked randomly in one of these servers and its finds the total jobs present in order to calculate average load in each server.</a:t>
            </a:r>
          </a:p>
          <a:p>
            <a:r>
              <a:rPr lang="en-US" dirty="0">
                <a:solidFill>
                  <a:schemeClr val="tx1"/>
                </a:solidFill>
              </a:rPr>
              <a:t>In the second phase the load is distributed by maintaining a variable (“</a:t>
            </a:r>
            <a:r>
              <a:rPr lang="en-US" dirty="0" err="1">
                <a:solidFill>
                  <a:schemeClr val="tx1"/>
                </a:solidFill>
              </a:rPr>
              <a:t>Extra_jobs</a:t>
            </a:r>
            <a:r>
              <a:rPr lang="en-US" dirty="0">
                <a:solidFill>
                  <a:schemeClr val="tx1"/>
                </a:solidFill>
              </a:rPr>
              <a:t>”) and re-distributed till all servers are balanced.</a:t>
            </a:r>
          </a:p>
          <a:p>
            <a:pPr marL="0" indent="0">
              <a:buNone/>
            </a:pPr>
            <a:endParaRPr lang="en-US" dirty="0"/>
          </a:p>
        </p:txBody>
      </p:sp>
    </p:spTree>
    <p:extLst>
      <p:ext uri="{BB962C8B-B14F-4D97-AF65-F5344CB8AC3E}">
        <p14:creationId xmlns:p14="http://schemas.microsoft.com/office/powerpoint/2010/main" val="3380811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B6FC88F-DDA7-4751-9574-597D1EAB62A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4896" y="188913"/>
            <a:ext cx="5674207" cy="5937250"/>
          </a:xfrm>
          <a:prstGeom prst="rect">
            <a:avLst/>
          </a:prstGeom>
          <a:noFill/>
          <a:ln>
            <a:noFill/>
          </a:ln>
        </p:spPr>
      </p:pic>
    </p:spTree>
    <p:extLst>
      <p:ext uri="{BB962C8B-B14F-4D97-AF65-F5344CB8AC3E}">
        <p14:creationId xmlns:p14="http://schemas.microsoft.com/office/powerpoint/2010/main" val="416181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3B3564-3A0A-4687-9985-E7451376940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7992" y="404813"/>
            <a:ext cx="5208015" cy="5721350"/>
          </a:xfrm>
          <a:prstGeom prst="rect">
            <a:avLst/>
          </a:prstGeom>
          <a:noFill/>
          <a:ln>
            <a:noFill/>
          </a:ln>
        </p:spPr>
      </p:pic>
    </p:spTree>
    <p:extLst>
      <p:ext uri="{BB962C8B-B14F-4D97-AF65-F5344CB8AC3E}">
        <p14:creationId xmlns:p14="http://schemas.microsoft.com/office/powerpoint/2010/main" val="78518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2583-471A-4E65-964F-65A68CA0CF8D}"/>
              </a:ext>
            </a:extLst>
          </p:cNvPr>
          <p:cNvSpPr>
            <a:spLocks noGrp="1"/>
          </p:cNvSpPr>
          <p:nvPr>
            <p:ph type="title"/>
          </p:nvPr>
        </p:nvSpPr>
        <p:spPr/>
        <p:txBody>
          <a:bodyPr/>
          <a:lstStyle/>
          <a:p>
            <a:r>
              <a:rPr lang="en-US" dirty="0"/>
              <a:t>Drawback</a:t>
            </a:r>
          </a:p>
        </p:txBody>
      </p:sp>
      <p:sp>
        <p:nvSpPr>
          <p:cNvPr id="3" name="Content Placeholder 2">
            <a:extLst>
              <a:ext uri="{FF2B5EF4-FFF2-40B4-BE49-F238E27FC236}">
                <a16:creationId xmlns:a16="http://schemas.microsoft.com/office/drawing/2014/main" id="{B73DF4EC-DE09-413A-98FE-9A07DB177454}"/>
              </a:ext>
            </a:extLst>
          </p:cNvPr>
          <p:cNvSpPr>
            <a:spLocks noGrp="1"/>
          </p:cNvSpPr>
          <p:nvPr>
            <p:ph idx="1"/>
          </p:nvPr>
        </p:nvSpPr>
        <p:spPr/>
        <p:txBody>
          <a:bodyPr/>
          <a:lstStyle/>
          <a:p>
            <a:r>
              <a:rPr lang="en-US" dirty="0">
                <a:solidFill>
                  <a:schemeClr val="tx1"/>
                </a:solidFill>
              </a:rPr>
              <a:t> Drawback of this algorithm is that , it can balance loads efficiently among the servers when the total number of jobs is a multiple of ‘n’ (total number of servers)</a:t>
            </a:r>
          </a:p>
          <a:p>
            <a:r>
              <a:rPr lang="en-US" dirty="0">
                <a:solidFill>
                  <a:schemeClr val="tx1"/>
                </a:solidFill>
              </a:rPr>
              <a:t>In cases where the number of jobs are not a multiple, some jobs are left unbalanced until next iteration.</a:t>
            </a:r>
          </a:p>
          <a:p>
            <a:pPr marL="0" indent="0">
              <a:buNone/>
            </a:pPr>
            <a:endParaRPr lang="en-US" dirty="0"/>
          </a:p>
        </p:txBody>
      </p:sp>
    </p:spTree>
    <p:extLst>
      <p:ext uri="{BB962C8B-B14F-4D97-AF65-F5344CB8AC3E}">
        <p14:creationId xmlns:p14="http://schemas.microsoft.com/office/powerpoint/2010/main" val="35870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908720"/>
          </a:xfrm>
        </p:spPr>
        <p:txBody>
          <a:bodyPr/>
          <a:lstStyle/>
          <a:p>
            <a:r>
              <a:rPr lang="en-IN" b="1" dirty="0"/>
              <a:t>ABSTRACT</a:t>
            </a:r>
            <a:endParaRPr lang="en-IN" dirty="0"/>
          </a:p>
        </p:txBody>
      </p:sp>
      <p:sp>
        <p:nvSpPr>
          <p:cNvPr id="3" name="Content Placeholder 2"/>
          <p:cNvSpPr>
            <a:spLocks noGrp="1"/>
          </p:cNvSpPr>
          <p:nvPr>
            <p:ph idx="1"/>
          </p:nvPr>
        </p:nvSpPr>
        <p:spPr>
          <a:xfrm>
            <a:off x="467544" y="1844824"/>
            <a:ext cx="8229600" cy="4525963"/>
          </a:xfrm>
        </p:spPr>
        <p:txBody>
          <a:bodyPr>
            <a:normAutofit/>
          </a:bodyPr>
          <a:lstStyle/>
          <a:p>
            <a:pPr>
              <a:buFont typeface="Wingdings" panose="05000000000000000000" pitchFamily="2" charset="2"/>
              <a:buChar char="§"/>
            </a:pPr>
            <a:r>
              <a:rPr lang="en-IN" dirty="0">
                <a:solidFill>
                  <a:schemeClr val="tx1"/>
                </a:solidFill>
              </a:rPr>
              <a:t>In huge scale agent-based simulations, memory and computational power supplies can rise intensely because of high numbers of agents and communications.</a:t>
            </a:r>
          </a:p>
          <a:p>
            <a:pPr>
              <a:buFont typeface="Wingdings" panose="05000000000000000000" pitchFamily="2" charset="2"/>
              <a:buChar char="§"/>
            </a:pPr>
            <a:r>
              <a:rPr lang="en-IN" dirty="0">
                <a:solidFill>
                  <a:schemeClr val="tx1"/>
                </a:solidFill>
              </a:rPr>
              <a:t> To be able to simulate millions of agents, allocating the simulator on a computer network is promising, but raises some queries like: agents allocation and load-balancing between machines.</a:t>
            </a:r>
          </a:p>
          <a:p>
            <a:pPr>
              <a:buFont typeface="Wingdings" panose="05000000000000000000" pitchFamily="2" charset="2"/>
              <a:buChar char="§"/>
            </a:pPr>
            <a:r>
              <a:rPr lang="en-IN" dirty="0">
                <a:solidFill>
                  <a:schemeClr val="tx1"/>
                </a:solidFill>
              </a:rPr>
              <a:t>So, we have explored an algorithm for load balancing using agents to distribute load effectively.  </a:t>
            </a:r>
          </a:p>
        </p:txBody>
      </p:sp>
    </p:spTree>
    <p:extLst>
      <p:ext uri="{BB962C8B-B14F-4D97-AF65-F5344CB8AC3E}">
        <p14:creationId xmlns:p14="http://schemas.microsoft.com/office/powerpoint/2010/main" val="3169185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6C7F-5A43-4ECA-9717-F08093631C2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B115112-7243-4B78-91A8-14515FFB33C6}"/>
              </a:ext>
            </a:extLst>
          </p:cNvPr>
          <p:cNvSpPr>
            <a:spLocks noGrp="1"/>
          </p:cNvSpPr>
          <p:nvPr>
            <p:ph idx="1"/>
          </p:nvPr>
        </p:nvSpPr>
        <p:spPr/>
        <p:txBody>
          <a:bodyPr/>
          <a:lstStyle/>
          <a:p>
            <a:r>
              <a:rPr lang="en-US" dirty="0"/>
              <a:t>Books Referred:</a:t>
            </a:r>
          </a:p>
          <a:p>
            <a:r>
              <a:rPr lang="en-US" dirty="0"/>
              <a:t> </a:t>
            </a:r>
            <a:r>
              <a:rPr lang="en-US" sz="1800" dirty="0"/>
              <a:t>Name of the author: Ka-Po Chow and Yu-</a:t>
            </a:r>
            <a:r>
              <a:rPr lang="en-US" sz="1800" dirty="0" err="1"/>
              <a:t>Kwong</a:t>
            </a:r>
            <a:r>
              <a:rPr lang="en-US" sz="1800" dirty="0"/>
              <a:t> Kwok</a:t>
            </a:r>
          </a:p>
          <a:p>
            <a:pPr marL="0" indent="0">
              <a:buNone/>
            </a:pPr>
            <a:r>
              <a:rPr lang="en-US" sz="1800" dirty="0"/>
              <a:t>         Title of the paper: On Load Balancing for Distributed Multiagent     </a:t>
            </a:r>
          </a:p>
          <a:p>
            <a:pPr marL="0" indent="0">
              <a:buNone/>
            </a:pPr>
            <a:r>
              <a:rPr lang="en-US" sz="1800" dirty="0"/>
              <a:t>          Computing</a:t>
            </a:r>
          </a:p>
          <a:p>
            <a:r>
              <a:rPr lang="en-US" dirty="0"/>
              <a:t> </a:t>
            </a:r>
            <a:r>
              <a:rPr lang="en-US" sz="1800" dirty="0"/>
              <a:t>Name of the author: Omar </a:t>
            </a:r>
            <a:r>
              <a:rPr lang="en-US" sz="1800" dirty="0" err="1"/>
              <a:t>Rihawi</a:t>
            </a:r>
            <a:r>
              <a:rPr lang="en-US" sz="1800" dirty="0"/>
              <a:t>, Yann </a:t>
            </a:r>
            <a:r>
              <a:rPr lang="en-US" sz="1800" dirty="0" err="1"/>
              <a:t>Secq</a:t>
            </a:r>
            <a:r>
              <a:rPr lang="en-US" sz="1800" dirty="0"/>
              <a:t>, and Philippe </a:t>
            </a:r>
            <a:r>
              <a:rPr lang="en-US" sz="1800" dirty="0" err="1"/>
              <a:t>Mathie</a:t>
            </a:r>
            <a:endParaRPr lang="en-US" sz="1800" dirty="0"/>
          </a:p>
          <a:p>
            <a:pPr marL="0" indent="0">
              <a:buNone/>
            </a:pPr>
            <a:r>
              <a:rPr lang="en-US" sz="1800" dirty="0"/>
              <a:t>       Title of the paper: Load-Balancing for Large Scale     </a:t>
            </a:r>
          </a:p>
          <a:p>
            <a:pPr marL="0" indent="0">
              <a:buNone/>
            </a:pPr>
            <a:r>
              <a:rPr lang="en-US" sz="1800" dirty="0"/>
              <a:t>       Situated Agent-Based Simulations</a:t>
            </a:r>
          </a:p>
          <a:p>
            <a:r>
              <a:rPr lang="en-US" sz="1800" dirty="0"/>
              <a:t>Name of the author: </a:t>
            </a:r>
            <a:r>
              <a:rPr lang="en-US" sz="1800" dirty="0" err="1"/>
              <a:t>Xiaohui</a:t>
            </a:r>
            <a:r>
              <a:rPr lang="en-US" sz="1800" dirty="0"/>
              <a:t> Cui and Thomas E. </a:t>
            </a:r>
            <a:r>
              <a:rPr lang="en-US" sz="1800" dirty="0" err="1"/>
              <a:t>Potok</a:t>
            </a:r>
            <a:endParaRPr lang="en-US" sz="1800" dirty="0"/>
          </a:p>
          <a:p>
            <a:r>
              <a:rPr lang="en-US" sz="1800" dirty="0"/>
              <a:t>Title of the </a:t>
            </a:r>
            <a:r>
              <a:rPr lang="en-US" sz="1800" dirty="0" err="1"/>
              <a:t>paper:A</a:t>
            </a:r>
            <a:r>
              <a:rPr lang="en-US" sz="1800" dirty="0"/>
              <a:t> Distributed Flocking Approach for Information Stream Clustering Analysis</a:t>
            </a:r>
            <a:endParaRPr lang="en-IN" sz="1800" dirty="0"/>
          </a:p>
        </p:txBody>
      </p:sp>
    </p:spTree>
    <p:extLst>
      <p:ext uri="{BB962C8B-B14F-4D97-AF65-F5344CB8AC3E}">
        <p14:creationId xmlns:p14="http://schemas.microsoft.com/office/powerpoint/2010/main" val="3841180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640118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60648"/>
            <a:ext cx="8229600" cy="1013974"/>
          </a:xfrm>
        </p:spPr>
        <p:txBody>
          <a:bodyPr/>
          <a:lstStyle/>
          <a:p>
            <a:r>
              <a:rPr lang="en-IN" sz="3600" dirty="0"/>
              <a:t>Load Balancing</a:t>
            </a:r>
          </a:p>
        </p:txBody>
      </p:sp>
      <p:sp>
        <p:nvSpPr>
          <p:cNvPr id="6" name="Content Placeholder 5"/>
          <p:cNvSpPr>
            <a:spLocks noGrp="1"/>
          </p:cNvSpPr>
          <p:nvPr>
            <p:ph idx="1"/>
          </p:nvPr>
        </p:nvSpPr>
        <p:spPr/>
        <p:txBody>
          <a:bodyPr/>
          <a:lstStyle/>
          <a:p>
            <a:r>
              <a:rPr lang="en-IN" dirty="0">
                <a:solidFill>
                  <a:schemeClr val="tx1"/>
                </a:solidFill>
              </a:rPr>
              <a:t>Cloud load balancing is the process of distributing workloads and computing resources in a cloud computing environment. </a:t>
            </a:r>
          </a:p>
          <a:p>
            <a:r>
              <a:rPr lang="en-IN" dirty="0">
                <a:solidFill>
                  <a:schemeClr val="tx1"/>
                </a:solidFill>
              </a:rPr>
              <a:t>Load balancing allows enterprises to manage application or workload demands by allocating resources among multiple computers, networks or servers.</a:t>
            </a:r>
          </a:p>
          <a:p>
            <a:r>
              <a:rPr lang="en-IN" dirty="0">
                <a:solidFill>
                  <a:schemeClr val="tx1"/>
                </a:solidFill>
              </a:rPr>
              <a:t>It is a method to keep the communication loads balanced between all computational units. </a:t>
            </a:r>
          </a:p>
          <a:p>
            <a:endParaRPr lang="en-IN" dirty="0">
              <a:solidFill>
                <a:schemeClr val="tx1"/>
              </a:solidFill>
            </a:endParaRPr>
          </a:p>
        </p:txBody>
      </p:sp>
    </p:spTree>
    <p:extLst>
      <p:ext uri="{BB962C8B-B14F-4D97-AF65-F5344CB8AC3E}">
        <p14:creationId xmlns:p14="http://schemas.microsoft.com/office/powerpoint/2010/main" val="267670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556792"/>
            <a:ext cx="8229600" cy="4525963"/>
          </a:xfrm>
        </p:spPr>
        <p:txBody>
          <a:bodyPr/>
          <a:lstStyle/>
          <a:p>
            <a:pPr marL="0" indent="0">
              <a:buNone/>
            </a:pPr>
            <a:r>
              <a:rPr lang="en-IN" dirty="0">
                <a:solidFill>
                  <a:schemeClr val="tx1"/>
                </a:solidFill>
              </a:rPr>
              <a:t>There are two main distribution approaches to simulate largescale situated-MAS applications:</a:t>
            </a:r>
          </a:p>
          <a:p>
            <a:pPr marL="0" indent="0">
              <a:buNone/>
            </a:pPr>
            <a:r>
              <a:rPr lang="en-IN" dirty="0">
                <a:solidFill>
                  <a:schemeClr val="tx1"/>
                </a:solidFill>
              </a:rPr>
              <a:t> 1) agents distribution</a:t>
            </a:r>
          </a:p>
          <a:p>
            <a:pPr marL="0" indent="0">
              <a:buNone/>
            </a:pPr>
            <a:r>
              <a:rPr lang="en-IN" dirty="0">
                <a:solidFill>
                  <a:schemeClr val="tx1"/>
                </a:solidFill>
              </a:rPr>
              <a:t> 2) environment distribution</a:t>
            </a:r>
          </a:p>
        </p:txBody>
      </p:sp>
    </p:spTree>
    <p:extLst>
      <p:ext uri="{BB962C8B-B14F-4D97-AF65-F5344CB8AC3E}">
        <p14:creationId xmlns:p14="http://schemas.microsoft.com/office/powerpoint/2010/main" val="230821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Environment Distribution</a:t>
            </a:r>
          </a:p>
        </p:txBody>
      </p:sp>
      <p:sp>
        <p:nvSpPr>
          <p:cNvPr id="3" name="Content Placeholder 2"/>
          <p:cNvSpPr>
            <a:spLocks noGrp="1"/>
          </p:cNvSpPr>
          <p:nvPr>
            <p:ph idx="1"/>
          </p:nvPr>
        </p:nvSpPr>
        <p:spPr/>
        <p:txBody>
          <a:bodyPr>
            <a:normAutofit/>
          </a:bodyPr>
          <a:lstStyle/>
          <a:p>
            <a:r>
              <a:rPr lang="en-IN" dirty="0">
                <a:solidFill>
                  <a:schemeClr val="tx1"/>
                </a:solidFill>
              </a:rPr>
              <a:t>In some applications, the focus can be more on the environment itself instead of agents. </a:t>
            </a:r>
          </a:p>
          <a:p>
            <a:r>
              <a:rPr lang="en-IN" dirty="0">
                <a:solidFill>
                  <a:schemeClr val="tx1"/>
                </a:solidFill>
              </a:rPr>
              <a:t>In this case, the environment can be divided between different machines, each machine holds a small part of the environment with agents that exist on this part. </a:t>
            </a:r>
          </a:p>
          <a:p>
            <a:r>
              <a:rPr lang="en-IN" dirty="0">
                <a:solidFill>
                  <a:schemeClr val="tx1"/>
                </a:solidFill>
              </a:rPr>
              <a:t>Thus, each machine computes agents perceptions and all interactions that happens within its environment slice. </a:t>
            </a:r>
          </a:p>
          <a:p>
            <a:r>
              <a:rPr lang="en-IN" dirty="0">
                <a:solidFill>
                  <a:schemeClr val="tx1"/>
                </a:solidFill>
              </a:rPr>
              <a:t>In other words, each machine manages a part of the environment</a:t>
            </a:r>
          </a:p>
        </p:txBody>
      </p:sp>
    </p:spTree>
    <p:extLst>
      <p:ext uri="{BB962C8B-B14F-4D97-AF65-F5344CB8AC3E}">
        <p14:creationId xmlns:p14="http://schemas.microsoft.com/office/powerpoint/2010/main" val="32024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t>Prey-Predator Model</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449" y="1844824"/>
            <a:ext cx="8126991"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4759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Agents Distribution</a:t>
            </a:r>
          </a:p>
        </p:txBody>
      </p:sp>
      <p:sp>
        <p:nvSpPr>
          <p:cNvPr id="3" name="Content Placeholder 2"/>
          <p:cNvSpPr>
            <a:spLocks noGrp="1"/>
          </p:cNvSpPr>
          <p:nvPr>
            <p:ph idx="1"/>
          </p:nvPr>
        </p:nvSpPr>
        <p:spPr/>
        <p:txBody>
          <a:bodyPr>
            <a:normAutofit fontScale="92500"/>
          </a:bodyPr>
          <a:lstStyle/>
          <a:p>
            <a:r>
              <a:rPr lang="en-IN" dirty="0">
                <a:solidFill>
                  <a:schemeClr val="tx1"/>
                </a:solidFill>
              </a:rPr>
              <a:t>An agent in multi-agent systems (MAS) is an atomic unit, which can not be divided into smaller parts</a:t>
            </a:r>
          </a:p>
          <a:p>
            <a:r>
              <a:rPr lang="en-IN" dirty="0">
                <a:solidFill>
                  <a:schemeClr val="tx1"/>
                </a:solidFill>
              </a:rPr>
              <a:t>Agents are the main components on MAS simulations.</a:t>
            </a:r>
          </a:p>
          <a:p>
            <a:r>
              <a:rPr lang="en-IN" dirty="0">
                <a:solidFill>
                  <a:schemeClr val="tx1"/>
                </a:solidFill>
              </a:rPr>
              <a:t>Each machine handles N agents to execute their interactions and communicates with other machines to achieve agents’ goals.</a:t>
            </a:r>
          </a:p>
          <a:p>
            <a:r>
              <a:rPr lang="en-IN" dirty="0">
                <a:solidFill>
                  <a:schemeClr val="tx1"/>
                </a:solidFill>
              </a:rPr>
              <a:t>That must be done with lowest communication costs. In our platform, each machine has its agents (local agents) and should be able to have information about other agents from other machines which can be called Ghost Agents to allow local agents from interacting normally during the simulation</a:t>
            </a:r>
          </a:p>
        </p:txBody>
      </p:sp>
    </p:spTree>
    <p:extLst>
      <p:ext uri="{BB962C8B-B14F-4D97-AF65-F5344CB8AC3E}">
        <p14:creationId xmlns:p14="http://schemas.microsoft.com/office/powerpoint/2010/main" val="266040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051520"/>
          </a:xfrm>
        </p:spPr>
        <p:txBody>
          <a:bodyPr/>
          <a:lstStyle/>
          <a:p>
            <a:r>
              <a:rPr lang="en-IN" sz="4400" dirty="0"/>
              <a:t>Flocking Behaviour Model</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916832"/>
            <a:ext cx="8259382"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6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60" y="0"/>
            <a:ext cx="912363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186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417</TotalTime>
  <Words>883</Words>
  <Application>Microsoft Office PowerPoint</Application>
  <PresentationFormat>On-screen Show (4:3)</PresentationFormat>
  <Paragraphs>67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Century Gothic</vt:lpstr>
      <vt:lpstr>Courier New</vt:lpstr>
      <vt:lpstr>Palatino Linotype</vt:lpstr>
      <vt:lpstr>Times New Roman</vt:lpstr>
      <vt:lpstr>Wingdings</vt:lpstr>
      <vt:lpstr>Executive</vt:lpstr>
      <vt:lpstr>      Situated Agent-Based Simulations at a Large Scale: Load-Balancing    </vt:lpstr>
      <vt:lpstr>ABSTRACT</vt:lpstr>
      <vt:lpstr>Load Balancing</vt:lpstr>
      <vt:lpstr>PowerPoint Presentation</vt:lpstr>
      <vt:lpstr>Environment Distribution</vt:lpstr>
      <vt:lpstr>Prey-Predator Model</vt:lpstr>
      <vt:lpstr>Agents Distribution</vt:lpstr>
      <vt:lpstr>Flocking Behaviour Model</vt:lpstr>
      <vt:lpstr>PowerPoint Presentation</vt:lpstr>
      <vt:lpstr>PowerPoint Presentation</vt:lpstr>
      <vt:lpstr>Dynamic Agent-Based Algorithm</vt:lpstr>
      <vt:lpstr>PowerPoint Presentation</vt:lpstr>
      <vt:lpstr>PowerPoint Presentation</vt:lpstr>
      <vt:lpstr>SECOND PHASE</vt:lpstr>
      <vt:lpstr>PowerPoint Presentation</vt:lpstr>
      <vt:lpstr>Implementation</vt:lpstr>
      <vt:lpstr>PowerPoint Presentation</vt:lpstr>
      <vt:lpstr>PowerPoint Presentation</vt:lpstr>
      <vt:lpstr>Drawback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dc:title>
  <dc:creator>personal</dc:creator>
  <cp:lastModifiedBy>LIN JOSEPH</cp:lastModifiedBy>
  <cp:revision>23</cp:revision>
  <dcterms:created xsi:type="dcterms:W3CDTF">2018-08-23T16:42:46Z</dcterms:created>
  <dcterms:modified xsi:type="dcterms:W3CDTF">2021-11-24T06:15:24Z</dcterms:modified>
</cp:coreProperties>
</file>