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1" r:id="rId11"/>
    <p:sldId id="272" r:id="rId12"/>
    <p:sldId id="270" r:id="rId13"/>
    <p:sldId id="265" r:id="rId14"/>
    <p:sldId id="266" r:id="rId15"/>
  </p:sldIdLst>
  <p:sldSz cx="18288000" cy="102870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Forte" pitchFamily="66" charset="0"/>
      <p:regular r:id="rId21"/>
    </p:embeddedFont>
    <p:embeddedFont>
      <p:font typeface="Clear Sans Regular 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279" autoAdjust="0"/>
    <p:restoredTop sz="73146" autoAdjust="0"/>
  </p:normalViewPr>
  <p:slideViewPr>
    <p:cSldViewPr>
      <p:cViewPr varScale="1">
        <p:scale>
          <a:sx n="58" d="100"/>
          <a:sy n="58" d="100"/>
        </p:scale>
        <p:origin x="-1186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0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5.jpe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6" y="406154"/>
            <a:ext cx="10042533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2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50"/>
            <a:ext cx="5482997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rte" pitchFamily="66" charset="0"/>
              </a:rPr>
              <a:t>Social</a:t>
            </a:r>
          </a:p>
          <a:p>
            <a:pPr algn="ctr"/>
            <a:r>
              <a:rPr lang="en-US" sz="1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rte" pitchFamily="66" charset="0"/>
              </a:rPr>
              <a:t>Buzz</a:t>
            </a:r>
            <a:endParaRPr lang="en-US" sz="12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orte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9490985"/>
            <a:ext cx="17253774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6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7"/>
            <a:ext cx="17253774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33" y="1685151"/>
            <a:ext cx="10847356" cy="73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9490985"/>
            <a:ext cx="17253774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6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7"/>
            <a:ext cx="17253774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84" y="1790701"/>
            <a:ext cx="11248702" cy="703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8774327"/>
            <a:ext cx="17253774" cy="2733738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6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3" y="-1235382"/>
            <a:ext cx="17253774" cy="2639262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17" y="1685151"/>
            <a:ext cx="9247458" cy="692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9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9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9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9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1" y="4539600"/>
            <a:ext cx="470355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orte" pitchFamily="66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1" y="9481426"/>
            <a:ext cx="9711339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1" y="-1179605"/>
            <a:ext cx="9711339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4" y="1580430"/>
            <a:ext cx="5677467" cy="900960"/>
            <a:chOff x="0" y="-47625"/>
            <a:chExt cx="7569956" cy="1201281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61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4" y="6964869"/>
            <a:ext cx="5677467" cy="900960"/>
            <a:chOff x="0" y="-47625"/>
            <a:chExt cx="7569956" cy="1201281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61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811735" y="0"/>
            <a:ext cx="715234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IN" sz="2800" dirty="0" smtClean="0"/>
              <a:t>There are total </a:t>
            </a:r>
            <a:r>
              <a:rPr lang="en-IN" sz="2800" dirty="0" smtClean="0"/>
              <a:t>of 16 distinct content categories. Out of which Animal and </a:t>
            </a:r>
            <a:r>
              <a:rPr lang="en-IN" sz="2800" dirty="0" err="1"/>
              <a:t>S</a:t>
            </a:r>
            <a:r>
              <a:rPr lang="en-IN" sz="2800" dirty="0" err="1" smtClean="0"/>
              <a:t>cince</a:t>
            </a:r>
            <a:r>
              <a:rPr lang="en-IN" sz="2800" dirty="0" smtClean="0"/>
              <a:t> categories are the most popular one.</a:t>
            </a:r>
            <a:r>
              <a:rPr lang="en-IN" sz="2800" dirty="0" smtClean="0"/>
              <a:t> 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IN" sz="2800" dirty="0" smtClean="0"/>
              <a:t>4 types of content – Photo, video, GIF and Audio, out of which people prefer photo and video most.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IN" sz="2800" dirty="0" smtClean="0"/>
              <a:t>May month has the highest number of posts and stands at 2138 posts, while February month has the lowest number of posts(1914) posts.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IN" sz="2800" dirty="0"/>
          </a:p>
          <a:p>
            <a:pPr algn="just"/>
            <a:r>
              <a:rPr lang="en-IN" sz="2800" b="1" i="1" u="sng" dirty="0" smtClean="0">
                <a:solidFill>
                  <a:srgbClr val="7030A0"/>
                </a:solidFill>
              </a:rPr>
              <a:t>Conclusion</a:t>
            </a:r>
            <a:r>
              <a:rPr lang="en-IN" sz="2800" b="1" i="1" dirty="0" smtClean="0">
                <a:solidFill>
                  <a:srgbClr val="7030A0"/>
                </a:solidFill>
              </a:rPr>
              <a:t>:</a:t>
            </a:r>
            <a:endParaRPr lang="en-IN" sz="28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IN" sz="2800" dirty="0" smtClean="0"/>
              <a:t>Social Buzz should focus more on the top 5 categories that’s Animal, Technology, Science, Healthy eating and Food and can create campaign to specifically target those audiences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n-IN" sz="2800" dirty="0" smtClean="0"/>
              <a:t>Social Buzz can need to maximize in the month of January, May and August as they number of posts in these months are the highest.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6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7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5" y="-1140306"/>
            <a:ext cx="17253774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5" y="9394369"/>
            <a:ext cx="17253774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66887" y="3285302"/>
            <a:ext cx="8991307" cy="3785031"/>
            <a:chOff x="0" y="0"/>
            <a:chExt cx="11988410" cy="504670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0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23820" y="2276718"/>
              <a:ext cx="11564590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1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421266" y="378318"/>
            <a:ext cx="2375356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5" y="584602"/>
            <a:ext cx="17253774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5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9" y="1909669"/>
            <a:ext cx="6453902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4" y="3935700"/>
            <a:ext cx="4481973" cy="2708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8800" spc="-80" dirty="0">
                <a:solidFill>
                  <a:srgbClr val="FFFFFF"/>
                </a:solidFill>
                <a:latin typeface="Forte" pitchFamily="66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90552" y="3733364"/>
            <a:ext cx="7488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ü"/>
            </a:pPr>
            <a:r>
              <a:rPr lang="en-IN" sz="4000" u="sng" dirty="0" smtClean="0">
                <a:solidFill>
                  <a:srgbClr val="7030A0"/>
                </a:solidFill>
              </a:rPr>
              <a:t>Social Media </a:t>
            </a:r>
            <a:r>
              <a:rPr lang="en-IN" sz="4000" dirty="0" smtClean="0"/>
              <a:t>Platform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IN" sz="4000" dirty="0" smtClean="0"/>
              <a:t>Established in </a:t>
            </a:r>
            <a:r>
              <a:rPr lang="en-IN" sz="4000" u="sng" dirty="0" smtClean="0">
                <a:solidFill>
                  <a:srgbClr val="7030A0"/>
                </a:solidFill>
              </a:rPr>
              <a:t>2010</a:t>
            </a:r>
            <a:r>
              <a:rPr lang="en-IN" sz="4000" dirty="0" smtClean="0">
                <a:solidFill>
                  <a:srgbClr val="7030A0"/>
                </a:solidFill>
              </a:rPr>
              <a:t> </a:t>
            </a:r>
            <a:r>
              <a:rPr lang="en-IN" sz="4000" dirty="0" smtClean="0"/>
              <a:t>at San </a:t>
            </a:r>
            <a:r>
              <a:rPr lang="en-IN" sz="4000" dirty="0" err="1" smtClean="0"/>
              <a:t>Fransisco</a:t>
            </a:r>
            <a:endParaRPr lang="en-IN" sz="4000" dirty="0" smtClean="0"/>
          </a:p>
          <a:p>
            <a:pPr marL="571500" indent="-571500" algn="just">
              <a:buFont typeface="Wingdings" pitchFamily="2" charset="2"/>
              <a:buChar char="ü"/>
            </a:pPr>
            <a:r>
              <a:rPr lang="en-IN" sz="4000" u="sng" dirty="0" smtClean="0">
                <a:solidFill>
                  <a:srgbClr val="7030A0"/>
                </a:solidFill>
              </a:rPr>
              <a:t>500M</a:t>
            </a:r>
            <a:r>
              <a:rPr lang="en-IN" sz="4000" u="sng" dirty="0" smtClean="0"/>
              <a:t> </a:t>
            </a:r>
            <a:r>
              <a:rPr lang="en-IN" sz="4000" dirty="0" smtClean="0"/>
              <a:t>active monthly users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IN" sz="4000" dirty="0" smtClean="0"/>
              <a:t>Need help to </a:t>
            </a:r>
            <a:r>
              <a:rPr lang="en-IN" sz="4000" u="sng" dirty="0" smtClean="0">
                <a:solidFill>
                  <a:srgbClr val="7030A0"/>
                </a:solidFill>
              </a:rPr>
              <a:t>scale effectively</a:t>
            </a:r>
            <a:endParaRPr lang="en-IN" sz="4000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418249" y="406154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905001" y="1454169"/>
            <a:ext cx="3438613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6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5" y="1028700"/>
            <a:ext cx="6251817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9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orte" pitchFamily="66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9338" y="5220691"/>
            <a:ext cx="5867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ü"/>
            </a:pPr>
            <a:r>
              <a:rPr lang="en-IN" sz="4000" dirty="0" smtClean="0">
                <a:solidFill>
                  <a:schemeClr val="bg1"/>
                </a:solidFill>
              </a:rPr>
              <a:t>100k+ daily  posts  : </a:t>
            </a:r>
            <a:r>
              <a:rPr lang="en-IN" sz="4000" u="sng" dirty="0" smtClean="0">
                <a:solidFill>
                  <a:schemeClr val="bg1"/>
                </a:solidFill>
              </a:rPr>
              <a:t>3.6M</a:t>
            </a:r>
            <a:r>
              <a:rPr lang="en-IN" sz="4000" dirty="0" smtClean="0">
                <a:solidFill>
                  <a:schemeClr val="bg1"/>
                </a:solidFill>
              </a:rPr>
              <a:t> annual posts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IN" sz="4000" dirty="0" smtClean="0">
                <a:solidFill>
                  <a:schemeClr val="bg1"/>
                </a:solidFill>
              </a:rPr>
              <a:t>Difficult to handle such big data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IN" sz="4000" dirty="0" smtClean="0">
                <a:solidFill>
                  <a:schemeClr val="bg1"/>
                </a:solidFill>
              </a:rPr>
              <a:t>Identify </a:t>
            </a:r>
            <a:r>
              <a:rPr lang="en-IN" sz="4000" u="sng" dirty="0" smtClean="0">
                <a:solidFill>
                  <a:schemeClr val="bg1"/>
                </a:solidFill>
              </a:rPr>
              <a:t>top5</a:t>
            </a:r>
            <a:r>
              <a:rPr lang="en-IN" sz="4000" dirty="0" smtClean="0">
                <a:solidFill>
                  <a:schemeClr val="bg1"/>
                </a:solidFill>
              </a:rPr>
              <a:t> categories with the largest popularity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4"/>
            <a:ext cx="9939844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8" y="1825528"/>
            <a:ext cx="6750814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8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8"/>
            <a:ext cx="2085138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6" y="4002073"/>
            <a:ext cx="2187333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235310"/>
            <a:ext cx="2085138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104322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800"/>
            <a:ext cx="5612274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  <a:r>
              <a:rPr lang="en-US" sz="8000" b="1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Analytics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49401" y="1825527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Andrew</a:t>
            </a:r>
            <a:r>
              <a:rPr lang="en-IN" sz="4000" dirty="0" smtClean="0"/>
              <a:t> Fleming</a:t>
            </a:r>
          </a:p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Chief Technical Architect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35100" y="4832817"/>
            <a:ext cx="388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Marcus</a:t>
            </a:r>
            <a:r>
              <a:rPr lang="en-IN" sz="4000" dirty="0" smtClean="0"/>
              <a:t> </a:t>
            </a:r>
            <a:r>
              <a:rPr lang="en-IN" sz="4000" dirty="0" err="1" smtClean="0"/>
              <a:t>Rompton</a:t>
            </a:r>
            <a:endParaRPr lang="en-IN" sz="4000" dirty="0" smtClean="0"/>
          </a:p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Senior Principle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50340" y="78541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 smtClean="0">
                <a:solidFill>
                  <a:srgbClr val="7030A0"/>
                </a:solidFill>
              </a:rPr>
              <a:t>Divya</a:t>
            </a:r>
            <a:r>
              <a:rPr lang="en-IN" sz="4000" dirty="0" smtClean="0"/>
              <a:t> </a:t>
            </a:r>
            <a:r>
              <a:rPr lang="en-IN" sz="4000" dirty="0" err="1" smtClean="0"/>
              <a:t>Shewale</a:t>
            </a:r>
            <a:endParaRPr lang="en-IN" sz="4000" dirty="0" smtClean="0"/>
          </a:p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Anylyst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52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04801" y="120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57201" y="2725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096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62001" y="5773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1500183" y="7006575"/>
            <a:ext cx="2123086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11530286" y="7040674"/>
            <a:ext cx="2054885" cy="205488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7" y="406154"/>
            <a:ext cx="10042533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2" y="1027893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1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5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9" y="1028700"/>
            <a:ext cx="664254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Forte" pitchFamily="66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7" y="2984043"/>
            <a:ext cx="122948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4" y="7828620"/>
            <a:ext cx="122948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1" y="6204766"/>
            <a:ext cx="122948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1749" y="1330221"/>
            <a:ext cx="591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Requirement</a:t>
            </a:r>
            <a:r>
              <a:rPr lang="en-IN" sz="4000" dirty="0" smtClean="0">
                <a:solidFill>
                  <a:schemeClr val="bg1"/>
                </a:solidFill>
              </a:rPr>
              <a:t> Gathering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07538" y="2976424"/>
            <a:ext cx="774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Data </a:t>
            </a:r>
            <a:r>
              <a:rPr lang="en-IN" sz="4000" b="1" dirty="0" smtClean="0">
                <a:solidFill>
                  <a:schemeClr val="bg1"/>
                </a:solidFill>
              </a:rPr>
              <a:t>Collection</a:t>
            </a:r>
            <a:r>
              <a:rPr lang="en-IN" sz="4000" dirty="0" smtClean="0">
                <a:solidFill>
                  <a:schemeClr val="bg1"/>
                </a:solidFill>
              </a:rPr>
              <a:t> + </a:t>
            </a:r>
            <a:r>
              <a:rPr lang="en-IN" sz="4000" b="1" dirty="0" smtClean="0">
                <a:solidFill>
                  <a:schemeClr val="bg1"/>
                </a:solidFill>
              </a:rPr>
              <a:t>Understanding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6074" y="4605253"/>
            <a:ext cx="756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Data </a:t>
            </a:r>
            <a:r>
              <a:rPr lang="en-IN" sz="4000" b="1" dirty="0" err="1" smtClean="0">
                <a:solidFill>
                  <a:schemeClr val="bg1"/>
                </a:solidFill>
              </a:rPr>
              <a:t>Cleanup</a:t>
            </a:r>
            <a:r>
              <a:rPr lang="en-IN" sz="4000" dirty="0" smtClean="0">
                <a:solidFill>
                  <a:schemeClr val="bg1"/>
                </a:solidFill>
              </a:rPr>
              <a:t> + </a:t>
            </a:r>
            <a:r>
              <a:rPr lang="en-IN" sz="4000" b="1" dirty="0" smtClean="0">
                <a:solidFill>
                  <a:schemeClr val="bg1"/>
                </a:solidFill>
              </a:rPr>
              <a:t>Modelling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7710" y="7881960"/>
            <a:ext cx="6144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Insights</a:t>
            </a:r>
            <a:r>
              <a:rPr lang="en-IN" sz="4000" dirty="0" smtClean="0">
                <a:solidFill>
                  <a:schemeClr val="bg1"/>
                </a:solidFill>
              </a:rPr>
              <a:t> Generation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8983" y="6204766"/>
            <a:ext cx="738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Data </a:t>
            </a:r>
            <a:r>
              <a:rPr lang="en-IN" sz="4000" b="1" dirty="0" err="1" smtClean="0">
                <a:solidFill>
                  <a:schemeClr val="bg1"/>
                </a:solidFill>
              </a:rPr>
              <a:t>Anylysis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60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1" y="860915"/>
            <a:ext cx="463613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3" y="7810500"/>
            <a:ext cx="17253774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4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4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45302" y="3695701"/>
            <a:ext cx="4335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7030A0"/>
                </a:solidFill>
              </a:rPr>
              <a:t>16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 smtClean="0"/>
          </a:p>
          <a:p>
            <a:pPr algn="ctr"/>
            <a:r>
              <a:rPr lang="en-IN" sz="4000" dirty="0" smtClean="0"/>
              <a:t>Unique Categories</a:t>
            </a:r>
            <a:endParaRPr lang="en-IN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7221" y="3681414"/>
            <a:ext cx="5757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7030A0"/>
                </a:solidFill>
              </a:rPr>
              <a:t>Animal</a:t>
            </a:r>
            <a:endParaRPr lang="en-IN" dirty="0">
              <a:solidFill>
                <a:srgbClr val="7030A0"/>
              </a:solidFill>
            </a:endParaRPr>
          </a:p>
          <a:p>
            <a:pPr algn="ctr"/>
            <a:endParaRPr lang="en-IN" dirty="0" smtClean="0">
              <a:solidFill>
                <a:srgbClr val="7030A0"/>
              </a:solidFill>
            </a:endParaRPr>
          </a:p>
          <a:p>
            <a:pPr algn="ctr"/>
            <a:r>
              <a:rPr lang="en-IN" sz="4000" dirty="0" smtClean="0"/>
              <a:t>Most Favourite Category</a:t>
            </a:r>
            <a:endParaRPr lang="en-IN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734800" y="3695701"/>
            <a:ext cx="5593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7030A0"/>
                </a:solidFill>
              </a:rPr>
              <a:t>May</a:t>
            </a:r>
          </a:p>
          <a:p>
            <a:pPr algn="ctr"/>
            <a:endParaRPr lang="en-IN" dirty="0"/>
          </a:p>
          <a:p>
            <a:pPr algn="ctr"/>
            <a:r>
              <a:rPr lang="en-IN" sz="4000" dirty="0" smtClean="0"/>
              <a:t>With Most No. Of Posts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9490985"/>
            <a:ext cx="17253774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6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7"/>
            <a:ext cx="17253774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19" y="1542137"/>
            <a:ext cx="11830084" cy="767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8434" y="8496300"/>
            <a:ext cx="17253774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6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3" y="-1235382"/>
            <a:ext cx="17253774" cy="3026082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7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51" y="1943101"/>
            <a:ext cx="10044272" cy="625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271</Words>
  <Application>Microsoft Office PowerPoint</Application>
  <PresentationFormat>Custom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Graphik Regular</vt:lpstr>
      <vt:lpstr>Wingdings</vt:lpstr>
      <vt:lpstr>Forte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19</cp:revision>
  <dcterms:created xsi:type="dcterms:W3CDTF">2006-08-16T00:00:00Z</dcterms:created>
  <dcterms:modified xsi:type="dcterms:W3CDTF">2024-06-07T02:39:27Z</dcterms:modified>
  <dc:identifier>DAEhDyfaYKE</dc:identifier>
</cp:coreProperties>
</file>