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0" r:id="rId5"/>
    <p:sldId id="269" r:id="rId6"/>
    <p:sldId id="270" r:id="rId7"/>
    <p:sldId id="274" r:id="rId8"/>
    <p:sldId id="263" r:id="rId9"/>
    <p:sldId id="264" r:id="rId10"/>
    <p:sldId id="273" r:id="rId11"/>
    <p:sldId id="271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1" autoAdjust="0"/>
    <p:restoredTop sz="90522" autoAdjust="0"/>
  </p:normalViewPr>
  <p:slideViewPr>
    <p:cSldViewPr>
      <p:cViewPr>
        <p:scale>
          <a:sx n="100" d="100"/>
          <a:sy n="100" d="100"/>
        </p:scale>
        <p:origin x="-1464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390C5-F7CF-F840-8667-92B9D410CEAB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96857-5049-5D4E-917E-18313EA31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45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DFCB-67A1-4F49-9DC4-BA4B8205DC5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2D160-DA02-A34F-8126-3F8F79399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411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/>
          <a:srcRect b="23170"/>
          <a:stretch>
            <a:fillRect/>
          </a:stretch>
        </p:blipFill>
        <p:spPr bwMode="auto">
          <a:xfrm>
            <a:off x="4905375" y="222250"/>
            <a:ext cx="4238625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289050"/>
            <a:ext cx="914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CS584: Machine Learning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Implementation </a:t>
            </a:r>
            <a:r>
              <a:rPr lang="en-US" dirty="0" smtClean="0"/>
              <a:t>of Result Prediction by Analyzing Data in DotA2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819400" y="4419600"/>
            <a:ext cx="320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kern="0" dirty="0" smtClean="0"/>
              <a:t>Presenter: Xin Su, </a:t>
            </a:r>
            <a:r>
              <a:rPr lang="en-US" sz="1600" kern="0" dirty="0" err="1" smtClean="0"/>
              <a:t>Shiyang</a:t>
            </a:r>
            <a:r>
              <a:rPr lang="en-US" sz="1600" kern="0" dirty="0" smtClean="0"/>
              <a:t> Li</a:t>
            </a:r>
          </a:p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kern="0" dirty="0" smtClean="0"/>
              <a:t>Instructor: </a:t>
            </a:r>
            <a:r>
              <a:rPr lang="en-US" sz="1600" kern="0" dirty="0" err="1" smtClean="0"/>
              <a:t>Gady</a:t>
            </a:r>
            <a:r>
              <a:rPr lang="en-US" sz="1600" kern="0" dirty="0" smtClean="0"/>
              <a:t> </a:t>
            </a:r>
            <a:r>
              <a:rPr lang="en-US" sz="1600" kern="0" dirty="0" err="1" smtClean="0"/>
              <a:t>Agam</a:t>
            </a:r>
            <a:endParaRPr lang="en-US" sz="1600" kern="0" dirty="0" smtClean="0"/>
          </a:p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kern="0" dirty="0" smtClean="0"/>
              <a:t>Department of Computer Science</a:t>
            </a:r>
          </a:p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kern="0" dirty="0" smtClean="0"/>
              <a:t>Illinois Institute of Technology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 err="1"/>
              <a:t>max_depth</a:t>
            </a:r>
            <a:endParaRPr lang="en-US" dirty="0"/>
          </a:p>
          <a:p>
            <a:pPr lvl="1"/>
            <a:r>
              <a:rPr lang="en-US" dirty="0" err="1"/>
              <a:t>tree_amt</a:t>
            </a:r>
            <a:endParaRPr lang="en-US" dirty="0"/>
          </a:p>
          <a:p>
            <a:pPr lvl="1"/>
            <a:r>
              <a:rPr lang="en-US" dirty="0" err="1" smtClean="0"/>
              <a:t>feature_size</a:t>
            </a:r>
            <a:endParaRPr lang="en-US" dirty="0"/>
          </a:p>
        </p:txBody>
      </p:sp>
      <p:pic>
        <p:nvPicPr>
          <p:cNvPr id="4" name="Picture 3" descr="rf_max_dep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71600"/>
            <a:ext cx="3708400" cy="2521712"/>
          </a:xfrm>
          <a:prstGeom prst="rect">
            <a:avLst/>
          </a:prstGeom>
        </p:spPr>
      </p:pic>
      <p:pic>
        <p:nvPicPr>
          <p:cNvPr id="5" name="Picture 4" descr="rf_tree_am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4" y="3886200"/>
            <a:ext cx="3725676" cy="2514600"/>
          </a:xfrm>
          <a:prstGeom prst="rect">
            <a:avLst/>
          </a:prstGeom>
        </p:spPr>
      </p:pic>
      <p:pic>
        <p:nvPicPr>
          <p:cNvPr id="6" name="Picture 5" descr="rf_feature_siz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86200"/>
            <a:ext cx="361950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7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High Accuracy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</a:t>
            </a:r>
          </a:p>
          <a:p>
            <a:r>
              <a:rPr lang="en-US" dirty="0" smtClean="0"/>
              <a:t>Random Forest</a:t>
            </a:r>
          </a:p>
          <a:p>
            <a:pPr lvl="1"/>
            <a:r>
              <a:rPr lang="en-US" dirty="0"/>
              <a:t>High </a:t>
            </a:r>
            <a:r>
              <a:rPr lang="en-US" dirty="0" smtClean="0"/>
              <a:t>Accuracy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ast (a little bit slower)</a:t>
            </a:r>
          </a:p>
          <a:p>
            <a:r>
              <a:rPr lang="en-US" dirty="0" smtClean="0"/>
              <a:t>Random Forest (</a:t>
            </a:r>
            <a:r>
              <a:rPr lang="en-US" dirty="0" err="1" smtClean="0"/>
              <a:t>AdaBoost</a:t>
            </a:r>
            <a:r>
              <a:rPr lang="en-US" dirty="0" smtClean="0"/>
              <a:t>):</a:t>
            </a:r>
          </a:p>
          <a:p>
            <a:pPr lvl="1"/>
            <a:r>
              <a:rPr lang="en-US" dirty="0"/>
              <a:t>High </a:t>
            </a:r>
            <a:r>
              <a:rPr lang="en-US" dirty="0" smtClean="0"/>
              <a:t>Accuracy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</a:t>
            </a:r>
            <a:r>
              <a:rPr lang="en-US" dirty="0"/>
              <a:t>(a little bit slower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contribute too much in this case</a:t>
            </a:r>
          </a:p>
        </p:txBody>
      </p:sp>
    </p:spTree>
    <p:extLst>
      <p:ext uri="{BB962C8B-B14F-4D97-AF65-F5344CB8AC3E}">
        <p14:creationId xmlns:p14="http://schemas.microsoft.com/office/powerpoint/2010/main" val="267584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Predict based on real game timeline</a:t>
            </a:r>
          </a:p>
          <a:p>
            <a:pPr lvl="1"/>
            <a:r>
              <a:rPr lang="en-US" dirty="0" smtClean="0"/>
              <a:t>Classification of player’s role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[1]  F. Johansson and J. </a:t>
            </a:r>
            <a:r>
              <a:rPr lang="en-US" sz="2000" dirty="0" err="1"/>
              <a:t>Wikstr</a:t>
            </a:r>
            <a:r>
              <a:rPr lang="en-US" sz="2000" dirty="0"/>
              <a:t> ̈</a:t>
            </a:r>
            <a:r>
              <a:rPr lang="en-US" sz="2000" dirty="0" err="1"/>
              <a:t>om</a:t>
            </a:r>
            <a:r>
              <a:rPr lang="en-US" sz="2000" dirty="0"/>
              <a:t>, “Result prediction by mining replays in </a:t>
            </a:r>
            <a:r>
              <a:rPr lang="en-US" sz="2000" dirty="0" err="1"/>
              <a:t>dota</a:t>
            </a:r>
            <a:r>
              <a:rPr lang="en-US" sz="2000" dirty="0"/>
              <a:t> 2,” Master’s thesis, </a:t>
            </a:r>
            <a:r>
              <a:rPr lang="en-US" sz="2000" dirty="0" err="1"/>
              <a:t>Blekinge</a:t>
            </a:r>
            <a:r>
              <a:rPr lang="en-US" sz="2000" dirty="0"/>
              <a:t> Institute of Technology, SE-371 79 </a:t>
            </a:r>
            <a:r>
              <a:rPr lang="en-US" sz="2000" dirty="0" err="1"/>
              <a:t>Karlskrona</a:t>
            </a:r>
            <a:r>
              <a:rPr lang="en-US" sz="2000" dirty="0"/>
              <a:t>, Sweden, 2015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[2]  “The </a:t>
            </a:r>
            <a:r>
              <a:rPr lang="en-US" sz="2000" dirty="0" err="1"/>
              <a:t>WebAPI</a:t>
            </a:r>
            <a:r>
              <a:rPr lang="en-US" sz="2000" dirty="0"/>
              <a:t> Website,” 2012. http://dev.dota2.com/</a:t>
            </a:r>
            <a:r>
              <a:rPr lang="en-US" sz="2000" dirty="0" err="1"/>
              <a:t>showthread</a:t>
            </a:r>
            <a:r>
              <a:rPr lang="en-US" sz="2000" dirty="0"/>
              <a:t>. </a:t>
            </a:r>
            <a:r>
              <a:rPr lang="en-US" sz="2000" dirty="0" err="1"/>
              <a:t>php?t</a:t>
            </a:r>
            <a:r>
              <a:rPr lang="en-US" sz="2000" dirty="0"/>
              <a:t>=58317 [Online; accessed 10-Mar-2016]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[3] </a:t>
            </a:r>
            <a:r>
              <a:rPr lang="en-US" sz="2000" dirty="0"/>
              <a:t> D. P. Kevin Conley, “A Recommendation Engine for Picking Heroes in Dota2,” 2013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[4] </a:t>
            </a:r>
            <a:r>
              <a:rPr lang="en-US" sz="2000" dirty="0"/>
              <a:t> C. G. Emily Fox, “Classification: A machine learning perspective,” University of Washington, </a:t>
            </a:r>
            <a:r>
              <a:rPr lang="en-US" sz="2000" dirty="0" err="1"/>
              <a:t>Coursera</a:t>
            </a:r>
            <a:r>
              <a:rPr lang="en-US" sz="2000" dirty="0"/>
              <a:t>, 2016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[5] </a:t>
            </a:r>
            <a:r>
              <a:rPr lang="en-US" sz="2000" dirty="0"/>
              <a:t> M. P. </a:t>
            </a:r>
            <a:r>
              <a:rPr lang="en-US" sz="2000" dirty="0" err="1"/>
              <a:t>Atish</a:t>
            </a:r>
            <a:r>
              <a:rPr lang="en-US" sz="2000" dirty="0"/>
              <a:t> </a:t>
            </a:r>
            <a:r>
              <a:rPr lang="en-US" sz="2000" dirty="0" err="1"/>
              <a:t>Agarwala</a:t>
            </a:r>
            <a:r>
              <a:rPr lang="en-US" sz="2000" dirty="0"/>
              <a:t>, “Learning </a:t>
            </a:r>
            <a:r>
              <a:rPr lang="en-US" sz="2000" dirty="0" err="1"/>
              <a:t>Dota</a:t>
            </a:r>
            <a:r>
              <a:rPr lang="en-US" sz="2000" dirty="0"/>
              <a:t> 2 Team Compositions,” 2014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[6] </a:t>
            </a:r>
            <a:r>
              <a:rPr lang="en-US" sz="2000" dirty="0"/>
              <a:t> C. M. </a:t>
            </a:r>
            <a:r>
              <a:rPr lang="en-US" sz="2000" dirty="0" err="1"/>
              <a:t>Kuangyan</a:t>
            </a:r>
            <a:r>
              <a:rPr lang="en-US" sz="2000" dirty="0"/>
              <a:t> Song, </a:t>
            </a:r>
            <a:r>
              <a:rPr lang="en-US" sz="2000" dirty="0" err="1"/>
              <a:t>Tianyi</a:t>
            </a:r>
            <a:r>
              <a:rPr lang="en-US" sz="2000" dirty="0"/>
              <a:t> Zhang, “Predicting the winning side of DotA2,” 2015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1"/>
            <a:r>
              <a:rPr lang="en-US" dirty="0"/>
              <a:t>Random </a:t>
            </a:r>
            <a:r>
              <a:rPr lang="en-US" dirty="0" smtClean="0"/>
              <a:t>Forest (Majority voting / </a:t>
            </a:r>
            <a:r>
              <a:rPr lang="en-US" dirty="0" err="1" smtClean="0"/>
              <a:t>AdaBoost</a:t>
            </a:r>
            <a:r>
              <a:rPr lang="en-US" dirty="0" smtClean="0"/>
              <a:t> </a:t>
            </a:r>
            <a:r>
              <a:rPr lang="en-US" dirty="0"/>
              <a:t>voting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Result and Discussion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DotA2</a:t>
            </a:r>
          </a:p>
          <a:p>
            <a:pPr lvl="1"/>
            <a:r>
              <a:rPr lang="en-US" dirty="0" smtClean="0"/>
              <a:t>Multi-player online battle game: 5 </a:t>
            </a:r>
            <a:r>
              <a:rPr lang="en-US" dirty="0" err="1" smtClean="0"/>
              <a:t>vs</a:t>
            </a:r>
            <a:r>
              <a:rPr lang="en-US" dirty="0" smtClean="0"/>
              <a:t> 5</a:t>
            </a:r>
          </a:p>
        </p:txBody>
      </p:sp>
      <p:pic>
        <p:nvPicPr>
          <p:cNvPr id="4" name="Picture 3" descr="steamworkshop_webupload_previewfile_169695861_previ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Filtered </a:t>
            </a:r>
            <a:r>
              <a:rPr lang="en-US" dirty="0" err="1" smtClean="0"/>
              <a:t>WebAPI</a:t>
            </a:r>
            <a:endParaRPr lang="en-US" dirty="0"/>
          </a:p>
          <a:p>
            <a:r>
              <a:rPr lang="en-US" dirty="0" smtClean="0"/>
              <a:t>Game Duration &gt; 18 min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Each player owns </a:t>
            </a:r>
            <a:r>
              <a:rPr lang="en-US" dirty="0"/>
              <a:t>7 features: </a:t>
            </a:r>
            <a:endParaRPr lang="en-US" dirty="0" smtClean="0"/>
          </a:p>
          <a:p>
            <a:pPr lvl="2"/>
            <a:r>
              <a:rPr lang="en-US" dirty="0" smtClean="0"/>
              <a:t>'</a:t>
            </a:r>
            <a:r>
              <a:rPr lang="en-US" dirty="0"/>
              <a:t>kills', 'deaths', '</a:t>
            </a:r>
            <a:r>
              <a:rPr lang="en-US" dirty="0" smtClean="0"/>
              <a:t>assists’</a:t>
            </a:r>
          </a:p>
          <a:p>
            <a:pPr lvl="2"/>
            <a:r>
              <a:rPr lang="en-US" dirty="0" smtClean="0"/>
              <a:t>'</a:t>
            </a:r>
            <a:r>
              <a:rPr lang="en-US" dirty="0" err="1"/>
              <a:t>last_hits</a:t>
            </a:r>
            <a:r>
              <a:rPr lang="en-US" dirty="0"/>
              <a:t>', '</a:t>
            </a:r>
            <a:r>
              <a:rPr lang="en-US" dirty="0" smtClean="0"/>
              <a:t>denies’</a:t>
            </a:r>
          </a:p>
          <a:p>
            <a:pPr lvl="2"/>
            <a:r>
              <a:rPr lang="en-US" dirty="0" smtClean="0"/>
              <a:t>'</a:t>
            </a:r>
            <a:r>
              <a:rPr lang="en-US" dirty="0" err="1"/>
              <a:t>gold_per_min</a:t>
            </a:r>
            <a:r>
              <a:rPr lang="en-US" dirty="0"/>
              <a:t>', '</a:t>
            </a:r>
            <a:r>
              <a:rPr lang="en-US" dirty="0" err="1" smtClean="0"/>
              <a:t>xp_per_min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Total 70 features for one game</a:t>
            </a:r>
          </a:p>
          <a:p>
            <a:r>
              <a:rPr lang="en-US" dirty="0" smtClean="0"/>
              <a:t>Total 1908 lines of data</a:t>
            </a:r>
          </a:p>
          <a:p>
            <a:pPr marL="742950" lvl="2" indent="-342900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- </a:t>
            </a:r>
            <a:r>
              <a:rPr lang="en-US" dirty="0"/>
              <a:t>Greedy Decision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split selection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east classification error</a:t>
            </a:r>
          </a:p>
          <a:p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Data completed separated</a:t>
            </a:r>
          </a:p>
          <a:p>
            <a:pPr lvl="1"/>
            <a:r>
              <a:rPr lang="en-US" dirty="0" smtClean="0"/>
              <a:t>No features</a:t>
            </a:r>
          </a:p>
          <a:p>
            <a:pPr lvl="1"/>
            <a:r>
              <a:rPr lang="en-US" dirty="0" smtClean="0"/>
              <a:t>Minimum data amount</a:t>
            </a:r>
          </a:p>
          <a:p>
            <a:pPr lvl="1"/>
            <a:r>
              <a:rPr lang="en-US" dirty="0" smtClean="0"/>
              <a:t>Maximum tree depth</a:t>
            </a:r>
          </a:p>
        </p:txBody>
      </p:sp>
      <p:pic>
        <p:nvPicPr>
          <p:cNvPr id="4" name="Content Placeholder 5" descr="decision_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6" r="-6186"/>
          <a:stretch>
            <a:fillRect/>
          </a:stretch>
        </p:blipFill>
        <p:spPr bwMode="auto">
          <a:xfrm>
            <a:off x="4419600" y="3886200"/>
            <a:ext cx="487801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812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- </a:t>
            </a:r>
            <a:r>
              <a:rPr lang="en-US" dirty="0"/>
              <a:t>Random </a:t>
            </a:r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&amp; Feature Split</a:t>
            </a:r>
          </a:p>
          <a:p>
            <a:pPr lvl="1"/>
            <a:r>
              <a:rPr lang="en-US" dirty="0" smtClean="0"/>
              <a:t>Bootstrap sampling data</a:t>
            </a:r>
          </a:p>
          <a:p>
            <a:pPr lvl="1"/>
            <a:r>
              <a:rPr lang="en-US" dirty="0" smtClean="0"/>
              <a:t>Random m features &lt;&lt; total M features</a:t>
            </a:r>
          </a:p>
          <a:p>
            <a:r>
              <a:rPr lang="en-US" dirty="0" smtClean="0"/>
              <a:t>Voting Machine</a:t>
            </a:r>
          </a:p>
          <a:p>
            <a:pPr lvl="1"/>
            <a:r>
              <a:rPr lang="en-US" dirty="0" smtClean="0"/>
              <a:t>Majority voting</a:t>
            </a:r>
          </a:p>
          <a:p>
            <a:pPr lvl="1"/>
            <a:r>
              <a:rPr lang="en-US" dirty="0" err="1" smtClean="0"/>
              <a:t>AdaBoost</a:t>
            </a:r>
            <a:r>
              <a:rPr lang="en-US" dirty="0" smtClean="0"/>
              <a:t> voting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4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- </a:t>
            </a:r>
            <a:r>
              <a:rPr lang="en-US" smtClean="0"/>
              <a:t>AdaBoost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 weak models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(X)..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(X), m datasets, n features</a:t>
            </a:r>
          </a:p>
          <a:p>
            <a:r>
              <a:rPr lang="en-US" sz="2400" dirty="0" smtClean="0"/>
              <a:t>Start same weight for all data: α</a:t>
            </a:r>
            <a:r>
              <a:rPr lang="en-US" sz="2400" baseline="-25000" dirty="0" err="1" smtClean="0"/>
              <a:t>i</a:t>
            </a:r>
            <a:r>
              <a:rPr lang="en-US" sz="2400" dirty="0"/>
              <a:t> </a:t>
            </a:r>
            <a:r>
              <a:rPr lang="en-US" sz="2400" dirty="0" smtClean="0"/>
              <a:t>= 1/m, </a:t>
            </a:r>
            <a:r>
              <a:rPr lang="en-US" sz="2400" dirty="0" err="1" smtClean="0"/>
              <a:t>i</a:t>
            </a:r>
            <a:r>
              <a:rPr lang="en-US" sz="2400" dirty="0" smtClean="0"/>
              <a:t> = 1..m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or (</a:t>
            </a:r>
            <a:r>
              <a:rPr lang="en-US" sz="2400" dirty="0"/>
              <a:t>t</a:t>
            </a:r>
            <a:r>
              <a:rPr lang="en-US" sz="2400" dirty="0" smtClean="0"/>
              <a:t> in 1 .. T) 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Learn </a:t>
            </a:r>
            <a:r>
              <a:rPr lang="en-US" sz="2400" dirty="0" err="1" smtClean="0"/>
              <a:t>f</a:t>
            </a:r>
            <a:r>
              <a:rPr lang="en-US" sz="2400" baseline="-25000" dirty="0" err="1"/>
              <a:t>t</a:t>
            </a:r>
            <a:r>
              <a:rPr lang="en-US" sz="2400" dirty="0" smtClean="0"/>
              <a:t>(X) with data weights α</a:t>
            </a:r>
            <a:r>
              <a:rPr lang="en-US" sz="2400" baseline="-25000" dirty="0" err="1" smtClean="0"/>
              <a:t>i</a:t>
            </a:r>
            <a:endParaRPr lang="en-US" sz="2400" baseline="-25000" dirty="0"/>
          </a:p>
          <a:p>
            <a:pPr marL="0" indent="0">
              <a:buNone/>
            </a:pPr>
            <a:r>
              <a:rPr lang="en-US" sz="2400" baseline="-25000" dirty="0" smtClean="0"/>
              <a:t>	</a:t>
            </a:r>
            <a:r>
              <a:rPr lang="en-US" sz="2400" dirty="0" smtClean="0"/>
              <a:t>Compute model weight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pPr lvl="2"/>
            <a:r>
              <a:rPr lang="en-US" sz="1800" dirty="0" err="1" smtClean="0"/>
              <a:t>w</a:t>
            </a:r>
            <a:r>
              <a:rPr lang="en-US" sz="1800" baseline="-25000" dirty="0" err="1"/>
              <a:t>t</a:t>
            </a:r>
            <a:r>
              <a:rPr lang="en-US" sz="1800" dirty="0" smtClean="0"/>
              <a:t> = ½ </a:t>
            </a:r>
            <a:r>
              <a:rPr lang="en-US" sz="1800" dirty="0" err="1" smtClean="0"/>
              <a:t>ln</a:t>
            </a:r>
            <a:r>
              <a:rPr lang="en-US" sz="1800" dirty="0" smtClean="0"/>
              <a:t>((1- </a:t>
            </a:r>
            <a:r>
              <a:rPr lang="en-US" sz="1800" dirty="0" err="1" smtClean="0"/>
              <a:t>weight_error</a:t>
            </a:r>
            <a:r>
              <a:rPr lang="en-US" sz="1800" dirty="0" smtClean="0"/>
              <a:t>(</a:t>
            </a:r>
            <a:r>
              <a:rPr lang="en-US" sz="1800" dirty="0" err="1" smtClean="0"/>
              <a:t>f</a:t>
            </a:r>
            <a:r>
              <a:rPr lang="en-US" sz="1800" baseline="-25000" dirty="0" err="1"/>
              <a:t>t</a:t>
            </a:r>
            <a:r>
              <a:rPr lang="en-US" sz="1800" dirty="0" smtClean="0"/>
              <a:t>)) / </a:t>
            </a:r>
            <a:r>
              <a:rPr lang="en-US" sz="1800" dirty="0" err="1"/>
              <a:t>weight_error</a:t>
            </a:r>
            <a:r>
              <a:rPr lang="en-US" sz="1800" dirty="0"/>
              <a:t>(</a:t>
            </a:r>
            <a:r>
              <a:rPr lang="en-US" sz="1800" dirty="0" err="1" smtClean="0"/>
              <a:t>f</a:t>
            </a:r>
            <a:r>
              <a:rPr lang="en-US" sz="1800" baseline="-25000" dirty="0" err="1"/>
              <a:t>t</a:t>
            </a:r>
            <a:r>
              <a:rPr lang="en-US" sz="1800" dirty="0" smtClean="0"/>
              <a:t>))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Recompute</a:t>
            </a:r>
            <a:r>
              <a:rPr lang="en-US" sz="2400" dirty="0" smtClean="0"/>
              <a:t> data weights α</a:t>
            </a:r>
            <a:r>
              <a:rPr lang="en-US" sz="2400" baseline="-25000" dirty="0" err="1" smtClean="0"/>
              <a:t>i</a:t>
            </a:r>
            <a:endParaRPr lang="en-US" sz="2400" dirty="0" smtClean="0"/>
          </a:p>
          <a:p>
            <a:pPr lvl="2"/>
            <a:r>
              <a:rPr lang="en-US" sz="1800" dirty="0" smtClean="0"/>
              <a:t>α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 = α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exp</a:t>
            </a:r>
            <a:r>
              <a:rPr lang="en-US" sz="1800" dirty="0" smtClean="0"/>
              <a:t>(-</a:t>
            </a:r>
            <a:r>
              <a:rPr lang="en-US" sz="1800" dirty="0" err="1" smtClean="0"/>
              <a:t>w</a:t>
            </a:r>
            <a:r>
              <a:rPr lang="en-US" sz="1800" baseline="-25000" dirty="0" err="1" smtClean="0"/>
              <a:t>t</a:t>
            </a:r>
            <a:r>
              <a:rPr lang="en-US" sz="1800" dirty="0" smtClean="0"/>
              <a:t>), if </a:t>
            </a:r>
            <a:r>
              <a:rPr lang="en-US" sz="1800" dirty="0" err="1" smtClean="0"/>
              <a:t>f</a:t>
            </a:r>
            <a:r>
              <a:rPr lang="en-US" sz="1800" baseline="-25000" dirty="0" err="1"/>
              <a:t>t</a:t>
            </a:r>
            <a:r>
              <a:rPr lang="en-US" sz="1800" dirty="0" smtClean="0"/>
              <a:t>(x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) = </a:t>
            </a:r>
            <a:r>
              <a:rPr lang="en-US" sz="1800" dirty="0" err="1" smtClean="0"/>
              <a:t>y</a:t>
            </a:r>
            <a:r>
              <a:rPr lang="en-US" sz="1800" baseline="-25000" dirty="0" err="1" smtClean="0"/>
              <a:t>i</a:t>
            </a:r>
            <a:endParaRPr lang="en-US" sz="1800" baseline="-25000" dirty="0" smtClean="0"/>
          </a:p>
          <a:p>
            <a:pPr lvl="2"/>
            <a:r>
              <a:rPr lang="en-US" sz="1800" dirty="0"/>
              <a:t>α</a:t>
            </a:r>
            <a:r>
              <a:rPr lang="en-US" sz="1800" baseline="-25000" dirty="0" err="1"/>
              <a:t>i</a:t>
            </a:r>
            <a:r>
              <a:rPr lang="en-US" sz="1800" dirty="0"/>
              <a:t> = α</a:t>
            </a:r>
            <a:r>
              <a:rPr lang="en-US" sz="1800" baseline="-250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exp</a:t>
            </a:r>
            <a:r>
              <a:rPr lang="en-US" sz="1800" dirty="0" smtClean="0"/>
              <a:t>(</a:t>
            </a:r>
            <a:r>
              <a:rPr lang="en-US" sz="1800" dirty="0" err="1" smtClean="0"/>
              <a:t>w</a:t>
            </a:r>
            <a:r>
              <a:rPr lang="en-US" sz="1800" baseline="-25000" dirty="0" err="1" smtClean="0"/>
              <a:t>i</a:t>
            </a:r>
            <a:r>
              <a:rPr lang="en-US" sz="1800" dirty="0"/>
              <a:t>), if </a:t>
            </a:r>
            <a:r>
              <a:rPr lang="en-US" sz="1800" dirty="0" err="1" smtClean="0"/>
              <a:t>f</a:t>
            </a:r>
            <a:r>
              <a:rPr lang="en-US" sz="1800" baseline="-25000" dirty="0" err="1" smtClean="0"/>
              <a:t>t</a:t>
            </a:r>
            <a:r>
              <a:rPr lang="en-US" sz="1800" dirty="0" smtClean="0"/>
              <a:t>(</a:t>
            </a:r>
            <a:r>
              <a:rPr lang="en-US" sz="1800" dirty="0"/>
              <a:t>x</a:t>
            </a:r>
            <a:r>
              <a:rPr lang="en-US" sz="1800" baseline="-25000" dirty="0"/>
              <a:t>i</a:t>
            </a:r>
            <a:r>
              <a:rPr lang="en-US" sz="1800" dirty="0"/>
              <a:t>) </a:t>
            </a:r>
            <a:r>
              <a:rPr lang="en-US" sz="1800" dirty="0" smtClean="0"/>
              <a:t>!= </a:t>
            </a:r>
            <a:r>
              <a:rPr lang="en-US" sz="1800" dirty="0" err="1" smtClean="0"/>
              <a:t>y</a:t>
            </a:r>
            <a:r>
              <a:rPr lang="en-US" sz="1800" baseline="-25000" dirty="0" err="1" smtClean="0"/>
              <a:t>i</a:t>
            </a:r>
            <a:endParaRPr lang="en-US" sz="1800" baseline="-25000" dirty="0" smtClean="0"/>
          </a:p>
          <a:p>
            <a:r>
              <a:rPr lang="en-US" sz="2600" dirty="0" smtClean="0"/>
              <a:t>Final model predict by</a:t>
            </a:r>
          </a:p>
          <a:p>
            <a:pPr lvl="2"/>
            <a:r>
              <a:rPr lang="en-US" sz="1800" dirty="0" err="1" smtClean="0"/>
              <a:t>ÿ</a:t>
            </a:r>
            <a:r>
              <a:rPr lang="en-US" sz="1800" dirty="0" smtClean="0"/>
              <a:t> = sign(</a:t>
            </a:r>
            <a:r>
              <a:rPr lang="en-US" sz="1800" dirty="0" err="1" smtClean="0"/>
              <a:t>sum</a:t>
            </a:r>
            <a:r>
              <a:rPr lang="en-US" sz="1800" baseline="-25000" dirty="0" err="1"/>
              <a:t>t</a:t>
            </a:r>
            <a:r>
              <a:rPr lang="en-US" sz="1800" baseline="-25000" dirty="0" smtClean="0"/>
              <a:t>=1..T</a:t>
            </a:r>
            <a:r>
              <a:rPr lang="en-US" sz="1800" dirty="0" smtClean="0"/>
              <a:t>(</a:t>
            </a:r>
            <a:r>
              <a:rPr lang="en-US" sz="1800" dirty="0" err="1" smtClean="0"/>
              <a:t>w</a:t>
            </a:r>
            <a:r>
              <a:rPr lang="en-US" sz="1800" baseline="-25000" dirty="0" err="1" smtClean="0"/>
              <a:t>t</a:t>
            </a:r>
            <a:r>
              <a:rPr lang="en-US" sz="1800" dirty="0" err="1" smtClean="0"/>
              <a:t>f</a:t>
            </a:r>
            <a:r>
              <a:rPr lang="en-US" sz="1800" baseline="-25000" dirty="0" err="1"/>
              <a:t>t</a:t>
            </a:r>
            <a:r>
              <a:rPr lang="en-US" sz="1800" dirty="0" smtClean="0"/>
              <a:t>(X)))</a:t>
            </a:r>
          </a:p>
        </p:txBody>
      </p:sp>
    </p:spTree>
    <p:extLst>
      <p:ext uri="{BB962C8B-B14F-4D97-AF65-F5344CB8AC3E}">
        <p14:creationId xmlns:p14="http://schemas.microsoft.com/office/powerpoint/2010/main" val="81151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224826"/>
              </p:ext>
            </p:extLst>
          </p:nvPr>
        </p:nvGraphicFramePr>
        <p:xfrm>
          <a:off x="609601" y="1600200"/>
          <a:ext cx="8000999" cy="4846320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757795"/>
                <a:gridCol w="2970068"/>
                <a:gridCol w="1636568"/>
                <a:gridCol w="163656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max_depth</a:t>
                      </a:r>
                      <a:r>
                        <a:rPr lang="en-US" dirty="0" smtClean="0"/>
                        <a:t>=8</a:t>
                      </a:r>
                    </a:p>
                    <a:p>
                      <a:r>
                        <a:rPr lang="en-US" dirty="0" err="1" smtClean="0"/>
                        <a:t>min_amt</a:t>
                      </a:r>
                      <a:r>
                        <a:rPr lang="en-US" dirty="0" smtClean="0"/>
                        <a:t>=5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1s</a:t>
                      </a:r>
                      <a:endParaRPr lang="en-US" dirty="0"/>
                    </a:p>
                  </a:txBody>
                  <a:tcPr anchor="ctr"/>
                </a:tc>
              </a:tr>
              <a:tr h="105156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 (Majority voting)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min_amt</a:t>
                      </a:r>
                      <a:r>
                        <a:rPr lang="en-US" dirty="0" smtClean="0"/>
                        <a:t> = 5</a:t>
                      </a:r>
                    </a:p>
                    <a:p>
                      <a:r>
                        <a:rPr lang="en-US" dirty="0" err="1" smtClean="0"/>
                        <a:t>max_depth</a:t>
                      </a:r>
                      <a:r>
                        <a:rPr lang="en-US" dirty="0" smtClean="0"/>
                        <a:t> = 3</a:t>
                      </a:r>
                    </a:p>
                    <a:p>
                      <a:r>
                        <a:rPr lang="en-US" dirty="0" err="1" smtClean="0"/>
                        <a:t>tree_amt</a:t>
                      </a:r>
                      <a:r>
                        <a:rPr lang="en-US" dirty="0" smtClean="0"/>
                        <a:t> = 20</a:t>
                      </a:r>
                    </a:p>
                    <a:p>
                      <a:r>
                        <a:rPr lang="en-US" dirty="0" err="1" smtClean="0"/>
                        <a:t>feature_size</a:t>
                      </a:r>
                      <a:r>
                        <a:rPr lang="en-US" dirty="0" smtClean="0"/>
                        <a:t> = 0.1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16s</a:t>
                      </a:r>
                      <a:endParaRPr lang="en-US" dirty="0"/>
                    </a:p>
                  </a:txBody>
                  <a:tcPr anchor="ctr"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(</a:t>
                      </a:r>
                      <a:r>
                        <a:rPr lang="en-US" dirty="0" err="1" smtClean="0"/>
                        <a:t>AdaBoost</a:t>
                      </a:r>
                      <a:r>
                        <a:rPr lang="en-US" dirty="0" smtClean="0"/>
                        <a:t> voting)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min_amt</a:t>
                      </a:r>
                      <a:r>
                        <a:rPr lang="en-US" dirty="0" smtClean="0"/>
                        <a:t> = 5</a:t>
                      </a:r>
                    </a:p>
                    <a:p>
                      <a:r>
                        <a:rPr lang="en-US" dirty="0" err="1" smtClean="0"/>
                        <a:t>max_depth</a:t>
                      </a:r>
                      <a:r>
                        <a:rPr lang="en-US" dirty="0" smtClean="0"/>
                        <a:t> = 3</a:t>
                      </a:r>
                    </a:p>
                    <a:p>
                      <a:r>
                        <a:rPr lang="en-US" dirty="0" err="1" smtClean="0"/>
                        <a:t>tree_amt</a:t>
                      </a:r>
                      <a:r>
                        <a:rPr lang="en-US" dirty="0" smtClean="0"/>
                        <a:t> = 20</a:t>
                      </a:r>
                    </a:p>
                    <a:p>
                      <a:r>
                        <a:rPr lang="en-US" dirty="0" err="1" smtClean="0"/>
                        <a:t>feature_size</a:t>
                      </a:r>
                      <a:r>
                        <a:rPr lang="en-US" dirty="0" smtClean="0"/>
                        <a:t> = 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16s</a:t>
                      </a:r>
                      <a:endParaRPr lang="en-US" dirty="0"/>
                    </a:p>
                  </a:txBody>
                  <a:tcPr anchor="ctr"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sklearn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0.5s</a:t>
                      </a:r>
                      <a:endParaRPr lang="en-US" dirty="0"/>
                    </a:p>
                  </a:txBody>
                  <a:tcPr anchor="ctr"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sklearn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0.5s</a:t>
                      </a:r>
                      <a:endParaRPr lang="en-US" dirty="0"/>
                    </a:p>
                  </a:txBody>
                  <a:tcPr anchor="ctr"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sklearn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0.1s</a:t>
                      </a:r>
                      <a:endParaRPr lang="en-US" dirty="0"/>
                    </a:p>
                  </a:txBody>
                  <a:tcPr anchor="ctr"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Naive Bayes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sklearn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 0.1s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</a:p>
          <a:p>
            <a:pPr lvl="1"/>
            <a:r>
              <a:rPr lang="en-US" dirty="0" err="1" smtClean="0"/>
              <a:t>max_depth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dt_max_dep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362200"/>
            <a:ext cx="5118100" cy="345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IT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</Template>
  <TotalTime>792</TotalTime>
  <Words>363</Words>
  <Application>Microsoft Macintosh PowerPoint</Application>
  <PresentationFormat>On-screen Show (4:3)</PresentationFormat>
  <Paragraphs>124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IIT</vt:lpstr>
      <vt:lpstr>CS584: Machine Learning  Implementation of Result Prediction by Analyzing Data in DotA2</vt:lpstr>
      <vt:lpstr>Outlines</vt:lpstr>
      <vt:lpstr>Introduction</vt:lpstr>
      <vt:lpstr>Data Collection</vt:lpstr>
      <vt:lpstr>Algorithm - Greedy Decision Tree</vt:lpstr>
      <vt:lpstr>Algorithm - Random Forest</vt:lpstr>
      <vt:lpstr>Algorithm - AdaBoost</vt:lpstr>
      <vt:lpstr>Performance</vt:lpstr>
      <vt:lpstr>Parameter Exploration</vt:lpstr>
      <vt:lpstr>Parameter Exploration</vt:lpstr>
      <vt:lpstr>Algorithm Comparison</vt:lpstr>
      <vt:lpstr>Conclusion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 Shiyang-SHIYANG</dc:creator>
  <cp:lastModifiedBy>Xin Su</cp:lastModifiedBy>
  <cp:revision>228</cp:revision>
  <dcterms:created xsi:type="dcterms:W3CDTF">2006-08-16T00:00:00Z</dcterms:created>
  <dcterms:modified xsi:type="dcterms:W3CDTF">2016-04-28T16:31:51Z</dcterms:modified>
</cp:coreProperties>
</file>