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61" r:id="rId6"/>
    <p:sldId id="262" r:id="rId7"/>
    <p:sldId id="264" r:id="rId8"/>
    <p:sldId id="265" r:id="rId9"/>
    <p:sldId id="263" r:id="rId10"/>
    <p:sldId id="271" r:id="rId11"/>
    <p:sldId id="267" r:id="rId12"/>
    <p:sldId id="268" r:id="rId13"/>
    <p:sldId id="272" r:id="rId14"/>
    <p:sldId id="274" r:id="rId15"/>
    <p:sldId id="278" r:id="rId16"/>
    <p:sldId id="280" r:id="rId17"/>
    <p:sldId id="279" r:id="rId18"/>
    <p:sldId id="295" r:id="rId19"/>
    <p:sldId id="284" r:id="rId20"/>
    <p:sldId id="285" r:id="rId21"/>
    <p:sldId id="286" r:id="rId22"/>
    <p:sldId id="287" r:id="rId23"/>
    <p:sldId id="288" r:id="rId24"/>
    <p:sldId id="289" r:id="rId25"/>
    <p:sldId id="290" r:id="rId26"/>
    <p:sldId id="291" r:id="rId27"/>
    <p:sldId id="292" r:id="rId28"/>
    <p:sldId id="293" r:id="rId29"/>
    <p:sldId id="294" r:id="rId30"/>
    <p:sldId id="266" r:id="rId31"/>
    <p:sldId id="296" r:id="rId32"/>
    <p:sldId id="297" r:id="rId33"/>
    <p:sldId id="298" r:id="rId34"/>
    <p:sldId id="299" r:id="rId35"/>
    <p:sldId id="300" r:id="rId36"/>
    <p:sldId id="301" r:id="rId37"/>
    <p:sldId id="30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14-Sep-22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14-Sep-22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14-Sep-22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14-Sep-22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14-Sep-22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14-Sep-22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14-Sep-22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14-Sep-22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14-Sep-22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14-Sep-22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14-Sep-22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14-Sep-22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educba.com/applets-in-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J2EE Programming in Chennai , Humworld Solutions Private ..."/>
          <p:cNvPicPr>
            <a:picLocks noChangeAspect="1" noChangeArrowheads="1"/>
          </p:cNvPicPr>
          <p:nvPr/>
        </p:nvPicPr>
        <p:blipFill>
          <a:blip r:embed="rId2" cstate="print"/>
          <a:srcRect/>
          <a:stretch>
            <a:fillRect/>
          </a:stretch>
        </p:blipFill>
        <p:spPr bwMode="auto">
          <a:xfrm>
            <a:off x="2209800" y="2895600"/>
            <a:ext cx="6096000" cy="3581400"/>
          </a:xfrm>
          <a:prstGeom prst="rect">
            <a:avLst/>
          </a:prstGeom>
          <a:noFill/>
        </p:spPr>
      </p:pic>
      <p:pic>
        <p:nvPicPr>
          <p:cNvPr id="13316" name="Picture 4" descr="J2Ee Images – Browse 16 Stock Photos, Vectors, and Video ..."/>
          <p:cNvPicPr>
            <a:picLocks noChangeAspect="1" noChangeArrowheads="1"/>
          </p:cNvPicPr>
          <p:nvPr/>
        </p:nvPicPr>
        <p:blipFill>
          <a:blip r:embed="rId3" cstate="print"/>
          <a:srcRect/>
          <a:stretch>
            <a:fillRect/>
          </a:stretch>
        </p:blipFill>
        <p:spPr bwMode="auto">
          <a:xfrm>
            <a:off x="2590800" y="228600"/>
            <a:ext cx="4781550" cy="342900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lnSpcReduction="10000"/>
          </a:bodyPr>
          <a:lstStyle/>
          <a:p>
            <a:pPr algn="just">
              <a:lnSpc>
                <a:spcPct val="150000"/>
              </a:lnSpc>
            </a:pPr>
            <a:r>
              <a:rPr lang="en-US" sz="2400" dirty="0" smtClean="0"/>
              <a:t>Programming a web page with JavaScript involves writing the small modules that react to events like mouse clicks or keystrokes. </a:t>
            </a:r>
          </a:p>
          <a:p>
            <a:pPr algn="just">
              <a:lnSpc>
                <a:spcPct val="150000"/>
              </a:lnSpc>
            </a:pPr>
            <a:r>
              <a:rPr lang="en-US" sz="2400" dirty="0" smtClean="0"/>
              <a:t>The browser itself orchestrates all of the input and makes sure that only the right code sees the right events.</a:t>
            </a:r>
          </a:p>
          <a:p>
            <a:pPr algn="just">
              <a:lnSpc>
                <a:spcPct val="150000"/>
              </a:lnSpc>
            </a:pPr>
            <a:r>
              <a:rPr lang="en-US" sz="2400" dirty="0" smtClean="0"/>
              <a:t> Many different types of events are common in the browser, but the modules interact only with the events that concern them.</a:t>
            </a:r>
            <a:endParaRPr lang="en-US" sz="2400" dirty="0"/>
          </a:p>
        </p:txBody>
      </p:sp>
      <p:sp>
        <p:nvSpPr>
          <p:cNvPr id="4" name="Title 2"/>
          <p:cNvSpPr>
            <a:spLocks noGrp="1"/>
          </p:cNvSpPr>
          <p:nvPr>
            <p:ph type="title"/>
          </p:nvPr>
        </p:nvSpPr>
        <p:spPr>
          <a:xfrm>
            <a:off x="457200" y="274638"/>
            <a:ext cx="8229600" cy="715962"/>
          </a:xfrm>
        </p:spPr>
        <p:txBody>
          <a:bodyPr>
            <a:normAutofit/>
          </a:bodyPr>
          <a:lstStyle/>
          <a:p>
            <a:pPr algn="ctr"/>
            <a:r>
              <a:rPr lang="en-US" sz="2800" dirty="0" smtClean="0"/>
              <a:t>Event-driven architecture</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762000"/>
            <a:ext cx="8458200" cy="5791200"/>
          </a:xfrm>
        </p:spPr>
        <p:txBody>
          <a:bodyPr>
            <a:noAutofit/>
          </a:bodyPr>
          <a:lstStyle/>
          <a:p>
            <a:pPr algn="just">
              <a:lnSpc>
                <a:spcPct val="150000"/>
              </a:lnSpc>
            </a:pPr>
            <a:r>
              <a:rPr lang="en-US" sz="2400" dirty="0" smtClean="0"/>
              <a:t>A layered or N-tier architecture is a traditional architecture often used to build on-premise and enterprise apps, and is frequently associated with legacy apps.</a:t>
            </a:r>
          </a:p>
          <a:p>
            <a:pPr algn="just">
              <a:lnSpc>
                <a:spcPct val="150000"/>
              </a:lnSpc>
            </a:pPr>
            <a:r>
              <a:rPr lang="en-US" sz="2400" dirty="0" smtClean="0"/>
              <a:t>In a layered architecture, there are several layers or tiers, often 3, but there can be more, that make up the application, each with their own responsibility. </a:t>
            </a:r>
          </a:p>
          <a:p>
            <a:pPr algn="just">
              <a:lnSpc>
                <a:spcPct val="150000"/>
              </a:lnSpc>
              <a:buNone/>
            </a:pPr>
            <a:endParaRPr lang="en-US" sz="2400" dirty="0" smtClean="0"/>
          </a:p>
          <a:p>
            <a:pPr algn="just">
              <a:lnSpc>
                <a:spcPct val="150000"/>
              </a:lnSpc>
            </a:pPr>
            <a:endParaRPr lang="en-US" sz="2400" dirty="0"/>
          </a:p>
        </p:txBody>
      </p:sp>
      <p:sp>
        <p:nvSpPr>
          <p:cNvPr id="3" name="Title 2"/>
          <p:cNvSpPr>
            <a:spLocks noGrp="1"/>
          </p:cNvSpPr>
          <p:nvPr>
            <p:ph type="title"/>
          </p:nvPr>
        </p:nvSpPr>
        <p:spPr>
          <a:xfrm>
            <a:off x="457200" y="274638"/>
            <a:ext cx="8229600" cy="639762"/>
          </a:xfrm>
        </p:spPr>
        <p:txBody>
          <a:bodyPr>
            <a:normAutofit fontScale="90000"/>
          </a:bodyPr>
          <a:lstStyle/>
          <a:p>
            <a:pPr algn="ctr"/>
            <a:r>
              <a:rPr lang="en-US" sz="3200" dirty="0" smtClean="0"/>
              <a:t>Layered or N-tier architecture</a:t>
            </a:r>
            <a:br>
              <a:rPr lang="en-US" sz="3200" dirty="0" smtClean="0"/>
            </a:b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28600" y="762000"/>
            <a:ext cx="8686800" cy="5791200"/>
          </a:xfrm>
        </p:spPr>
        <p:txBody>
          <a:bodyPr>
            <a:normAutofit/>
          </a:bodyPr>
          <a:lstStyle/>
          <a:p>
            <a:pPr algn="just">
              <a:lnSpc>
                <a:spcPct val="150000"/>
              </a:lnSpc>
            </a:pPr>
            <a:r>
              <a:rPr lang="en-US" sz="2000" dirty="0" smtClean="0"/>
              <a:t>Layers help to manage dependencies and perform logical functions.</a:t>
            </a:r>
          </a:p>
          <a:p>
            <a:pPr algn="just">
              <a:lnSpc>
                <a:spcPct val="150000"/>
              </a:lnSpc>
            </a:pPr>
            <a:r>
              <a:rPr lang="en-US" sz="2000" dirty="0" smtClean="0"/>
              <a:t> In a layered architecture, the layers are arranged horizontally, so they are only able to call into a layer below. </a:t>
            </a:r>
          </a:p>
          <a:p>
            <a:pPr algn="just">
              <a:lnSpc>
                <a:spcPct val="150000"/>
              </a:lnSpc>
            </a:pPr>
            <a:r>
              <a:rPr lang="en-US" sz="2000" dirty="0" smtClean="0"/>
              <a:t>The code is arranged so the data enters the top layer and works its way down each layer until it reaches the bottom, which is usually a database. </a:t>
            </a:r>
          </a:p>
          <a:p>
            <a:pPr algn="just">
              <a:lnSpc>
                <a:spcPct val="150000"/>
              </a:lnSpc>
            </a:pPr>
            <a:r>
              <a:rPr lang="en-US" sz="2000" dirty="0" smtClean="0"/>
              <a:t>Along the way, each layer has a specific task, like checking the data for consistency or reformatting the values to keep them consistent. It’s common for different programmers to work independently on different layers.</a:t>
            </a:r>
            <a:endParaRPr lang="en-US" sz="2000" dirty="0"/>
          </a:p>
        </p:txBody>
      </p:sp>
      <p:sp>
        <p:nvSpPr>
          <p:cNvPr id="4" name="Title 2"/>
          <p:cNvSpPr>
            <a:spLocks noGrp="1"/>
          </p:cNvSpPr>
          <p:nvPr>
            <p:ph type="title" idx="4294967295"/>
          </p:nvPr>
        </p:nvSpPr>
        <p:spPr>
          <a:xfrm>
            <a:off x="0" y="274638"/>
            <a:ext cx="8229600" cy="1143000"/>
          </a:xfrm>
        </p:spPr>
        <p:txBody>
          <a:bodyPr>
            <a:normAutofit/>
          </a:bodyPr>
          <a:lstStyle/>
          <a:p>
            <a:pPr algn="ctr"/>
            <a:r>
              <a:rPr lang="en-US" sz="3200" dirty="0" smtClean="0"/>
              <a:t>Layered or N-tier architecture</a:t>
            </a:r>
            <a:br>
              <a:rPr lang="en-US" sz="3200" dirty="0" smtClean="0"/>
            </a:br>
            <a:endParaRPr lang="en-US" sz="3200" dirty="0"/>
          </a:p>
        </p:txBody>
      </p:sp>
      <p:sp>
        <p:nvSpPr>
          <p:cNvPr id="2050" name="AutoShape 2" descr="http://techbeacon.com/sites/default/files/fsgn4_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http://techbeacon.com/sites/default/files/fsgn4_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http://techbeacon.com/sites/default/files/fsgn4_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763000" cy="5562600"/>
          </a:xfrm>
        </p:spPr>
        <p:txBody>
          <a:bodyPr>
            <a:normAutofit lnSpcReduction="10000"/>
          </a:bodyPr>
          <a:lstStyle/>
          <a:p>
            <a:pPr algn="just">
              <a:lnSpc>
                <a:spcPct val="150000"/>
              </a:lnSpc>
            </a:pPr>
            <a:r>
              <a:rPr lang="en-US" sz="2400" dirty="0" smtClean="0"/>
              <a:t>Many IT departments used two-tier, client/server architecture model.</a:t>
            </a:r>
          </a:p>
          <a:p>
            <a:pPr algn="just">
              <a:lnSpc>
                <a:spcPct val="150000"/>
              </a:lnSpc>
            </a:pPr>
            <a:r>
              <a:rPr lang="en-US" sz="2400" dirty="0" smtClean="0"/>
              <a:t>This two-tier architecture depends heavily on keeping client software updated, which is both difficult to maintain and costly to deploy in a large corporation that has several intranets and workforce that consist of field representatives and other remote users</a:t>
            </a:r>
          </a:p>
          <a:p>
            <a:pPr algn="just">
              <a:lnSpc>
                <a:spcPct val="150000"/>
              </a:lnSpc>
            </a:pPr>
            <a:r>
              <a:rPr lang="en-US" sz="2400" dirty="0" smtClean="0"/>
              <a:t>The two-tier, client/server architecture had to be abandoned and a new , multi-tier architecture had to be built in its place.</a:t>
            </a:r>
            <a:endParaRPr lang="en-US" sz="2400" dirty="0"/>
          </a:p>
        </p:txBody>
      </p:sp>
      <p:sp>
        <p:nvSpPr>
          <p:cNvPr id="3" name="Title 2"/>
          <p:cNvSpPr>
            <a:spLocks noGrp="1"/>
          </p:cNvSpPr>
          <p:nvPr>
            <p:ph type="title"/>
          </p:nvPr>
        </p:nvSpPr>
        <p:spPr>
          <a:xfrm>
            <a:off x="457200" y="274638"/>
            <a:ext cx="8229600" cy="715962"/>
          </a:xfrm>
        </p:spPr>
        <p:txBody>
          <a:bodyPr>
            <a:normAutofit/>
          </a:bodyPr>
          <a:lstStyle/>
          <a:p>
            <a:pPr algn="ctr"/>
            <a:r>
              <a:rPr lang="en-US" sz="2400" smtClean="0"/>
              <a:t>Multi-Tier Architecture</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fontScale="92500" lnSpcReduction="10000"/>
          </a:bodyPr>
          <a:lstStyle/>
          <a:p>
            <a:pPr algn="just">
              <a:lnSpc>
                <a:spcPct val="150000"/>
              </a:lnSpc>
            </a:pPr>
            <a:r>
              <a:rPr lang="en-US" sz="2400" i="1" dirty="0" smtClean="0"/>
              <a:t>Distributed systems </a:t>
            </a:r>
            <a:r>
              <a:rPr lang="en-US" sz="2400" dirty="0" smtClean="0"/>
              <a:t>divide the work amongst several independent modules.</a:t>
            </a:r>
          </a:p>
          <a:p>
            <a:pPr algn="just">
              <a:lnSpc>
                <a:spcPct val="150000"/>
              </a:lnSpc>
            </a:pPr>
            <a:r>
              <a:rPr lang="en-US" sz="2400" dirty="0" smtClean="0"/>
              <a:t>A distributed system consists of multiple autonomous computers that communicate through a computer network. The computers interact with each other in order to achieve a common goal. A computer program that runs in a distributed system is called a distributed program.</a:t>
            </a:r>
          </a:p>
          <a:p>
            <a:pPr algn="just">
              <a:lnSpc>
                <a:spcPct val="150000"/>
              </a:lnSpc>
              <a:buNone/>
            </a:pPr>
            <a:r>
              <a:rPr lang="en-US" sz="2400" dirty="0" smtClean="0"/>
              <a:t/>
            </a:r>
            <a:br>
              <a:rPr lang="en-US" sz="2400" dirty="0" smtClean="0"/>
            </a:br>
            <a:endParaRPr lang="en-US" sz="2400" dirty="0"/>
          </a:p>
        </p:txBody>
      </p:sp>
      <p:sp>
        <p:nvSpPr>
          <p:cNvPr id="3" name="Title 2"/>
          <p:cNvSpPr>
            <a:spLocks noGrp="1"/>
          </p:cNvSpPr>
          <p:nvPr>
            <p:ph type="title"/>
          </p:nvPr>
        </p:nvSpPr>
        <p:spPr>
          <a:xfrm>
            <a:off x="457200" y="274638"/>
            <a:ext cx="8229600" cy="792162"/>
          </a:xfrm>
        </p:spPr>
        <p:txBody>
          <a:bodyPr>
            <a:normAutofit/>
          </a:bodyPr>
          <a:lstStyle/>
          <a:p>
            <a:pPr algn="ctr"/>
            <a:r>
              <a:rPr lang="en-US" sz="2400" dirty="0" smtClean="0"/>
              <a:t>Distributed System</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914400"/>
            <a:ext cx="8229600" cy="5638800"/>
          </a:xfrm>
        </p:spPr>
        <p:txBody>
          <a:bodyPr>
            <a:normAutofit/>
          </a:bodyPr>
          <a:lstStyle/>
          <a:p>
            <a:pPr algn="just">
              <a:lnSpc>
                <a:spcPct val="150000"/>
              </a:lnSpc>
            </a:pPr>
            <a:r>
              <a:rPr lang="en-US" sz="2000" dirty="0" smtClean="0"/>
              <a:t>Java Enterprise System is well-suited for multi-tiered architecture design, where services are placed in tiers according to the functionality they provide. </a:t>
            </a:r>
          </a:p>
          <a:p>
            <a:pPr algn="just">
              <a:lnSpc>
                <a:spcPct val="150000"/>
              </a:lnSpc>
            </a:pPr>
            <a:r>
              <a:rPr lang="en-US" sz="2000" dirty="0" smtClean="0"/>
              <a:t>Each service is logically independent and can be accessed by services in either the same tier or a different tier.</a:t>
            </a:r>
            <a:endParaRPr lang="en-US" sz="2000" dirty="0"/>
          </a:p>
        </p:txBody>
      </p:sp>
      <p:sp>
        <p:nvSpPr>
          <p:cNvPr id="3" name="Title 2"/>
          <p:cNvSpPr>
            <a:spLocks noGrp="1"/>
          </p:cNvSpPr>
          <p:nvPr>
            <p:ph type="title" idx="4294967295"/>
          </p:nvPr>
        </p:nvSpPr>
        <p:spPr>
          <a:xfrm>
            <a:off x="381000" y="274638"/>
            <a:ext cx="8229600" cy="792162"/>
          </a:xfrm>
        </p:spPr>
        <p:txBody>
          <a:bodyPr>
            <a:noAutofit/>
          </a:bodyPr>
          <a:lstStyle/>
          <a:p>
            <a:pPr algn="ctr"/>
            <a:r>
              <a:rPr lang="en-US" sz="2800" dirty="0" smtClean="0"/>
              <a:t>Multi-tiered Architecture Design</a:t>
            </a:r>
            <a:br>
              <a:rPr lang="en-US" sz="2800" dirty="0" smtClean="0"/>
            </a:br>
            <a:endParaRPr lang="en-US" sz="2800" dirty="0"/>
          </a:p>
        </p:txBody>
      </p:sp>
      <p:pic>
        <p:nvPicPr>
          <p:cNvPr id="1026" name="Picture 2" descr="This figure shows the relationship of services in a multitiered&#10;architecture."/>
          <p:cNvPicPr>
            <a:picLocks noChangeAspect="1" noChangeArrowheads="1"/>
          </p:cNvPicPr>
          <p:nvPr/>
        </p:nvPicPr>
        <p:blipFill>
          <a:blip r:embed="rId2" cstate="print"/>
          <a:srcRect/>
          <a:stretch>
            <a:fillRect/>
          </a:stretch>
        </p:blipFill>
        <p:spPr bwMode="auto">
          <a:xfrm>
            <a:off x="1828800" y="3429000"/>
            <a:ext cx="6477000" cy="28956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867400"/>
          </a:xfrm>
        </p:spPr>
        <p:txBody>
          <a:bodyPr>
            <a:normAutofit/>
          </a:bodyPr>
          <a:lstStyle/>
          <a:p>
            <a:pPr algn="just" fontAlgn="t">
              <a:lnSpc>
                <a:spcPct val="150000"/>
              </a:lnSpc>
            </a:pPr>
            <a:r>
              <a:rPr lang="en-US" sz="2000" b="1" dirty="0" smtClean="0"/>
              <a:t>Client tier</a:t>
            </a:r>
          </a:p>
          <a:p>
            <a:pPr algn="just" fontAlgn="t">
              <a:lnSpc>
                <a:spcPct val="150000"/>
              </a:lnSpc>
            </a:pPr>
            <a:r>
              <a:rPr lang="en-US" sz="2000" dirty="0" smtClean="0"/>
              <a:t>Contains client applications that present information to end users. For Java Enterprise System, these applications are typically mail clients, web browsers, or mobile access clients. </a:t>
            </a:r>
          </a:p>
          <a:p>
            <a:pPr algn="just" fontAlgn="t">
              <a:lnSpc>
                <a:spcPct val="150000"/>
              </a:lnSpc>
            </a:pPr>
            <a:r>
              <a:rPr lang="en-US" sz="2000" b="1" dirty="0" smtClean="0"/>
              <a:t>Presentation tier</a:t>
            </a:r>
          </a:p>
          <a:p>
            <a:pPr algn="just" fontAlgn="t">
              <a:lnSpc>
                <a:spcPct val="150000"/>
              </a:lnSpc>
            </a:pPr>
            <a:r>
              <a:rPr lang="en-US" sz="2000" dirty="0" smtClean="0"/>
              <a:t>Provides services that display data to end users, allowing users to process and manipulate the presentation. For example, a web mail client or Portal Server component allows users to modify the presentation of information they receive. </a:t>
            </a:r>
          </a:p>
          <a:p>
            <a:pPr algn="just" fontAlgn="t">
              <a:lnSpc>
                <a:spcPct val="150000"/>
              </a:lnSpc>
            </a:pPr>
            <a:endParaRPr lang="en-US" sz="2000" dirty="0" smtClean="0"/>
          </a:p>
          <a:p>
            <a:pPr algn="just" fontAlgn="t">
              <a:lnSpc>
                <a:spcPct val="150000"/>
              </a:lnSpc>
            </a:pPr>
            <a:endParaRPr lang="en-US" sz="2000" dirty="0" smtClean="0"/>
          </a:p>
          <a:p>
            <a:pPr algn="just" fontAlgn="t">
              <a:lnSpc>
                <a:spcPct val="150000"/>
              </a:lnSpc>
            </a:pPr>
            <a:endParaRPr lang="en-US" sz="2000" dirty="0" smtClean="0"/>
          </a:p>
          <a:p>
            <a:pPr algn="just">
              <a:lnSpc>
                <a:spcPct val="150000"/>
              </a:lnSpc>
            </a:pPr>
            <a:endParaRPr lang="en-US" sz="2000" dirty="0"/>
          </a:p>
        </p:txBody>
      </p:sp>
      <p:sp>
        <p:nvSpPr>
          <p:cNvPr id="4" name="Title 2"/>
          <p:cNvSpPr>
            <a:spLocks noGrp="1"/>
          </p:cNvSpPr>
          <p:nvPr>
            <p:ph type="title"/>
          </p:nvPr>
        </p:nvSpPr>
        <p:spPr>
          <a:xfrm>
            <a:off x="457200" y="274638"/>
            <a:ext cx="8229600" cy="563562"/>
          </a:xfrm>
        </p:spPr>
        <p:txBody>
          <a:bodyPr>
            <a:noAutofit/>
          </a:bodyPr>
          <a:lstStyle/>
          <a:p>
            <a:pPr algn="ctr"/>
            <a:r>
              <a:rPr lang="en-US" sz="2800" dirty="0" smtClean="0"/>
              <a:t>Multi-tiered Architecture Design</a:t>
            </a:r>
            <a:br>
              <a:rPr lang="en-US" sz="2800" dirty="0" smtClean="0"/>
            </a:b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74638"/>
            <a:ext cx="8229600" cy="563562"/>
          </a:xfrm>
        </p:spPr>
        <p:txBody>
          <a:bodyPr>
            <a:noAutofit/>
          </a:bodyPr>
          <a:lstStyle/>
          <a:p>
            <a:pPr algn="ctr"/>
            <a:r>
              <a:rPr lang="en-US" sz="2800" dirty="0" smtClean="0"/>
              <a:t>Multi-tiered Architecture Design</a:t>
            </a:r>
            <a:br>
              <a:rPr lang="en-US" sz="2800" dirty="0" smtClean="0"/>
            </a:br>
            <a:endParaRPr lang="en-US" sz="2800" dirty="0"/>
          </a:p>
        </p:txBody>
      </p:sp>
      <p:sp>
        <p:nvSpPr>
          <p:cNvPr id="6" name="Content Placeholder 5"/>
          <p:cNvSpPr>
            <a:spLocks noGrp="1"/>
          </p:cNvSpPr>
          <p:nvPr>
            <p:ph idx="1"/>
          </p:nvPr>
        </p:nvSpPr>
        <p:spPr>
          <a:xfrm>
            <a:off x="228600" y="685800"/>
            <a:ext cx="8686800" cy="5638800"/>
          </a:xfrm>
        </p:spPr>
        <p:txBody>
          <a:bodyPr>
            <a:normAutofit/>
          </a:bodyPr>
          <a:lstStyle/>
          <a:p>
            <a:pPr algn="just" fontAlgn="t">
              <a:lnSpc>
                <a:spcPct val="150000"/>
              </a:lnSpc>
            </a:pPr>
            <a:r>
              <a:rPr lang="en-US" sz="2000" b="1" dirty="0" smtClean="0"/>
              <a:t>Business service tier</a:t>
            </a:r>
          </a:p>
          <a:p>
            <a:pPr algn="just" fontAlgn="t">
              <a:lnSpc>
                <a:spcPct val="150000"/>
              </a:lnSpc>
            </a:pPr>
            <a:r>
              <a:rPr lang="en-US" sz="2000" dirty="0" smtClean="0"/>
              <a:t>Provides back-end services that typically retrieve data from the data tier to provide to other services within the presentation or business service tiers or directly to clients in the client tier. For example, Access Manager provides identity services to other Java Enterprise System components. </a:t>
            </a:r>
          </a:p>
          <a:p>
            <a:pPr algn="just" fontAlgn="t">
              <a:lnSpc>
                <a:spcPct val="150000"/>
              </a:lnSpc>
              <a:buNone/>
            </a:pPr>
            <a:endParaRPr lang="en-US" sz="2000" dirty="0" smtClean="0"/>
          </a:p>
          <a:p>
            <a:r>
              <a:rPr lang="en-US" sz="2000" b="1" dirty="0" smtClean="0"/>
              <a:t>Data tier</a:t>
            </a:r>
          </a:p>
          <a:p>
            <a:pPr algn="just">
              <a:lnSpc>
                <a:spcPct val="150000"/>
              </a:lnSpc>
            </a:pPr>
            <a:r>
              <a:rPr lang="en-US" sz="2000" dirty="0" smtClean="0"/>
              <a:t>Provides database services accessed by services within the presentation tier or business service tier. For example, Directory Server provides LDAP directory access to other services. </a:t>
            </a:r>
          </a:p>
          <a:p>
            <a:pPr algn="just" fontAlgn="t">
              <a:lnSpc>
                <a:spcPct val="150000"/>
              </a:lnSpc>
            </a:pPr>
            <a:endParaRPr lang="en-US" sz="2000" dirty="0" smtClean="0"/>
          </a:p>
          <a:p>
            <a:pPr algn="just">
              <a:lnSpc>
                <a:spcPct val="150000"/>
              </a:lnSpc>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4).png"/>
          <p:cNvPicPr>
            <a:picLocks noGrp="1" noChangeAspect="1"/>
          </p:cNvPicPr>
          <p:nvPr>
            <p:ph idx="1"/>
          </p:nvPr>
        </p:nvPicPr>
        <p:blipFill>
          <a:blip r:embed="rId2"/>
          <a:srcRect l="29175" t="39670" r="7404" b="6454"/>
          <a:stretch>
            <a:fillRect/>
          </a:stretch>
        </p:blipFill>
        <p:spPr>
          <a:xfrm>
            <a:off x="304801" y="1447800"/>
            <a:ext cx="8458199" cy="4343400"/>
          </a:xfrm>
        </p:spPr>
      </p:pic>
      <p:sp>
        <p:nvSpPr>
          <p:cNvPr id="3" name="Title 2"/>
          <p:cNvSpPr>
            <a:spLocks noGrp="1"/>
          </p:cNvSpPr>
          <p:nvPr>
            <p:ph type="title"/>
          </p:nvPr>
        </p:nvSpPr>
        <p:spPr/>
        <p:txBody>
          <a:bodyPr/>
          <a:lstStyle/>
          <a:p>
            <a:r>
              <a:rPr lang="en-US" dirty="0" smtClean="0"/>
              <a:t>J2EE Architecture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 client tier consists of programs or applications interact with the user.</a:t>
            </a:r>
          </a:p>
          <a:p>
            <a:pPr algn="just"/>
            <a:r>
              <a:rPr lang="en-US" dirty="0" smtClean="0"/>
              <a:t>Client tier prompts the user inputs into user requests then forwarded to the J2EE server then processed result returned back to the client.</a:t>
            </a:r>
          </a:p>
          <a:p>
            <a:pPr algn="just"/>
            <a:r>
              <a:rPr lang="en-US" dirty="0" smtClean="0"/>
              <a:t>Clients can be classified as a</a:t>
            </a:r>
          </a:p>
          <a:p>
            <a:pPr marL="624078" indent="-514350" algn="just">
              <a:buAutoNum type="arabicParenR"/>
            </a:pPr>
            <a:r>
              <a:rPr lang="en-US" dirty="0" smtClean="0"/>
              <a:t>Web Client.</a:t>
            </a:r>
          </a:p>
          <a:p>
            <a:pPr marL="624078" indent="-514350" algn="just">
              <a:buAutoNum type="arabicParenR"/>
            </a:pPr>
            <a:r>
              <a:rPr lang="en-US" dirty="0" smtClean="0"/>
              <a:t> Application Client.</a:t>
            </a:r>
            <a:endParaRPr lang="en-US" dirty="0"/>
          </a:p>
        </p:txBody>
      </p:sp>
      <p:sp>
        <p:nvSpPr>
          <p:cNvPr id="3" name="Title 2"/>
          <p:cNvSpPr>
            <a:spLocks noGrp="1"/>
          </p:cNvSpPr>
          <p:nvPr>
            <p:ph type="title"/>
          </p:nvPr>
        </p:nvSpPr>
        <p:spPr/>
        <p:txBody>
          <a:bodyPr>
            <a:normAutofit fontScale="90000"/>
          </a:bodyPr>
          <a:lstStyle/>
          <a:p>
            <a:r>
              <a:rPr lang="en-US" dirty="0" smtClean="0"/>
              <a:t>Client Tier</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pPr algn="just">
              <a:lnSpc>
                <a:spcPct val="150000"/>
              </a:lnSpc>
            </a:pPr>
            <a:r>
              <a:rPr lang="en-US" sz="2000" dirty="0" smtClean="0"/>
              <a:t>Also known as Core Java, this is the most basic and standard version of Java. It’s the purest form of Java, a basic foundation for all other editions.</a:t>
            </a:r>
          </a:p>
          <a:p>
            <a:pPr algn="just">
              <a:lnSpc>
                <a:spcPct val="150000"/>
              </a:lnSpc>
            </a:pPr>
            <a:r>
              <a:rPr lang="en-US" sz="2000" dirty="0" smtClean="0"/>
              <a:t>It consists of a wide variety of general purpose API’s (like </a:t>
            </a:r>
            <a:r>
              <a:rPr lang="en-US" sz="2000" dirty="0" err="1" smtClean="0"/>
              <a:t>java.lang</a:t>
            </a:r>
            <a:r>
              <a:rPr lang="en-US" sz="2000" dirty="0" smtClean="0"/>
              <a:t>, </a:t>
            </a:r>
            <a:r>
              <a:rPr lang="en-US" sz="2000" dirty="0" err="1" smtClean="0"/>
              <a:t>java.util</a:t>
            </a:r>
            <a:r>
              <a:rPr lang="en-US" sz="2000" dirty="0" smtClean="0"/>
              <a:t>) as well as many special purpose APIs.</a:t>
            </a:r>
          </a:p>
          <a:p>
            <a:pPr algn="just">
              <a:lnSpc>
                <a:spcPct val="150000"/>
              </a:lnSpc>
            </a:pPr>
            <a:r>
              <a:rPr lang="en-US" sz="2000" dirty="0" smtClean="0"/>
              <a:t>J2SE is mainly used to create applications for </a:t>
            </a:r>
            <a:r>
              <a:rPr lang="en-US" sz="2000" b="1" dirty="0" smtClean="0"/>
              <a:t>Desktop environment.</a:t>
            </a:r>
          </a:p>
          <a:p>
            <a:endParaRPr lang="en-US" dirty="0"/>
          </a:p>
        </p:txBody>
      </p:sp>
      <p:sp>
        <p:nvSpPr>
          <p:cNvPr id="3" name="Title 2"/>
          <p:cNvSpPr>
            <a:spLocks noGrp="1"/>
          </p:cNvSpPr>
          <p:nvPr>
            <p:ph type="title"/>
          </p:nvPr>
        </p:nvSpPr>
        <p:spPr>
          <a:xfrm>
            <a:off x="457200" y="274638"/>
            <a:ext cx="8229600" cy="792162"/>
          </a:xfrm>
        </p:spPr>
        <p:txBody>
          <a:bodyPr>
            <a:normAutofit/>
          </a:bodyPr>
          <a:lstStyle/>
          <a:p>
            <a:pPr algn="ctr"/>
            <a:r>
              <a:rPr lang="en-US" sz="2800" dirty="0" smtClean="0"/>
              <a:t>J2SE (Java 2 Platform, Standard Edition)</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smtClean="0"/>
              <a:t>Web client consists of dynamic web pages of various mark-up languages that are generated by web components running in web tier.</a:t>
            </a:r>
          </a:p>
          <a:p>
            <a:pPr algn="just"/>
            <a:r>
              <a:rPr lang="en-US" dirty="0" smtClean="0"/>
              <a:t>Web clients are also called as thin clients that usually do not perform things like query database, execute business rules.</a:t>
            </a:r>
          </a:p>
          <a:p>
            <a:pPr algn="just"/>
            <a:r>
              <a:rPr lang="en-US" b="1" dirty="0" smtClean="0"/>
              <a:t>Applets: </a:t>
            </a:r>
            <a:r>
              <a:rPr lang="en-US" dirty="0" smtClean="0"/>
              <a:t>Web pages received from web tier embedded an </a:t>
            </a:r>
            <a:r>
              <a:rPr lang="en-US" u="sng" dirty="0" smtClean="0">
                <a:hlinkClick r:id="rId2"/>
              </a:rPr>
              <a:t>Applet these run</a:t>
            </a:r>
            <a:r>
              <a:rPr lang="en-US" dirty="0" smtClean="0"/>
              <a:t> on a web browser. </a:t>
            </a:r>
          </a:p>
          <a:p>
            <a:pPr algn="just"/>
            <a:r>
              <a:rPr lang="en-US" dirty="0" smtClean="0"/>
              <a:t>Web components are APIs for creating a web client program.</a:t>
            </a:r>
            <a:endParaRPr lang="en-US" dirty="0"/>
          </a:p>
        </p:txBody>
      </p:sp>
      <p:sp>
        <p:nvSpPr>
          <p:cNvPr id="3" name="Title 2"/>
          <p:cNvSpPr>
            <a:spLocks noGrp="1"/>
          </p:cNvSpPr>
          <p:nvPr>
            <p:ph type="title"/>
          </p:nvPr>
        </p:nvSpPr>
        <p:spPr/>
        <p:txBody>
          <a:bodyPr>
            <a:normAutofit fontScale="90000"/>
          </a:bodyPr>
          <a:lstStyle/>
          <a:p>
            <a:r>
              <a:rPr lang="en-US" dirty="0" smtClean="0"/>
              <a:t>Web Client</a:t>
            </a:r>
            <a:br>
              <a:rPr lang="en-US" dirty="0" smtClean="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 application client runs on the client machine and handles the tasks that give richer user interfaces.</a:t>
            </a:r>
          </a:p>
          <a:p>
            <a:pPr algn="just"/>
            <a:r>
              <a:rPr lang="en-US" dirty="0" smtClean="0"/>
              <a:t>The application client runs on the client machine and handles the tasks that give richer user interfaces.</a:t>
            </a:r>
          </a:p>
          <a:p>
            <a:pPr algn="just"/>
            <a:r>
              <a:rPr lang="en-US" dirty="0" smtClean="0"/>
              <a:t>Application clients can directly access EJBs running in the business tier using an HTTP connection.</a:t>
            </a:r>
            <a:endParaRPr lang="en-US" dirty="0"/>
          </a:p>
        </p:txBody>
      </p:sp>
      <p:sp>
        <p:nvSpPr>
          <p:cNvPr id="3" name="Title 2"/>
          <p:cNvSpPr>
            <a:spLocks noGrp="1"/>
          </p:cNvSpPr>
          <p:nvPr>
            <p:ph type="title"/>
          </p:nvPr>
        </p:nvSpPr>
        <p:spPr/>
        <p:txBody>
          <a:bodyPr>
            <a:normAutofit fontScale="90000"/>
          </a:bodyPr>
          <a:lstStyle/>
          <a:p>
            <a:r>
              <a:rPr lang="en-US" dirty="0" smtClean="0"/>
              <a:t>Application Clients</a:t>
            </a:r>
            <a:br>
              <a:rPr lang="en-US" dirty="0" smtClean="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b="1" dirty="0" smtClean="0"/>
              <a:t>Web Tier /Web Component</a:t>
            </a:r>
          </a:p>
          <a:p>
            <a:pPr algn="just"/>
            <a:r>
              <a:rPr lang="en-US" dirty="0" smtClean="0"/>
              <a:t>Web components can be servlets or JSP pages.</a:t>
            </a:r>
          </a:p>
          <a:p>
            <a:pPr algn="just"/>
            <a:r>
              <a:rPr lang="en-US" dirty="0" smtClean="0"/>
              <a:t> Servlets can dynamically process the request and generate the responses. </a:t>
            </a:r>
          </a:p>
          <a:p>
            <a:pPr algn="just"/>
            <a:r>
              <a:rPr lang="en-US" dirty="0" smtClean="0"/>
              <a:t>servlets are dynamic pages to some extent but JSP pages are static in nature.</a:t>
            </a:r>
          </a:p>
          <a:p>
            <a:pPr algn="just"/>
            <a:r>
              <a:rPr lang="en-US" dirty="0" smtClean="0"/>
              <a:t>Web tier might include EJB components for processing user inputs and sends the input to Enterprise bean running in the business tier.</a:t>
            </a:r>
            <a:endParaRPr lang="en-US" dirty="0"/>
          </a:p>
        </p:txBody>
      </p:sp>
      <p:sp>
        <p:nvSpPr>
          <p:cNvPr id="3" name="Title 2"/>
          <p:cNvSpPr>
            <a:spLocks noGrp="1"/>
          </p:cNvSpPr>
          <p:nvPr>
            <p:ph type="title"/>
          </p:nvPr>
        </p:nvSpPr>
        <p:spPr/>
        <p:txBody>
          <a:bodyPr>
            <a:normAutofit fontScale="90000"/>
          </a:bodyPr>
          <a:lstStyle/>
          <a:p>
            <a:r>
              <a:rPr lang="da-DK" dirty="0" smtClean="0"/>
              <a:t>Middle Tier (Web tier &amp; EJB Tier)</a:t>
            </a:r>
            <a:br>
              <a:rPr lang="da-DK" dirty="0" smtClean="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Enterprise components handle usually business code that is logic to solve particular business domains such as banking or finance are handled by enterprise bean running in the business tier.</a:t>
            </a:r>
          </a:p>
          <a:p>
            <a:pPr algn="just"/>
            <a:r>
              <a:rPr lang="en-US" dirty="0" smtClean="0"/>
              <a:t>Enterprise Container receives data from client processes if necessary, sends it to the enterprise information system for storage. </a:t>
            </a:r>
          </a:p>
          <a:p>
            <a:pPr algn="just"/>
            <a:r>
              <a:rPr lang="en-US" dirty="0" smtClean="0"/>
              <a:t>Enterprise bean also retrieves data from storage, processes it and sends it back to the client.</a:t>
            </a:r>
            <a:endParaRPr lang="en-US" dirty="0"/>
          </a:p>
        </p:txBody>
      </p:sp>
      <p:sp>
        <p:nvSpPr>
          <p:cNvPr id="3" name="Title 2"/>
          <p:cNvSpPr>
            <a:spLocks noGrp="1"/>
          </p:cNvSpPr>
          <p:nvPr>
            <p:ph type="title"/>
          </p:nvPr>
        </p:nvSpPr>
        <p:spPr/>
        <p:txBody>
          <a:bodyPr>
            <a:normAutofit fontScale="90000"/>
          </a:bodyPr>
          <a:lstStyle/>
          <a:p>
            <a:r>
              <a:rPr lang="en-US" dirty="0" smtClean="0"/>
              <a:t>EJB Tier /EJB Component</a:t>
            </a:r>
            <a:br>
              <a:rPr lang="en-US" dirty="0" smtClean="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b="1" dirty="0" smtClean="0"/>
              <a:t>Session Bean:</a:t>
            </a:r>
            <a:r>
              <a:rPr lang="en-US" dirty="0" smtClean="0"/>
              <a:t> Session bean is used for a conversation with the client. Once the client finishes the execution session bean destroys.</a:t>
            </a:r>
          </a:p>
          <a:p>
            <a:pPr algn="just"/>
            <a:endParaRPr lang="en-US" dirty="0" smtClean="0"/>
          </a:p>
          <a:p>
            <a:pPr algn="just"/>
            <a:r>
              <a:rPr lang="en-US" b="1" dirty="0" smtClean="0"/>
              <a:t>Entity Bean</a:t>
            </a:r>
            <a:r>
              <a:rPr lang="en-US" dirty="0" smtClean="0"/>
              <a:t>: Holds the particular data stored in a database. Once the server shutdowns or client finishes its execution entity bean data is preserved.</a:t>
            </a:r>
          </a:p>
          <a:p>
            <a:pPr algn="just"/>
            <a:endParaRPr lang="en-US" dirty="0" smtClean="0"/>
          </a:p>
          <a:p>
            <a:pPr algn="just"/>
            <a:r>
              <a:rPr lang="en-US" b="1" dirty="0" smtClean="0"/>
              <a:t>Message Driven Bean:</a:t>
            </a:r>
            <a:r>
              <a:rPr lang="en-US" dirty="0" smtClean="0"/>
              <a:t> Message bean combines the properties of Session Bean and JMS. Which benefits the business component to receive messages asynchronously.</a:t>
            </a:r>
          </a:p>
          <a:p>
            <a:endParaRPr lang="en-US" dirty="0"/>
          </a:p>
        </p:txBody>
      </p:sp>
      <p:sp>
        <p:nvSpPr>
          <p:cNvPr id="3" name="Title 2"/>
          <p:cNvSpPr>
            <a:spLocks noGrp="1"/>
          </p:cNvSpPr>
          <p:nvPr>
            <p:ph type="title"/>
          </p:nvPr>
        </p:nvSpPr>
        <p:spPr/>
        <p:txBody>
          <a:bodyPr/>
          <a:lstStyle/>
          <a:p>
            <a:r>
              <a:rPr lang="en-US" dirty="0" smtClean="0"/>
              <a:t>Three kinds of beans: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tier consists of database servers, enterprise resource planning systems and other data sources. </a:t>
            </a:r>
          </a:p>
          <a:p>
            <a:r>
              <a:rPr lang="en-US" dirty="0" smtClean="0"/>
              <a:t>Resources are typically located on a separate machine than the J2EE Server and accessed by components on the business tier.</a:t>
            </a:r>
            <a:endParaRPr lang="en-US" dirty="0"/>
          </a:p>
        </p:txBody>
      </p:sp>
      <p:sp>
        <p:nvSpPr>
          <p:cNvPr id="3" name="Title 2"/>
          <p:cNvSpPr>
            <a:spLocks noGrp="1"/>
          </p:cNvSpPr>
          <p:nvPr>
            <p:ph type="title"/>
          </p:nvPr>
        </p:nvSpPr>
        <p:spPr/>
        <p:txBody>
          <a:bodyPr>
            <a:normAutofit fontScale="90000"/>
          </a:bodyPr>
          <a:lstStyle/>
          <a:p>
            <a:r>
              <a:rPr lang="en-US" dirty="0" smtClean="0"/>
              <a:t>Enterprise Information System</a:t>
            </a:r>
            <a:br>
              <a:rPr lang="en-US" dirty="0" smtClean="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Application Client Container</a:t>
            </a:r>
          </a:p>
          <a:p>
            <a:r>
              <a:rPr lang="en-US" dirty="0" smtClean="0"/>
              <a:t>The container includes a set of classes, libraries, other files that are required to execute client programs in their own JVM. </a:t>
            </a:r>
          </a:p>
          <a:p>
            <a:r>
              <a:rPr lang="en-US" dirty="0" smtClean="0"/>
              <a:t>Manages the execution of client components.</a:t>
            </a:r>
          </a:p>
          <a:p>
            <a:r>
              <a:rPr lang="en-US" dirty="0" smtClean="0"/>
              <a:t> It also provides services that enable java client program to execute.</a:t>
            </a:r>
          </a:p>
          <a:p>
            <a:r>
              <a:rPr lang="en-US" dirty="0" smtClean="0"/>
              <a:t> This container is specific to the EJB container. </a:t>
            </a:r>
            <a:endParaRPr lang="en-US" dirty="0"/>
          </a:p>
        </p:txBody>
      </p:sp>
      <p:sp>
        <p:nvSpPr>
          <p:cNvPr id="3" name="Title 2"/>
          <p:cNvSpPr>
            <a:spLocks noGrp="1"/>
          </p:cNvSpPr>
          <p:nvPr>
            <p:ph type="title"/>
          </p:nvPr>
        </p:nvSpPr>
        <p:spPr/>
        <p:txBody>
          <a:bodyPr>
            <a:normAutofit fontScale="90000"/>
          </a:bodyPr>
          <a:lstStyle/>
          <a:p>
            <a:r>
              <a:rPr lang="en-US" dirty="0" smtClean="0"/>
              <a:t>Containers in J2EE Architecture</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Web Container is a component of the web server that interacts with Java servlets. </a:t>
            </a:r>
          </a:p>
          <a:p>
            <a:pPr algn="just"/>
            <a:r>
              <a:rPr lang="en-US" dirty="0" smtClean="0"/>
              <a:t>A web container is responsible for managing the servlets lifecycle and mapping URLs.</a:t>
            </a:r>
          </a:p>
          <a:p>
            <a:pPr algn="just"/>
            <a:r>
              <a:rPr lang="en-US" dirty="0" smtClean="0"/>
              <a:t>Web container handles a request from Servlets and JSP files and other files that includes server-side code.</a:t>
            </a:r>
          </a:p>
          <a:p>
            <a:pPr algn="just"/>
            <a:r>
              <a:rPr lang="en-US" dirty="0" smtClean="0"/>
              <a:t>This provides a runtime environment for additional web components security, transaction, deployment, etc.</a:t>
            </a:r>
            <a:endParaRPr lang="en-US" dirty="0"/>
          </a:p>
        </p:txBody>
      </p:sp>
      <p:sp>
        <p:nvSpPr>
          <p:cNvPr id="3" name="Title 2"/>
          <p:cNvSpPr>
            <a:spLocks noGrp="1"/>
          </p:cNvSpPr>
          <p:nvPr>
            <p:ph type="title"/>
          </p:nvPr>
        </p:nvSpPr>
        <p:spPr/>
        <p:txBody>
          <a:bodyPr>
            <a:normAutofit fontScale="90000"/>
          </a:bodyPr>
          <a:lstStyle/>
          <a:p>
            <a:r>
              <a:rPr lang="en-US" dirty="0" smtClean="0"/>
              <a:t>Web Container</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Enterprise Java bean container consists of server components that contain business logic. </a:t>
            </a:r>
          </a:p>
          <a:p>
            <a:pPr algn="just"/>
            <a:r>
              <a:rPr lang="en-US" dirty="0" smtClean="0"/>
              <a:t>Provides local and remote access to enterprise beans.</a:t>
            </a:r>
          </a:p>
          <a:p>
            <a:pPr algn="just"/>
            <a:r>
              <a:rPr lang="en-US" dirty="0" smtClean="0"/>
              <a:t>EJB container is responsible for creating enterprise bean, binding enterprise bean to the naming services.</a:t>
            </a:r>
            <a:endParaRPr lang="en-US" dirty="0"/>
          </a:p>
        </p:txBody>
      </p:sp>
      <p:sp>
        <p:nvSpPr>
          <p:cNvPr id="3" name="Title 2"/>
          <p:cNvSpPr>
            <a:spLocks noGrp="1"/>
          </p:cNvSpPr>
          <p:nvPr>
            <p:ph type="title"/>
          </p:nvPr>
        </p:nvSpPr>
        <p:spPr/>
        <p:txBody>
          <a:bodyPr>
            <a:normAutofit fontScale="90000"/>
          </a:bodyPr>
          <a:lstStyle/>
          <a:p>
            <a:r>
              <a:rPr lang="en-US" dirty="0" smtClean="0"/>
              <a:t>EJB Container</a:t>
            </a:r>
            <a:br>
              <a:rPr lang="en-US" dirty="0" smtClean="0"/>
            </a:b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 container where the client’s Applet programs will run may be in a web browser or other application programs that support applet programming.</a:t>
            </a:r>
          </a:p>
          <a:p>
            <a:pPr algn="just"/>
            <a:r>
              <a:rPr lang="en-US" dirty="0" smtClean="0"/>
              <a:t> These are normal web pages downloaded from the web servers and executes on the client browser.</a:t>
            </a:r>
            <a:endParaRPr lang="en-US" dirty="0"/>
          </a:p>
        </p:txBody>
      </p:sp>
      <p:sp>
        <p:nvSpPr>
          <p:cNvPr id="3" name="Title 2"/>
          <p:cNvSpPr>
            <a:spLocks noGrp="1"/>
          </p:cNvSpPr>
          <p:nvPr>
            <p:ph type="title"/>
          </p:nvPr>
        </p:nvSpPr>
        <p:spPr/>
        <p:txBody>
          <a:bodyPr>
            <a:normAutofit fontScale="90000"/>
          </a:bodyPr>
          <a:lstStyle/>
          <a:p>
            <a:r>
              <a:rPr lang="en-US" dirty="0" smtClean="0"/>
              <a:t>Applet Container</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ctr"/>
            <a:r>
              <a:rPr lang="en-US" sz="2800" dirty="0" smtClean="0"/>
              <a:t>Introduction to J2EE</a:t>
            </a:r>
            <a:endParaRPr lang="en-US" sz="2800" dirty="0"/>
          </a:p>
        </p:txBody>
      </p:sp>
      <p:sp>
        <p:nvSpPr>
          <p:cNvPr id="3" name="Content Placeholder 2"/>
          <p:cNvSpPr>
            <a:spLocks noGrp="1"/>
          </p:cNvSpPr>
          <p:nvPr>
            <p:ph idx="1"/>
          </p:nvPr>
        </p:nvSpPr>
        <p:spPr>
          <a:xfrm>
            <a:off x="457200" y="1143000"/>
            <a:ext cx="8229600" cy="4864291"/>
          </a:xfrm>
        </p:spPr>
        <p:txBody>
          <a:bodyPr>
            <a:normAutofit/>
          </a:bodyPr>
          <a:lstStyle/>
          <a:p>
            <a:pPr algn="just">
              <a:lnSpc>
                <a:spcPct val="150000"/>
              </a:lnSpc>
            </a:pPr>
            <a:r>
              <a:rPr lang="en-US" sz="2000" dirty="0" smtClean="0"/>
              <a:t>Using the Java 2 Platform, Standard Edition (J2SE) as a basis, Java 2 Platform, Enterprise Edition (J2EE) builds on top of this.</a:t>
            </a:r>
          </a:p>
          <a:p>
            <a:pPr algn="just">
              <a:lnSpc>
                <a:spcPct val="150000"/>
              </a:lnSpc>
            </a:pPr>
            <a:r>
              <a:rPr lang="en-US" sz="2000" dirty="0" smtClean="0"/>
              <a:t>J2EE is used to provide the types of services that are necessary to build large scale, distributed, component based, multi-tier applications.</a:t>
            </a:r>
          </a:p>
          <a:p>
            <a:pPr algn="just">
              <a:lnSpc>
                <a:spcPct val="150000"/>
              </a:lnSpc>
            </a:pPr>
            <a:r>
              <a:rPr lang="en-US" sz="2000" dirty="0" smtClean="0"/>
              <a:t> J2EE is a collection of APIs that can be used to build such systems. </a:t>
            </a:r>
          </a:p>
          <a:p>
            <a:pPr algn="just">
              <a:lnSpc>
                <a:spcPct val="150000"/>
              </a:lnSpc>
            </a:pPr>
            <a:r>
              <a:rPr lang="en-US" sz="2000" dirty="0" smtClean="0"/>
              <a:t>J2EE is also a standard for building and deploying enterprise applications, held together by the specifications of the APIs that it defines and the services that J2EE provides.</a:t>
            </a: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latin typeface="Verdana" pitchFamily="34" charset="0"/>
              </a:rPr>
              <a:t>Primary technologies</a:t>
            </a:r>
          </a:p>
          <a:p>
            <a:pPr lvl="1">
              <a:buFontTx/>
              <a:buChar char="-"/>
            </a:pPr>
            <a:r>
              <a:rPr lang="en-US" sz="2000" dirty="0" smtClean="0">
                <a:latin typeface="Verdana" pitchFamily="34" charset="0"/>
              </a:rPr>
              <a:t>Servlets</a:t>
            </a:r>
          </a:p>
          <a:p>
            <a:pPr lvl="1">
              <a:buFontTx/>
              <a:buChar char="-"/>
            </a:pPr>
            <a:r>
              <a:rPr lang="en-US" sz="2000" dirty="0" err="1" smtClean="0">
                <a:latin typeface="Verdana" pitchFamily="34" charset="0"/>
              </a:rPr>
              <a:t>JavaServer</a:t>
            </a:r>
            <a:r>
              <a:rPr lang="en-US" sz="2000" dirty="0" smtClean="0">
                <a:latin typeface="Verdana" pitchFamily="34" charset="0"/>
              </a:rPr>
              <a:t> Pages (JSP)</a:t>
            </a:r>
          </a:p>
          <a:p>
            <a:pPr lvl="1">
              <a:buFontTx/>
              <a:buChar char="-"/>
            </a:pPr>
            <a:r>
              <a:rPr lang="en-US" sz="2000" dirty="0" smtClean="0">
                <a:latin typeface="Verdana" pitchFamily="34" charset="0"/>
              </a:rPr>
              <a:t>Enterprise JavaBeans (EJB)</a:t>
            </a:r>
          </a:p>
          <a:p>
            <a:pPr>
              <a:buClr>
                <a:schemeClr val="tx1"/>
              </a:buClr>
            </a:pPr>
            <a:r>
              <a:rPr lang="en-US" sz="2000" b="1" dirty="0" smtClean="0">
                <a:latin typeface="Verdana" pitchFamily="34" charset="0"/>
              </a:rPr>
              <a:t>Standard services &amp; supporting technologies</a:t>
            </a:r>
          </a:p>
          <a:p>
            <a:pPr lvl="1">
              <a:buFontTx/>
              <a:buChar char="-"/>
            </a:pPr>
            <a:r>
              <a:rPr lang="en-US" sz="2000" dirty="0" smtClean="0">
                <a:latin typeface="Verdana" pitchFamily="34" charset="0"/>
              </a:rPr>
              <a:t>Java database connectivity(JDBC) data access API</a:t>
            </a:r>
          </a:p>
          <a:p>
            <a:pPr lvl="1">
              <a:buFontTx/>
              <a:buChar char="-"/>
            </a:pPr>
            <a:r>
              <a:rPr lang="en-US" sz="2000" dirty="0" smtClean="0">
                <a:latin typeface="Verdana" pitchFamily="34" charset="0"/>
              </a:rPr>
              <a:t>Remote Method Invocations (RMI)</a:t>
            </a:r>
          </a:p>
          <a:p>
            <a:pPr lvl="1">
              <a:buFontTx/>
              <a:buChar char="-"/>
            </a:pPr>
            <a:r>
              <a:rPr lang="en-US" sz="2000" dirty="0" smtClean="0">
                <a:latin typeface="Verdana" pitchFamily="34" charset="0"/>
              </a:rPr>
              <a:t>Extensible Markup Languages(XML)</a:t>
            </a:r>
          </a:p>
          <a:p>
            <a:pPr lvl="1">
              <a:buFontTx/>
              <a:buChar char="-"/>
            </a:pPr>
            <a:r>
              <a:rPr lang="en-US" sz="2000" dirty="0" err="1" smtClean="0">
                <a:latin typeface="Verdana" pitchFamily="34" charset="0"/>
              </a:rPr>
              <a:t>JavaIDL</a:t>
            </a:r>
            <a:endParaRPr lang="en-US" sz="2000" dirty="0" smtClean="0">
              <a:latin typeface="Verdana" pitchFamily="34" charset="0"/>
            </a:endParaRPr>
          </a:p>
          <a:p>
            <a:pPr lvl="1">
              <a:buFontTx/>
              <a:buChar char="-"/>
            </a:pPr>
            <a:r>
              <a:rPr lang="en-US" sz="2000" dirty="0" err="1" smtClean="0">
                <a:latin typeface="Verdana" pitchFamily="34" charset="0"/>
              </a:rPr>
              <a:t>JavaMail</a:t>
            </a:r>
            <a:endParaRPr lang="en-US" sz="2000" dirty="0" smtClean="0">
              <a:latin typeface="Verdana" pitchFamily="34" charset="0"/>
            </a:endParaRPr>
          </a:p>
          <a:p>
            <a:endParaRPr lang="en-US" dirty="0"/>
          </a:p>
        </p:txBody>
      </p:sp>
      <p:sp>
        <p:nvSpPr>
          <p:cNvPr id="3" name="Title 2"/>
          <p:cNvSpPr>
            <a:spLocks noGrp="1"/>
          </p:cNvSpPr>
          <p:nvPr>
            <p:ph type="title"/>
          </p:nvPr>
        </p:nvSpPr>
        <p:spPr/>
        <p:txBody>
          <a:bodyPr>
            <a:normAutofit/>
          </a:bodyPr>
          <a:lstStyle/>
          <a:p>
            <a:pPr algn="ctr"/>
            <a:r>
              <a:rPr lang="en-US" sz="2800" dirty="0" smtClean="0"/>
              <a:t>J2EE Components &amp; Services</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Servlet</a:t>
            </a:r>
            <a:r>
              <a:rPr lang="en-US" dirty="0" smtClean="0"/>
              <a:t> Technology is used to create web applications. </a:t>
            </a:r>
          </a:p>
          <a:p>
            <a:r>
              <a:rPr lang="en-US" b="1" dirty="0" smtClean="0"/>
              <a:t>Servlet</a:t>
            </a:r>
            <a:r>
              <a:rPr lang="en-US" dirty="0" smtClean="0"/>
              <a:t> technology uses Java language to create web applications.</a:t>
            </a:r>
          </a:p>
          <a:p>
            <a:endParaRPr lang="en-US" dirty="0"/>
          </a:p>
        </p:txBody>
      </p:sp>
      <p:sp>
        <p:nvSpPr>
          <p:cNvPr id="3" name="Title 2"/>
          <p:cNvSpPr>
            <a:spLocks noGrp="1"/>
          </p:cNvSpPr>
          <p:nvPr>
            <p:ph type="title"/>
          </p:nvPr>
        </p:nvSpPr>
        <p:spPr/>
        <p:txBody>
          <a:bodyPr/>
          <a:lstStyle/>
          <a:p>
            <a:r>
              <a:rPr lang="en-US" dirty="0" smtClean="0"/>
              <a:t>Servlets</a:t>
            </a:r>
            <a:endParaRPr lang="en-US" dirty="0"/>
          </a:p>
        </p:txBody>
      </p:sp>
      <p:sp>
        <p:nvSpPr>
          <p:cNvPr id="1026" name="AutoShape 2" descr="C:\Users\AMRUTHA\Desktop\web-application.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C:\Users\AMRUTHA\Desktop\web-application.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Screenshot (27).png"/>
          <p:cNvPicPr>
            <a:picLocks noChangeAspect="1"/>
          </p:cNvPicPr>
          <p:nvPr/>
        </p:nvPicPr>
        <p:blipFill>
          <a:blip r:embed="rId2"/>
          <a:srcRect l="27500" t="30928" r="27500" b="36211"/>
          <a:stretch>
            <a:fillRect/>
          </a:stretch>
        </p:blipFill>
        <p:spPr>
          <a:xfrm>
            <a:off x="838200" y="3581400"/>
            <a:ext cx="7086600" cy="24384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Web applications are helper applications that resides at web server and build dynamic web pages. </a:t>
            </a:r>
          </a:p>
          <a:p>
            <a:pPr algn="just"/>
            <a:r>
              <a:rPr lang="en-US" dirty="0" smtClean="0"/>
              <a:t>A dynamic page could be anything like a page that randomly chooses picture to display or even a page that displays the current time.</a:t>
            </a:r>
          </a:p>
          <a:p>
            <a:pPr algn="just"/>
            <a:r>
              <a:rPr lang="en-US" dirty="0" smtClean="0"/>
              <a:t>As Servlet Technology uses Java, web applications made using Servlet are </a:t>
            </a:r>
            <a:r>
              <a:rPr lang="en-US" b="1" dirty="0" smtClean="0"/>
              <a:t>Secured</a:t>
            </a:r>
            <a:r>
              <a:rPr lang="en-US" dirty="0" smtClean="0"/>
              <a:t>, </a:t>
            </a:r>
            <a:r>
              <a:rPr lang="en-US" b="1" dirty="0" smtClean="0"/>
              <a:t>Scalable</a:t>
            </a:r>
            <a:r>
              <a:rPr lang="en-US" dirty="0" smtClean="0"/>
              <a:t> and </a:t>
            </a:r>
            <a:r>
              <a:rPr lang="en-US" b="1" dirty="0" smtClean="0"/>
              <a:t>Robust</a:t>
            </a:r>
            <a:r>
              <a:rPr lang="en-US" dirty="0" smtClean="0"/>
              <a:t>.</a:t>
            </a:r>
            <a:endParaRPr lang="en-US" dirty="0"/>
          </a:p>
        </p:txBody>
      </p:sp>
      <p:sp>
        <p:nvSpPr>
          <p:cNvPr id="3" name="Title 2"/>
          <p:cNvSpPr>
            <a:spLocks noGrp="1"/>
          </p:cNvSpPr>
          <p:nvPr>
            <p:ph type="title"/>
          </p:nvPr>
        </p:nvSpPr>
        <p:spPr/>
        <p:txBody>
          <a:bodyPr/>
          <a:lstStyle/>
          <a:p>
            <a:r>
              <a:rPr lang="en-US" dirty="0" smtClean="0"/>
              <a:t>Servlets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JSP technology is used to create dynamic web applications.</a:t>
            </a:r>
          </a:p>
          <a:p>
            <a:pPr algn="just"/>
            <a:r>
              <a:rPr lang="en-US" dirty="0" smtClean="0"/>
              <a:t> JSP pages are easier to maintain then a Servlet.</a:t>
            </a:r>
          </a:p>
          <a:p>
            <a:pPr algn="just"/>
            <a:r>
              <a:rPr lang="en-US" dirty="0" smtClean="0"/>
              <a:t> JSP pages are opposite of Servlets as a </a:t>
            </a:r>
            <a:r>
              <a:rPr lang="en-US" dirty="0" err="1" smtClean="0"/>
              <a:t>servlet</a:t>
            </a:r>
            <a:r>
              <a:rPr lang="en-US" dirty="0" smtClean="0"/>
              <a:t> adds HTML code inside Java code, while JSP adds Java code inside HTML using JSP tags. Everything a Servlet can do, a JSP page can also do it.</a:t>
            </a:r>
          </a:p>
          <a:p>
            <a:pPr algn="just"/>
            <a:r>
              <a:rPr lang="en-US" dirty="0" smtClean="0"/>
              <a:t>Using JSP, one can easily separate Presentation and Business logic.</a:t>
            </a:r>
            <a:endParaRPr lang="en-US" dirty="0"/>
          </a:p>
        </p:txBody>
      </p:sp>
      <p:sp>
        <p:nvSpPr>
          <p:cNvPr id="3" name="Title 2"/>
          <p:cNvSpPr>
            <a:spLocks noGrp="1"/>
          </p:cNvSpPr>
          <p:nvPr>
            <p:ph type="title"/>
          </p:nvPr>
        </p:nvSpPr>
        <p:spPr/>
        <p:txBody>
          <a:bodyPr/>
          <a:lstStyle/>
          <a:p>
            <a:r>
              <a:rPr lang="en-US" dirty="0" smtClean="0"/>
              <a:t>Java Server Page(JSP)</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8).png"/>
          <p:cNvPicPr>
            <a:picLocks noGrp="1" noChangeAspect="1"/>
          </p:cNvPicPr>
          <p:nvPr>
            <p:ph idx="1"/>
          </p:nvPr>
        </p:nvPicPr>
        <p:blipFill>
          <a:blip r:embed="rId2"/>
          <a:srcRect l="19709" t="48088" r="27283" b="14872"/>
          <a:stretch>
            <a:fillRect/>
          </a:stretch>
        </p:blipFill>
        <p:spPr>
          <a:xfrm>
            <a:off x="457200" y="1219200"/>
            <a:ext cx="8077200" cy="2438400"/>
          </a:xfrm>
        </p:spPr>
      </p:pic>
      <p:sp>
        <p:nvSpPr>
          <p:cNvPr id="3" name="Title 2"/>
          <p:cNvSpPr>
            <a:spLocks noGrp="1"/>
          </p:cNvSpPr>
          <p:nvPr>
            <p:ph type="title"/>
          </p:nvPr>
        </p:nvSpPr>
        <p:spPr/>
        <p:txBody>
          <a:bodyPr>
            <a:normAutofit fontScale="90000"/>
          </a:bodyPr>
          <a:lstStyle/>
          <a:p>
            <a:r>
              <a:rPr lang="en-US" b="0" dirty="0" smtClean="0"/>
              <a:t>In the end a JSP becomes a Servlet</a:t>
            </a:r>
            <a:br>
              <a:rPr lang="en-US" b="0" dirty="0" smtClean="0"/>
            </a:br>
            <a:endParaRPr lang="en-US" dirty="0"/>
          </a:p>
        </p:txBody>
      </p:sp>
      <p:sp>
        <p:nvSpPr>
          <p:cNvPr id="5" name="Rectangle 4"/>
          <p:cNvSpPr/>
          <p:nvPr/>
        </p:nvSpPr>
        <p:spPr>
          <a:xfrm>
            <a:off x="304800" y="3962400"/>
            <a:ext cx="8686800" cy="2123658"/>
          </a:xfrm>
          <a:prstGeom prst="rect">
            <a:avLst/>
          </a:prstGeom>
        </p:spPr>
        <p:txBody>
          <a:bodyPr wrap="square">
            <a:spAutoFit/>
          </a:bodyPr>
          <a:lstStyle/>
          <a:p>
            <a:pPr algn="just"/>
            <a:r>
              <a:rPr lang="en-US" sz="2400" b="1" dirty="0" smtClean="0"/>
              <a:t>JSP</a:t>
            </a:r>
            <a:r>
              <a:rPr lang="en-US" sz="2400" dirty="0" smtClean="0"/>
              <a:t> pages are converted into </a:t>
            </a:r>
            <a:r>
              <a:rPr lang="en-US" sz="2400" b="1" dirty="0" smtClean="0"/>
              <a:t>Servlet</a:t>
            </a:r>
            <a:r>
              <a:rPr lang="en-US" sz="2400" dirty="0" smtClean="0"/>
              <a:t> by the Web Container. The Container translates a JSP page into </a:t>
            </a:r>
            <a:r>
              <a:rPr lang="en-US" sz="2400" dirty="0" err="1" smtClean="0"/>
              <a:t>servlet</a:t>
            </a:r>
            <a:r>
              <a:rPr lang="en-US" sz="2400" dirty="0" smtClean="0"/>
              <a:t> </a:t>
            </a:r>
            <a:r>
              <a:rPr lang="en-US" sz="2400" b="1" dirty="0" smtClean="0"/>
              <a:t>class source(.java)</a:t>
            </a:r>
            <a:r>
              <a:rPr lang="en-US" sz="2400" dirty="0" smtClean="0"/>
              <a:t> file and then compiles into a Java Servlet class.</a:t>
            </a:r>
          </a:p>
          <a:p>
            <a:r>
              <a:rPr lang="en-US" dirty="0" smtClean="0"/>
              <a:t/>
            </a:r>
            <a:br>
              <a:rPr lang="en-US"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JSP provides an easier way to code dynamic web pages.</a:t>
            </a:r>
          </a:p>
          <a:p>
            <a:endParaRPr lang="en-US" dirty="0" smtClean="0"/>
          </a:p>
          <a:p>
            <a:r>
              <a:rPr lang="en-US" dirty="0" smtClean="0"/>
              <a:t>JSP does not require additional files like, java class files, web.xml etc</a:t>
            </a:r>
          </a:p>
          <a:p>
            <a:endParaRPr lang="en-US" dirty="0" smtClean="0"/>
          </a:p>
          <a:p>
            <a:r>
              <a:rPr lang="en-US" dirty="0" smtClean="0"/>
              <a:t>Any change in the JSP code is handled by Web Container(Application server like tomcat), and doesn't require re-compilation.</a:t>
            </a:r>
          </a:p>
          <a:p>
            <a:endParaRPr lang="en-US" dirty="0"/>
          </a:p>
        </p:txBody>
      </p:sp>
      <p:sp>
        <p:nvSpPr>
          <p:cNvPr id="3" name="Title 2"/>
          <p:cNvSpPr>
            <a:spLocks noGrp="1"/>
          </p:cNvSpPr>
          <p:nvPr>
            <p:ph type="title"/>
          </p:nvPr>
        </p:nvSpPr>
        <p:spPr/>
        <p:txBody>
          <a:bodyPr/>
          <a:lstStyle/>
          <a:p>
            <a:r>
              <a:rPr lang="en-US" dirty="0" smtClean="0"/>
              <a:t>JSP</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EJB (</a:t>
            </a:r>
            <a:r>
              <a:rPr lang="en-US" i="1" dirty="0" smtClean="0"/>
              <a:t>Enterprise Java Bean</a:t>
            </a:r>
            <a:r>
              <a:rPr lang="en-US" dirty="0" smtClean="0"/>
              <a:t>) is used to develop scalable, robust and secured enterprise applications in java.</a:t>
            </a:r>
          </a:p>
          <a:p>
            <a:pPr algn="just"/>
            <a:r>
              <a:rPr lang="en-US" dirty="0" smtClean="0"/>
              <a:t>Middleware services such as security, transaction management etc. are provided by EJB Container to all EJB applications.</a:t>
            </a:r>
          </a:p>
          <a:p>
            <a:pPr algn="just"/>
            <a:r>
              <a:rPr lang="en-US" dirty="0" smtClean="0"/>
              <a:t>To run EJB application, you need an application server (EJB Container) such as </a:t>
            </a:r>
            <a:r>
              <a:rPr lang="en-US" dirty="0" err="1" smtClean="0"/>
              <a:t>Jboss</a:t>
            </a:r>
            <a:r>
              <a:rPr lang="en-US" dirty="0" smtClean="0"/>
              <a:t>, Glassfish, </a:t>
            </a:r>
            <a:r>
              <a:rPr lang="en-US" dirty="0" err="1" smtClean="0"/>
              <a:t>Weblogic</a:t>
            </a:r>
            <a:r>
              <a:rPr lang="en-US" dirty="0" smtClean="0"/>
              <a:t>, </a:t>
            </a:r>
            <a:r>
              <a:rPr lang="en-US" dirty="0" err="1" smtClean="0"/>
              <a:t>Websphere</a:t>
            </a:r>
            <a:r>
              <a:rPr lang="en-US" dirty="0" smtClean="0"/>
              <a:t> etc.</a:t>
            </a:r>
            <a:endParaRPr lang="en-US" dirty="0"/>
          </a:p>
        </p:txBody>
      </p:sp>
      <p:sp>
        <p:nvSpPr>
          <p:cNvPr id="3" name="Title 2"/>
          <p:cNvSpPr>
            <a:spLocks noGrp="1"/>
          </p:cNvSpPr>
          <p:nvPr>
            <p:ph type="title"/>
          </p:nvPr>
        </p:nvSpPr>
        <p:spPr/>
        <p:txBody>
          <a:bodyPr/>
          <a:lstStyle/>
          <a:p>
            <a:r>
              <a:rPr lang="en-US" dirty="0" smtClean="0"/>
              <a:t>Enterprise Java Beans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It performs:</a:t>
            </a:r>
          </a:p>
          <a:p>
            <a:endParaRPr lang="en-US" dirty="0" smtClean="0"/>
          </a:p>
          <a:p>
            <a:pPr>
              <a:buNone/>
            </a:pPr>
            <a:r>
              <a:rPr lang="en-US" dirty="0" smtClean="0"/>
              <a:t>1. life cycle management</a:t>
            </a:r>
          </a:p>
          <a:p>
            <a:pPr>
              <a:buNone/>
            </a:pPr>
            <a:r>
              <a:rPr lang="en-US" dirty="0" smtClean="0"/>
              <a:t>2. security</a:t>
            </a:r>
          </a:p>
          <a:p>
            <a:pPr>
              <a:buNone/>
            </a:pPr>
            <a:r>
              <a:rPr lang="en-US" dirty="0" smtClean="0"/>
              <a:t>3. transaction management </a:t>
            </a:r>
          </a:p>
          <a:p>
            <a:pPr>
              <a:buNone/>
            </a:pPr>
            <a:r>
              <a:rPr lang="en-US" dirty="0" smtClean="0"/>
              <a:t>4. object pooling.</a:t>
            </a:r>
          </a:p>
          <a:p>
            <a:pPr>
              <a:buNone/>
            </a:pPr>
            <a:endParaRPr lang="en-US" dirty="0" smtClean="0"/>
          </a:p>
          <a:p>
            <a:pPr algn="just">
              <a:buNone/>
            </a:pPr>
            <a:r>
              <a:rPr lang="en-US" dirty="0" smtClean="0"/>
              <a:t>Note: EJB application is deployed on the server,</a:t>
            </a:r>
          </a:p>
          <a:p>
            <a:pPr algn="just">
              <a:buNone/>
            </a:pPr>
            <a:r>
              <a:rPr lang="en-US" dirty="0" smtClean="0"/>
              <a:t>so it is called server side component also.</a:t>
            </a:r>
            <a:endParaRPr lang="en-US" dirty="0"/>
          </a:p>
        </p:txBody>
      </p:sp>
      <p:sp>
        <p:nvSpPr>
          <p:cNvPr id="3" name="Title 2"/>
          <p:cNvSpPr>
            <a:spLocks noGrp="1"/>
          </p:cNvSpPr>
          <p:nvPr>
            <p:ph type="title"/>
          </p:nvPr>
        </p:nvSpPr>
        <p:spPr/>
        <p:txBody>
          <a:bodyPr/>
          <a:lstStyle/>
          <a:p>
            <a:r>
              <a:rPr lang="en-US" dirty="0" smtClean="0"/>
              <a:t>Enterprise Java Beans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The Enterprise version of Java has a much larger usage of Java, like development of web services, networking, server side scripting and other various web based applications.</a:t>
            </a:r>
          </a:p>
          <a:p>
            <a:pPr algn="just"/>
            <a:endParaRPr lang="en-US" sz="2000" dirty="0" smtClean="0"/>
          </a:p>
          <a:p>
            <a:pPr algn="just"/>
            <a:r>
              <a:rPr lang="en-US" sz="2000" dirty="0" smtClean="0"/>
              <a:t>J2EE is a community driven edition, i.e. there is a lot of continuous contributions from industry experts, Java developers and other open source organizations.</a:t>
            </a:r>
          </a:p>
        </p:txBody>
      </p:sp>
      <p:sp>
        <p:nvSpPr>
          <p:cNvPr id="3" name="Title 2"/>
          <p:cNvSpPr>
            <a:spLocks noGrp="1"/>
          </p:cNvSpPr>
          <p:nvPr>
            <p:ph type="title"/>
          </p:nvPr>
        </p:nvSpPr>
        <p:spPr/>
        <p:txBody>
          <a:bodyPr>
            <a:normAutofit/>
          </a:bodyPr>
          <a:lstStyle/>
          <a:p>
            <a:pPr algn="ctr"/>
            <a:r>
              <a:rPr lang="en-US" sz="2800" dirty="0" smtClean="0"/>
              <a:t>J2EE (Java 2 Platform, Enterprise Edition)</a:t>
            </a:r>
            <a:br>
              <a:rPr lang="en-US" sz="2800" dirty="0" smtClean="0"/>
            </a:b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lstStyle/>
          <a:p>
            <a:r>
              <a:rPr lang="en-US" dirty="0" smtClean="0"/>
              <a:t>Monoliths </a:t>
            </a:r>
          </a:p>
          <a:p>
            <a:r>
              <a:rPr lang="en-US" dirty="0" smtClean="0"/>
              <a:t>N-tier architecture (tightly coupled)</a:t>
            </a:r>
          </a:p>
          <a:p>
            <a:r>
              <a:rPr lang="en-US" dirty="0" smtClean="0"/>
              <a:t>Micro services (decoupled)</a:t>
            </a:r>
          </a:p>
          <a:p>
            <a:r>
              <a:rPr lang="en-US" dirty="0" smtClean="0"/>
              <a:t>Event-driven architecture </a:t>
            </a:r>
          </a:p>
          <a:p>
            <a:r>
              <a:rPr lang="en-US" dirty="0" smtClean="0"/>
              <a:t>Service-oriented architecture (loosely coupled).</a:t>
            </a:r>
          </a:p>
        </p:txBody>
      </p:sp>
      <p:sp>
        <p:nvSpPr>
          <p:cNvPr id="3" name="Title 2"/>
          <p:cNvSpPr>
            <a:spLocks noGrp="1"/>
          </p:cNvSpPr>
          <p:nvPr>
            <p:ph type="title"/>
          </p:nvPr>
        </p:nvSpPr>
        <p:spPr/>
        <p:txBody>
          <a:bodyPr>
            <a:normAutofit/>
          </a:bodyPr>
          <a:lstStyle/>
          <a:p>
            <a:pPr algn="ctr"/>
            <a:r>
              <a:rPr lang="en-US" sz="2400" dirty="0" smtClean="0"/>
              <a:t>Architectures for Application Development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2400" dirty="0" smtClean="0"/>
              <a:t>It is a single application stack that contains all functionality within that 1 application.</a:t>
            </a:r>
          </a:p>
          <a:p>
            <a:pPr algn="just">
              <a:lnSpc>
                <a:spcPct val="150000"/>
              </a:lnSpc>
            </a:pPr>
            <a:r>
              <a:rPr lang="en-US" sz="2400" dirty="0" smtClean="0"/>
              <a:t>It is tightly coupled.</a:t>
            </a:r>
          </a:p>
          <a:p>
            <a:pPr algn="just">
              <a:lnSpc>
                <a:spcPct val="150000"/>
              </a:lnSpc>
            </a:pPr>
            <a:r>
              <a:rPr lang="en-US" sz="2400" dirty="0" smtClean="0"/>
              <a:t>A single change to the application code requires the whole application to be re-released.</a:t>
            </a:r>
          </a:p>
          <a:p>
            <a:pPr algn="just">
              <a:lnSpc>
                <a:spcPct val="150000"/>
              </a:lnSpc>
            </a:pPr>
            <a:endParaRPr lang="en-US" sz="2400" dirty="0" smtClean="0"/>
          </a:p>
        </p:txBody>
      </p:sp>
      <p:sp>
        <p:nvSpPr>
          <p:cNvPr id="3" name="Title 2"/>
          <p:cNvSpPr>
            <a:spLocks noGrp="1"/>
          </p:cNvSpPr>
          <p:nvPr>
            <p:ph type="title"/>
          </p:nvPr>
        </p:nvSpPr>
        <p:spPr/>
        <p:txBody>
          <a:bodyPr>
            <a:normAutofit/>
          </a:bodyPr>
          <a:lstStyle/>
          <a:p>
            <a:pPr algn="ctr"/>
            <a:r>
              <a:rPr lang="en-US" sz="2800" dirty="0" smtClean="0"/>
              <a:t>Monoliths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8382000" cy="5334000"/>
          </a:xfrm>
        </p:spPr>
        <p:txBody>
          <a:bodyPr>
            <a:normAutofit/>
          </a:bodyPr>
          <a:lstStyle/>
          <a:p>
            <a:pPr algn="just">
              <a:lnSpc>
                <a:spcPct val="150000"/>
              </a:lnSpc>
            </a:pPr>
            <a:r>
              <a:rPr lang="en-US" sz="2400" dirty="0" err="1" smtClean="0"/>
              <a:t>Microservices</a:t>
            </a:r>
            <a:r>
              <a:rPr lang="en-US" sz="2400" dirty="0" smtClean="0"/>
              <a:t> are both an architecture and an approach to writing software. </a:t>
            </a:r>
          </a:p>
          <a:p>
            <a:pPr algn="just">
              <a:lnSpc>
                <a:spcPct val="150000"/>
              </a:lnSpc>
            </a:pPr>
            <a:r>
              <a:rPr lang="en-US" sz="2400" dirty="0" smtClean="0"/>
              <a:t>With </a:t>
            </a:r>
            <a:r>
              <a:rPr lang="en-US" sz="2400" dirty="0" err="1" smtClean="0"/>
              <a:t>microservices</a:t>
            </a:r>
            <a:r>
              <a:rPr lang="en-US" sz="2400" dirty="0" smtClean="0"/>
              <a:t>, apps are broken down into their smallest components, independent from each other. Each of these components, or processes, is a </a:t>
            </a:r>
            <a:r>
              <a:rPr lang="en-US" sz="2400" dirty="0" err="1" smtClean="0"/>
              <a:t>microservice</a:t>
            </a:r>
            <a:r>
              <a:rPr lang="en-US" sz="2400" dirty="0" smtClean="0"/>
              <a:t>.</a:t>
            </a:r>
          </a:p>
          <a:p>
            <a:pPr algn="just">
              <a:lnSpc>
                <a:spcPct val="150000"/>
              </a:lnSpc>
            </a:pPr>
            <a:r>
              <a:rPr lang="en-US" sz="2400" dirty="0" err="1" smtClean="0"/>
              <a:t>Microservices</a:t>
            </a:r>
            <a:r>
              <a:rPr lang="en-US" sz="2400" dirty="0" smtClean="0"/>
              <a:t> are distributed and loosely coupled, so they don’t impact one another.</a:t>
            </a:r>
          </a:p>
        </p:txBody>
      </p:sp>
      <p:sp>
        <p:nvSpPr>
          <p:cNvPr id="3" name="Title 2"/>
          <p:cNvSpPr>
            <a:spLocks noGrp="1"/>
          </p:cNvSpPr>
          <p:nvPr>
            <p:ph type="title"/>
          </p:nvPr>
        </p:nvSpPr>
        <p:spPr>
          <a:xfrm>
            <a:off x="685800" y="381000"/>
            <a:ext cx="8229600" cy="838200"/>
          </a:xfrm>
        </p:spPr>
        <p:txBody>
          <a:bodyPr>
            <a:noAutofit/>
          </a:bodyPr>
          <a:lstStyle/>
          <a:p>
            <a:pPr algn="ctr"/>
            <a:r>
              <a:rPr lang="en-US" sz="3200" dirty="0" err="1" smtClean="0"/>
              <a:t>Microservices</a:t>
            </a:r>
            <a:r>
              <a:rPr lang="en-US" sz="3200" dirty="0" smtClean="0"/>
              <a:t> architecture</a:t>
            </a:r>
            <a:br>
              <a:rPr lang="en-US" sz="3200" dirty="0" smtClean="0"/>
            </a:b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sz="2400" dirty="0" smtClean="0"/>
              <a:t>The goal of using a </a:t>
            </a:r>
            <a:r>
              <a:rPr lang="en-US" sz="2400" dirty="0" err="1" smtClean="0"/>
              <a:t>microservices</a:t>
            </a:r>
            <a:r>
              <a:rPr lang="en-US" sz="2400" dirty="0" smtClean="0"/>
              <a:t> architecture is to deliver quality software faster.</a:t>
            </a:r>
          </a:p>
          <a:p>
            <a:pPr algn="just">
              <a:lnSpc>
                <a:spcPct val="150000"/>
              </a:lnSpc>
            </a:pPr>
            <a:r>
              <a:rPr lang="en-US" sz="2400" dirty="0" smtClean="0"/>
              <a:t>This leads to more developers working on their individual services at the same time, instead of updating the whole application, resulting in less time spent in development and the ability to release new features more often.</a:t>
            </a:r>
          </a:p>
          <a:p>
            <a:endParaRPr lang="en-US" dirty="0"/>
          </a:p>
        </p:txBody>
      </p:sp>
      <p:sp>
        <p:nvSpPr>
          <p:cNvPr id="4" name="Title 2"/>
          <p:cNvSpPr>
            <a:spLocks noGrp="1"/>
          </p:cNvSpPr>
          <p:nvPr>
            <p:ph type="title"/>
          </p:nvPr>
        </p:nvSpPr>
        <p:spPr>
          <a:xfrm>
            <a:off x="457200" y="274638"/>
            <a:ext cx="8229600" cy="944562"/>
          </a:xfrm>
        </p:spPr>
        <p:txBody>
          <a:bodyPr>
            <a:noAutofit/>
          </a:bodyPr>
          <a:lstStyle/>
          <a:p>
            <a:pPr algn="ctr"/>
            <a:r>
              <a:rPr lang="en-US" sz="3200" dirty="0" err="1" smtClean="0"/>
              <a:t>Microservices</a:t>
            </a:r>
            <a:r>
              <a:rPr lang="en-US" sz="3200" dirty="0" smtClean="0"/>
              <a:t> architecture</a:t>
            </a:r>
            <a:br>
              <a:rPr lang="en-US" sz="3200" dirty="0" smtClean="0"/>
            </a:b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8382000" cy="5092891"/>
          </a:xfrm>
        </p:spPr>
        <p:txBody>
          <a:bodyPr>
            <a:normAutofit lnSpcReduction="10000"/>
          </a:bodyPr>
          <a:lstStyle/>
          <a:p>
            <a:pPr algn="just">
              <a:lnSpc>
                <a:spcPct val="150000"/>
              </a:lnSpc>
              <a:defRPr/>
            </a:pPr>
            <a:r>
              <a:rPr lang="en-US" sz="2000" dirty="0" smtClean="0"/>
              <a:t>An event is any significant occurrence or change in state for system hardware or software. The source of an event can be from internal or external inputs.</a:t>
            </a:r>
          </a:p>
          <a:p>
            <a:pPr algn="just">
              <a:lnSpc>
                <a:spcPct val="150000"/>
              </a:lnSpc>
              <a:defRPr/>
            </a:pPr>
            <a:r>
              <a:rPr lang="en-US" sz="2000" dirty="0" smtClean="0"/>
              <a:t>Event-driven</a:t>
            </a:r>
            <a:r>
              <a:rPr lang="en-US" sz="2000" b="1" dirty="0" smtClean="0"/>
              <a:t> </a:t>
            </a:r>
            <a:r>
              <a:rPr lang="en-US" sz="2000" dirty="0" smtClean="0"/>
              <a:t>architecture enables minimal coupling, which makes it a good option for modern, distributed application architectures.</a:t>
            </a:r>
          </a:p>
          <a:p>
            <a:pPr algn="just">
              <a:lnSpc>
                <a:spcPct val="150000"/>
              </a:lnSpc>
              <a:defRPr/>
            </a:pPr>
            <a:r>
              <a:rPr lang="en-US" sz="2000" dirty="0" smtClean="0"/>
              <a:t>Many programs spend most of their time waiting for something to happen. This is especially true for computers that work directly with humans, but it’s also common in areas like networks. Sometimes there’s data that needs processing, and other times there isn’t.</a:t>
            </a:r>
          </a:p>
          <a:p>
            <a:pPr algn="just">
              <a:lnSpc>
                <a:spcPct val="150000"/>
              </a:lnSpc>
            </a:pPr>
            <a:endParaRPr lang="en-US" sz="2000" dirty="0"/>
          </a:p>
        </p:txBody>
      </p:sp>
      <p:sp>
        <p:nvSpPr>
          <p:cNvPr id="3" name="Title 2"/>
          <p:cNvSpPr>
            <a:spLocks noGrp="1"/>
          </p:cNvSpPr>
          <p:nvPr>
            <p:ph type="title"/>
          </p:nvPr>
        </p:nvSpPr>
        <p:spPr>
          <a:xfrm>
            <a:off x="457200" y="274638"/>
            <a:ext cx="8229600" cy="563562"/>
          </a:xfrm>
        </p:spPr>
        <p:txBody>
          <a:bodyPr>
            <a:normAutofit/>
          </a:bodyPr>
          <a:lstStyle/>
          <a:p>
            <a:pPr algn="ctr"/>
            <a:r>
              <a:rPr lang="en-US" sz="2800" dirty="0" smtClean="0"/>
              <a:t>Event-driven architecture</a:t>
            </a: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532</TotalTime>
  <Words>1647</Words>
  <Application>Microsoft Office PowerPoint</Application>
  <PresentationFormat>On-screen Show (4:3)</PresentationFormat>
  <Paragraphs>169</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Concourse</vt:lpstr>
      <vt:lpstr>Slide 1</vt:lpstr>
      <vt:lpstr>J2SE (Java 2 Platform, Standard Edition)</vt:lpstr>
      <vt:lpstr>Introduction to J2EE</vt:lpstr>
      <vt:lpstr>J2EE (Java 2 Platform, Enterprise Edition) </vt:lpstr>
      <vt:lpstr>Architectures for Application Development</vt:lpstr>
      <vt:lpstr>Monoliths</vt:lpstr>
      <vt:lpstr>Microservices architecture </vt:lpstr>
      <vt:lpstr>Microservices architecture </vt:lpstr>
      <vt:lpstr>Event-driven architecture</vt:lpstr>
      <vt:lpstr>Event-driven architecture</vt:lpstr>
      <vt:lpstr>Layered or N-tier architecture </vt:lpstr>
      <vt:lpstr>Layered or N-tier architecture </vt:lpstr>
      <vt:lpstr>Multi-Tier Architecture</vt:lpstr>
      <vt:lpstr>Distributed System</vt:lpstr>
      <vt:lpstr>Multi-tiered Architecture Design </vt:lpstr>
      <vt:lpstr>Multi-tiered Architecture Design </vt:lpstr>
      <vt:lpstr>Multi-tiered Architecture Design </vt:lpstr>
      <vt:lpstr>J2EE Architecture</vt:lpstr>
      <vt:lpstr>Client Tier </vt:lpstr>
      <vt:lpstr>Web Client </vt:lpstr>
      <vt:lpstr>Application Clients </vt:lpstr>
      <vt:lpstr>Middle Tier (Web tier &amp; EJB Tier) </vt:lpstr>
      <vt:lpstr>EJB Tier /EJB Component </vt:lpstr>
      <vt:lpstr>Three kinds of beans:</vt:lpstr>
      <vt:lpstr>Enterprise Information System </vt:lpstr>
      <vt:lpstr>Containers in J2EE Architecture </vt:lpstr>
      <vt:lpstr>Web Container </vt:lpstr>
      <vt:lpstr>EJB Container </vt:lpstr>
      <vt:lpstr>Applet Container </vt:lpstr>
      <vt:lpstr>J2EE Components &amp; Services</vt:lpstr>
      <vt:lpstr>Servlets</vt:lpstr>
      <vt:lpstr>Servlets</vt:lpstr>
      <vt:lpstr>Java Server Page(JSP)</vt:lpstr>
      <vt:lpstr>In the end a JSP becomes a Servlet </vt:lpstr>
      <vt:lpstr>JSP</vt:lpstr>
      <vt:lpstr>Enterprise Java Beans</vt:lpstr>
      <vt:lpstr>Enterprise Java Beans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Nandini</dc:creator>
  <cp:lastModifiedBy>Windows User</cp:lastModifiedBy>
  <cp:revision>50</cp:revision>
  <dcterms:created xsi:type="dcterms:W3CDTF">2006-08-16T00:00:00Z</dcterms:created>
  <dcterms:modified xsi:type="dcterms:W3CDTF">2022-09-15T11:21:58Z</dcterms:modified>
</cp:coreProperties>
</file>