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6" r:id="rId9"/>
    <p:sldId id="263" r:id="rId10"/>
    <p:sldId id="267" r:id="rId11"/>
    <p:sldId id="268" r:id="rId12"/>
    <p:sldId id="274" r:id="rId13"/>
    <p:sldId id="269" r:id="rId14"/>
    <p:sldId id="271" r:id="rId15"/>
    <p:sldId id="275" r:id="rId16"/>
    <p:sldId id="270" r:id="rId17"/>
    <p:sldId id="276" r:id="rId18"/>
    <p:sldId id="272" r:id="rId19"/>
    <p:sldId id="273" r:id="rId20"/>
    <p:sldId id="277" r:id="rId21"/>
    <p:sldId id="279" r:id="rId22"/>
    <p:sldId id="278" r:id="rId23"/>
    <p:sldId id="280" r:id="rId24"/>
    <p:sldId id="281" r:id="rId25"/>
    <p:sldId id="282" r:id="rId26"/>
    <p:sldId id="283" r:id="rId27"/>
    <p:sldId id="284" r:id="rId28"/>
    <p:sldId id="285" r:id="rId29"/>
    <p:sldId id="286" r:id="rId30"/>
    <p:sldId id="293" r:id="rId31"/>
    <p:sldId id="287" r:id="rId32"/>
    <p:sldId id="294" r:id="rId33"/>
    <p:sldId id="295" r:id="rId34"/>
    <p:sldId id="296" r:id="rId35"/>
    <p:sldId id="297" r:id="rId36"/>
    <p:sldId id="298" r:id="rId37"/>
    <p:sldId id="299" r:id="rId38"/>
    <p:sldId id="300" r:id="rId39"/>
    <p:sldId id="301" r:id="rId40"/>
    <p:sldId id="30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13"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54E911-8B2D-4CFF-94D6-D9887F51475D}" type="datetimeFigureOut">
              <a:rPr lang="en-US" smtClean="0"/>
              <a:pPr/>
              <a:t>21-Sep-22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4E911-8B2D-4CFF-94D6-D9887F51475D}" type="datetimeFigureOut">
              <a:rPr lang="en-US" smtClean="0"/>
              <a:pPr/>
              <a:t>21-Sep-22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4E911-8B2D-4CFF-94D6-D9887F51475D}" type="datetimeFigureOut">
              <a:rPr lang="en-US" smtClean="0"/>
              <a:pPr/>
              <a:t>21-Sep-22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4E911-8B2D-4CFF-94D6-D9887F51475D}" type="datetimeFigureOut">
              <a:rPr lang="en-US" smtClean="0"/>
              <a:pPr/>
              <a:t>21-Sep-22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4E911-8B2D-4CFF-94D6-D9887F51475D}" type="datetimeFigureOut">
              <a:rPr lang="en-US" smtClean="0"/>
              <a:pPr/>
              <a:t>21-Sep-22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54E911-8B2D-4CFF-94D6-D9887F51475D}" type="datetimeFigureOut">
              <a:rPr lang="en-US" smtClean="0"/>
              <a:pPr/>
              <a:t>21-Sep-22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54E911-8B2D-4CFF-94D6-D9887F51475D}" type="datetimeFigureOut">
              <a:rPr lang="en-US" smtClean="0"/>
              <a:pPr/>
              <a:t>21-Sep-22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4E911-8B2D-4CFF-94D6-D9887F51475D}" type="datetimeFigureOut">
              <a:rPr lang="en-US" smtClean="0"/>
              <a:pPr/>
              <a:t>21-Sep-22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4E911-8B2D-4CFF-94D6-D9887F51475D}" type="datetimeFigureOut">
              <a:rPr lang="en-US" smtClean="0"/>
              <a:pPr/>
              <a:t>21-Sep-22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4E911-8B2D-4CFF-94D6-D9887F51475D}" type="datetimeFigureOut">
              <a:rPr lang="en-US" smtClean="0"/>
              <a:pPr/>
              <a:t>21-Sep-22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4E911-8B2D-4CFF-94D6-D9887F51475D}" type="datetimeFigureOut">
              <a:rPr lang="en-US" smtClean="0"/>
              <a:pPr/>
              <a:t>21-Sep-22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EFE8-8F4B-42B5-A1AF-53B9046B6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4E911-8B2D-4CFF-94D6-D9887F51475D}" type="datetimeFigureOut">
              <a:rPr lang="en-US" smtClean="0"/>
              <a:pPr/>
              <a:t>21-Sep-22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EFE8-8F4B-42B5-A1AF-53B9046B6D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setgetweb.com/p/j2sdk141/jdbc/mapping.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setgetweb.com/p/j2sdk141api/java/sql/Type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difference-odbc-jdb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ysql-jdbc.png"/>
          <p:cNvPicPr>
            <a:picLocks noChangeAspect="1"/>
          </p:cNvPicPr>
          <p:nvPr/>
        </p:nvPicPr>
        <p:blipFill>
          <a:blip r:embed="rId2"/>
          <a:stretch>
            <a:fillRect/>
          </a:stretch>
        </p:blipFill>
        <p:spPr>
          <a:xfrm>
            <a:off x="381000" y="1905000"/>
            <a:ext cx="8229600" cy="3962400"/>
          </a:xfrm>
          <a:prstGeom prst="rect">
            <a:avLst/>
          </a:prstGeom>
        </p:spPr>
      </p:pic>
      <p:sp>
        <p:nvSpPr>
          <p:cNvPr id="5" name="TextBox 4"/>
          <p:cNvSpPr txBox="1"/>
          <p:nvPr/>
        </p:nvSpPr>
        <p:spPr>
          <a:xfrm>
            <a:off x="685800" y="609600"/>
            <a:ext cx="7383261" cy="1446550"/>
          </a:xfrm>
          <a:prstGeom prst="rect">
            <a:avLst/>
          </a:prstGeom>
          <a:noFill/>
        </p:spPr>
        <p:txBody>
          <a:bodyPr wrap="square" rtlCol="0">
            <a:spAutoFit/>
          </a:bodyPr>
          <a:lstStyle/>
          <a:p>
            <a:r>
              <a:rPr lang="en-US" sz="4400" dirty="0" smtClean="0">
                <a:solidFill>
                  <a:srgbClr val="002060"/>
                </a:solidFill>
              </a:rPr>
              <a:t>JDBC- Java Data Base Connectivity</a:t>
            </a:r>
            <a:endParaRPr lang="en-US" sz="44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The four driver types are as follows: </a:t>
            </a:r>
            <a:br>
              <a:rPr lang="en-US" dirty="0" smtClean="0"/>
            </a:br>
            <a:r>
              <a:rPr lang="en-US" dirty="0" smtClean="0"/>
              <a:t> </a:t>
            </a:r>
            <a:endParaRPr lang="en-US" dirty="0"/>
          </a:p>
        </p:txBody>
      </p:sp>
      <p:sp>
        <p:nvSpPr>
          <p:cNvPr id="9" name="Rectangle 8"/>
          <p:cNvSpPr/>
          <p:nvPr/>
        </p:nvSpPr>
        <p:spPr>
          <a:xfrm>
            <a:off x="304800" y="1905000"/>
            <a:ext cx="8381999" cy="3108543"/>
          </a:xfrm>
          <a:prstGeom prst="rect">
            <a:avLst/>
          </a:prstGeom>
        </p:spPr>
        <p:txBody>
          <a:bodyPr wrap="square">
            <a:spAutoFit/>
          </a:bodyPr>
          <a:lstStyle/>
          <a:p>
            <a:pPr>
              <a:lnSpc>
                <a:spcPct val="150000"/>
              </a:lnSpc>
            </a:pPr>
            <a:r>
              <a:rPr lang="en-US" sz="2800" b="1" dirty="0" smtClean="0"/>
              <a:t>Type 1 Driver: JDBC/ODBC Bridge</a:t>
            </a:r>
          </a:p>
          <a:p>
            <a:pPr>
              <a:lnSpc>
                <a:spcPct val="150000"/>
              </a:lnSpc>
            </a:pPr>
            <a:r>
              <a:rPr lang="en-US" sz="2800" b="1" dirty="0" smtClean="0"/>
              <a:t>Type 2 Driver: Native API Driver </a:t>
            </a:r>
          </a:p>
          <a:p>
            <a:pPr>
              <a:lnSpc>
                <a:spcPct val="150000"/>
              </a:lnSpc>
            </a:pPr>
            <a:r>
              <a:rPr lang="nb-NO" sz="2800" b="1" dirty="0" smtClean="0"/>
              <a:t>Type 3 Driver: Network Protocol, Pure Java Drive</a:t>
            </a:r>
          </a:p>
          <a:p>
            <a:pPr>
              <a:lnSpc>
                <a:spcPct val="150000"/>
              </a:lnSpc>
            </a:pPr>
            <a:r>
              <a:rPr lang="en-US" sz="2800" b="1" dirty="0" smtClean="0"/>
              <a:t>Type 4 Driver: Native Protocol, Pure Java Driver </a:t>
            </a:r>
          </a:p>
          <a:p>
            <a:r>
              <a:rPr lang="en-US" sz="2800" b="1" dirty="0" smtClean="0"/>
              <a:t>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1 Driver: JDBC/ODBC Bridge</a:t>
            </a:r>
            <a:r>
              <a:rPr lang="en-US" dirty="0" smtClean="0"/>
              <a:t/>
            </a:r>
            <a:br>
              <a:rPr lang="en-US" dirty="0" smtClean="0"/>
            </a:br>
            <a:endParaRPr lang="en-US" dirty="0"/>
          </a:p>
        </p:txBody>
      </p:sp>
      <p:sp>
        <p:nvSpPr>
          <p:cNvPr id="3" name="Content Placeholder 2"/>
          <p:cNvSpPr>
            <a:spLocks noGrp="1"/>
          </p:cNvSpPr>
          <p:nvPr>
            <p:ph idx="1"/>
          </p:nvPr>
        </p:nvSpPr>
        <p:spPr>
          <a:xfrm>
            <a:off x="609600" y="1524000"/>
            <a:ext cx="8229600" cy="4525963"/>
          </a:xfrm>
        </p:spPr>
        <p:txBody>
          <a:bodyPr>
            <a:normAutofit/>
          </a:bodyPr>
          <a:lstStyle/>
          <a:p>
            <a:pPr algn="just">
              <a:buFont typeface="Wingdings" pitchFamily="2" charset="2"/>
              <a:buChar char="Ø"/>
            </a:pPr>
            <a:r>
              <a:rPr lang="en-US" dirty="0" smtClean="0"/>
              <a:t>This type uses bridge technology to connect a    Java client to a third-party API such as Open Data Base Connectivity (ODBC). </a:t>
            </a:r>
          </a:p>
          <a:p>
            <a:pPr algn="just">
              <a:buFont typeface="Wingdings" pitchFamily="2" charset="2"/>
              <a:buChar char="Ø"/>
            </a:pPr>
            <a:r>
              <a:rPr lang="en-US" dirty="0" smtClean="0"/>
              <a:t>Sun's JDBC-ODBC bridge is an example of a Type 1 driver. </a:t>
            </a:r>
          </a:p>
          <a:p>
            <a:pPr algn="just">
              <a:buFont typeface="Wingdings" pitchFamily="2" charset="2"/>
              <a:buChar char="Ø"/>
            </a:pPr>
            <a:r>
              <a:rPr lang="en-US" dirty="0" smtClean="0"/>
              <a:t>These drivers are implemented using native .</a:t>
            </a:r>
          </a:p>
          <a:p>
            <a:pPr algn="just">
              <a:buFont typeface="Wingdings" pitchFamily="2" charset="2"/>
              <a:buChar char="Ø"/>
            </a:pPr>
            <a:r>
              <a:rPr lang="en-US" dirty="0" smtClean="0"/>
              <a:t>This driver connects Java to a Microsoft ODBC (Open Database Connectivity) data source.  </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0220916_101337.jpg"/>
          <p:cNvPicPr>
            <a:picLocks noGrp="1" noChangeAspect="1"/>
          </p:cNvPicPr>
          <p:nvPr>
            <p:ph idx="1"/>
          </p:nvPr>
        </p:nvPicPr>
        <p:blipFill>
          <a:blip r:embed="rId2"/>
          <a:srcRect l="926" t="3125" b="1562"/>
          <a:stretch>
            <a:fillRect/>
          </a:stretch>
        </p:blipFill>
        <p:spPr>
          <a:xfrm>
            <a:off x="304800" y="685800"/>
            <a:ext cx="8153400" cy="46482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685801"/>
            <a:ext cx="8458200" cy="2514600"/>
          </a:xfrm>
          <a:prstGeom prst="rect">
            <a:avLst/>
          </a:prstGeom>
        </p:spPr>
      </p:pic>
      <p:sp>
        <p:nvSpPr>
          <p:cNvPr id="5" name="Rectangle 4"/>
          <p:cNvSpPr/>
          <p:nvPr/>
        </p:nvSpPr>
        <p:spPr>
          <a:xfrm>
            <a:off x="381000" y="3276600"/>
            <a:ext cx="8229600" cy="3108543"/>
          </a:xfrm>
          <a:prstGeom prst="rect">
            <a:avLst/>
          </a:prstGeom>
        </p:spPr>
        <p:txBody>
          <a:bodyPr wrap="square">
            <a:spAutoFit/>
          </a:bodyPr>
          <a:lstStyle/>
          <a:p>
            <a:r>
              <a:rPr lang="en-US" sz="2800" dirty="0" smtClean="0"/>
              <a:t>This driver typically requires the ODBC driver to be installed on the client computer and normally requires configuration of the ODBC data source. The bridge driver was introduced primarily to allow Java programmers to build data-driven Java applications before the database vendors had Type 3 and Type 4 drivers.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2 Driver: Native API Driver </a:t>
            </a:r>
            <a:br>
              <a:rPr lang="en-US" b="1" dirty="0" smtClean="0"/>
            </a:br>
            <a:endParaRPr lang="en-US" dirty="0"/>
          </a:p>
        </p:txBody>
      </p:sp>
      <p:pic>
        <p:nvPicPr>
          <p:cNvPr id="4" name="Content Placeholder 3"/>
          <p:cNvPicPr>
            <a:picLocks noGrp="1"/>
          </p:cNvPicPr>
          <p:nvPr>
            <p:ph idx="1"/>
          </p:nvPr>
        </p:nvPicPr>
        <p:blipFill>
          <a:blip r:embed="rId2"/>
          <a:stretch>
            <a:fillRect/>
          </a:stretch>
        </p:blipFill>
        <p:spPr>
          <a:xfrm>
            <a:off x="228600" y="4343400"/>
            <a:ext cx="8763000" cy="2209800"/>
          </a:xfrm>
          <a:prstGeom prst="rect">
            <a:avLst/>
          </a:prstGeom>
        </p:spPr>
      </p:pic>
      <p:sp>
        <p:nvSpPr>
          <p:cNvPr id="26625" name="Rectangle 1"/>
          <p:cNvSpPr>
            <a:spLocks noChangeArrowheads="1"/>
          </p:cNvSpPr>
          <p:nvPr/>
        </p:nvSpPr>
        <p:spPr bwMode="auto">
          <a:xfrm>
            <a:off x="0" y="1219200"/>
            <a:ext cx="9144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rPr>
              <a:t>Type 2 driver is implemented using local native code, it is expected to have better performance than a pure Java driver. </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0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rPr>
              <a:t>These drivers enable JDBC programs to use database-specific APIs (normally written in C or C++) that allow client programs to access databases via the Java Native Interface.</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0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rPr>
              <a:t>This driver type translates JDBC into database-specific code. Type 2 drivers were introduced for reasons similar to the Type 1 ODBC bridge driver.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0220916_101355.jpg"/>
          <p:cNvPicPr>
            <a:picLocks noGrp="1" noChangeAspect="1"/>
          </p:cNvPicPr>
          <p:nvPr>
            <p:ph idx="1"/>
          </p:nvPr>
        </p:nvPicPr>
        <p:blipFill>
          <a:blip r:embed="rId2"/>
          <a:stretch>
            <a:fillRect/>
          </a:stretch>
        </p:blipFill>
        <p:spPr>
          <a:xfrm>
            <a:off x="304800" y="1905000"/>
            <a:ext cx="8534400" cy="419099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algn="l"/>
            <a:r>
              <a:rPr lang="en-US" sz="3600" b="1" dirty="0" smtClean="0"/>
              <a:t>Type 3 Driver: </a:t>
            </a:r>
            <a:br>
              <a:rPr lang="en-US" sz="3600" b="1" dirty="0" smtClean="0"/>
            </a:br>
            <a:r>
              <a:rPr lang="en-US" sz="3600" b="1" dirty="0" smtClean="0"/>
              <a:t>Network Protocol, Pure Java Driver </a:t>
            </a:r>
            <a:br>
              <a:rPr lang="en-US" sz="3600" b="1" dirty="0" smtClean="0"/>
            </a:br>
            <a:r>
              <a:rPr lang="en-US" sz="3600" b="1" dirty="0" smtClean="0"/>
              <a:t> </a:t>
            </a:r>
            <a:r>
              <a:rPr lang="en-US" b="1" dirty="0" smtClean="0"/>
              <a:t/>
            </a:r>
            <a:br>
              <a:rPr lang="en-US" b="1" dirty="0" smtClean="0"/>
            </a:br>
            <a:endParaRPr lang="en-US" dirty="0"/>
          </a:p>
        </p:txBody>
      </p:sp>
      <p:pic>
        <p:nvPicPr>
          <p:cNvPr id="4" name="Content Placeholder 3"/>
          <p:cNvPicPr>
            <a:picLocks noGrp="1"/>
          </p:cNvPicPr>
          <p:nvPr>
            <p:ph idx="1"/>
          </p:nvPr>
        </p:nvPicPr>
        <p:blipFill>
          <a:blip r:embed="rId2"/>
          <a:stretch>
            <a:fillRect/>
          </a:stretch>
        </p:blipFill>
        <p:spPr>
          <a:xfrm>
            <a:off x="381000" y="3352800"/>
            <a:ext cx="8534400" cy="2286000"/>
          </a:xfrm>
          <a:prstGeom prst="rect">
            <a:avLst/>
          </a:prstGeom>
        </p:spPr>
      </p:pic>
      <p:sp>
        <p:nvSpPr>
          <p:cNvPr id="1025" name="Rectangle 1"/>
          <p:cNvSpPr>
            <a:spLocks noChangeArrowheads="1"/>
          </p:cNvSpPr>
          <p:nvPr/>
        </p:nvSpPr>
        <p:spPr bwMode="auto">
          <a:xfrm>
            <a:off x="152400" y="1295400"/>
            <a:ext cx="8839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rPr>
              <a:t>These drivers take JDBC requests and translate them into a network protocol that is not database specific. These requests are sent to a server, which translates the database requests into a database-specific protocol.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_20220916_101445.jpg"/>
          <p:cNvPicPr>
            <a:picLocks noGrp="1" noChangeAspect="1"/>
          </p:cNvPicPr>
          <p:nvPr>
            <p:ph idx="1"/>
          </p:nvPr>
        </p:nvPicPr>
        <p:blipFill>
          <a:blip r:embed="rId2"/>
          <a:stretch>
            <a:fillRect/>
          </a:stretch>
        </p:blipFill>
        <p:spPr>
          <a:xfrm>
            <a:off x="457200" y="1676400"/>
            <a:ext cx="8229600" cy="43434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Network Protocol, Pure Java 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type of driver communicates using a network protocol to a middle tier server.</a:t>
            </a:r>
          </a:p>
          <a:p>
            <a:r>
              <a:rPr lang="en-US" dirty="0" smtClean="0"/>
              <a:t> The middle tier in turn communicates to the database. </a:t>
            </a:r>
          </a:p>
          <a:p>
            <a:r>
              <a:rPr lang="en-US" dirty="0" smtClean="0"/>
              <a:t>Oracle does not provide a Type 3 driver. They do, however, have a program called Connection Manager that, when used in combination with Oracle's Type 4 driver, acts as a Type 3 driver in many respects. </a:t>
            </a:r>
          </a:p>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4 Driver: Native Protocol, Pure Java Driver </a:t>
            </a:r>
            <a:br>
              <a:rPr lang="en-US" b="1" dirty="0" smtClean="0"/>
            </a:br>
            <a:endParaRPr lang="en-US" dirty="0"/>
          </a:p>
        </p:txBody>
      </p:sp>
      <p:pic>
        <p:nvPicPr>
          <p:cNvPr id="4" name="Content Placeholder 3"/>
          <p:cNvPicPr>
            <a:picLocks noGrp="1"/>
          </p:cNvPicPr>
          <p:nvPr>
            <p:ph idx="1"/>
          </p:nvPr>
        </p:nvPicPr>
        <p:blipFill>
          <a:blip r:embed="rId2"/>
          <a:stretch>
            <a:fillRect/>
          </a:stretch>
        </p:blipFill>
        <p:spPr>
          <a:xfrm>
            <a:off x="381000" y="1447800"/>
            <a:ext cx="8534400" cy="1905000"/>
          </a:xfrm>
          <a:prstGeom prst="rect">
            <a:avLst/>
          </a:prstGeom>
        </p:spPr>
      </p:pic>
      <p:sp>
        <p:nvSpPr>
          <p:cNvPr id="5" name="Rectangle 4"/>
          <p:cNvSpPr/>
          <p:nvPr/>
        </p:nvSpPr>
        <p:spPr>
          <a:xfrm>
            <a:off x="228600" y="3505200"/>
            <a:ext cx="8915400" cy="3108543"/>
          </a:xfrm>
          <a:prstGeom prst="rect">
            <a:avLst/>
          </a:prstGeom>
        </p:spPr>
        <p:txBody>
          <a:bodyPr wrap="square">
            <a:spAutoFit/>
          </a:bodyPr>
          <a:lstStyle/>
          <a:p>
            <a:pPr algn="just"/>
            <a:r>
              <a:rPr lang="en-US" sz="2800" dirty="0" smtClean="0"/>
              <a:t>These convert JDBC requests to database-specific network protocols, so that Java programs can connect directly to a database. </a:t>
            </a:r>
          </a:p>
          <a:p>
            <a:pPr algn="just"/>
            <a:r>
              <a:rPr lang="en-US" sz="2800" dirty="0" smtClean="0"/>
              <a:t>This type of driver, written entirely in Java, communicates directly with the database. </a:t>
            </a:r>
          </a:p>
          <a:p>
            <a:pPr algn="just"/>
            <a:r>
              <a:rPr lang="en-US" sz="2800" dirty="0" smtClean="0"/>
              <a:t>No local native code is required. Oracle's thin driver is an example of a Type 4 driver</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t>Introduction</a:t>
            </a:r>
            <a:endParaRPr lang="en-US" sz="2400" b="1" dirty="0"/>
          </a:p>
        </p:txBody>
      </p:sp>
      <p:sp>
        <p:nvSpPr>
          <p:cNvPr id="3" name="Content Placeholder 2"/>
          <p:cNvSpPr>
            <a:spLocks noGrp="1"/>
          </p:cNvSpPr>
          <p:nvPr>
            <p:ph idx="1"/>
          </p:nvPr>
        </p:nvSpPr>
        <p:spPr>
          <a:xfrm>
            <a:off x="228600" y="990600"/>
            <a:ext cx="8686800" cy="5486400"/>
          </a:xfrm>
        </p:spPr>
        <p:txBody>
          <a:bodyPr>
            <a:normAutofit/>
          </a:bodyPr>
          <a:lstStyle/>
          <a:p>
            <a:pPr algn="just">
              <a:lnSpc>
                <a:spcPct val="150000"/>
              </a:lnSpc>
            </a:pPr>
            <a:r>
              <a:rPr lang="en-US" sz="2400" dirty="0"/>
              <a:t> </a:t>
            </a:r>
            <a:r>
              <a:rPr lang="en-US" sz="2400" dirty="0" smtClean="0"/>
              <a:t>JDBC is a java application program interface that allows the java programmers to access database management system from java code.</a:t>
            </a:r>
          </a:p>
          <a:p>
            <a:pPr algn="just">
              <a:lnSpc>
                <a:spcPct val="150000"/>
              </a:lnSpc>
            </a:pPr>
            <a:r>
              <a:rPr lang="en-US" sz="2400" dirty="0" smtClean="0"/>
              <a:t>It was developed by Java soft , a subsidiary of Sun Microsystems.</a:t>
            </a:r>
          </a:p>
          <a:p>
            <a:pPr algn="just">
              <a:lnSpc>
                <a:spcPct val="150000"/>
              </a:lnSpc>
            </a:pPr>
            <a:r>
              <a:rPr lang="en-US" sz="2400" dirty="0" smtClean="0"/>
              <a:t>JDBC </a:t>
            </a:r>
            <a:r>
              <a:rPr lang="en-US" sz="2400" dirty="0"/>
              <a:t>is a Java API to connect and execute the query with the database. </a:t>
            </a:r>
          </a:p>
        </p:txBody>
      </p:sp>
      <p:pic>
        <p:nvPicPr>
          <p:cNvPr id="2050" name="Picture 2" descr="C:\Users\Nandini\Desktop\SJC_MYSORE\JAVA &amp; J2EE\UNIT-03\download.png"/>
          <p:cNvPicPr>
            <a:picLocks noChangeAspect="1" noChangeArrowheads="1"/>
          </p:cNvPicPr>
          <p:nvPr/>
        </p:nvPicPr>
        <p:blipFill>
          <a:blip r:embed="rId2" cstate="print"/>
          <a:srcRect/>
          <a:stretch>
            <a:fillRect/>
          </a:stretch>
        </p:blipFill>
        <p:spPr bwMode="auto">
          <a:xfrm>
            <a:off x="2057400" y="4114800"/>
            <a:ext cx="4953000" cy="21431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0220916_101430.jpg"/>
          <p:cNvPicPr>
            <a:picLocks noGrp="1" noChangeAspect="1"/>
          </p:cNvPicPr>
          <p:nvPr>
            <p:ph idx="1"/>
          </p:nvPr>
        </p:nvPicPr>
        <p:blipFill>
          <a:blip r:embed="rId2"/>
          <a:stretch>
            <a:fillRect/>
          </a:stretch>
        </p:blipFill>
        <p:spPr>
          <a:xfrm>
            <a:off x="457200" y="1752600"/>
            <a:ext cx="8229600" cy="377516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t>Steps For Connectivity Between Java Program and Database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1) Import the Packages.</a:t>
            </a:r>
          </a:p>
          <a:p>
            <a:pPr>
              <a:buNone/>
            </a:pPr>
            <a:r>
              <a:rPr lang="en-US" dirty="0" smtClean="0"/>
              <a:t>2) a)Load the drivers using the forName() method.</a:t>
            </a:r>
          </a:p>
          <a:p>
            <a:pPr>
              <a:buNone/>
            </a:pPr>
            <a:r>
              <a:rPr lang="en-US" dirty="0" smtClean="0"/>
              <a:t>    b) Register the drivers using DriverManager.</a:t>
            </a:r>
          </a:p>
          <a:p>
            <a:pPr>
              <a:buNone/>
            </a:pPr>
            <a:r>
              <a:rPr lang="en-US" dirty="0" smtClean="0"/>
              <a:t>3) Establish a connection using the Connection class object.</a:t>
            </a:r>
          </a:p>
          <a:p>
            <a:pPr>
              <a:buNone/>
            </a:pPr>
            <a:r>
              <a:rPr lang="en-US" dirty="0" smtClean="0"/>
              <a:t>4) Create a statement.</a:t>
            </a:r>
          </a:p>
          <a:p>
            <a:pPr>
              <a:buNone/>
            </a:pPr>
            <a:r>
              <a:rPr lang="en-US" dirty="0" smtClean="0"/>
              <a:t>5) Execute the query.</a:t>
            </a:r>
          </a:p>
          <a:p>
            <a:pPr>
              <a:buNone/>
            </a:pPr>
            <a:r>
              <a:rPr lang="en-US" dirty="0" smtClean="0"/>
              <a:t>6) Process Result</a:t>
            </a:r>
          </a:p>
          <a:p>
            <a:pPr>
              <a:buNone/>
            </a:pPr>
            <a:r>
              <a:rPr lang="en-US" dirty="0" smtClean="0"/>
              <a:t>7) Close the connections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0220916_080424.jpg"/>
          <p:cNvPicPr>
            <a:picLocks noGrp="1" noChangeAspect="1"/>
          </p:cNvPicPr>
          <p:nvPr>
            <p:ph idx="1"/>
          </p:nvPr>
        </p:nvPicPr>
        <p:blipFill>
          <a:blip r:embed="rId2" cstate="print"/>
          <a:srcRect l="4301" r="1075" b="14474"/>
          <a:stretch>
            <a:fillRect/>
          </a:stretch>
        </p:blipFill>
        <p:spPr>
          <a:xfrm>
            <a:off x="609600" y="228600"/>
            <a:ext cx="8001000" cy="6629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a:t>
            </a:r>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Grouping a set of INSERT or, UPDATE or, DELETE commands and execute them at once this mechanism is known as a </a:t>
            </a:r>
            <a:r>
              <a:rPr lang="en-US" b="1" dirty="0" smtClean="0"/>
              <a:t>batch update</a:t>
            </a:r>
            <a:r>
              <a:rPr lang="en-US" dirty="0" smtClean="0"/>
              <a:t>.</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statements to the batch</a:t>
            </a:r>
            <a:br>
              <a:rPr lang="en-US" dirty="0" smtClean="0"/>
            </a:b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smtClean="0"/>
              <a:t>The statement, Prepared Statement, and Callable Statement objects hold a list to which you can add related statements using the </a:t>
            </a:r>
            <a:r>
              <a:rPr lang="en-US" b="1" dirty="0" err="1" smtClean="0"/>
              <a:t>addBatch</a:t>
            </a:r>
            <a:r>
              <a:rPr lang="en-US" b="1" dirty="0" smtClean="0"/>
              <a:t>()</a:t>
            </a:r>
            <a:r>
              <a:rPr lang="en-US" dirty="0" smtClean="0"/>
              <a:t> method.</a:t>
            </a:r>
          </a:p>
          <a:p>
            <a:pPr algn="just"/>
            <a:endParaRPr lang="en-US" dirty="0" smtClean="0"/>
          </a:p>
          <a:p>
            <a:r>
              <a:rPr lang="en-US" dirty="0" err="1" smtClean="0"/>
              <a:t>stmt.addBatch</a:t>
            </a:r>
            <a:r>
              <a:rPr lang="en-US" dirty="0" smtClean="0"/>
              <a:t>(insert1); </a:t>
            </a:r>
          </a:p>
          <a:p>
            <a:r>
              <a:rPr lang="en-US" dirty="0" err="1" smtClean="0"/>
              <a:t>stmt.addBatch</a:t>
            </a:r>
            <a:r>
              <a:rPr lang="en-US" dirty="0" smtClean="0"/>
              <a:t>(insert2); </a:t>
            </a:r>
          </a:p>
          <a:p>
            <a:r>
              <a:rPr lang="en-US" dirty="0" err="1" smtClean="0"/>
              <a:t>stmt.addBatch</a:t>
            </a:r>
            <a:r>
              <a:rPr lang="en-US" dirty="0" smtClean="0"/>
              <a:t>(insert3);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Executing the batch</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After adding the required statements, you can execute a batch using the execute Batch()  method of the Statement interface.</a:t>
            </a:r>
          </a:p>
          <a:p>
            <a:pPr>
              <a:buNone/>
            </a:pPr>
            <a:r>
              <a:rPr lang="en-US" b="1" dirty="0" smtClean="0"/>
              <a:t>     </a:t>
            </a:r>
            <a:r>
              <a:rPr lang="en-US" b="1" dirty="0" err="1" smtClean="0"/>
              <a:t>stmt.executeBatch</a:t>
            </a:r>
            <a:r>
              <a:rPr lang="en-US" b="1" dirty="0" smtClean="0"/>
              <a:t>();</a:t>
            </a:r>
          </a:p>
          <a:p>
            <a:pPr algn="just"/>
            <a:r>
              <a:rPr lang="en-US" dirty="0" smtClean="0"/>
              <a:t>Using batch updates, we can reduce the communication overhead and increase the performance of our Java application.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a:t>
            </a:r>
            <a:endParaRPr lang="en-US" dirty="0"/>
          </a:p>
        </p:txBody>
      </p:sp>
      <p:sp>
        <p:nvSpPr>
          <p:cNvPr id="3" name="Content Placeholder 2"/>
          <p:cNvSpPr>
            <a:spLocks noGrp="1"/>
          </p:cNvSpPr>
          <p:nvPr>
            <p:ph idx="1"/>
          </p:nvPr>
        </p:nvSpPr>
        <p:spPr/>
        <p:txBody>
          <a:bodyPr/>
          <a:lstStyle/>
          <a:p>
            <a:pPr algn="just"/>
            <a:r>
              <a:rPr lang="en-US" dirty="0" smtClean="0"/>
              <a:t>Before adding statements to the batch you need to turn the auto commit off using the </a:t>
            </a:r>
            <a:r>
              <a:rPr lang="en-US" b="1" dirty="0" err="1" smtClean="0"/>
              <a:t>con.setAutoCommit</a:t>
            </a:r>
            <a:r>
              <a:rPr lang="en-US" b="1" dirty="0" smtClean="0"/>
              <a:t>(false)</a:t>
            </a:r>
            <a:r>
              <a:rPr lang="en-US" dirty="0" smtClean="0"/>
              <a:t> and, after executing the batch you need to save the changes using the </a:t>
            </a:r>
            <a:r>
              <a:rPr lang="en-US" b="1" dirty="0" err="1" smtClean="0"/>
              <a:t>con.commit</a:t>
            </a:r>
            <a:r>
              <a:rPr lang="en-US" b="1" dirty="0" smtClean="0"/>
              <a:t>()</a:t>
            </a:r>
            <a:r>
              <a:rPr lang="en-US" dirty="0" smtClean="0"/>
              <a:t> method.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
            </a:r>
            <a:br>
              <a:rPr lang="en-US" dirty="0" smtClean="0"/>
            </a:br>
            <a:r>
              <a:rPr lang="en-US" dirty="0" smtClean="0"/>
              <a:t>Assume we have created a table named Sales in the database with the following description:</a:t>
            </a:r>
            <a:endParaRPr lang="en-US" dirty="0"/>
          </a:p>
        </p:txBody>
      </p:sp>
      <p:pic>
        <p:nvPicPr>
          <p:cNvPr id="5" name="Content Placeholder 4" descr="Screenshot (29).png"/>
          <p:cNvPicPr>
            <a:picLocks noGrp="1" noChangeAspect="1"/>
          </p:cNvPicPr>
          <p:nvPr>
            <p:ph idx="1"/>
          </p:nvPr>
        </p:nvPicPr>
        <p:blipFill>
          <a:blip r:embed="rId2"/>
          <a:srcRect l="25389" t="40407" r="25389" b="29288"/>
          <a:stretch>
            <a:fillRect/>
          </a:stretch>
        </p:blipFill>
        <p:spPr>
          <a:xfrm>
            <a:off x="381000" y="2133600"/>
            <a:ext cx="8534400" cy="2971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0).png"/>
          <p:cNvPicPr>
            <a:picLocks noGrp="1" noChangeAspect="1"/>
          </p:cNvPicPr>
          <p:nvPr>
            <p:ph idx="1"/>
          </p:nvPr>
        </p:nvPicPr>
        <p:blipFill>
          <a:blip r:embed="rId2"/>
          <a:srcRect t="5848" r="2659" b="7889"/>
          <a:stretch>
            <a:fillRect/>
          </a:stretch>
        </p:blipFill>
        <p:spPr>
          <a:xfrm>
            <a:off x="0" y="381000"/>
            <a:ext cx="8915400" cy="61722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br>
              <a:rPr lang="en-US" dirty="0" smtClean="0"/>
            </a:br>
            <a:endParaRPr lang="en-US" dirty="0"/>
          </a:p>
        </p:txBody>
      </p:sp>
      <p:sp>
        <p:nvSpPr>
          <p:cNvPr id="3" name="Content Placeholder 2"/>
          <p:cNvSpPr>
            <a:spLocks noGrp="1"/>
          </p:cNvSpPr>
          <p:nvPr>
            <p:ph idx="1"/>
          </p:nvPr>
        </p:nvSpPr>
        <p:spPr/>
        <p:txBody>
          <a:bodyPr/>
          <a:lstStyle/>
          <a:p>
            <a:r>
              <a:rPr lang="en-US" dirty="0" smtClean="0"/>
              <a:t>Connection established......</a:t>
            </a:r>
          </a:p>
          <a:p>
            <a:r>
              <a:rPr lang="en-US" dirty="0" smtClean="0"/>
              <a:t> Records inserted......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8229600" cy="868363"/>
          </a:xfrm>
        </p:spPr>
        <p:txBody>
          <a:bodyPr>
            <a:normAutofit/>
          </a:bodyPr>
          <a:lstStyle/>
          <a:p>
            <a:r>
              <a:rPr lang="en-US" sz="3200" b="1" dirty="0" smtClean="0"/>
              <a:t>JDBC</a:t>
            </a:r>
            <a:endParaRPr lang="en-US" sz="3200" b="1" dirty="0"/>
          </a:p>
        </p:txBody>
      </p:sp>
      <p:sp>
        <p:nvSpPr>
          <p:cNvPr id="3" name="Content Placeholder 2"/>
          <p:cNvSpPr>
            <a:spLocks noGrp="1"/>
          </p:cNvSpPr>
          <p:nvPr>
            <p:ph idx="4294967295"/>
          </p:nvPr>
        </p:nvSpPr>
        <p:spPr>
          <a:xfrm>
            <a:off x="152400" y="609600"/>
            <a:ext cx="8991600" cy="6019800"/>
          </a:xfrm>
        </p:spPr>
        <p:txBody>
          <a:bodyPr>
            <a:normAutofit fontScale="92500"/>
          </a:bodyPr>
          <a:lstStyle/>
          <a:p>
            <a:pPr algn="just">
              <a:lnSpc>
                <a:spcPct val="150000"/>
              </a:lnSpc>
            </a:pPr>
            <a:r>
              <a:rPr lang="en-US" sz="2800" dirty="0"/>
              <a:t>JDBC is an interface between Java and Database</a:t>
            </a:r>
          </a:p>
          <a:p>
            <a:pPr algn="just">
              <a:lnSpc>
                <a:spcPct val="150000"/>
              </a:lnSpc>
            </a:pPr>
            <a:r>
              <a:rPr lang="en-US" sz="2800" dirty="0" smtClean="0"/>
              <a:t>JDBC </a:t>
            </a:r>
            <a:r>
              <a:rPr lang="en-US" sz="2800" dirty="0"/>
              <a:t>receives queries from Java Application program and communicate with Database</a:t>
            </a:r>
          </a:p>
          <a:p>
            <a:pPr algn="just">
              <a:lnSpc>
                <a:spcPct val="150000"/>
              </a:lnSpc>
            </a:pPr>
            <a:r>
              <a:rPr lang="en-US" sz="2800" dirty="0" smtClean="0"/>
              <a:t>All </a:t>
            </a:r>
            <a:r>
              <a:rPr lang="en-US" sz="2800" dirty="0"/>
              <a:t>the communications are in the form of SQL </a:t>
            </a:r>
            <a:r>
              <a:rPr lang="en-US" sz="2800" dirty="0" smtClean="0"/>
              <a:t>commands.</a:t>
            </a:r>
          </a:p>
          <a:p>
            <a:pPr>
              <a:lnSpc>
                <a:spcPct val="150000"/>
              </a:lnSpc>
            </a:pPr>
            <a:r>
              <a:rPr lang="en-US" sz="2800" dirty="0"/>
              <a:t>JDBC is </a:t>
            </a:r>
            <a:r>
              <a:rPr lang="en-US" sz="2800" dirty="0" smtClean="0"/>
              <a:t>responsible for:</a:t>
            </a:r>
            <a:endParaRPr lang="en-US" sz="2800" dirty="0"/>
          </a:p>
          <a:p>
            <a:pPr marL="514350" indent="-514350">
              <a:lnSpc>
                <a:spcPct val="150000"/>
              </a:lnSpc>
              <a:buFont typeface="+mj-lt"/>
              <a:buAutoNum type="arabicPeriod"/>
            </a:pPr>
            <a:r>
              <a:rPr lang="en-US" sz="2800" dirty="0" smtClean="0"/>
              <a:t>Open </a:t>
            </a:r>
            <a:r>
              <a:rPr lang="en-US" sz="2800" dirty="0"/>
              <a:t>a Connection</a:t>
            </a:r>
          </a:p>
          <a:p>
            <a:pPr marL="514350" indent="-514350">
              <a:lnSpc>
                <a:spcPct val="150000"/>
              </a:lnSpc>
              <a:buFont typeface="+mj-lt"/>
              <a:buAutoNum type="arabicPeriod"/>
            </a:pPr>
            <a:r>
              <a:rPr lang="en-US" sz="2800" dirty="0" smtClean="0"/>
              <a:t>Communicate </a:t>
            </a:r>
            <a:r>
              <a:rPr lang="en-US" sz="2800" dirty="0"/>
              <a:t>with database</a:t>
            </a:r>
          </a:p>
          <a:p>
            <a:pPr marL="514350" indent="-514350">
              <a:lnSpc>
                <a:spcPct val="150000"/>
              </a:lnSpc>
              <a:buFont typeface="+mj-lt"/>
              <a:buAutoNum type="arabicPeriod"/>
            </a:pPr>
            <a:r>
              <a:rPr lang="en-US" sz="2800" dirty="0" smtClean="0"/>
              <a:t>Execute </a:t>
            </a:r>
            <a:r>
              <a:rPr lang="en-US" sz="2800" dirty="0"/>
              <a:t>SQL statements</a:t>
            </a:r>
          </a:p>
          <a:p>
            <a:pPr marL="514350" indent="-514350">
              <a:lnSpc>
                <a:spcPct val="150000"/>
              </a:lnSpc>
              <a:buFont typeface="+mj-lt"/>
              <a:buAutoNum type="arabicPeriod"/>
            </a:pPr>
            <a:r>
              <a:rPr lang="en-US" sz="2800" dirty="0" smtClean="0"/>
              <a:t>Retrieve </a:t>
            </a:r>
            <a:r>
              <a:rPr lang="en-US" sz="2800" dirty="0"/>
              <a:t>query results</a:t>
            </a:r>
          </a:p>
          <a:p>
            <a:pPr algn="just">
              <a:lnSpc>
                <a:spcPct val="150000"/>
              </a:lnSpc>
            </a:pPr>
            <a:endParaRPr lang="en-US" sz="2800" dirty="0"/>
          </a:p>
          <a:p>
            <a:pPr algn="just">
              <a:lnSpc>
                <a:spcPct val="150000"/>
              </a:lnSpc>
            </a:pPr>
            <a:endParaRPr lang="en-US" sz="2800" dirty="0"/>
          </a:p>
        </p:txBody>
      </p:sp>
      <p:pic>
        <p:nvPicPr>
          <p:cNvPr id="1028" name="Picture 4" descr="C:\Users\Nandini\Desktop\SJC_MYSORE\JAVA &amp; J2EE\UNIT-03\JDBC\IMAGES\jdbc.png"/>
          <p:cNvPicPr>
            <a:picLocks noChangeAspect="1" noChangeArrowheads="1"/>
          </p:cNvPicPr>
          <p:nvPr/>
        </p:nvPicPr>
        <p:blipFill>
          <a:blip r:embed="rId2" cstate="print"/>
          <a:srcRect l="4615" t="14583" r="3077" b="12500"/>
          <a:stretch>
            <a:fillRect/>
          </a:stretch>
        </p:blipFill>
        <p:spPr bwMode="auto">
          <a:xfrm>
            <a:off x="4572000" y="3352800"/>
            <a:ext cx="4572000" cy="2667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output</a:t>
            </a:r>
            <a:endParaRPr lang="en-US" dirty="0"/>
          </a:p>
        </p:txBody>
      </p:sp>
      <p:pic>
        <p:nvPicPr>
          <p:cNvPr id="4" name="Content Placeholder 3" descr="Screenshot (31).png"/>
          <p:cNvPicPr>
            <a:picLocks noGrp="1" noChangeAspect="1"/>
          </p:cNvPicPr>
          <p:nvPr>
            <p:ph idx="1"/>
          </p:nvPr>
        </p:nvPicPr>
        <p:blipFill>
          <a:blip r:embed="rId2"/>
          <a:srcRect l="25389" t="53876" r="26336" b="24237"/>
          <a:stretch>
            <a:fillRect/>
          </a:stretch>
        </p:blipFill>
        <p:spPr>
          <a:xfrm>
            <a:off x="1066800" y="2362200"/>
            <a:ext cx="7162800" cy="26670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3" name="Content Placeholder 2"/>
          <p:cNvSpPr>
            <a:spLocks noGrp="1"/>
          </p:cNvSpPr>
          <p:nvPr>
            <p:ph idx="1"/>
          </p:nvPr>
        </p:nvSpPr>
        <p:spPr/>
        <p:txBody>
          <a:bodyPr>
            <a:normAutofit/>
          </a:bodyPr>
          <a:lstStyle/>
          <a:p>
            <a:r>
              <a:rPr lang="en-US" dirty="0" smtClean="0"/>
              <a:t>Java programming language retrieves data from a database, there has to be some form of mapping and data conversion. </a:t>
            </a:r>
          </a:p>
          <a:p>
            <a:r>
              <a:rPr lang="en-US" dirty="0" smtClean="0"/>
              <a:t>In most cases, programmers using the JDBC API will be programming with knowledge of their target database's schema. </a:t>
            </a:r>
          </a:p>
          <a:p>
            <a:pPr>
              <a:buNone/>
            </a:pP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JDBC Types Mapped to Java Types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800" dirty="0" smtClean="0"/>
              <a:t>A programmer should write code with this mapping in mind. For example, if a value in the database is a SMALLINT, a short should be the data type used in a JDBC application.</a:t>
            </a:r>
          </a:p>
          <a:p>
            <a:pPr algn="just"/>
            <a:r>
              <a:rPr lang="en-US" sz="2800" dirty="0" smtClean="0"/>
              <a:t> The </a:t>
            </a:r>
            <a:r>
              <a:rPr lang="en-US" sz="2800" dirty="0" err="1" smtClean="0"/>
              <a:t>getObject</a:t>
            </a:r>
            <a:r>
              <a:rPr lang="en-US" sz="2800" dirty="0" smtClean="0"/>
              <a:t> methods for both the </a:t>
            </a:r>
            <a:r>
              <a:rPr lang="en-US" sz="2800" dirty="0" err="1" smtClean="0"/>
              <a:t>CallableStatement</a:t>
            </a:r>
            <a:r>
              <a:rPr lang="en-US" sz="2800" dirty="0" smtClean="0"/>
              <a:t> and </a:t>
            </a:r>
            <a:r>
              <a:rPr lang="en-US" sz="2800" dirty="0" err="1" smtClean="0"/>
              <a:t>ResultSet</a:t>
            </a:r>
            <a:r>
              <a:rPr lang="en-US" sz="2800" dirty="0" smtClean="0"/>
              <a:t> interfaces use the mapping in </a:t>
            </a:r>
            <a:r>
              <a:rPr lang="en-US" sz="2800" dirty="0" smtClean="0">
                <a:hlinkClick r:id="rId2"/>
              </a:rPr>
              <a:t>"JDBC Types Mapped to Java Object Types"</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JDBC Type                                 Java Type</a:t>
            </a:r>
          </a:p>
          <a:p>
            <a:pPr algn="just"/>
            <a:r>
              <a:rPr lang="en-US" dirty="0" smtClean="0"/>
              <a:t>CHAR                                          String</a:t>
            </a:r>
          </a:p>
          <a:p>
            <a:pPr algn="just"/>
            <a:r>
              <a:rPr lang="en-US" dirty="0" smtClean="0"/>
              <a:t> VARCHAR                                  String</a:t>
            </a:r>
          </a:p>
          <a:p>
            <a:pPr algn="just"/>
            <a:r>
              <a:rPr lang="en-US" dirty="0" smtClean="0"/>
              <a:t> BIT                                              </a:t>
            </a:r>
            <a:r>
              <a:rPr lang="en-US" dirty="0" err="1" smtClean="0"/>
              <a:t>boolean</a:t>
            </a:r>
            <a:endParaRPr lang="en-US" dirty="0" smtClean="0"/>
          </a:p>
          <a:p>
            <a:pPr algn="just"/>
            <a:r>
              <a:rPr lang="en-US" dirty="0" smtClean="0"/>
              <a:t>REAL                                            float</a:t>
            </a:r>
          </a:p>
          <a:p>
            <a:pPr algn="just"/>
            <a:r>
              <a:rPr lang="en-US" dirty="0" smtClean="0"/>
              <a:t>FLOAT                                         double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Types Mapped to JDBC Types</a:t>
            </a:r>
            <a:br>
              <a:rPr lang="en-US" b="1" dirty="0" smtClean="0"/>
            </a:br>
            <a:endParaRPr lang="en-US" dirty="0"/>
          </a:p>
        </p:txBody>
      </p:sp>
      <p:sp>
        <p:nvSpPr>
          <p:cNvPr id="3" name="Content Placeholder 2"/>
          <p:cNvSpPr>
            <a:spLocks noGrp="1"/>
          </p:cNvSpPr>
          <p:nvPr>
            <p:ph idx="1"/>
          </p:nvPr>
        </p:nvSpPr>
        <p:spPr/>
        <p:txBody>
          <a:bodyPr/>
          <a:lstStyle/>
          <a:p>
            <a:r>
              <a:rPr lang="en-US" dirty="0" smtClean="0"/>
              <a:t>The table shows the mapping a driver should use for the </a:t>
            </a:r>
            <a:r>
              <a:rPr lang="en-US" dirty="0" err="1" smtClean="0"/>
              <a:t>ResultSet.updateXXX</a:t>
            </a:r>
            <a:r>
              <a:rPr lang="en-US" dirty="0" smtClean="0"/>
              <a:t> methods and for IN parameters.</a:t>
            </a:r>
          </a:p>
          <a:p>
            <a:r>
              <a:rPr lang="en-US" dirty="0" smtClean="0"/>
              <a:t>Java Type                               JDBC Type</a:t>
            </a:r>
          </a:p>
          <a:p>
            <a:r>
              <a:rPr lang="en-US" sz="2400" dirty="0" smtClean="0"/>
              <a:t>  String                              CHAR, VARCHAR, or LONGVARCHAR</a:t>
            </a:r>
          </a:p>
          <a:p>
            <a:r>
              <a:rPr lang="en-US" sz="2400" dirty="0" err="1" smtClean="0"/>
              <a:t>java.math.BigDecimal</a:t>
            </a:r>
            <a:r>
              <a:rPr lang="en-US" sz="2400" dirty="0" smtClean="0"/>
              <a:t>                            NUMERIC</a:t>
            </a:r>
          </a:p>
          <a:p>
            <a:r>
              <a:rPr lang="en-US" sz="2400" dirty="0" err="1" smtClean="0"/>
              <a:t>java.sql.Date</a:t>
            </a:r>
            <a:r>
              <a:rPr lang="en-US" sz="2400" dirty="0" smtClean="0"/>
              <a:t>                                             DATE</a:t>
            </a:r>
          </a:p>
          <a:p>
            <a:r>
              <a:rPr lang="en-US" sz="2400" dirty="0" smtClean="0"/>
              <a:t> </a:t>
            </a:r>
            <a:r>
              <a:rPr lang="en-US" sz="2400" dirty="0" err="1" smtClean="0"/>
              <a:t>java.sql.Time</a:t>
            </a:r>
            <a:r>
              <a:rPr lang="en-US" sz="2400" dirty="0" smtClean="0"/>
              <a:t>                                          TIME  </a:t>
            </a:r>
          </a:p>
          <a:p>
            <a:r>
              <a:rPr lang="en-US" sz="2400" dirty="0" smtClean="0"/>
              <a:t>  </a:t>
            </a:r>
            <a:r>
              <a:rPr lang="en-US" sz="2400" dirty="0" err="1" smtClean="0">
                <a:hlinkClick r:id="rId2"/>
              </a:rPr>
              <a:t>java.sql</a:t>
            </a:r>
            <a:r>
              <a:rPr lang="en-US" sz="2400" dirty="0" err="1" smtClean="0"/>
              <a:t>.Timestamp</a:t>
            </a:r>
            <a:r>
              <a:rPr lang="en-US" sz="2400" dirty="0" smtClean="0"/>
              <a:t>                               TIMESTAMP</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
            </a:r>
            <a:br>
              <a:rPr lang="en-US" b="1" dirty="0" smtClean="0"/>
            </a:br>
            <a:r>
              <a:rPr lang="en-US" b="1" dirty="0" smtClean="0"/>
              <a:t>JDBC Types Mapped to Java Object Types</a:t>
            </a:r>
            <a:br>
              <a:rPr lang="en-US" b="1" dirty="0" smtClean="0"/>
            </a:br>
            <a:endParaRPr lang="en-US" dirty="0"/>
          </a:p>
        </p:txBody>
      </p:sp>
      <p:sp>
        <p:nvSpPr>
          <p:cNvPr id="3" name="Content Placeholder 2"/>
          <p:cNvSpPr>
            <a:spLocks noGrp="1"/>
          </p:cNvSpPr>
          <p:nvPr>
            <p:ph idx="1"/>
          </p:nvPr>
        </p:nvSpPr>
        <p:spPr/>
        <p:txBody>
          <a:bodyPr/>
          <a:lstStyle/>
          <a:p>
            <a:r>
              <a:rPr lang="en-US" dirty="0" err="1" smtClean="0"/>
              <a:t>ResultSet.getObject</a:t>
            </a:r>
            <a:r>
              <a:rPr lang="en-US" dirty="0" smtClean="0"/>
              <a:t> and </a:t>
            </a:r>
            <a:r>
              <a:rPr lang="en-US" dirty="0" err="1" smtClean="0"/>
              <a:t>CallableStatement.getObject</a:t>
            </a:r>
            <a:r>
              <a:rPr lang="en-US" dirty="0" smtClean="0"/>
              <a:t>  use the mapping shown in this table for standard mappings.</a:t>
            </a:r>
            <a:endParaRPr lang="en-US" dirty="0"/>
          </a:p>
        </p:txBody>
      </p:sp>
      <p:pic>
        <p:nvPicPr>
          <p:cNvPr id="4" name="Picture 3" descr="Screenshot (32).png"/>
          <p:cNvPicPr>
            <a:picLocks noChangeAspect="1"/>
          </p:cNvPicPr>
          <p:nvPr/>
        </p:nvPicPr>
        <p:blipFill>
          <a:blip r:embed="rId2"/>
          <a:srcRect l="5833" t="24802" r="58334" b="36660"/>
          <a:stretch>
            <a:fillRect/>
          </a:stretch>
        </p:blipFill>
        <p:spPr>
          <a:xfrm>
            <a:off x="990600" y="3276600"/>
            <a:ext cx="5867400" cy="3352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Java Object Types Mapped to JDBC Types</a:t>
            </a:r>
            <a:br>
              <a:rPr lang="en-US" b="1" dirty="0" smtClean="0"/>
            </a:br>
            <a:endParaRPr lang="en-US" dirty="0"/>
          </a:p>
        </p:txBody>
      </p:sp>
      <p:sp>
        <p:nvSpPr>
          <p:cNvPr id="3" name="Content Placeholder 2"/>
          <p:cNvSpPr>
            <a:spLocks noGrp="1"/>
          </p:cNvSpPr>
          <p:nvPr>
            <p:ph idx="1"/>
          </p:nvPr>
        </p:nvSpPr>
        <p:spPr/>
        <p:txBody>
          <a:bodyPr/>
          <a:lstStyle/>
          <a:p>
            <a:r>
              <a:rPr lang="en-US" dirty="0" err="1" smtClean="0"/>
              <a:t>PreparedStatement.setObject</a:t>
            </a:r>
            <a:r>
              <a:rPr lang="en-US" dirty="0" smtClean="0"/>
              <a:t> and </a:t>
            </a:r>
            <a:r>
              <a:rPr lang="en-US" dirty="0" err="1" smtClean="0"/>
              <a:t>RowSet.setObject</a:t>
            </a:r>
            <a:r>
              <a:rPr lang="en-US" dirty="0" smtClean="0"/>
              <a:t> use the mapping shown in this table when no parameter specifying a target JDBC type is provided.</a:t>
            </a:r>
            <a:endParaRPr lang="en-US" dirty="0"/>
          </a:p>
        </p:txBody>
      </p:sp>
      <p:pic>
        <p:nvPicPr>
          <p:cNvPr id="4" name="Picture 3" descr="Screenshot (33).png"/>
          <p:cNvPicPr>
            <a:picLocks noChangeAspect="1"/>
          </p:cNvPicPr>
          <p:nvPr/>
        </p:nvPicPr>
        <p:blipFill>
          <a:blip r:embed="rId2"/>
          <a:srcRect l="5000" t="11463" r="47500" b="50000"/>
          <a:stretch>
            <a:fillRect/>
          </a:stretch>
        </p:blipFill>
        <p:spPr>
          <a:xfrm>
            <a:off x="990600" y="3733800"/>
            <a:ext cx="6781800" cy="2819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Data Types</a:t>
            </a:r>
            <a:endParaRPr lang="en-US" dirty="0"/>
          </a:p>
        </p:txBody>
      </p:sp>
      <p:sp>
        <p:nvSpPr>
          <p:cNvPr id="3" name="Content Placeholder 2"/>
          <p:cNvSpPr>
            <a:spLocks noGrp="1"/>
          </p:cNvSpPr>
          <p:nvPr>
            <p:ph idx="1"/>
          </p:nvPr>
        </p:nvSpPr>
        <p:spPr/>
        <p:txBody>
          <a:bodyPr/>
          <a:lstStyle/>
          <a:p>
            <a:r>
              <a:rPr lang="en-US" dirty="0" smtClean="0"/>
              <a:t>The JDBC driver converts the Java data type to the appropriate JDBC type, before sending it to the database. </a:t>
            </a:r>
          </a:p>
          <a:p>
            <a:r>
              <a:rPr lang="en-US" dirty="0" smtClean="0"/>
              <a:t>It uses a default mapping for most data types. </a:t>
            </a:r>
          </a:p>
          <a:p>
            <a:r>
              <a:rPr lang="en-US" dirty="0" smtClean="0"/>
              <a:t>For example, a Java </a:t>
            </a:r>
            <a:r>
              <a:rPr lang="en-US" b="1" dirty="0" err="1" smtClean="0"/>
              <a:t>int</a:t>
            </a:r>
            <a:r>
              <a:rPr lang="en-US" dirty="0" smtClean="0"/>
              <a:t> is converted to an SQL INTEGER. </a:t>
            </a:r>
          </a:p>
          <a:p>
            <a:r>
              <a:rPr lang="en-US" dirty="0" smtClean="0"/>
              <a:t>Default mappings were created to provide consistency between drivers.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The default JDBC data type that the Java data type is converted to, when you call the </a:t>
            </a:r>
            <a:r>
              <a:rPr lang="en-US" dirty="0" err="1" smtClean="0"/>
              <a:t>setXXX</a:t>
            </a:r>
            <a:r>
              <a:rPr lang="en-US" dirty="0" smtClean="0"/>
              <a:t>() method of the </a:t>
            </a:r>
            <a:r>
              <a:rPr lang="en-US" dirty="0" err="1" smtClean="0"/>
              <a:t>PreparedStatement</a:t>
            </a:r>
            <a:r>
              <a:rPr lang="en-US" dirty="0" smtClean="0"/>
              <a:t> or </a:t>
            </a:r>
            <a:r>
              <a:rPr lang="en-US" dirty="0" err="1" smtClean="0"/>
              <a:t>CallableStatement</a:t>
            </a:r>
            <a:r>
              <a:rPr lang="en-US" dirty="0" smtClean="0"/>
              <a:t> object or the </a:t>
            </a:r>
            <a:r>
              <a:rPr lang="en-US" dirty="0" err="1" smtClean="0"/>
              <a:t>ResultSet.updateXXX</a:t>
            </a:r>
            <a:r>
              <a:rPr lang="en-US" dirty="0" smtClean="0"/>
              <a:t>() method.</a:t>
            </a:r>
          </a:p>
          <a:p>
            <a:endParaRPr lang="en-US" dirty="0"/>
          </a:p>
        </p:txBody>
      </p:sp>
      <p:pic>
        <p:nvPicPr>
          <p:cNvPr id="4" name="Picture 3" descr="Screenshot (34).png"/>
          <p:cNvPicPr>
            <a:picLocks noChangeAspect="1"/>
          </p:cNvPicPr>
          <p:nvPr/>
        </p:nvPicPr>
        <p:blipFill>
          <a:blip r:embed="rId2"/>
          <a:srcRect l="25000" t="23320" r="28333" b="41107"/>
          <a:stretch>
            <a:fillRect/>
          </a:stretch>
        </p:blipFill>
        <p:spPr>
          <a:xfrm>
            <a:off x="304800" y="3429000"/>
            <a:ext cx="8382000" cy="276639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Data Types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JDBC 3.0 has enhanced support for BLOB, CLOB, ARRAY, and REF data types.</a:t>
            </a:r>
          </a:p>
          <a:p>
            <a:r>
              <a:rPr lang="en-US" dirty="0" smtClean="0"/>
              <a:t> The </a:t>
            </a:r>
            <a:r>
              <a:rPr lang="en-US" dirty="0" err="1" smtClean="0"/>
              <a:t>ResultSet</a:t>
            </a:r>
            <a:r>
              <a:rPr lang="en-US" dirty="0" smtClean="0"/>
              <a:t> object now has </a:t>
            </a:r>
            <a:r>
              <a:rPr lang="en-US" dirty="0" err="1" smtClean="0"/>
              <a:t>updateBLOB</a:t>
            </a:r>
            <a:r>
              <a:rPr lang="en-US" dirty="0" smtClean="0"/>
              <a:t>(), </a:t>
            </a:r>
            <a:r>
              <a:rPr lang="en-US" dirty="0" err="1" smtClean="0"/>
              <a:t>updateCLOB</a:t>
            </a:r>
            <a:r>
              <a:rPr lang="en-US" dirty="0" smtClean="0"/>
              <a:t>(), </a:t>
            </a:r>
            <a:r>
              <a:rPr lang="en-US" dirty="0" err="1" smtClean="0"/>
              <a:t>updateArray</a:t>
            </a:r>
            <a:r>
              <a:rPr lang="en-US" dirty="0" smtClean="0"/>
              <a:t>(), and </a:t>
            </a:r>
            <a:r>
              <a:rPr lang="en-US" dirty="0" err="1" smtClean="0"/>
              <a:t>updateRef</a:t>
            </a:r>
            <a:r>
              <a:rPr lang="en-US" dirty="0" smtClean="0"/>
              <a:t>() methods that enable you to directly manipulate the respective data on the server.</a:t>
            </a:r>
          </a:p>
          <a:p>
            <a:r>
              <a:rPr lang="en-US" dirty="0" smtClean="0"/>
              <a:t>The </a:t>
            </a:r>
            <a:r>
              <a:rPr lang="en-US" dirty="0" err="1" smtClean="0"/>
              <a:t>setXXX</a:t>
            </a:r>
            <a:r>
              <a:rPr lang="en-US" dirty="0" smtClean="0"/>
              <a:t>() and </a:t>
            </a:r>
            <a:r>
              <a:rPr lang="en-US" dirty="0" err="1" smtClean="0"/>
              <a:t>updateXXX</a:t>
            </a:r>
            <a:r>
              <a:rPr lang="en-US" dirty="0" smtClean="0"/>
              <a:t>() methods enable you to convert specific Java types to specific JDBC data types.</a:t>
            </a:r>
          </a:p>
          <a:p>
            <a:r>
              <a:rPr lang="en-US" dirty="0" smtClean="0"/>
              <a:t> The methods, </a:t>
            </a:r>
            <a:r>
              <a:rPr lang="en-US" dirty="0" err="1" smtClean="0"/>
              <a:t>setObject</a:t>
            </a:r>
            <a:r>
              <a:rPr lang="en-US" dirty="0" smtClean="0"/>
              <a:t>() and </a:t>
            </a:r>
            <a:r>
              <a:rPr lang="en-US" dirty="0" err="1" smtClean="0"/>
              <a:t>updateObject</a:t>
            </a:r>
            <a:r>
              <a:rPr lang="en-US" dirty="0" smtClean="0"/>
              <a:t>(), enable you to map almost any Java type to a JDBC data type.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Purpose of JDBC </a:t>
            </a:r>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lgn="just">
              <a:lnSpc>
                <a:spcPct val="150000"/>
              </a:lnSpc>
            </a:pPr>
            <a:r>
              <a:rPr lang="en-US" sz="2800" dirty="0"/>
              <a:t>Enterprise applications created using the JAVA EE technology need to interact with databases to store application-specific information. </a:t>
            </a:r>
            <a:endParaRPr lang="en-US" sz="2800" dirty="0" smtClean="0"/>
          </a:p>
          <a:p>
            <a:pPr algn="just">
              <a:lnSpc>
                <a:spcPct val="150000"/>
              </a:lnSpc>
            </a:pPr>
            <a:r>
              <a:rPr lang="en-US" sz="2800" dirty="0" smtClean="0"/>
              <a:t>So</a:t>
            </a:r>
            <a:r>
              <a:rPr lang="en-US" sz="2800" dirty="0"/>
              <a:t>, interacting with a database requires efficient database connectivity, which can be achieved by using the </a:t>
            </a:r>
            <a:r>
              <a:rPr lang="en-US" sz="2800" u="sng" dirty="0">
                <a:hlinkClick r:id="rId2"/>
              </a:rPr>
              <a:t>ODBC</a:t>
            </a:r>
            <a:r>
              <a:rPr lang="en-US" sz="2800" dirty="0"/>
              <a:t>(Open database connectivity) driver. </a:t>
            </a:r>
            <a:endParaRPr lang="en-US" sz="2800" dirty="0" smtClean="0"/>
          </a:p>
          <a:p>
            <a:pPr algn="just">
              <a:lnSpc>
                <a:spcPct val="150000"/>
              </a:lnSpc>
            </a:pPr>
            <a:r>
              <a:rPr lang="en-US" sz="2800" dirty="0" smtClean="0"/>
              <a:t>This </a:t>
            </a:r>
            <a:r>
              <a:rPr lang="en-US" sz="2800" dirty="0"/>
              <a:t>driver is used with JDBC to interact or communicate with various kinds of databases such as Oracle, MS Access, </a:t>
            </a:r>
            <a:r>
              <a:rPr lang="en-US" sz="2800" dirty="0" err="1"/>
              <a:t>Mysql</a:t>
            </a:r>
            <a:r>
              <a:rPr lang="en-US" sz="2800" dirty="0"/>
              <a:t>, and SQL server database.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592763"/>
          </a:xfrm>
        </p:spPr>
        <p:txBody>
          <a:bodyPr/>
          <a:lstStyle/>
          <a:p>
            <a:r>
              <a:rPr lang="en-US" dirty="0" err="1" smtClean="0"/>
              <a:t>ResultSet</a:t>
            </a:r>
            <a:r>
              <a:rPr lang="en-US" dirty="0" smtClean="0"/>
              <a:t> object provides corresponding </a:t>
            </a:r>
            <a:r>
              <a:rPr lang="en-US" dirty="0" err="1" smtClean="0"/>
              <a:t>getXXX</a:t>
            </a:r>
            <a:r>
              <a:rPr lang="en-US" dirty="0" smtClean="0"/>
              <a:t>() method for each data type to retrieve column value.</a:t>
            </a:r>
          </a:p>
          <a:p>
            <a:endParaRPr lang="en-US" dirty="0"/>
          </a:p>
        </p:txBody>
      </p:sp>
      <p:pic>
        <p:nvPicPr>
          <p:cNvPr id="4" name="Picture 3" descr="Screenshot (35).png"/>
          <p:cNvPicPr>
            <a:picLocks noChangeAspect="1"/>
          </p:cNvPicPr>
          <p:nvPr/>
        </p:nvPicPr>
        <p:blipFill>
          <a:blip r:embed="rId2"/>
          <a:srcRect l="25000" t="30731" r="29166" b="23320"/>
          <a:stretch>
            <a:fillRect/>
          </a:stretch>
        </p:blipFill>
        <p:spPr>
          <a:xfrm>
            <a:off x="1066800" y="2464175"/>
            <a:ext cx="6781800" cy="34794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Autofit/>
          </a:bodyPr>
          <a:lstStyle/>
          <a:p>
            <a:r>
              <a:rPr lang="en-US" sz="3200" b="1" dirty="0" smtClean="0">
                <a:solidFill>
                  <a:srgbClr val="CC0000"/>
                </a:solidFill>
                <a:latin typeface="Arial-BoldMT"/>
              </a:rPr>
              <a:t>JDBC </a:t>
            </a:r>
            <a:r>
              <a:rPr lang="en-US" sz="3200" b="1" dirty="0" smtClean="0">
                <a:solidFill>
                  <a:srgbClr val="3333CC"/>
                </a:solidFill>
                <a:latin typeface="Arial-BoldMT"/>
              </a:rPr>
              <a:t>Architecture</a:t>
            </a:r>
            <a:br>
              <a:rPr lang="en-US" sz="3200" b="1" dirty="0" smtClean="0">
                <a:solidFill>
                  <a:srgbClr val="3333CC"/>
                </a:solidFill>
                <a:latin typeface="Arial-BoldMT"/>
              </a:rPr>
            </a:br>
            <a:endParaRPr lang="en-US" sz="3200" dirty="0"/>
          </a:p>
        </p:txBody>
      </p:sp>
      <p:pic>
        <p:nvPicPr>
          <p:cNvPr id="7" name="Picture 2" descr="JDBC (Java Database Connectivity) "/>
          <p:cNvPicPr>
            <a:picLocks noChangeAspect="1" noChangeArrowheads="1"/>
          </p:cNvPicPr>
          <p:nvPr/>
        </p:nvPicPr>
        <p:blipFill>
          <a:blip r:embed="rId2" cstate="print"/>
          <a:srcRect/>
          <a:stretch>
            <a:fillRect/>
          </a:stretch>
        </p:blipFill>
        <p:spPr bwMode="auto">
          <a:xfrm>
            <a:off x="381000" y="1219200"/>
            <a:ext cx="8077200" cy="3505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solidFill>
                  <a:srgbClr val="CC0000"/>
                </a:solidFill>
                <a:latin typeface="Arial-BoldMT"/>
              </a:rPr>
              <a:t>JDBC </a:t>
            </a:r>
            <a:r>
              <a:rPr lang="en-US" sz="2800" b="1" dirty="0" smtClean="0">
                <a:solidFill>
                  <a:srgbClr val="3333CC"/>
                </a:solidFill>
                <a:latin typeface="Arial-BoldMT"/>
              </a:rPr>
              <a:t>Architecture</a:t>
            </a:r>
            <a:endParaRPr lang="en-US" sz="2800" dirty="0"/>
          </a:p>
        </p:txBody>
      </p:sp>
      <p:sp>
        <p:nvSpPr>
          <p:cNvPr id="3" name="Content Placeholder 2"/>
          <p:cNvSpPr>
            <a:spLocks noGrp="1"/>
          </p:cNvSpPr>
          <p:nvPr>
            <p:ph idx="1"/>
          </p:nvPr>
        </p:nvSpPr>
        <p:spPr>
          <a:xfrm>
            <a:off x="457200" y="990600"/>
            <a:ext cx="8382000" cy="5410200"/>
          </a:xfrm>
        </p:spPr>
        <p:txBody>
          <a:bodyPr>
            <a:normAutofit fontScale="62500" lnSpcReduction="20000"/>
          </a:bodyPr>
          <a:lstStyle/>
          <a:p>
            <a:pPr algn="just" fontAlgn="base">
              <a:lnSpc>
                <a:spcPct val="160000"/>
              </a:lnSpc>
            </a:pPr>
            <a:r>
              <a:rPr lang="en-US" b="1" dirty="0"/>
              <a:t>Application:</a:t>
            </a:r>
            <a:r>
              <a:rPr lang="en-US" dirty="0"/>
              <a:t> It is a java applet or a </a:t>
            </a:r>
            <a:r>
              <a:rPr lang="en-US" dirty="0" err="1"/>
              <a:t>servlet</a:t>
            </a:r>
            <a:r>
              <a:rPr lang="en-US" dirty="0"/>
              <a:t> that communicates with a data source.</a:t>
            </a:r>
          </a:p>
          <a:p>
            <a:pPr algn="just" fontAlgn="base">
              <a:lnSpc>
                <a:spcPct val="160000"/>
              </a:lnSpc>
            </a:pPr>
            <a:r>
              <a:rPr lang="en-US" b="1" dirty="0"/>
              <a:t>The JDBC API:</a:t>
            </a:r>
            <a:r>
              <a:rPr lang="en-US" dirty="0"/>
              <a:t> The JDBC API allows Java programs to execute SQL statements and retrieve results. Some of the important classes and interfaces defined in JDBC API are as follows:</a:t>
            </a:r>
          </a:p>
          <a:p>
            <a:pPr algn="just" fontAlgn="base">
              <a:lnSpc>
                <a:spcPct val="160000"/>
              </a:lnSpc>
            </a:pPr>
            <a:r>
              <a:rPr lang="en-US" b="1" dirty="0"/>
              <a:t>DriverManager:</a:t>
            </a:r>
            <a:r>
              <a:rPr lang="en-US" dirty="0"/>
              <a:t> It plays an important role in the JDBC architecture. It uses some database-specific drivers to effectively connect enterprise applications to databases.</a:t>
            </a:r>
          </a:p>
          <a:p>
            <a:pPr algn="just" fontAlgn="base">
              <a:lnSpc>
                <a:spcPct val="160000"/>
              </a:lnSpc>
            </a:pPr>
            <a:r>
              <a:rPr lang="en-US" b="1" dirty="0"/>
              <a:t>JDBC drivers:</a:t>
            </a:r>
            <a:r>
              <a:rPr lang="en-US" dirty="0"/>
              <a:t> To communicate with a data source through JDBC, you need a JDBC driver that intelligently communicates with the respective data source.</a:t>
            </a:r>
          </a:p>
          <a:p>
            <a:pPr algn="just">
              <a:lnSpc>
                <a:spcPct val="160000"/>
              </a:lnSpc>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b="1" dirty="0" smtClean="0"/>
              <a:t>Why Should We Use JDBC</a:t>
            </a:r>
            <a:endParaRPr lang="en-US" sz="3200" b="1" dirty="0"/>
          </a:p>
        </p:txBody>
      </p:sp>
      <p:sp>
        <p:nvSpPr>
          <p:cNvPr id="3" name="Content Placeholder 2"/>
          <p:cNvSpPr>
            <a:spLocks noGrp="1"/>
          </p:cNvSpPr>
          <p:nvPr>
            <p:ph idx="1"/>
          </p:nvPr>
        </p:nvSpPr>
        <p:spPr>
          <a:xfrm>
            <a:off x="304800" y="990600"/>
            <a:ext cx="8534400" cy="5486400"/>
          </a:xfrm>
        </p:spPr>
        <p:txBody>
          <a:bodyPr>
            <a:normAutofit/>
          </a:bodyPr>
          <a:lstStyle/>
          <a:p>
            <a:pPr algn="just">
              <a:lnSpc>
                <a:spcPct val="150000"/>
              </a:lnSpc>
            </a:pPr>
            <a:r>
              <a:rPr lang="en-US" sz="2400" dirty="0" smtClean="0"/>
              <a:t>Before JDBC, ODBC API was the database API to connect and execute the query with the database. </a:t>
            </a:r>
          </a:p>
          <a:p>
            <a:pPr algn="just">
              <a:lnSpc>
                <a:spcPct val="150000"/>
              </a:lnSpc>
            </a:pPr>
            <a:r>
              <a:rPr lang="en-US" sz="2400" dirty="0" smtClean="0"/>
              <a:t>But, ODBC API uses ODBC driver which is written in C language (i.e. platform dependent and unsecured).</a:t>
            </a:r>
          </a:p>
          <a:p>
            <a:pPr algn="just">
              <a:lnSpc>
                <a:spcPct val="150000"/>
              </a:lnSpc>
            </a:pPr>
            <a:r>
              <a:rPr lang="en-US" sz="2400" dirty="0" smtClean="0"/>
              <a:t> That is why Java has defined its own API (JDBC API) that uses JDBC drivers (written in Java language).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77500" lnSpcReduction="20000"/>
          </a:bodyPr>
          <a:lstStyle/>
          <a:p>
            <a:pPr algn="just">
              <a:lnSpc>
                <a:spcPct val="150000"/>
              </a:lnSpc>
            </a:pPr>
            <a:r>
              <a:rPr lang="en-US" dirty="0" smtClean="0"/>
              <a:t>JDBC driver is responsible for making connection with different databases</a:t>
            </a:r>
          </a:p>
          <a:p>
            <a:pPr algn="just">
              <a:lnSpc>
                <a:spcPct val="150000"/>
              </a:lnSpc>
            </a:pPr>
            <a:r>
              <a:rPr lang="en-US" dirty="0" smtClean="0"/>
              <a:t>It is also translating the queries received from Application and submit into database</a:t>
            </a:r>
          </a:p>
          <a:p>
            <a:pPr algn="just">
              <a:lnSpc>
                <a:spcPct val="150000"/>
              </a:lnSpc>
            </a:pPr>
            <a:r>
              <a:rPr lang="en-US" dirty="0" smtClean="0"/>
              <a:t>A reverse translation is also required to perform by the Driver</a:t>
            </a:r>
          </a:p>
          <a:p>
            <a:pPr algn="just">
              <a:lnSpc>
                <a:spcPct val="150000"/>
              </a:lnSpc>
            </a:pPr>
            <a:r>
              <a:rPr lang="en-US" dirty="0" smtClean="0"/>
              <a:t>JDBC Driver speaks JAVA to Application and native language to database</a:t>
            </a:r>
          </a:p>
          <a:p>
            <a:pPr algn="just">
              <a:lnSpc>
                <a:spcPct val="150000"/>
              </a:lnSpc>
            </a:pPr>
            <a:r>
              <a:rPr lang="en-US" dirty="0" smtClean="0"/>
              <a:t>JDBC Drivers are exists for almost all databases</a:t>
            </a:r>
          </a:p>
          <a:p>
            <a:pPr algn="just">
              <a:lnSpc>
                <a:spcPct val="150000"/>
              </a:lnSpc>
            </a:pPr>
            <a:r>
              <a:rPr lang="en-US" dirty="0" smtClean="0"/>
              <a:t>Appropriate driver will load for required database</a:t>
            </a:r>
          </a:p>
          <a:p>
            <a:pPr algn="just">
              <a:lnSpc>
                <a:spcPct val="150000"/>
              </a:lnSpc>
            </a:pPr>
            <a:endParaRPr lang="en-US" dirty="0"/>
          </a:p>
        </p:txBody>
      </p:sp>
      <p:sp>
        <p:nvSpPr>
          <p:cNvPr id="4" name="Title 1"/>
          <p:cNvSpPr>
            <a:spLocks noGrp="1"/>
          </p:cNvSpPr>
          <p:nvPr>
            <p:ph type="title"/>
          </p:nvPr>
        </p:nvSpPr>
        <p:spPr>
          <a:xfrm>
            <a:off x="457200" y="274638"/>
            <a:ext cx="8229600" cy="639762"/>
          </a:xfrm>
        </p:spPr>
        <p:txBody>
          <a:bodyPr>
            <a:noAutofit/>
          </a:bodyPr>
          <a:lstStyle/>
          <a:p>
            <a:r>
              <a:rPr lang="en-US" sz="2800" b="1" dirty="0" smtClean="0"/>
              <a:t>JDBC drivers </a:t>
            </a: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t>JDBC drivers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381000" y="533400"/>
            <a:ext cx="8458200" cy="6019800"/>
          </a:xfrm>
        </p:spPr>
        <p:txBody>
          <a:bodyPr>
            <a:normAutofit/>
          </a:bodyPr>
          <a:lstStyle/>
          <a:p>
            <a:pPr algn="just">
              <a:lnSpc>
                <a:spcPct val="150000"/>
              </a:lnSpc>
            </a:pPr>
            <a:r>
              <a:rPr lang="en-US" sz="2800" dirty="0" smtClean="0"/>
              <a:t>Sun has defined four categories of JDBC drivers.</a:t>
            </a:r>
          </a:p>
          <a:p>
            <a:pPr algn="just"/>
            <a:r>
              <a:rPr lang="en-US" sz="2800" dirty="0" smtClean="0"/>
              <a:t>The categories delineate the differences in architecture for the drivers. </a:t>
            </a:r>
          </a:p>
          <a:p>
            <a:pPr algn="just"/>
            <a:r>
              <a:rPr lang="en-US" sz="2800" dirty="0" smtClean="0"/>
              <a:t>One difference between architectures lies in whether a given driver is implemented in native code or in Java code. Native code means whatever machine code is supported by a particular hardware configuration. </a:t>
            </a:r>
          </a:p>
          <a:p>
            <a:pPr algn="just">
              <a:buNone/>
            </a:pPr>
            <a:r>
              <a:rPr lang="en-US" sz="2800" dirty="0" smtClean="0"/>
              <a:t>            For example, a driver may be written in C and then compiled to run on a specific hardware platform. </a:t>
            </a:r>
          </a:p>
          <a:p>
            <a:pPr algn="just"/>
            <a:r>
              <a:rPr lang="en-US" sz="2800" dirty="0" smtClean="0"/>
              <a:t>Another difference lies in how the driver makes the actual connection to the database. </a:t>
            </a:r>
          </a:p>
          <a:p>
            <a:pPr algn="just">
              <a:lnSpc>
                <a:spcPct val="150000"/>
              </a:lnSpc>
            </a:pPr>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1280</Words>
  <Application>Microsoft Office PowerPoint</Application>
  <PresentationFormat>On-screen Show (4:3)</PresentationFormat>
  <Paragraphs>134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Introduction</vt:lpstr>
      <vt:lpstr>JDBC</vt:lpstr>
      <vt:lpstr>Purpose of JDBC </vt:lpstr>
      <vt:lpstr>JDBC Architecture </vt:lpstr>
      <vt:lpstr>JDBC Architecture</vt:lpstr>
      <vt:lpstr>Why Should We Use JDBC</vt:lpstr>
      <vt:lpstr>JDBC drivers  </vt:lpstr>
      <vt:lpstr>JDBC drivers  </vt:lpstr>
      <vt:lpstr>  The four driver types are as follows:   </vt:lpstr>
      <vt:lpstr>Type 1 Driver: JDBC/ODBC Bridge </vt:lpstr>
      <vt:lpstr>Slide 12</vt:lpstr>
      <vt:lpstr>Slide 13</vt:lpstr>
      <vt:lpstr>Type 2 Driver: Native API Driver  </vt:lpstr>
      <vt:lpstr>Slide 15</vt:lpstr>
      <vt:lpstr>Type 3 Driver:  Network Protocol, Pure Java Driver    </vt:lpstr>
      <vt:lpstr>Slide 17</vt:lpstr>
      <vt:lpstr>Network Protocol, Pure Java Driver</vt:lpstr>
      <vt:lpstr>Type 4 Driver: Native Protocol, Pure Java Driver  </vt:lpstr>
      <vt:lpstr>Slide 20</vt:lpstr>
      <vt:lpstr>Steps For Connectivity Between Java Program and Database </vt:lpstr>
      <vt:lpstr>Slide 22</vt:lpstr>
      <vt:lpstr>BATCH UPDATES</vt:lpstr>
      <vt:lpstr>Adding statements to the batch </vt:lpstr>
      <vt:lpstr>Executing the batch </vt:lpstr>
      <vt:lpstr>Batch Update</vt:lpstr>
      <vt:lpstr> Assume we have created a table named Sales in the database with the following description:</vt:lpstr>
      <vt:lpstr>Slide 28</vt:lpstr>
      <vt:lpstr>Output </vt:lpstr>
      <vt:lpstr>Database output</vt:lpstr>
      <vt:lpstr>Mapping</vt:lpstr>
      <vt:lpstr>JDBC Types Mapped to Java Types </vt:lpstr>
      <vt:lpstr>Slide 33</vt:lpstr>
      <vt:lpstr>Java Types Mapped to JDBC Types </vt:lpstr>
      <vt:lpstr> JDBC Types Mapped to Java Object Types </vt:lpstr>
      <vt:lpstr> Java Object Types Mapped to JDBC Types </vt:lpstr>
      <vt:lpstr>JDBC Data Types</vt:lpstr>
      <vt:lpstr>Slide 38</vt:lpstr>
      <vt:lpstr>Advanced Data Types</vt:lpstr>
      <vt:lpstr>Slide 40</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Nandini</dc:creator>
  <cp:lastModifiedBy>Windows User</cp:lastModifiedBy>
  <cp:revision>31</cp:revision>
  <dcterms:created xsi:type="dcterms:W3CDTF">2022-09-13T06:58:49Z</dcterms:created>
  <dcterms:modified xsi:type="dcterms:W3CDTF">2022-09-21T12:50:55Z</dcterms:modified>
</cp:coreProperties>
</file>