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12-Oct-22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12-Oct-22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12-Oct-22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12-Oct-22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12-Oct-22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12-Oct-22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12-Oct-22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12-Oct-22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12-Oct-22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12-Oct-22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8458" y="702892"/>
            <a:ext cx="8915399" cy="2262781"/>
          </a:xfrm>
        </p:spPr>
        <p:txBody>
          <a:bodyPr/>
          <a:lstStyle/>
          <a:p>
            <a:r>
              <a:rPr lang="en-US" dirty="0" smtClean="0"/>
              <a:t>Java Server Pages(JSP)</a:t>
            </a:r>
            <a:endParaRPr lang="en-IN" dirty="0"/>
          </a:p>
        </p:txBody>
      </p:sp>
      <p:sp>
        <p:nvSpPr>
          <p:cNvPr id="3" name="Subtitle 2"/>
          <p:cNvSpPr>
            <a:spLocks noGrp="1"/>
          </p:cNvSpPr>
          <p:nvPr>
            <p:ph type="subTitle" idx="1"/>
          </p:nvPr>
        </p:nvSpPr>
        <p:spPr>
          <a:xfrm>
            <a:off x="2127740" y="2965673"/>
            <a:ext cx="8915399" cy="1126283"/>
          </a:xfrm>
        </p:spPr>
        <p:txBody>
          <a:bodyPr/>
          <a:lstStyle/>
          <a:p>
            <a:r>
              <a:rPr lang="en-US" dirty="0" smtClean="0"/>
              <a:t>Unit 05</a:t>
            </a:r>
            <a:endParaRPr lang="en-IN" dirty="0"/>
          </a:p>
        </p:txBody>
      </p:sp>
    </p:spTree>
    <p:extLst>
      <p:ext uri="{BB962C8B-B14F-4D97-AF65-F5344CB8AC3E}">
        <p14:creationId xmlns="" xmlns:p14="http://schemas.microsoft.com/office/powerpoint/2010/main" val="1499645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71).png"/>
          <p:cNvPicPr>
            <a:picLocks noGrp="1" noChangeAspect="1"/>
          </p:cNvPicPr>
          <p:nvPr>
            <p:ph idx="1"/>
          </p:nvPr>
        </p:nvPicPr>
        <p:blipFill>
          <a:blip r:embed="rId2">
            <a:lum bright="-20000"/>
          </a:blip>
          <a:srcRect l="30278" t="17517" r="33373" b="10223"/>
          <a:stretch>
            <a:fillRect/>
          </a:stretch>
        </p:blipFill>
        <p:spPr>
          <a:xfrm>
            <a:off x="2259874" y="182880"/>
            <a:ext cx="8608423" cy="647917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3736" y="179973"/>
            <a:ext cx="8911687" cy="1280890"/>
          </a:xfrm>
        </p:spPr>
        <p:txBody>
          <a:bodyPr/>
          <a:lstStyle/>
          <a:p>
            <a:r>
              <a:rPr lang="en-US" b="1" dirty="0" smtClean="0"/>
              <a:t>Creating Template Text</a:t>
            </a:r>
            <a:endParaRPr lang="en-US" b="1" dirty="0"/>
          </a:p>
        </p:txBody>
      </p:sp>
      <p:sp>
        <p:nvSpPr>
          <p:cNvPr id="3" name="Content Placeholder 2"/>
          <p:cNvSpPr>
            <a:spLocks noGrp="1"/>
          </p:cNvSpPr>
          <p:nvPr>
            <p:ph idx="1"/>
          </p:nvPr>
        </p:nvSpPr>
        <p:spPr>
          <a:xfrm>
            <a:off x="2589212" y="1436914"/>
            <a:ext cx="8915400" cy="4474308"/>
          </a:xfrm>
        </p:spPr>
        <p:txBody>
          <a:bodyPr>
            <a:normAutofit/>
          </a:bodyPr>
          <a:lstStyle/>
          <a:p>
            <a:pPr algn="just"/>
            <a:r>
              <a:rPr lang="en-US" sz="2400" dirty="0" smtClean="0"/>
              <a:t>A large percentage of your JSP document consists of static text (usually HTML), known as template text.</a:t>
            </a:r>
          </a:p>
          <a:p>
            <a:pPr algn="just"/>
            <a:r>
              <a:rPr lang="en-US" sz="2400" dirty="0" smtClean="0"/>
              <a:t> In almost all respects, this HTML looks just like normal HTML, follows all the same syntax rules.</a:t>
            </a:r>
          </a:p>
          <a:p>
            <a:pPr algn="just"/>
            <a:r>
              <a:rPr lang="en-US" sz="2400" dirty="0" smtClean="0"/>
              <a:t>There are two minor exceptions:</a:t>
            </a:r>
          </a:p>
          <a:p>
            <a:pPr algn="just"/>
            <a:r>
              <a:rPr lang="en-US" sz="2400" dirty="0" smtClean="0"/>
              <a:t>First, if you want to have&lt;% or %&gt; in the output, you need to put in the&lt;\% or \%&gt; template text. </a:t>
            </a:r>
          </a:p>
          <a:p>
            <a:pPr algn="just"/>
            <a:r>
              <a:rPr lang="en-US" sz="2400" dirty="0" smtClean="0"/>
              <a:t>Second, if you want a comment to appear in the JSP page but not in the resultant document, use</a:t>
            </a:r>
          </a:p>
          <a:p>
            <a:pPr algn="just">
              <a:buNone/>
            </a:pPr>
            <a:r>
              <a:rPr lang="en-US" sz="2400" dirty="0" smtClean="0">
                <a:sym typeface="Wingdings" pitchFamily="2" charset="2"/>
              </a:rPr>
              <a:t>       &lt;%------  JSP COMMENT------%&gt;</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35132"/>
            <a:ext cx="8911687" cy="783772"/>
          </a:xfrm>
        </p:spPr>
        <p:txBody>
          <a:bodyPr/>
          <a:lstStyle/>
          <a:p>
            <a:r>
              <a:rPr lang="en-US" b="1" dirty="0" smtClean="0"/>
              <a:t>Invoking Java Code from JSP</a:t>
            </a:r>
            <a:endParaRPr lang="en-US" b="1" dirty="0"/>
          </a:p>
        </p:txBody>
      </p:sp>
      <p:sp>
        <p:nvSpPr>
          <p:cNvPr id="3" name="Content Placeholder 2"/>
          <p:cNvSpPr>
            <a:spLocks noGrp="1"/>
          </p:cNvSpPr>
          <p:nvPr>
            <p:ph idx="1"/>
          </p:nvPr>
        </p:nvSpPr>
        <p:spPr>
          <a:xfrm>
            <a:off x="2589212" y="914401"/>
            <a:ext cx="8915400" cy="4996822"/>
          </a:xfrm>
        </p:spPr>
        <p:txBody>
          <a:bodyPr>
            <a:noAutofit/>
          </a:bodyPr>
          <a:lstStyle/>
          <a:p>
            <a:pPr algn="just"/>
            <a:r>
              <a:rPr lang="en-US" sz="2000" b="1" dirty="0" smtClean="0"/>
              <a:t>Call Java code directly</a:t>
            </a:r>
            <a:r>
              <a:rPr lang="en-US" sz="2000" dirty="0" smtClean="0"/>
              <a:t>:  Place all Java code in JSP page. Appropriate only for very small amounts of code.</a:t>
            </a:r>
          </a:p>
          <a:p>
            <a:pPr algn="just"/>
            <a:r>
              <a:rPr lang="en-US" sz="2000" b="1" dirty="0" smtClean="0"/>
              <a:t>Call Java code indirectly</a:t>
            </a:r>
            <a:r>
              <a:rPr lang="en-US" sz="2000" dirty="0" smtClean="0"/>
              <a:t>: Develop separate utility classes. Insert into JSP page only the Java code needed to invoke the utility classes.</a:t>
            </a:r>
          </a:p>
          <a:p>
            <a:pPr algn="just"/>
            <a:r>
              <a:rPr lang="en-US" sz="2000" b="1" dirty="0" smtClean="0"/>
              <a:t>Use beans</a:t>
            </a:r>
            <a:r>
              <a:rPr lang="en-US" sz="2000" dirty="0" smtClean="0"/>
              <a:t>: Develop separate utility classes structured as beans. Use </a:t>
            </a:r>
            <a:r>
              <a:rPr lang="en-US" sz="2000" dirty="0" err="1" smtClean="0"/>
              <a:t>jsp:useBean</a:t>
            </a:r>
            <a:r>
              <a:rPr lang="en-US" sz="2000" dirty="0" smtClean="0"/>
              <a:t>, </a:t>
            </a:r>
            <a:r>
              <a:rPr lang="en-US" sz="2000" dirty="0" err="1" smtClean="0"/>
              <a:t>jsp:getProperty</a:t>
            </a:r>
            <a:r>
              <a:rPr lang="en-US" sz="2000" dirty="0" smtClean="0"/>
              <a:t>, and </a:t>
            </a:r>
            <a:r>
              <a:rPr lang="en-US" sz="2000" dirty="0" err="1" smtClean="0"/>
              <a:t>jsp:setProperty</a:t>
            </a:r>
            <a:r>
              <a:rPr lang="en-US" sz="2000" dirty="0" smtClean="0"/>
              <a:t> to invoke the code.</a:t>
            </a:r>
          </a:p>
          <a:p>
            <a:pPr algn="just"/>
            <a:r>
              <a:rPr lang="en-US" sz="2000" dirty="0" smtClean="0"/>
              <a:t>Use the MVC architecture. Have a servlet respond to original request, look up data, and store results in beans. Forward to a JSP page to present results. JSP page uses beans.</a:t>
            </a:r>
          </a:p>
          <a:p>
            <a:pPr algn="just"/>
            <a:r>
              <a:rPr lang="en-US" sz="2000" dirty="0" smtClean="0"/>
              <a:t> </a:t>
            </a:r>
            <a:r>
              <a:rPr lang="en-US" sz="2000" b="1" dirty="0" smtClean="0"/>
              <a:t>Use the JSP expression language: </a:t>
            </a:r>
            <a:r>
              <a:rPr lang="en-US" sz="2000" dirty="0" smtClean="0"/>
              <a:t>Use shorthand syntax to access and output object properties. Usually used in conjunction with beans and MVC.</a:t>
            </a:r>
          </a:p>
          <a:p>
            <a:pPr algn="just"/>
            <a:r>
              <a:rPr lang="en-US" sz="2000" dirty="0" smtClean="0"/>
              <a:t> </a:t>
            </a:r>
            <a:r>
              <a:rPr lang="en-US" sz="2000" b="1" dirty="0" smtClean="0"/>
              <a:t>Use custom tags: </a:t>
            </a:r>
            <a:r>
              <a:rPr lang="en-US" sz="2000" dirty="0" smtClean="0"/>
              <a:t>Develop tag handler classes. Invoke the tag handlers with XML-like custom tags.</a:t>
            </a:r>
            <a:endParaRPr lang="en-US" sz="2000" dirty="0"/>
          </a:p>
        </p:txBody>
      </p:sp>
      <p:pic>
        <p:nvPicPr>
          <p:cNvPr id="4" name="Picture 3" descr="Screenshot (72).png"/>
          <p:cNvPicPr>
            <a:picLocks noChangeAspect="1"/>
          </p:cNvPicPr>
          <p:nvPr/>
        </p:nvPicPr>
        <p:blipFill>
          <a:blip r:embed="rId2"/>
          <a:srcRect l="33965" t="29513" r="57357" b="36185"/>
          <a:stretch>
            <a:fillRect/>
          </a:stretch>
        </p:blipFill>
        <p:spPr>
          <a:xfrm>
            <a:off x="679269" y="1332411"/>
            <a:ext cx="1972491" cy="47287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82880"/>
            <a:ext cx="8911687" cy="1227909"/>
          </a:xfrm>
        </p:spPr>
        <p:txBody>
          <a:bodyPr/>
          <a:lstStyle/>
          <a:p>
            <a:r>
              <a:rPr lang="en-US" b="1" dirty="0" smtClean="0"/>
              <a:t>Limiting the Amount of Java Code in JSP Pages</a:t>
            </a:r>
            <a:endParaRPr lang="en-US" b="1" dirty="0"/>
          </a:p>
        </p:txBody>
      </p:sp>
      <p:sp>
        <p:nvSpPr>
          <p:cNvPr id="3" name="Content Placeholder 2"/>
          <p:cNvSpPr>
            <a:spLocks noGrp="1"/>
          </p:cNvSpPr>
          <p:nvPr>
            <p:ph idx="1"/>
          </p:nvPr>
        </p:nvSpPr>
        <p:spPr>
          <a:xfrm>
            <a:off x="2589212" y="1319349"/>
            <a:ext cx="8915400" cy="4591873"/>
          </a:xfrm>
        </p:spPr>
        <p:txBody>
          <a:bodyPr>
            <a:normAutofit/>
          </a:bodyPr>
          <a:lstStyle/>
          <a:p>
            <a:r>
              <a:rPr lang="en-US" sz="2000" dirty="0" smtClean="0"/>
              <a:t>You have 25 lines of Java code that you need to invoke. </a:t>
            </a:r>
          </a:p>
          <a:p>
            <a:r>
              <a:rPr lang="en-US" sz="2000" dirty="0" smtClean="0"/>
              <a:t>You have two options:</a:t>
            </a:r>
          </a:p>
          <a:p>
            <a:pPr>
              <a:buNone/>
            </a:pPr>
            <a:r>
              <a:rPr lang="en-US" sz="2000" dirty="0" smtClean="0"/>
              <a:t> (1) put all 25 lines directly in the JSP page. </a:t>
            </a:r>
          </a:p>
          <a:p>
            <a:pPr>
              <a:buNone/>
            </a:pPr>
            <a:r>
              <a:rPr lang="en-US" sz="2000" dirty="0" smtClean="0"/>
              <a:t> (2) put the 25 lines of code in a separate Java class, put the Java class in WEB-INF/classes/</a:t>
            </a:r>
            <a:r>
              <a:rPr lang="en-US" sz="2000" dirty="0" err="1" smtClean="0"/>
              <a:t>directoryMatchingPackageName</a:t>
            </a:r>
            <a:r>
              <a:rPr lang="en-US" sz="2000" dirty="0" smtClean="0"/>
              <a:t>, and use one or two lines of JSP-based Java code to invoke it.</a:t>
            </a:r>
          </a:p>
          <a:p>
            <a:pPr>
              <a:buNone/>
            </a:pPr>
            <a:r>
              <a:rPr lang="en-US" sz="2000" b="1" dirty="0" smtClean="0"/>
              <a:t>Advantages of going with option 2:</a:t>
            </a:r>
          </a:p>
          <a:p>
            <a:pPr algn="just">
              <a:buNone/>
            </a:pPr>
            <a:r>
              <a:rPr lang="en-US" sz="2000" b="1" dirty="0" smtClean="0"/>
              <a:t>Development</a:t>
            </a:r>
            <a:r>
              <a:rPr lang="en-US" sz="2000" dirty="0" smtClean="0"/>
              <a:t>: You generally write regular classes in a Java-oriented. You generally write JSP in an HTML oriented environment like Dreamweaver. The Java-oriented environment is typically better at balancing parentheses, providing tooltips, checking the syntax, colorizing the code, and so forth.</a:t>
            </a: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757646"/>
            <a:ext cx="8915400" cy="5153576"/>
          </a:xfrm>
        </p:spPr>
        <p:txBody>
          <a:bodyPr>
            <a:normAutofit/>
          </a:bodyPr>
          <a:lstStyle/>
          <a:p>
            <a:r>
              <a:rPr lang="en-US" sz="2400" b="1" dirty="0" smtClean="0"/>
              <a:t>Compilation:</a:t>
            </a:r>
            <a:r>
              <a:rPr lang="en-US" sz="2400" dirty="0" smtClean="0"/>
              <a:t> To compile a regular Java class, you press the Build button in your IDE or invoke </a:t>
            </a:r>
            <a:r>
              <a:rPr lang="en-US" sz="2400" dirty="0" err="1" smtClean="0"/>
              <a:t>javac</a:t>
            </a:r>
            <a:r>
              <a:rPr lang="en-US" sz="2400" dirty="0" smtClean="0"/>
              <a:t>. To compile a JSP page, you have to drop it in the right directory, start the server, open a browser, and enter the appropriate URL. </a:t>
            </a:r>
          </a:p>
          <a:p>
            <a:r>
              <a:rPr lang="en-US" sz="2400" b="1" dirty="0" smtClean="0"/>
              <a:t>Division of labor: </a:t>
            </a:r>
            <a:r>
              <a:rPr lang="en-US" sz="2400" dirty="0" smtClean="0"/>
              <a:t>Many large development teams are composed of some people who are experts in the Java language and others who are experts in HTML but know little or no Java. The more Java code that is directly in the page, the harder it is for the Web developers (the HTML experts) to manipulate it.</a:t>
            </a: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195944"/>
            <a:ext cx="6903772" cy="731519"/>
          </a:xfrm>
        </p:spPr>
        <p:txBody>
          <a:bodyPr/>
          <a:lstStyle/>
          <a:p>
            <a:r>
              <a:rPr lang="en-US" b="1" dirty="0" smtClean="0"/>
              <a:t>Using JSP Expressions</a:t>
            </a:r>
            <a:endParaRPr lang="en-US" b="1" dirty="0"/>
          </a:p>
        </p:txBody>
      </p:sp>
      <p:sp>
        <p:nvSpPr>
          <p:cNvPr id="3" name="Content Placeholder 2"/>
          <p:cNvSpPr>
            <a:spLocks noGrp="1"/>
          </p:cNvSpPr>
          <p:nvPr>
            <p:ph idx="1"/>
          </p:nvPr>
        </p:nvSpPr>
        <p:spPr>
          <a:xfrm>
            <a:off x="2589212" y="822961"/>
            <a:ext cx="8915400" cy="5088262"/>
          </a:xfrm>
        </p:spPr>
        <p:txBody>
          <a:bodyPr>
            <a:noAutofit/>
          </a:bodyPr>
          <a:lstStyle/>
          <a:p>
            <a:r>
              <a:rPr lang="en-US" dirty="0" smtClean="0"/>
              <a:t>A JSP expression is used to insert values directly into the output. It has the following form: </a:t>
            </a:r>
          </a:p>
          <a:p>
            <a:pPr>
              <a:buNone/>
            </a:pPr>
            <a:r>
              <a:rPr lang="en-US" dirty="0" smtClean="0"/>
              <a:t>&lt;%= Java Expression %&gt;</a:t>
            </a:r>
          </a:p>
          <a:p>
            <a:pPr algn="just">
              <a:buNone/>
            </a:pPr>
            <a:r>
              <a:rPr lang="en-US" dirty="0" smtClean="0"/>
              <a:t>The expression is evaluated, converted to a string, and inserted in the page.  This evaluation is performed at runtime (when the page is requested) and thus has full access to information about the request.</a:t>
            </a:r>
          </a:p>
          <a:p>
            <a:pPr algn="just">
              <a:buNone/>
            </a:pPr>
            <a:r>
              <a:rPr lang="en-US" b="1" dirty="0" smtClean="0"/>
              <a:t>Predefined Variables:</a:t>
            </a:r>
          </a:p>
          <a:p>
            <a:pPr algn="just">
              <a:buNone/>
            </a:pPr>
            <a:r>
              <a:rPr lang="en-US" dirty="0" smtClean="0"/>
              <a:t> To simplify these expressions, you can use a number of predefined variables.</a:t>
            </a:r>
          </a:p>
          <a:p>
            <a:pPr algn="just">
              <a:buNone/>
            </a:pPr>
            <a:r>
              <a:rPr lang="en-US" dirty="0" smtClean="0"/>
              <a:t> • request, the </a:t>
            </a:r>
            <a:r>
              <a:rPr lang="en-US" dirty="0" err="1" smtClean="0"/>
              <a:t>HttpServletRequest</a:t>
            </a:r>
            <a:r>
              <a:rPr lang="en-US" dirty="0" smtClean="0"/>
              <a:t>.</a:t>
            </a:r>
          </a:p>
          <a:p>
            <a:pPr algn="just">
              <a:buNone/>
            </a:pPr>
            <a:r>
              <a:rPr lang="en-US" dirty="0" smtClean="0"/>
              <a:t> • response, the </a:t>
            </a:r>
            <a:r>
              <a:rPr lang="en-US" dirty="0" err="1" smtClean="0"/>
              <a:t>HttpServletResponse</a:t>
            </a:r>
            <a:r>
              <a:rPr lang="en-US" dirty="0" smtClean="0"/>
              <a:t>. </a:t>
            </a:r>
          </a:p>
          <a:p>
            <a:pPr algn="just">
              <a:buNone/>
            </a:pPr>
            <a:r>
              <a:rPr lang="en-US" dirty="0" smtClean="0"/>
              <a:t>• session, the </a:t>
            </a:r>
            <a:r>
              <a:rPr lang="en-US" dirty="0" err="1" smtClean="0"/>
              <a:t>HttpSession</a:t>
            </a:r>
            <a:r>
              <a:rPr lang="en-US" dirty="0" smtClean="0"/>
              <a:t> associated with the request .</a:t>
            </a:r>
          </a:p>
          <a:p>
            <a:pPr algn="just">
              <a:buNone/>
            </a:pPr>
            <a:r>
              <a:rPr lang="en-US" dirty="0" smtClean="0"/>
              <a:t>• out, the Writer used to send output to the client. </a:t>
            </a:r>
          </a:p>
          <a:p>
            <a:pPr algn="just">
              <a:buNone/>
            </a:pPr>
            <a:r>
              <a:rPr lang="en-US" dirty="0" smtClean="0"/>
              <a:t>• application, the </a:t>
            </a:r>
            <a:r>
              <a:rPr lang="en-US" dirty="0" err="1" smtClean="0"/>
              <a:t>ServletContext</a:t>
            </a:r>
            <a:r>
              <a:rPr lang="en-US" dirty="0" smtClean="0"/>
              <a:t>. </a:t>
            </a:r>
          </a:p>
          <a:p>
            <a:pPr algn="just">
              <a:buNone/>
            </a:pPr>
            <a:r>
              <a:rPr lang="en-US" dirty="0" smtClean="0"/>
              <a:t>This is a data structure shared by all servlets and JSP pages in the Web application   and is good for storing shared data.</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274320"/>
            <a:ext cx="7609166" cy="744583"/>
          </a:xfrm>
        </p:spPr>
        <p:txBody>
          <a:bodyPr/>
          <a:lstStyle/>
          <a:p>
            <a:r>
              <a:rPr lang="en-US" b="1" dirty="0" smtClean="0"/>
              <a:t>Comparing Servlets to JSP Pages</a:t>
            </a:r>
            <a:endParaRPr lang="en-US" b="1" dirty="0"/>
          </a:p>
        </p:txBody>
      </p:sp>
      <p:sp>
        <p:nvSpPr>
          <p:cNvPr id="3" name="Content Placeholder 2"/>
          <p:cNvSpPr>
            <a:spLocks noGrp="1"/>
          </p:cNvSpPr>
          <p:nvPr>
            <p:ph idx="1"/>
          </p:nvPr>
        </p:nvSpPr>
        <p:spPr>
          <a:xfrm>
            <a:off x="2589212" y="1175657"/>
            <a:ext cx="8915400" cy="5199017"/>
          </a:xfrm>
        </p:spPr>
        <p:txBody>
          <a:bodyPr>
            <a:normAutofit lnSpcReduction="10000"/>
          </a:bodyPr>
          <a:lstStyle/>
          <a:p>
            <a:pPr>
              <a:buAutoNum type="arabicPeriod"/>
            </a:pPr>
            <a:r>
              <a:rPr lang="en-US" sz="2000" dirty="0" smtClean="0"/>
              <a:t>The JSP version is clearly superior, shorter, simpler, and easier to maintain. </a:t>
            </a:r>
          </a:p>
          <a:p>
            <a:pPr>
              <a:buAutoNum type="arabicPeriod"/>
            </a:pPr>
            <a:r>
              <a:rPr lang="en-US" sz="2000" dirty="0" smtClean="0"/>
              <a:t>Now, this is not to say that all servlets will convert to JSP so cleanly. </a:t>
            </a:r>
          </a:p>
          <a:p>
            <a:pPr>
              <a:buAutoNum type="arabicPeriod"/>
            </a:pPr>
            <a:r>
              <a:rPr lang="en-US" sz="2000" dirty="0" smtClean="0"/>
              <a:t>JSP works best when the structure of the HTML page is fixed but the values at various places need to be computed dynamically. </a:t>
            </a:r>
          </a:p>
          <a:p>
            <a:pPr>
              <a:buAutoNum type="arabicPeriod"/>
            </a:pPr>
            <a:r>
              <a:rPr lang="en-US" sz="2000" dirty="0" smtClean="0"/>
              <a:t>If the structure of the page is dynamic, JSP is less beneficial. Sometimes servlets are better in such a case. And, of course, if the page consists of binary data or has little static content, servlets are clearly superior. </a:t>
            </a:r>
          </a:p>
          <a:p>
            <a:pPr>
              <a:buAutoNum type="arabicPeriod"/>
            </a:pPr>
            <a:endParaRPr lang="en-US" sz="2000" dirty="0" smtClean="0"/>
          </a:p>
          <a:p>
            <a:pPr>
              <a:buAutoNum type="arabicPeriod"/>
            </a:pPr>
            <a:endParaRPr lang="en-US" sz="2000" dirty="0" smtClean="0"/>
          </a:p>
          <a:p>
            <a:pPr>
              <a:buAutoNum type="arabicPeriod"/>
            </a:pPr>
            <a:endParaRPr lang="en-US" sz="2000" dirty="0" smtClean="0"/>
          </a:p>
          <a:p>
            <a:pPr>
              <a:buNone/>
            </a:pPr>
            <a:r>
              <a:rPr lang="en-US" sz="2000" dirty="0" smtClean="0"/>
              <a:t>Furthermore, sometimes the answer is neither servlets nor JSP alone, but rather a combination of the two.</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56754"/>
            <a:ext cx="5244789" cy="796835"/>
          </a:xfrm>
        </p:spPr>
        <p:txBody>
          <a:bodyPr/>
          <a:lstStyle/>
          <a:p>
            <a:r>
              <a:rPr lang="en-US" b="1" dirty="0" smtClean="0"/>
              <a:t>Writing Scriptlets</a:t>
            </a:r>
            <a:endParaRPr lang="en-US" b="1" dirty="0"/>
          </a:p>
        </p:txBody>
      </p:sp>
      <p:sp>
        <p:nvSpPr>
          <p:cNvPr id="3" name="Content Placeholder 2"/>
          <p:cNvSpPr>
            <a:spLocks noGrp="1"/>
          </p:cNvSpPr>
          <p:nvPr>
            <p:ph idx="1"/>
          </p:nvPr>
        </p:nvSpPr>
        <p:spPr>
          <a:xfrm>
            <a:off x="2589212" y="1084217"/>
            <a:ext cx="8915400" cy="4827005"/>
          </a:xfrm>
        </p:spPr>
        <p:txBody>
          <a:bodyPr>
            <a:noAutofit/>
          </a:bodyPr>
          <a:lstStyle/>
          <a:p>
            <a:pPr algn="just"/>
            <a:r>
              <a:rPr lang="en-US" sz="2000" dirty="0" smtClean="0"/>
              <a:t>If you want to do something more complex than output the value of a simple expression, JSP scriptlets let you insert arbitrary code into the </a:t>
            </a:r>
            <a:r>
              <a:rPr lang="en-US" sz="2000" dirty="0" err="1" smtClean="0"/>
              <a:t>servlet’s</a:t>
            </a:r>
            <a:r>
              <a:rPr lang="en-US" sz="2000" dirty="0" smtClean="0"/>
              <a:t> </a:t>
            </a:r>
            <a:r>
              <a:rPr lang="en-US" sz="2000" dirty="0" err="1" smtClean="0"/>
              <a:t>jsp</a:t>
            </a:r>
            <a:r>
              <a:rPr lang="en-US" sz="2000" dirty="0" smtClean="0"/>
              <a:t> Service method . Scriptlets have the following form: </a:t>
            </a:r>
          </a:p>
          <a:p>
            <a:pPr algn="just">
              <a:buNone/>
            </a:pPr>
            <a:r>
              <a:rPr lang="en-US" sz="2000" dirty="0" smtClean="0"/>
              <a:t>      &lt;% java code%&gt;</a:t>
            </a:r>
          </a:p>
          <a:p>
            <a:pPr algn="just"/>
            <a:r>
              <a:rPr lang="en-US" sz="2000" dirty="0" smtClean="0"/>
              <a:t>if you want to explicitly send output to the resultant page, you could use the out variable, as in the following example</a:t>
            </a:r>
          </a:p>
          <a:p>
            <a:pPr lvl="1" algn="just">
              <a:spcBef>
                <a:spcPts val="0"/>
              </a:spcBef>
              <a:buNone/>
            </a:pPr>
            <a:r>
              <a:rPr lang="en-US" sz="2000" dirty="0" smtClean="0"/>
              <a:t>&lt;% </a:t>
            </a:r>
          </a:p>
          <a:p>
            <a:pPr lvl="1" algn="just">
              <a:spcBef>
                <a:spcPts val="0"/>
              </a:spcBef>
              <a:buNone/>
            </a:pPr>
            <a:r>
              <a:rPr lang="en-US" sz="2000" dirty="0" smtClean="0"/>
              <a:t>String </a:t>
            </a:r>
            <a:r>
              <a:rPr lang="en-US" sz="2000" dirty="0" err="1" smtClean="0"/>
              <a:t>queryData</a:t>
            </a:r>
            <a:r>
              <a:rPr lang="en-US" sz="2000" dirty="0" smtClean="0"/>
              <a:t> = </a:t>
            </a:r>
            <a:r>
              <a:rPr lang="en-US" sz="2000" dirty="0" err="1" smtClean="0"/>
              <a:t>request.getQueryString</a:t>
            </a:r>
            <a:r>
              <a:rPr lang="en-US" sz="2000" dirty="0" smtClean="0"/>
              <a:t>(); </a:t>
            </a:r>
          </a:p>
          <a:p>
            <a:pPr lvl="1" algn="just">
              <a:spcBef>
                <a:spcPts val="0"/>
              </a:spcBef>
              <a:buNone/>
            </a:pPr>
            <a:r>
              <a:rPr lang="en-US" sz="2000" dirty="0" err="1" smtClean="0"/>
              <a:t>out.println</a:t>
            </a:r>
            <a:r>
              <a:rPr lang="en-US" sz="2000" dirty="0" smtClean="0"/>
              <a:t>("Attached GET data: " + </a:t>
            </a:r>
            <a:r>
              <a:rPr lang="en-US" sz="2000" dirty="0" err="1" smtClean="0"/>
              <a:t>queryData</a:t>
            </a:r>
            <a:r>
              <a:rPr lang="en-US" sz="2000" dirty="0" smtClean="0"/>
              <a:t>);</a:t>
            </a:r>
          </a:p>
          <a:p>
            <a:pPr lvl="1" algn="just">
              <a:spcBef>
                <a:spcPts val="0"/>
              </a:spcBef>
              <a:buNone/>
            </a:pPr>
            <a:r>
              <a:rPr lang="en-US" sz="2000" dirty="0" smtClean="0"/>
              <a:t>%&gt;</a:t>
            </a:r>
          </a:p>
          <a:p>
            <a:pPr lvl="1" algn="just">
              <a:spcBef>
                <a:spcPts val="0"/>
              </a:spcBef>
            </a:pPr>
            <a:r>
              <a:rPr lang="en-US" sz="2000" dirty="0" smtClean="0"/>
              <a:t>you could have accomplished the same effect more easily by using a combination of a </a:t>
            </a:r>
            <a:r>
              <a:rPr lang="en-US" sz="2000" dirty="0" err="1" smtClean="0"/>
              <a:t>scriptlet</a:t>
            </a:r>
            <a:r>
              <a:rPr lang="en-US" sz="2000" dirty="0" smtClean="0"/>
              <a:t> and a JSP expression,</a:t>
            </a:r>
          </a:p>
          <a:p>
            <a:pPr lvl="1" algn="just">
              <a:spcBef>
                <a:spcPts val="0"/>
              </a:spcBef>
              <a:buNone/>
            </a:pPr>
            <a:r>
              <a:rPr lang="en-US" sz="2000" dirty="0" smtClean="0"/>
              <a:t>&lt;%String </a:t>
            </a:r>
            <a:r>
              <a:rPr lang="en-US" sz="2000" dirty="0" err="1" smtClean="0"/>
              <a:t>queryData</a:t>
            </a:r>
            <a:r>
              <a:rPr lang="en-US" sz="2000" dirty="0" smtClean="0"/>
              <a:t> = </a:t>
            </a:r>
            <a:r>
              <a:rPr lang="en-US" sz="2000" dirty="0" err="1" smtClean="0"/>
              <a:t>request.getQueryString</a:t>
            </a:r>
            <a:r>
              <a:rPr lang="en-US" sz="2000" dirty="0" smtClean="0"/>
              <a:t>();%&gt;</a:t>
            </a:r>
          </a:p>
          <a:p>
            <a:pPr lvl="1" algn="just">
              <a:spcBef>
                <a:spcPts val="0"/>
              </a:spcBef>
              <a:buNone/>
            </a:pPr>
            <a:r>
              <a:rPr lang="en-US" sz="2000" dirty="0" smtClean="0"/>
              <a:t>Attached GET data: =&lt;% </a:t>
            </a:r>
            <a:r>
              <a:rPr lang="en-US" sz="2000" dirty="0" err="1" smtClean="0"/>
              <a:t>request.getQueryString</a:t>
            </a:r>
            <a:r>
              <a:rPr lang="en-US" sz="2000" dirty="0" smtClean="0"/>
              <a:t>()%&gt;</a:t>
            </a: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22069"/>
            <a:ext cx="8911687" cy="757645"/>
          </a:xfrm>
        </p:spPr>
        <p:txBody>
          <a:bodyPr/>
          <a:lstStyle/>
          <a:p>
            <a:r>
              <a:rPr lang="en-US" b="1" dirty="0" smtClean="0"/>
              <a:t>Using Declarations</a:t>
            </a:r>
            <a:endParaRPr lang="en-US" b="1" dirty="0"/>
          </a:p>
        </p:txBody>
      </p:sp>
      <p:sp>
        <p:nvSpPr>
          <p:cNvPr id="3" name="Content Placeholder 2"/>
          <p:cNvSpPr>
            <a:spLocks noGrp="1"/>
          </p:cNvSpPr>
          <p:nvPr>
            <p:ph idx="1"/>
          </p:nvPr>
        </p:nvSpPr>
        <p:spPr>
          <a:xfrm>
            <a:off x="2589212" y="1045029"/>
            <a:ext cx="8915400" cy="4866193"/>
          </a:xfrm>
        </p:spPr>
        <p:txBody>
          <a:bodyPr>
            <a:normAutofit/>
          </a:bodyPr>
          <a:lstStyle/>
          <a:p>
            <a:r>
              <a:rPr lang="en-US" sz="2400" dirty="0" smtClean="0"/>
              <a:t>A JSP declaration lets you define methods or fields that get inserted into the main body of the servlet class</a:t>
            </a:r>
          </a:p>
          <a:p>
            <a:pPr>
              <a:buNone/>
            </a:pPr>
            <a:r>
              <a:rPr lang="en-US" sz="2400" dirty="0" smtClean="0"/>
              <a:t>&lt;%= Field or Method Definition%&gt;</a:t>
            </a:r>
          </a:p>
          <a:p>
            <a:r>
              <a:rPr lang="en-US" sz="2400" dirty="0" smtClean="0"/>
              <a:t>Declarations do not generate output, they are normally used in conjunction with JSP expressions or scriptlets.</a:t>
            </a:r>
          </a:p>
          <a:p>
            <a:r>
              <a:rPr lang="en-US" sz="2400" dirty="0" smtClean="0"/>
              <a:t> In principle, JSP declarations can contain field (instance variable) definitions, method definitions, inner class definitions, or even static initializer blocks.</a:t>
            </a:r>
          </a:p>
          <a:p>
            <a:r>
              <a:rPr lang="en-US" sz="2400" dirty="0" smtClean="0"/>
              <a:t>One caution is : do not use JSP declarations to override the standard servlet life-cycle methods.</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22070"/>
            <a:ext cx="8911687" cy="1502228"/>
          </a:xfrm>
        </p:spPr>
        <p:txBody>
          <a:bodyPr>
            <a:normAutofit fontScale="90000"/>
          </a:bodyPr>
          <a:lstStyle/>
          <a:p>
            <a:r>
              <a:rPr lang="en-US" b="1" dirty="0" smtClean="0"/>
              <a:t>CONTROLLING THE STRUCTURE OF GENERATED SERVLETS: THE JSP PAGE DIRECTIVE</a:t>
            </a:r>
            <a:endParaRPr lang="en-US" b="1" dirty="0"/>
          </a:p>
        </p:txBody>
      </p:sp>
      <p:sp>
        <p:nvSpPr>
          <p:cNvPr id="3" name="Content Placeholder 2"/>
          <p:cNvSpPr>
            <a:spLocks noGrp="1"/>
          </p:cNvSpPr>
          <p:nvPr>
            <p:ph idx="1"/>
          </p:nvPr>
        </p:nvSpPr>
        <p:spPr>
          <a:xfrm>
            <a:off x="2589212" y="1881051"/>
            <a:ext cx="8915400" cy="4767943"/>
          </a:xfrm>
        </p:spPr>
        <p:txBody>
          <a:bodyPr>
            <a:normAutofit/>
          </a:bodyPr>
          <a:lstStyle/>
          <a:p>
            <a:r>
              <a:rPr lang="en-US" dirty="0" smtClean="0"/>
              <a:t>A JSP directive affects the overall structure of the servlet that results from the JSP page.</a:t>
            </a:r>
          </a:p>
          <a:p>
            <a:r>
              <a:rPr lang="en-US" dirty="0" smtClean="0"/>
              <a:t>In JSP, there are three main types of directives: </a:t>
            </a:r>
          </a:p>
          <a:p>
            <a:pPr>
              <a:spcBef>
                <a:spcPts val="0"/>
              </a:spcBef>
              <a:buNone/>
            </a:pPr>
            <a:r>
              <a:rPr lang="en-US" dirty="0" smtClean="0"/>
              <a:t>1. page, </a:t>
            </a:r>
          </a:p>
          <a:p>
            <a:pPr>
              <a:spcBef>
                <a:spcPts val="0"/>
              </a:spcBef>
              <a:buNone/>
            </a:pPr>
            <a:r>
              <a:rPr lang="en-US" dirty="0" smtClean="0"/>
              <a:t>2. Include</a:t>
            </a:r>
          </a:p>
          <a:p>
            <a:pPr>
              <a:spcBef>
                <a:spcPts val="0"/>
              </a:spcBef>
              <a:buNone/>
            </a:pPr>
            <a:r>
              <a:rPr lang="en-US" dirty="0" smtClean="0"/>
              <a:t>3. </a:t>
            </a:r>
            <a:r>
              <a:rPr lang="en-US" dirty="0" err="1" smtClean="0"/>
              <a:t>taglib</a:t>
            </a:r>
            <a:r>
              <a:rPr lang="en-US" dirty="0" smtClean="0"/>
              <a:t>.</a:t>
            </a:r>
          </a:p>
          <a:p>
            <a:pPr>
              <a:spcBef>
                <a:spcPts val="0"/>
              </a:spcBef>
              <a:buNone/>
            </a:pPr>
            <a:endParaRPr lang="en-US" sz="2000" dirty="0" smtClean="0"/>
          </a:p>
          <a:p>
            <a:pPr>
              <a:spcBef>
                <a:spcPts val="0"/>
              </a:spcBef>
            </a:pPr>
            <a:r>
              <a:rPr lang="en-US" dirty="0" smtClean="0"/>
              <a:t>The page directive lets you control the structure of the servlet by importing classes, customizing the servlet </a:t>
            </a:r>
            <a:r>
              <a:rPr lang="en-US" dirty="0" smtClean="0"/>
              <a:t>super class</a:t>
            </a:r>
            <a:r>
              <a:rPr lang="en-US" dirty="0" smtClean="0"/>
              <a:t>, setting the content type.</a:t>
            </a:r>
          </a:p>
          <a:p>
            <a:pPr>
              <a:spcBef>
                <a:spcPts val="0"/>
              </a:spcBef>
              <a:buNone/>
            </a:pPr>
            <a:endParaRPr lang="en-US" dirty="0" smtClean="0"/>
          </a:p>
          <a:p>
            <a:pPr>
              <a:spcBef>
                <a:spcPts val="0"/>
              </a:spcBef>
            </a:pPr>
            <a:r>
              <a:rPr lang="en-US" dirty="0" smtClean="0"/>
              <a:t>The second directive, include, lets you insert a file into the JSP page at the time the JSP file is translated into a servlet. An include directive should be placed in the document at the point at which you want the file to be inserted.</a:t>
            </a:r>
          </a:p>
          <a:p>
            <a:pPr>
              <a:spcBef>
                <a:spcPts val="0"/>
              </a:spcBef>
              <a:buNone/>
            </a:pPr>
            <a:endParaRPr lang="en-US" dirty="0" smtClean="0"/>
          </a:p>
          <a:p>
            <a:pPr>
              <a:spcBef>
                <a:spcPts val="0"/>
              </a:spcBef>
            </a:pPr>
            <a:r>
              <a:rPr lang="en-US" dirty="0" smtClean="0"/>
              <a:t>The third directive, </a:t>
            </a:r>
            <a:r>
              <a:rPr lang="en-US" dirty="0" err="1" smtClean="0"/>
              <a:t>taglib</a:t>
            </a:r>
            <a:r>
              <a:rPr lang="en-US" dirty="0" smtClean="0"/>
              <a:t>, defines custom markup tags.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JSP technology</a:t>
            </a:r>
            <a:endParaRPr lang="en-IN" dirty="0"/>
          </a:p>
        </p:txBody>
      </p:sp>
      <p:sp>
        <p:nvSpPr>
          <p:cNvPr id="3" name="Content Placeholder 2"/>
          <p:cNvSpPr>
            <a:spLocks noGrp="1"/>
          </p:cNvSpPr>
          <p:nvPr>
            <p:ph idx="1"/>
          </p:nvPr>
        </p:nvSpPr>
        <p:spPr>
          <a:xfrm>
            <a:off x="2589212" y="1619794"/>
            <a:ext cx="8915400" cy="4291428"/>
          </a:xfrm>
        </p:spPr>
        <p:txBody>
          <a:bodyPr>
            <a:noAutofit/>
          </a:bodyPr>
          <a:lstStyle/>
          <a:p>
            <a:r>
              <a:rPr lang="en-US" sz="2400" dirty="0" smtClean="0"/>
              <a:t>Java Server </a:t>
            </a:r>
            <a:r>
              <a:rPr lang="en-US" sz="2400" dirty="0"/>
              <a:t>Pages (JSP) technology enables you to mix regular, static HTML with dynamically generated content. You simply write the regular HTML in the </a:t>
            </a:r>
            <a:r>
              <a:rPr lang="en-US" sz="2400" dirty="0" smtClean="0"/>
              <a:t>normal </a:t>
            </a:r>
            <a:r>
              <a:rPr lang="en-US" sz="2400" dirty="0"/>
              <a:t>manner, using familiar Web-page-building tools. You then enclose the code for the dynamic parts in special tags, most of which start with &lt;% and end with %&gt;. </a:t>
            </a:r>
            <a:endParaRPr lang="en-US" sz="2400" dirty="0" smtClean="0"/>
          </a:p>
          <a:p>
            <a:r>
              <a:rPr lang="en-US" sz="2400" dirty="0"/>
              <a:t>Even though servlets and JSP pages are equivalent behind the scenes, they are not equally useful in all situations. Separating the static HTML from the dynamic </a:t>
            </a:r>
            <a:r>
              <a:rPr lang="en-US" sz="2400" dirty="0" smtClean="0"/>
              <a:t>content </a:t>
            </a:r>
            <a:r>
              <a:rPr lang="en-US" sz="2400" dirty="0"/>
              <a:t>provides a number of benefits over servlets alone, and the approach used in </a:t>
            </a:r>
            <a:r>
              <a:rPr lang="en-US" sz="2400" dirty="0" smtClean="0"/>
              <a:t>Java Server </a:t>
            </a:r>
            <a:r>
              <a:rPr lang="en-US" sz="2400" dirty="0"/>
              <a:t>Pages offers several advantages over competing </a:t>
            </a:r>
            <a:r>
              <a:rPr lang="en-US" sz="2400" dirty="0" smtClean="0"/>
              <a:t>technologies.</a:t>
            </a:r>
            <a:endParaRPr lang="en-IN" sz="2400" dirty="0"/>
          </a:p>
        </p:txBody>
      </p:sp>
    </p:spTree>
    <p:extLst>
      <p:ext uri="{BB962C8B-B14F-4D97-AF65-F5344CB8AC3E}">
        <p14:creationId xmlns="" xmlns:p14="http://schemas.microsoft.com/office/powerpoint/2010/main" val="758663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import Attribute</a:t>
            </a:r>
            <a:endParaRPr lang="en-US" b="1" dirty="0"/>
          </a:p>
        </p:txBody>
      </p:sp>
      <p:sp>
        <p:nvSpPr>
          <p:cNvPr id="3" name="Content Placeholder 2"/>
          <p:cNvSpPr>
            <a:spLocks noGrp="1"/>
          </p:cNvSpPr>
          <p:nvPr>
            <p:ph idx="1"/>
          </p:nvPr>
        </p:nvSpPr>
        <p:spPr>
          <a:xfrm>
            <a:off x="2589212" y="1593669"/>
            <a:ext cx="8915400" cy="4317553"/>
          </a:xfrm>
        </p:spPr>
        <p:txBody>
          <a:bodyPr>
            <a:normAutofit/>
          </a:bodyPr>
          <a:lstStyle/>
          <a:p>
            <a:pPr algn="just"/>
            <a:r>
              <a:rPr lang="en-US" sz="2000" dirty="0" smtClean="0"/>
              <a:t>The import attribute of the page directive lets you specify the packages that should be imported by the servlet into which the JSP page gets translated.</a:t>
            </a:r>
          </a:p>
          <a:p>
            <a:pPr algn="just"/>
            <a:r>
              <a:rPr lang="en-US" sz="2000" dirty="0" smtClean="0"/>
              <a:t>using separate utility (helper) classes makes your dynamic code easier to write, maintain, debug, test, and reuse.</a:t>
            </a:r>
          </a:p>
          <a:p>
            <a:pPr algn="just"/>
            <a:r>
              <a:rPr lang="en-US" sz="2000" dirty="0" smtClean="0"/>
              <a:t>When you use utility classes, remember that they should always be in packages. For one thing, packages are a good strategy on any large project because they help protect against name conflicts. With JSP, however, packages are absolutely required. The reason is that, in the absence of packages, classes you reference are assumed to be in the same package as the current class.</a:t>
            </a:r>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69817"/>
            <a:ext cx="8915400" cy="5741405"/>
          </a:xfrm>
        </p:spPr>
        <p:txBody>
          <a:bodyPr/>
          <a:lstStyle/>
          <a:p>
            <a:r>
              <a:rPr lang="en-US" dirty="0" smtClean="0"/>
              <a:t>The import attribute is the only page attribute that is allowed to appear multiple times within the same document.</a:t>
            </a:r>
          </a:p>
          <a:p>
            <a:r>
              <a:rPr lang="en-US" dirty="0" smtClean="0"/>
              <a:t> Although page directives can appear anywhere within the document, it is traditional to place import statements either near the top of the document or just before the first place that the referenced package is used.</a:t>
            </a:r>
          </a:p>
          <a:p>
            <a:endParaRPr lang="en-US" dirty="0"/>
          </a:p>
        </p:txBody>
      </p:sp>
      <p:pic>
        <p:nvPicPr>
          <p:cNvPr id="4" name="Picture 3" descr="Screenshot (74).png"/>
          <p:cNvPicPr>
            <a:picLocks noChangeAspect="1"/>
          </p:cNvPicPr>
          <p:nvPr/>
        </p:nvPicPr>
        <p:blipFill>
          <a:blip r:embed="rId2"/>
          <a:srcRect l="34179" t="16936" r="31750" b="15031"/>
          <a:stretch>
            <a:fillRect/>
          </a:stretch>
        </p:blipFill>
        <p:spPr>
          <a:xfrm>
            <a:off x="7276011" y="1985554"/>
            <a:ext cx="4754880" cy="4663440"/>
          </a:xfrm>
          <a:prstGeom prst="rect">
            <a:avLst/>
          </a:prstGeom>
        </p:spPr>
      </p:pic>
      <p:pic>
        <p:nvPicPr>
          <p:cNvPr id="5" name="Picture 4" descr="Screenshot (73).png"/>
          <p:cNvPicPr>
            <a:picLocks noChangeAspect="1"/>
          </p:cNvPicPr>
          <p:nvPr/>
        </p:nvPicPr>
        <p:blipFill>
          <a:blip r:embed="rId3"/>
          <a:srcRect l="33750" t="38471" r="30786" b="24749"/>
          <a:stretch>
            <a:fillRect/>
          </a:stretch>
        </p:blipFill>
        <p:spPr>
          <a:xfrm>
            <a:off x="927463" y="2063931"/>
            <a:ext cx="5852160" cy="45197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209006"/>
            <a:ext cx="5623612" cy="653143"/>
          </a:xfrm>
        </p:spPr>
        <p:txBody>
          <a:bodyPr/>
          <a:lstStyle/>
          <a:p>
            <a:r>
              <a:rPr lang="en-US" b="1" dirty="0" smtClean="0"/>
              <a:t>The session Attribute</a:t>
            </a:r>
            <a:endParaRPr lang="en-US" b="1" dirty="0"/>
          </a:p>
        </p:txBody>
      </p:sp>
      <p:sp>
        <p:nvSpPr>
          <p:cNvPr id="3" name="Content Placeholder 2"/>
          <p:cNvSpPr>
            <a:spLocks noGrp="1"/>
          </p:cNvSpPr>
          <p:nvPr>
            <p:ph idx="1"/>
          </p:nvPr>
        </p:nvSpPr>
        <p:spPr>
          <a:xfrm>
            <a:off x="2589212" y="1005839"/>
            <a:ext cx="8915400" cy="5447211"/>
          </a:xfrm>
        </p:spPr>
        <p:txBody>
          <a:bodyPr>
            <a:normAutofit/>
          </a:bodyPr>
          <a:lstStyle/>
          <a:p>
            <a:r>
              <a:rPr lang="en-US" dirty="0" smtClean="0"/>
              <a:t>The session attribute controls whether the page participates in HTTP sessions. Use of this attribute takes one of the following two forms:</a:t>
            </a:r>
          </a:p>
          <a:p>
            <a:endParaRPr lang="en-US" dirty="0" smtClean="0"/>
          </a:p>
          <a:p>
            <a:pPr>
              <a:spcBef>
                <a:spcPts val="0"/>
              </a:spcBef>
              <a:buNone/>
            </a:pPr>
            <a:r>
              <a:rPr lang="en-US" dirty="0" smtClean="0"/>
              <a:t>&lt;%@ page session="true" %&gt; &lt;%--Default--%&gt;</a:t>
            </a:r>
          </a:p>
          <a:p>
            <a:pPr>
              <a:spcBef>
                <a:spcPts val="0"/>
              </a:spcBef>
              <a:buNone/>
            </a:pPr>
            <a:r>
              <a:rPr lang="en-US" dirty="0" smtClean="0"/>
              <a:t>&lt;%@ page session="false" %&gt;</a:t>
            </a:r>
          </a:p>
          <a:p>
            <a:pPr>
              <a:spcBef>
                <a:spcPts val="0"/>
              </a:spcBef>
              <a:buNone/>
            </a:pPr>
            <a:endParaRPr lang="en-US" dirty="0" smtClean="0"/>
          </a:p>
          <a:p>
            <a:pPr algn="just">
              <a:spcBef>
                <a:spcPts val="0"/>
              </a:spcBef>
            </a:pPr>
            <a:r>
              <a:rPr lang="en-US" sz="2000" dirty="0" smtClean="0"/>
              <a:t>A value of true  signifies that the predefined variable session  should be bound to the existing session if one exists; otherwise, a new session should be created and bound to session. </a:t>
            </a:r>
          </a:p>
          <a:p>
            <a:pPr algn="just">
              <a:spcBef>
                <a:spcPts val="0"/>
              </a:spcBef>
            </a:pPr>
            <a:r>
              <a:rPr lang="en-US" sz="2000" dirty="0" smtClean="0"/>
              <a:t>A value of false means that no sessions will be automatically created and that attempts to access the variable session will result in errors at the time the JSP page is translated into a servlet.</a:t>
            </a:r>
          </a:p>
          <a:p>
            <a:pPr algn="just">
              <a:spcBef>
                <a:spcPts val="0"/>
              </a:spcBef>
            </a:pPr>
            <a:r>
              <a:rPr lang="en-US" sz="2000" dirty="0" smtClean="0"/>
              <a:t>Using session="false" may save significant amounts of server memory on high-traffic sites. However, note that using session="false" does not disable session tracking—it merely prevents the JSP page from creating new sessions for users who don’t have them already.</a:t>
            </a:r>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274320"/>
            <a:ext cx="6498824" cy="587829"/>
          </a:xfrm>
        </p:spPr>
        <p:txBody>
          <a:bodyPr>
            <a:normAutofit fontScale="90000"/>
          </a:bodyPr>
          <a:lstStyle/>
          <a:p>
            <a:r>
              <a:rPr lang="en-US" b="1" dirty="0" smtClean="0"/>
              <a:t>The isELIgnored Attribute</a:t>
            </a:r>
            <a:endParaRPr lang="en-US" b="1" dirty="0"/>
          </a:p>
        </p:txBody>
      </p:sp>
      <p:sp>
        <p:nvSpPr>
          <p:cNvPr id="3" name="Content Placeholder 2"/>
          <p:cNvSpPr>
            <a:spLocks noGrp="1"/>
          </p:cNvSpPr>
          <p:nvPr>
            <p:ph idx="1"/>
          </p:nvPr>
        </p:nvSpPr>
        <p:spPr>
          <a:xfrm>
            <a:off x="2589212" y="1058091"/>
            <a:ext cx="8915400" cy="4853131"/>
          </a:xfrm>
        </p:spPr>
        <p:txBody>
          <a:bodyPr/>
          <a:lstStyle/>
          <a:p>
            <a:r>
              <a:rPr lang="en-US" dirty="0" smtClean="0"/>
              <a:t>The isELIgnored attribute controls whether the JSP 2.0 Expression Language (EL) is ignored (true) or evaluated normally (false). </a:t>
            </a:r>
          </a:p>
          <a:p>
            <a:r>
              <a:rPr lang="en-US" dirty="0" smtClean="0"/>
              <a:t>This attribute is new in JSP 2.0; it is illegal to use it in a server that supports only JSP 1.2 or earlier. </a:t>
            </a:r>
          </a:p>
          <a:p>
            <a:r>
              <a:rPr lang="en-US" dirty="0" smtClean="0"/>
              <a:t>The default value of the attribute depends on the version of web.xml you use for your Web application.</a:t>
            </a:r>
          </a:p>
          <a:p>
            <a:r>
              <a:rPr lang="en-US" dirty="0" smtClean="0"/>
              <a:t>Use of this attribute takes one of the following two forms.</a:t>
            </a:r>
          </a:p>
          <a:p>
            <a:pPr>
              <a:buNone/>
            </a:pPr>
            <a:endParaRPr lang="en-US" dirty="0" smtClean="0"/>
          </a:p>
          <a:p>
            <a:pPr>
              <a:spcBef>
                <a:spcPts val="0"/>
              </a:spcBef>
              <a:buNone/>
            </a:pPr>
            <a:r>
              <a:rPr lang="en-US" dirty="0" smtClean="0"/>
              <a:t>&lt;%@ page isELIgnored="false" %&gt;</a:t>
            </a:r>
          </a:p>
          <a:p>
            <a:pPr>
              <a:spcBef>
                <a:spcPts val="0"/>
              </a:spcBef>
              <a:buNone/>
            </a:pPr>
            <a:r>
              <a:rPr lang="en-US" dirty="0" smtClean="0"/>
              <a:t>&lt;%@ page isELIgnored=“true" %&gt;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95944"/>
            <a:ext cx="8911687" cy="640080"/>
          </a:xfrm>
        </p:spPr>
        <p:txBody>
          <a:bodyPr/>
          <a:lstStyle/>
          <a:p>
            <a:r>
              <a:rPr lang="en-US" b="1" dirty="0" smtClean="0"/>
              <a:t>The buffer and </a:t>
            </a:r>
            <a:r>
              <a:rPr lang="en-US" b="1" dirty="0" smtClean="0"/>
              <a:t>auto Flush </a:t>
            </a:r>
            <a:r>
              <a:rPr lang="en-US" b="1" dirty="0" smtClean="0"/>
              <a:t>Attributes</a:t>
            </a:r>
            <a:endParaRPr lang="en-US" b="1" dirty="0"/>
          </a:p>
        </p:txBody>
      </p:sp>
      <p:sp>
        <p:nvSpPr>
          <p:cNvPr id="3" name="Content Placeholder 2"/>
          <p:cNvSpPr>
            <a:spLocks noGrp="1"/>
          </p:cNvSpPr>
          <p:nvPr>
            <p:ph idx="1"/>
          </p:nvPr>
        </p:nvSpPr>
        <p:spPr>
          <a:xfrm>
            <a:off x="2589212" y="1149531"/>
            <a:ext cx="8915400" cy="5029200"/>
          </a:xfrm>
        </p:spPr>
        <p:txBody>
          <a:bodyPr>
            <a:normAutofit lnSpcReduction="10000"/>
          </a:bodyPr>
          <a:lstStyle/>
          <a:p>
            <a:r>
              <a:rPr lang="en-US" sz="2000" dirty="0" smtClean="0"/>
              <a:t>The buffer attribute specifies the size of the buffer used by the out variable, which is of type </a:t>
            </a:r>
            <a:r>
              <a:rPr lang="en-US" sz="2000" dirty="0" err="1" smtClean="0"/>
              <a:t>Jsp</a:t>
            </a:r>
            <a:r>
              <a:rPr lang="en-US" sz="2000" dirty="0" smtClean="0"/>
              <a:t> Writer. </a:t>
            </a:r>
          </a:p>
          <a:p>
            <a:r>
              <a:rPr lang="en-US" sz="2000" dirty="0" smtClean="0"/>
              <a:t>Use of this attribute takes one of two forms:</a:t>
            </a:r>
          </a:p>
          <a:p>
            <a:pPr>
              <a:buNone/>
            </a:pPr>
            <a:endParaRPr lang="en-US" sz="2000" dirty="0" smtClean="0"/>
          </a:p>
          <a:p>
            <a:pPr>
              <a:spcBef>
                <a:spcPts val="0"/>
              </a:spcBef>
              <a:buNone/>
            </a:pPr>
            <a:r>
              <a:rPr lang="en-US" sz="2000" dirty="0" smtClean="0"/>
              <a:t>	&lt;%@ page buffer="</a:t>
            </a:r>
            <a:r>
              <a:rPr lang="en-US" sz="2000" dirty="0" err="1" smtClean="0"/>
              <a:t>sizekb</a:t>
            </a:r>
            <a:r>
              <a:rPr lang="en-US" sz="2000" dirty="0" smtClean="0"/>
              <a:t>" %&gt; </a:t>
            </a:r>
          </a:p>
          <a:p>
            <a:pPr>
              <a:spcBef>
                <a:spcPts val="0"/>
              </a:spcBef>
              <a:buNone/>
            </a:pPr>
            <a:r>
              <a:rPr lang="en-US" sz="2000" dirty="0" smtClean="0"/>
              <a:t>	&lt;%@ page buffer="none" %&gt;</a:t>
            </a:r>
          </a:p>
          <a:p>
            <a:pPr>
              <a:spcBef>
                <a:spcPts val="0"/>
              </a:spcBef>
              <a:buNone/>
            </a:pPr>
            <a:endParaRPr lang="en-US" sz="2000" dirty="0" smtClean="0"/>
          </a:p>
          <a:p>
            <a:pPr>
              <a:spcBef>
                <a:spcPts val="0"/>
              </a:spcBef>
              <a:buNone/>
            </a:pPr>
            <a:endParaRPr lang="en-US" sz="2000" dirty="0" smtClean="0"/>
          </a:p>
          <a:p>
            <a:pPr algn="just">
              <a:spcBef>
                <a:spcPts val="0"/>
              </a:spcBef>
            </a:pPr>
            <a:r>
              <a:rPr lang="en-US" sz="2000" dirty="0" smtClean="0"/>
              <a:t>Servers can use a larger buffer than you specify, but not a smaller one. For example, means the document content should be buffered and not sent to the client until at least 32 kilobytes are accumulated, the page is completed, or the output is explicitly flushed.</a:t>
            </a:r>
          </a:p>
          <a:p>
            <a:pPr algn="just">
              <a:spcBef>
                <a:spcPts val="0"/>
              </a:spcBef>
              <a:buNone/>
            </a:pPr>
            <a:endParaRPr lang="en-US" sz="2000" dirty="0" smtClean="0"/>
          </a:p>
          <a:p>
            <a:pPr algn="just">
              <a:spcBef>
                <a:spcPts val="0"/>
              </a:spcBef>
            </a:pPr>
            <a:r>
              <a:rPr lang="en-US" sz="2000" dirty="0" smtClean="0"/>
              <a:t>The default buffer size is server specific, but must be </a:t>
            </a:r>
            <a:r>
              <a:rPr lang="en-US" sz="2000" dirty="0" err="1" smtClean="0"/>
              <a:t>atleast</a:t>
            </a:r>
            <a:r>
              <a:rPr lang="en-US" sz="2000" dirty="0" smtClean="0"/>
              <a:t> 8 kilobytes.</a:t>
            </a:r>
          </a:p>
          <a:p>
            <a:pPr algn="just">
              <a:spcBef>
                <a:spcPts val="0"/>
              </a:spcBef>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74320"/>
            <a:ext cx="8911687" cy="692331"/>
          </a:xfrm>
        </p:spPr>
        <p:txBody>
          <a:bodyPr/>
          <a:lstStyle/>
          <a:p>
            <a:r>
              <a:rPr lang="en-US" b="1" dirty="0" err="1" smtClean="0"/>
              <a:t>autoFlush</a:t>
            </a:r>
            <a:r>
              <a:rPr lang="en-US" b="1" dirty="0" smtClean="0"/>
              <a:t> attribute</a:t>
            </a:r>
            <a:endParaRPr lang="en-US" b="1" dirty="0"/>
          </a:p>
        </p:txBody>
      </p:sp>
      <p:sp>
        <p:nvSpPr>
          <p:cNvPr id="3" name="Content Placeholder 2"/>
          <p:cNvSpPr>
            <a:spLocks noGrp="1"/>
          </p:cNvSpPr>
          <p:nvPr>
            <p:ph idx="1"/>
          </p:nvPr>
        </p:nvSpPr>
        <p:spPr>
          <a:xfrm>
            <a:off x="2589212" y="1306285"/>
            <a:ext cx="8915400" cy="5329645"/>
          </a:xfrm>
        </p:spPr>
        <p:txBody>
          <a:bodyPr>
            <a:normAutofit/>
          </a:bodyPr>
          <a:lstStyle/>
          <a:p>
            <a:r>
              <a:rPr lang="en-US" sz="2000" dirty="0" smtClean="0"/>
              <a:t>The </a:t>
            </a:r>
            <a:r>
              <a:rPr lang="en-US" sz="2000" dirty="0" err="1" smtClean="0"/>
              <a:t>autoFlush</a:t>
            </a:r>
            <a:r>
              <a:rPr lang="en-US" sz="2000" dirty="0" smtClean="0"/>
              <a:t> attribute controls whether the output buffer should be automatically flushed when it is full (the default) or whether an exception should be raised when the buffer overflows (</a:t>
            </a:r>
            <a:r>
              <a:rPr lang="en-US" sz="2000" dirty="0" err="1" smtClean="0"/>
              <a:t>autoFlush</a:t>
            </a:r>
            <a:r>
              <a:rPr lang="en-US" sz="2000" dirty="0" smtClean="0"/>
              <a:t>="false"). </a:t>
            </a:r>
          </a:p>
          <a:p>
            <a:r>
              <a:rPr lang="en-US" sz="2000" dirty="0" smtClean="0"/>
              <a:t>Use of this attribute takes one of the following two forms.</a:t>
            </a:r>
          </a:p>
          <a:p>
            <a:endParaRPr lang="en-US" sz="2000" dirty="0" smtClean="0"/>
          </a:p>
          <a:p>
            <a:pPr>
              <a:spcBef>
                <a:spcPts val="0"/>
              </a:spcBef>
              <a:buNone/>
            </a:pPr>
            <a:r>
              <a:rPr lang="en-US" sz="2000" dirty="0" smtClean="0"/>
              <a:t>	&lt;%@ page </a:t>
            </a:r>
            <a:r>
              <a:rPr lang="en-US" sz="2000" dirty="0" err="1" smtClean="0"/>
              <a:t>autoFlush</a:t>
            </a:r>
            <a:r>
              <a:rPr lang="en-US" sz="2000" dirty="0" smtClean="0"/>
              <a:t>="true" %&gt; &lt;%-- Default --%&gt;</a:t>
            </a:r>
          </a:p>
          <a:p>
            <a:pPr>
              <a:spcBef>
                <a:spcPts val="0"/>
              </a:spcBef>
              <a:buNone/>
            </a:pPr>
            <a:r>
              <a:rPr lang="en-US" sz="2000" dirty="0" smtClean="0"/>
              <a:t>	&lt;%@ page </a:t>
            </a:r>
            <a:r>
              <a:rPr lang="en-US" sz="2000" dirty="0" err="1" smtClean="0"/>
              <a:t>autoFlush</a:t>
            </a:r>
            <a:r>
              <a:rPr lang="en-US" sz="2000" dirty="0" smtClean="0"/>
              <a:t>="false" %&gt;</a:t>
            </a:r>
          </a:p>
          <a:p>
            <a:r>
              <a:rPr lang="en-US" sz="2000" dirty="0" smtClean="0"/>
              <a:t>A value of false is illegal when buffer="none" is also used.</a:t>
            </a:r>
          </a:p>
          <a:p>
            <a:r>
              <a:rPr lang="en-US" sz="2000" dirty="0" smtClean="0"/>
              <a:t> Use of </a:t>
            </a:r>
            <a:r>
              <a:rPr lang="en-US" sz="2000" dirty="0" err="1" smtClean="0"/>
              <a:t>autoFlush</a:t>
            </a:r>
            <a:r>
              <a:rPr lang="en-US" sz="2000" dirty="0" smtClean="0"/>
              <a:t>="false" is exceedingly rare when the client is a normal Web browser. However, if the client is a custom application, you might want to guarantee that the application either receives a complete message or no message at all.</a:t>
            </a:r>
            <a:endParaRPr 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91181"/>
          </a:xfrm>
        </p:spPr>
        <p:txBody>
          <a:bodyPr/>
          <a:lstStyle/>
          <a:p>
            <a:r>
              <a:rPr lang="en-US" b="1" dirty="0" smtClean="0"/>
              <a:t>info attribute</a:t>
            </a:r>
            <a:endParaRPr lang="en-US" b="1" dirty="0"/>
          </a:p>
        </p:txBody>
      </p:sp>
      <p:sp>
        <p:nvSpPr>
          <p:cNvPr id="3" name="Content Placeholder 2"/>
          <p:cNvSpPr>
            <a:spLocks noGrp="1"/>
          </p:cNvSpPr>
          <p:nvPr>
            <p:ph idx="1"/>
          </p:nvPr>
        </p:nvSpPr>
        <p:spPr>
          <a:xfrm>
            <a:off x="2589212" y="1750423"/>
            <a:ext cx="8915400" cy="4160799"/>
          </a:xfrm>
        </p:spPr>
        <p:txBody>
          <a:bodyPr>
            <a:normAutofit/>
          </a:bodyPr>
          <a:lstStyle/>
          <a:p>
            <a:r>
              <a:rPr lang="en-US" sz="2400" dirty="0" smtClean="0"/>
              <a:t>The info attribute defines a string that can be retrieved from the servlet by means of the </a:t>
            </a:r>
            <a:r>
              <a:rPr lang="en-US" sz="2400" dirty="0" err="1" smtClean="0"/>
              <a:t>getServletInfo</a:t>
            </a:r>
            <a:r>
              <a:rPr lang="en-US" sz="2400" dirty="0" smtClean="0"/>
              <a:t> method. </a:t>
            </a:r>
          </a:p>
          <a:p>
            <a:r>
              <a:rPr lang="en-US" sz="2400" dirty="0" smtClean="0"/>
              <a:t>Use of info takes the following form:</a:t>
            </a:r>
          </a:p>
          <a:p>
            <a:pPr>
              <a:buNone/>
            </a:pPr>
            <a:r>
              <a:rPr lang="en-US" sz="2400" dirty="0" smtClean="0"/>
              <a:t>        &lt;%@ page info="Some Message" %&gt;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a:t>
            </a:r>
            <a:r>
              <a:rPr lang="en-US" b="1" dirty="0" err="1" smtClean="0"/>
              <a:t>errorPage</a:t>
            </a:r>
            <a:r>
              <a:rPr lang="en-US" b="1" dirty="0" smtClean="0"/>
              <a:t> and </a:t>
            </a:r>
            <a:r>
              <a:rPr lang="en-US" b="1" dirty="0" err="1" smtClean="0"/>
              <a:t>isErrorPage</a:t>
            </a:r>
            <a:r>
              <a:rPr lang="en-US" b="1" dirty="0" smtClean="0"/>
              <a:t> Attributes</a:t>
            </a:r>
            <a:endParaRPr lang="en-US" b="1" dirty="0"/>
          </a:p>
        </p:txBody>
      </p:sp>
      <p:sp>
        <p:nvSpPr>
          <p:cNvPr id="3" name="Content Placeholder 2"/>
          <p:cNvSpPr>
            <a:spLocks noGrp="1"/>
          </p:cNvSpPr>
          <p:nvPr>
            <p:ph idx="1"/>
          </p:nvPr>
        </p:nvSpPr>
        <p:spPr/>
        <p:txBody>
          <a:bodyPr/>
          <a:lstStyle/>
          <a:p>
            <a:r>
              <a:rPr lang="en-US" dirty="0" smtClean="0"/>
              <a:t>The error Page attribute specifies a JSP page that should process any exceptions thrown but not caught in the current page. </a:t>
            </a:r>
          </a:p>
          <a:p>
            <a:r>
              <a:rPr lang="en-US" dirty="0" smtClean="0"/>
              <a:t>It is used as follows:</a:t>
            </a:r>
          </a:p>
          <a:p>
            <a:pPr>
              <a:buNone/>
            </a:pPr>
            <a:r>
              <a:rPr lang="en-US" dirty="0" smtClean="0"/>
              <a:t>	&lt;%@ page </a:t>
            </a:r>
            <a:r>
              <a:rPr lang="en-US" dirty="0" err="1" smtClean="0"/>
              <a:t>errorPage</a:t>
            </a:r>
            <a:r>
              <a:rPr lang="en-US" dirty="0" smtClean="0"/>
              <a:t>="Relative URL" %&gt;</a:t>
            </a:r>
          </a:p>
          <a:p>
            <a:pPr>
              <a:buNone/>
            </a:pPr>
            <a:r>
              <a:rPr lang="en-US" dirty="0" smtClean="0"/>
              <a:t>The exception thrown will automatically be available to the designated error page by means of the exception variable.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isErrorPage</a:t>
            </a:r>
            <a:r>
              <a:rPr lang="en-US" b="1" dirty="0" smtClean="0"/>
              <a:t> attribute</a:t>
            </a:r>
          </a:p>
        </p:txBody>
      </p:sp>
      <p:sp>
        <p:nvSpPr>
          <p:cNvPr id="3" name="Content Placeholder 2"/>
          <p:cNvSpPr>
            <a:spLocks noGrp="1"/>
          </p:cNvSpPr>
          <p:nvPr>
            <p:ph idx="1"/>
          </p:nvPr>
        </p:nvSpPr>
        <p:spPr/>
        <p:txBody>
          <a:bodyPr/>
          <a:lstStyle/>
          <a:p>
            <a:r>
              <a:rPr lang="en-US" dirty="0" smtClean="0"/>
              <a:t>The </a:t>
            </a:r>
            <a:r>
              <a:rPr lang="en-US" dirty="0" err="1" smtClean="0"/>
              <a:t>isErrorPage</a:t>
            </a:r>
            <a:r>
              <a:rPr lang="en-US" dirty="0" smtClean="0"/>
              <a:t> attribute indicates whether or not the current page can act as the error page for another JSP page. </a:t>
            </a:r>
          </a:p>
          <a:p>
            <a:r>
              <a:rPr lang="en-US" dirty="0" smtClean="0"/>
              <a:t>Use of </a:t>
            </a:r>
            <a:r>
              <a:rPr lang="en-US" dirty="0" err="1" smtClean="0"/>
              <a:t>isErrorPage</a:t>
            </a:r>
            <a:r>
              <a:rPr lang="en-US" dirty="0" smtClean="0"/>
              <a:t> takes one of the following two forms:</a:t>
            </a:r>
          </a:p>
          <a:p>
            <a:endParaRPr lang="en-US" dirty="0" smtClean="0"/>
          </a:p>
          <a:p>
            <a:pPr>
              <a:spcBef>
                <a:spcPts val="0"/>
              </a:spcBef>
              <a:buNone/>
            </a:pPr>
            <a:r>
              <a:rPr lang="en-US" dirty="0" smtClean="0"/>
              <a:t>	&lt;%@ page </a:t>
            </a:r>
            <a:r>
              <a:rPr lang="en-US" dirty="0" err="1" smtClean="0"/>
              <a:t>isErrorPage</a:t>
            </a:r>
            <a:r>
              <a:rPr lang="en-US" dirty="0" smtClean="0"/>
              <a:t>="true" %&gt;</a:t>
            </a:r>
          </a:p>
          <a:p>
            <a:pPr>
              <a:spcBef>
                <a:spcPts val="0"/>
              </a:spcBef>
              <a:buNone/>
            </a:pPr>
            <a:r>
              <a:rPr lang="en-US" dirty="0" smtClean="0"/>
              <a:t>	&lt;%@ page </a:t>
            </a:r>
            <a:r>
              <a:rPr lang="en-US" dirty="0" err="1" smtClean="0"/>
              <a:t>isErrorPage</a:t>
            </a:r>
            <a:r>
              <a:rPr lang="en-US" dirty="0" smtClean="0"/>
              <a:t>="false" %&gt; &lt;%-- Default --%&gt;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a:t>
            </a:r>
            <a:r>
              <a:rPr lang="en-US" b="1" dirty="0" err="1" smtClean="0"/>
              <a:t>isThreadSafe</a:t>
            </a:r>
            <a:r>
              <a:rPr lang="en-US" b="1" dirty="0" smtClean="0"/>
              <a:t> Attribute</a:t>
            </a:r>
            <a:endParaRPr lang="en-US" b="1" dirty="0"/>
          </a:p>
        </p:txBody>
      </p:sp>
      <p:sp>
        <p:nvSpPr>
          <p:cNvPr id="3" name="Content Placeholder 2"/>
          <p:cNvSpPr>
            <a:spLocks noGrp="1"/>
          </p:cNvSpPr>
          <p:nvPr>
            <p:ph idx="1"/>
          </p:nvPr>
        </p:nvSpPr>
        <p:spPr>
          <a:xfrm>
            <a:off x="2589212" y="1645920"/>
            <a:ext cx="8915400" cy="4265302"/>
          </a:xfrm>
        </p:spPr>
        <p:txBody>
          <a:bodyPr>
            <a:normAutofit/>
          </a:bodyPr>
          <a:lstStyle/>
          <a:p>
            <a:r>
              <a:rPr lang="en-US" sz="2000" dirty="0" smtClean="0"/>
              <a:t>The </a:t>
            </a:r>
            <a:r>
              <a:rPr lang="en-US" sz="2000" dirty="0" err="1" smtClean="0"/>
              <a:t>isThreadSafe</a:t>
            </a:r>
            <a:r>
              <a:rPr lang="en-US" sz="2000" dirty="0" smtClean="0"/>
              <a:t> attribute controls whether the servlet that results from the JSP page will allow concurrent access or will guarantee that no servlet instance processes more than one request at a time (</a:t>
            </a:r>
            <a:r>
              <a:rPr lang="en-US" sz="2000" dirty="0" err="1" smtClean="0"/>
              <a:t>isThreadSafe</a:t>
            </a:r>
            <a:r>
              <a:rPr lang="en-US" sz="2000" dirty="0" smtClean="0"/>
              <a:t>="false").</a:t>
            </a:r>
          </a:p>
          <a:p>
            <a:pPr>
              <a:buNone/>
            </a:pPr>
            <a:r>
              <a:rPr lang="en-US" sz="2000" dirty="0" smtClean="0"/>
              <a:t> </a:t>
            </a:r>
          </a:p>
          <a:p>
            <a:r>
              <a:rPr lang="en-US" sz="2000" dirty="0" smtClean="0"/>
              <a:t>Use of the </a:t>
            </a:r>
            <a:r>
              <a:rPr lang="en-US" sz="2000" dirty="0" err="1" smtClean="0"/>
              <a:t>isThreadSafe</a:t>
            </a:r>
            <a:r>
              <a:rPr lang="en-US" sz="2000" dirty="0" smtClean="0"/>
              <a:t> attribute takes one of the following two forms:</a:t>
            </a:r>
          </a:p>
          <a:p>
            <a:pPr>
              <a:spcBef>
                <a:spcPts val="0"/>
              </a:spcBef>
              <a:buNone/>
            </a:pPr>
            <a:r>
              <a:rPr lang="en-US" sz="2000" dirty="0" smtClean="0"/>
              <a:t>	&lt;%@ page </a:t>
            </a:r>
            <a:r>
              <a:rPr lang="en-US" sz="2000" dirty="0" err="1" smtClean="0"/>
              <a:t>isThreadSafe</a:t>
            </a:r>
            <a:r>
              <a:rPr lang="en-US" sz="2000" dirty="0" smtClean="0"/>
              <a:t>="true" %&gt; &lt;%-- Default --%&gt;</a:t>
            </a:r>
          </a:p>
          <a:p>
            <a:pPr>
              <a:spcBef>
                <a:spcPts val="0"/>
              </a:spcBef>
              <a:buNone/>
            </a:pPr>
            <a:r>
              <a:rPr lang="en-US" sz="2000" dirty="0" smtClean="0"/>
              <a:t>	&lt;%@ page </a:t>
            </a:r>
            <a:r>
              <a:rPr lang="en-US" sz="2000" dirty="0" err="1" smtClean="0"/>
              <a:t>isThreadSafe</a:t>
            </a:r>
            <a:r>
              <a:rPr lang="en-US" sz="2000" dirty="0" smtClean="0"/>
              <a:t>="false" %&gt;</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 xmlns:a14="http://schemas.microsoft.com/office/drawing/2010/main" val="0"/>
              </a:ext>
            </a:extLst>
          </a:blip>
          <a:srcRect l="30584" t="34456" r="26794" b="39080"/>
          <a:stretch/>
        </p:blipFill>
        <p:spPr>
          <a:xfrm>
            <a:off x="404949" y="1920240"/>
            <a:ext cx="5920645" cy="3265713"/>
          </a:xfrm>
        </p:spPr>
      </p:pic>
      <p:pic>
        <p:nvPicPr>
          <p:cNvPr id="5" name="Picture 4"/>
          <p:cNvPicPr>
            <a:picLocks noChangeAspect="1"/>
          </p:cNvPicPr>
          <p:nvPr/>
        </p:nvPicPr>
        <p:blipFill rotWithShape="1">
          <a:blip r:embed="rId3">
            <a:extLst>
              <a:ext uri="{28A0092B-C50C-407E-A947-70E740481C1C}">
                <a14:useLocalDpi xmlns="" xmlns:a14="http://schemas.microsoft.com/office/drawing/2010/main" val="0"/>
              </a:ext>
            </a:extLst>
          </a:blip>
          <a:srcRect l="35259" t="52348" r="36150" b="30381"/>
          <a:stretch/>
        </p:blipFill>
        <p:spPr>
          <a:xfrm>
            <a:off x="6831873" y="2170632"/>
            <a:ext cx="4637316" cy="2110811"/>
          </a:xfrm>
          <a:prstGeom prst="rect">
            <a:avLst/>
          </a:prstGeom>
        </p:spPr>
      </p:pic>
    </p:spTree>
    <p:extLst>
      <p:ext uri="{BB962C8B-B14F-4D97-AF65-F5344CB8AC3E}">
        <p14:creationId xmlns="" xmlns:p14="http://schemas.microsoft.com/office/powerpoint/2010/main" val="15854199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48194"/>
            <a:ext cx="8911687" cy="862149"/>
          </a:xfrm>
        </p:spPr>
        <p:txBody>
          <a:bodyPr/>
          <a:lstStyle/>
          <a:p>
            <a:r>
              <a:rPr lang="en-US" b="1" dirty="0" smtClean="0"/>
              <a:t>The extends Attribute</a:t>
            </a:r>
            <a:endParaRPr lang="en-US" b="1" dirty="0"/>
          </a:p>
        </p:txBody>
      </p:sp>
      <p:sp>
        <p:nvSpPr>
          <p:cNvPr id="3" name="Content Placeholder 2"/>
          <p:cNvSpPr>
            <a:spLocks noGrp="1"/>
          </p:cNvSpPr>
          <p:nvPr>
            <p:ph idx="1"/>
          </p:nvPr>
        </p:nvSpPr>
        <p:spPr>
          <a:xfrm>
            <a:off x="2589212" y="1593669"/>
            <a:ext cx="8915400" cy="4317553"/>
          </a:xfrm>
        </p:spPr>
        <p:txBody>
          <a:bodyPr>
            <a:normAutofit/>
          </a:bodyPr>
          <a:lstStyle/>
          <a:p>
            <a:r>
              <a:rPr lang="en-US" sz="2000" dirty="0" smtClean="0"/>
              <a:t>The extends attribute designates the </a:t>
            </a:r>
            <a:r>
              <a:rPr lang="en-US" sz="2000" dirty="0" err="1" smtClean="0"/>
              <a:t>superclass</a:t>
            </a:r>
            <a:r>
              <a:rPr lang="en-US" sz="2000" dirty="0" smtClean="0"/>
              <a:t> of the servlet that will be generated for the JSP page.</a:t>
            </a:r>
          </a:p>
          <a:p>
            <a:endParaRPr lang="en-US" sz="2000" dirty="0" smtClean="0"/>
          </a:p>
          <a:p>
            <a:r>
              <a:rPr lang="en-US" sz="2000" dirty="0" smtClean="0"/>
              <a:t> It takes the following form:</a:t>
            </a:r>
          </a:p>
          <a:p>
            <a:pPr>
              <a:buNone/>
            </a:pPr>
            <a:r>
              <a:rPr lang="en-US" sz="2000" dirty="0" smtClean="0"/>
              <a:t>	&lt;%@ page extends="</a:t>
            </a:r>
            <a:r>
              <a:rPr lang="en-US" sz="2000" dirty="0" err="1" smtClean="0"/>
              <a:t>package.class</a:t>
            </a:r>
            <a:r>
              <a:rPr lang="en-US" sz="2000" dirty="0" smtClean="0"/>
              <a:t>" %&gt;</a:t>
            </a:r>
          </a:p>
          <a:p>
            <a:pPr algn="just">
              <a:buNone/>
            </a:pPr>
            <a:r>
              <a:rPr lang="en-US" sz="2000" dirty="0" smtClean="0"/>
              <a:t>This attribute is normally reserved for developers or vendors that implement fundamental changes to the way in which pages operate.</a:t>
            </a:r>
            <a:endParaRPr lang="en-US"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7034401" cy="760553"/>
          </a:xfrm>
        </p:spPr>
        <p:txBody>
          <a:bodyPr/>
          <a:lstStyle/>
          <a:p>
            <a:r>
              <a:rPr lang="en-US" b="1" dirty="0" smtClean="0"/>
              <a:t>The language Attribute</a:t>
            </a:r>
            <a:endParaRPr lang="en-US" b="1" dirty="0"/>
          </a:p>
        </p:txBody>
      </p:sp>
      <p:sp>
        <p:nvSpPr>
          <p:cNvPr id="3" name="Content Placeholder 2"/>
          <p:cNvSpPr>
            <a:spLocks noGrp="1"/>
          </p:cNvSpPr>
          <p:nvPr>
            <p:ph idx="1"/>
          </p:nvPr>
        </p:nvSpPr>
        <p:spPr/>
        <p:txBody>
          <a:bodyPr>
            <a:normAutofit/>
          </a:bodyPr>
          <a:lstStyle/>
          <a:p>
            <a:r>
              <a:rPr lang="en-US" sz="2400" dirty="0" smtClean="0"/>
              <a:t>The language attribute is intended to specify the scripting language being used, as below:</a:t>
            </a:r>
          </a:p>
          <a:p>
            <a:pPr>
              <a:buNone/>
            </a:pPr>
            <a:r>
              <a:rPr lang="en-US" sz="2400" dirty="0" smtClean="0"/>
              <a:t>	&lt;%@ page language="</a:t>
            </a:r>
            <a:r>
              <a:rPr lang="en-US" sz="2400" dirty="0" err="1" smtClean="0"/>
              <a:t>cobol</a:t>
            </a:r>
            <a:r>
              <a:rPr lang="en-US" sz="2400" dirty="0" smtClean="0"/>
              <a:t>" %&gt;</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4867554" cy="726126"/>
          </a:xfrm>
        </p:spPr>
        <p:txBody>
          <a:bodyPr/>
          <a:lstStyle/>
          <a:p>
            <a:r>
              <a:rPr lang="en-US" dirty="0" smtClean="0"/>
              <a:t>Benefits of JSP</a:t>
            </a:r>
            <a:endParaRPr lang="en-IN" b="1" dirty="0"/>
          </a:p>
        </p:txBody>
      </p:sp>
      <p:sp>
        <p:nvSpPr>
          <p:cNvPr id="3" name="Content Placeholder 2"/>
          <p:cNvSpPr>
            <a:spLocks noGrp="1"/>
          </p:cNvSpPr>
          <p:nvPr>
            <p:ph idx="1"/>
          </p:nvPr>
        </p:nvSpPr>
        <p:spPr>
          <a:xfrm>
            <a:off x="2589212" y="1350236"/>
            <a:ext cx="8915400" cy="5351010"/>
          </a:xfrm>
        </p:spPr>
        <p:txBody>
          <a:bodyPr>
            <a:normAutofit fontScale="92500"/>
          </a:bodyPr>
          <a:lstStyle/>
          <a:p>
            <a:r>
              <a:rPr lang="en-US" sz="2400" dirty="0" smtClean="0"/>
              <a:t>JSP provides the following benefits over servlets alone:</a:t>
            </a:r>
          </a:p>
          <a:p>
            <a:pPr algn="just"/>
            <a:r>
              <a:rPr lang="en-US" sz="2400" b="1" dirty="0" smtClean="0"/>
              <a:t>It is easier to write and maintain the HTML:</a:t>
            </a:r>
            <a:r>
              <a:rPr lang="en-US" sz="2400" dirty="0" smtClean="0"/>
              <a:t> Your static code is ordinary HTML: no extra backslashes, no double quotes, and no lurking Java syntax.</a:t>
            </a:r>
          </a:p>
          <a:p>
            <a:pPr algn="just"/>
            <a:r>
              <a:rPr lang="en-US" sz="2400" b="1" dirty="0" smtClean="0"/>
              <a:t>You can use standard Web-site development tools:</a:t>
            </a:r>
            <a:r>
              <a:rPr lang="en-US" sz="2400" dirty="0" smtClean="0"/>
              <a:t> Even HTML tools that know nothing about JSP can be used because they simply ignore the JSP tags.</a:t>
            </a:r>
          </a:p>
          <a:p>
            <a:pPr algn="just"/>
            <a:r>
              <a:rPr lang="en-US" sz="2400" b="1" dirty="0" smtClean="0"/>
              <a:t>You can divide up your development team: </a:t>
            </a:r>
            <a:r>
              <a:rPr lang="en-US" sz="2400" dirty="0" smtClean="0"/>
              <a:t>The Java programmers can work on the dynamic code. The Web developers can concentrate on the presentation layer. On large projects, this division is very important. Depending on the size of your team and the complexity of your project, you can enforce a weaker or stronger separation between the static HTML and the dynamic content.</a:t>
            </a:r>
            <a:endParaRPr lang="en-IN" sz="2400" dirty="0"/>
          </a:p>
        </p:txBody>
      </p:sp>
    </p:spTree>
    <p:extLst>
      <p:ext uri="{BB962C8B-B14F-4D97-AF65-F5344CB8AC3E}">
        <p14:creationId xmlns="" xmlns:p14="http://schemas.microsoft.com/office/powerpoint/2010/main" val="1100461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48194"/>
            <a:ext cx="8911687" cy="1188720"/>
          </a:xfrm>
        </p:spPr>
        <p:txBody>
          <a:bodyPr/>
          <a:lstStyle/>
          <a:p>
            <a:r>
              <a:rPr lang="en-US" b="1" dirty="0" smtClean="0"/>
              <a:t>Advantages of JSP Over Competing Technologies</a:t>
            </a:r>
            <a:endParaRPr lang="en-US" b="1" dirty="0"/>
          </a:p>
        </p:txBody>
      </p:sp>
      <p:sp>
        <p:nvSpPr>
          <p:cNvPr id="3" name="Content Placeholder 2"/>
          <p:cNvSpPr>
            <a:spLocks noGrp="1"/>
          </p:cNvSpPr>
          <p:nvPr>
            <p:ph idx="1"/>
          </p:nvPr>
        </p:nvSpPr>
        <p:spPr>
          <a:xfrm>
            <a:off x="2589212" y="1476103"/>
            <a:ext cx="8915400" cy="4435119"/>
          </a:xfrm>
        </p:spPr>
        <p:txBody>
          <a:bodyPr>
            <a:normAutofit fontScale="92500" lnSpcReduction="10000"/>
          </a:bodyPr>
          <a:lstStyle/>
          <a:p>
            <a:r>
              <a:rPr lang="en-US" sz="2800" b="1" dirty="0" smtClean="0"/>
              <a:t>Versus PHP</a:t>
            </a:r>
          </a:p>
          <a:p>
            <a:r>
              <a:rPr lang="en-US" sz="2600" dirty="0" smtClean="0"/>
              <a:t>JSP is a server-side programming technology, whereas PHP is a server-side scripting language.</a:t>
            </a:r>
          </a:p>
          <a:p>
            <a:r>
              <a:rPr lang="en-US" sz="2600" dirty="0" smtClean="0"/>
              <a:t>Products written in JSPs can be debugged by editors, whereas PHP has a print statement to debug code.</a:t>
            </a:r>
          </a:p>
          <a:p>
            <a:r>
              <a:rPr lang="en-US" sz="2600" dirty="0" smtClean="0"/>
              <a:t>JSP is an abstraction of the Java class, so it can be garbage collected, whereas PHP does not support garbage collection.</a:t>
            </a:r>
          </a:p>
          <a:p>
            <a:r>
              <a:rPr lang="en-US" sz="2600" dirty="0" smtClean="0"/>
              <a:t>JSP execution requires a servlet container like Tomcat since it is a servlet in disguise, whereas PHP can run on its own as a CGI engine.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22069"/>
            <a:ext cx="8911687" cy="757645"/>
          </a:xfrm>
        </p:spPr>
        <p:txBody>
          <a:bodyPr>
            <a:normAutofit/>
          </a:bodyPr>
          <a:lstStyle/>
          <a:p>
            <a:r>
              <a:rPr lang="en-US" sz="4000" b="1" dirty="0" smtClean="0"/>
              <a:t>Versus Pure Servlets</a:t>
            </a:r>
            <a:endParaRPr lang="en-US" sz="4000" b="1" dirty="0"/>
          </a:p>
        </p:txBody>
      </p:sp>
      <p:sp>
        <p:nvSpPr>
          <p:cNvPr id="3" name="Content Placeholder 2"/>
          <p:cNvSpPr>
            <a:spLocks noGrp="1"/>
          </p:cNvSpPr>
          <p:nvPr>
            <p:ph idx="1"/>
          </p:nvPr>
        </p:nvSpPr>
        <p:spPr>
          <a:xfrm>
            <a:off x="2589212" y="966651"/>
            <a:ext cx="8915400" cy="5486400"/>
          </a:xfrm>
        </p:spPr>
        <p:txBody>
          <a:bodyPr>
            <a:normAutofit lnSpcReduction="10000"/>
          </a:bodyPr>
          <a:lstStyle/>
          <a:p>
            <a:r>
              <a:rPr lang="en-US" sz="2400" b="1" dirty="0" smtClean="0"/>
              <a:t>Extension to Servlet</a:t>
            </a:r>
          </a:p>
          <a:p>
            <a:pPr>
              <a:buFont typeface="Wingdings" pitchFamily="2" charset="2"/>
              <a:buChar char="Ø"/>
            </a:pPr>
            <a:r>
              <a:rPr lang="en-US" sz="2400" dirty="0" smtClean="0"/>
              <a:t>We can use all the features of the Servlet in JSP. In addition to, we can use implicit objects, predefined tags, expression language and Custom tags in JSP, that makes JSP development easy.</a:t>
            </a:r>
          </a:p>
          <a:p>
            <a:r>
              <a:rPr lang="en-US" sz="2400" b="1" dirty="0" smtClean="0"/>
              <a:t>Easy to maintain</a:t>
            </a:r>
          </a:p>
          <a:p>
            <a:pPr>
              <a:buFont typeface="Wingdings" pitchFamily="2" charset="2"/>
              <a:buChar char="Ø"/>
            </a:pPr>
            <a:r>
              <a:rPr lang="en-US" sz="2400" dirty="0" smtClean="0"/>
              <a:t>JSP can be easily managed because we can easily separate our business logic with presentation logic. In Servlet technology, we mix our business logic with the presentation logic.</a:t>
            </a:r>
          </a:p>
          <a:p>
            <a:r>
              <a:rPr lang="en-US" sz="2400" b="1" dirty="0" smtClean="0"/>
              <a:t>Less code than Servlet</a:t>
            </a:r>
          </a:p>
          <a:p>
            <a:pPr>
              <a:buFont typeface="Wingdings" pitchFamily="2" charset="2"/>
              <a:buChar char="Ø"/>
            </a:pPr>
            <a:r>
              <a:rPr lang="en-US" sz="2400" dirty="0" smtClean="0"/>
              <a:t>In JSP, we can use many tags such as action tags, JSTL, custom tags, etc. that reduces the code. Moreover, we can use implicit objects, etc.</a:t>
            </a:r>
          </a:p>
          <a:p>
            <a:pPr>
              <a:buFont typeface="Wingdings" pitchFamily="2" charset="2"/>
              <a:buChar char="Ø"/>
            </a:pPr>
            <a:endParaRPr lang="en-US" dirty="0" smtClean="0"/>
          </a:p>
          <a:p>
            <a:pPr>
              <a:buFont typeface="Wingdings" pitchFamily="2" charset="2"/>
              <a:buChar char="Ø"/>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Versus JavaScript</a:t>
            </a:r>
            <a:r>
              <a:rPr lang="en-US" dirty="0" smtClean="0"/>
              <a:t/>
            </a:r>
            <a:br>
              <a:rPr lang="en-US" dirty="0" smtClean="0"/>
            </a:br>
            <a:endParaRPr lang="en-US" dirty="0"/>
          </a:p>
        </p:txBody>
      </p:sp>
      <p:sp>
        <p:nvSpPr>
          <p:cNvPr id="3" name="Content Placeholder 2"/>
          <p:cNvSpPr>
            <a:spLocks noGrp="1"/>
          </p:cNvSpPr>
          <p:nvPr>
            <p:ph idx="1"/>
          </p:nvPr>
        </p:nvSpPr>
        <p:spPr>
          <a:xfrm>
            <a:off x="2589212" y="1580606"/>
            <a:ext cx="8915400" cy="4330616"/>
          </a:xfrm>
        </p:spPr>
        <p:txBody>
          <a:bodyPr>
            <a:noAutofit/>
          </a:bodyPr>
          <a:lstStyle/>
          <a:p>
            <a:r>
              <a:rPr lang="en-US" sz="2400" dirty="0" smtClean="0"/>
              <a:t>JavaScript can generate HTML dynamically on the client but can hardly interact with the web server to perform complex tasks like database access and image processing etc.</a:t>
            </a:r>
          </a:p>
          <a:p>
            <a:r>
              <a:rPr lang="en-US" sz="2400" dirty="0" smtClean="0"/>
              <a:t>Java Server Pages has JSTL support to handle a few complex features, whereas JavaScript has different data types such as Boolean, Number, String, Date, Math, HTML DOM, and </a:t>
            </a:r>
            <a:r>
              <a:rPr lang="en-US" sz="2400" dirty="0" err="1" smtClean="0"/>
              <a:t>RegExp</a:t>
            </a:r>
            <a:r>
              <a:rPr lang="en-US" sz="2400" dirty="0" smtClean="0"/>
              <a:t> etc.,</a:t>
            </a:r>
          </a:p>
          <a:p>
            <a:r>
              <a:rPr lang="en-US" sz="2400" dirty="0" smtClean="0"/>
              <a:t>Java Server Pages support Expression Language (EL) that provides access to functions and the data in Java objects, whereas JavaScript has implicit prototype reference to refer to the data in JS objects.</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389" y="0"/>
            <a:ext cx="2952205" cy="1110344"/>
          </a:xfrm>
        </p:spPr>
        <p:txBody>
          <a:bodyPr>
            <a:normAutofit fontScale="90000"/>
          </a:bodyPr>
          <a:lstStyle/>
          <a:p>
            <a:r>
              <a:rPr lang="en-US" b="1" dirty="0" smtClean="0"/>
              <a:t>Basic Syntax</a:t>
            </a:r>
            <a:endParaRPr lang="en-US" b="1" dirty="0"/>
          </a:p>
        </p:txBody>
      </p:sp>
      <p:sp>
        <p:nvSpPr>
          <p:cNvPr id="3" name="Content Placeholder 2"/>
          <p:cNvSpPr>
            <a:spLocks noGrp="1"/>
          </p:cNvSpPr>
          <p:nvPr>
            <p:ph idx="1"/>
          </p:nvPr>
        </p:nvSpPr>
        <p:spPr>
          <a:xfrm>
            <a:off x="2589212" y="1058091"/>
            <a:ext cx="8915400" cy="4853131"/>
          </a:xfrm>
        </p:spPr>
        <p:txBody>
          <a:bodyPr>
            <a:normAutofit/>
          </a:bodyPr>
          <a:lstStyle/>
          <a:p>
            <a:pPr>
              <a:buNone/>
            </a:pPr>
            <a:endParaRPr lang="en-US" sz="2400" b="1" dirty="0" smtClean="0"/>
          </a:p>
          <a:p>
            <a:endParaRPr lang="en-US" sz="2400" b="1" dirty="0"/>
          </a:p>
        </p:txBody>
      </p:sp>
      <p:pic>
        <p:nvPicPr>
          <p:cNvPr id="4" name="Picture 3" descr="Screenshot (68).png"/>
          <p:cNvPicPr>
            <a:picLocks noChangeAspect="1"/>
          </p:cNvPicPr>
          <p:nvPr/>
        </p:nvPicPr>
        <p:blipFill>
          <a:blip r:embed="rId2">
            <a:lum bright="-20000"/>
          </a:blip>
          <a:srcRect l="33107" t="14459" r="31643" b="5311"/>
          <a:stretch>
            <a:fillRect/>
          </a:stretch>
        </p:blipFill>
        <p:spPr>
          <a:xfrm>
            <a:off x="4519749" y="0"/>
            <a:ext cx="7001691" cy="6858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shot (70).png"/>
          <p:cNvPicPr>
            <a:picLocks noGrp="1" noChangeAspect="1"/>
          </p:cNvPicPr>
          <p:nvPr>
            <p:ph idx="1"/>
          </p:nvPr>
        </p:nvPicPr>
        <p:blipFill>
          <a:blip r:embed="rId2">
            <a:lum bright="-20000"/>
          </a:blip>
          <a:srcRect l="26584" t="20629" r="34150" b="14718"/>
          <a:stretch>
            <a:fillRect/>
          </a:stretch>
        </p:blipFill>
        <p:spPr>
          <a:xfrm>
            <a:off x="2508069" y="169818"/>
            <a:ext cx="8268788" cy="6400800"/>
          </a:xfrm>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567</TotalTime>
  <Words>2448</Words>
  <Application>Microsoft Office PowerPoint</Application>
  <PresentationFormat>Custom</PresentationFormat>
  <Paragraphs>173</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Wisp</vt:lpstr>
      <vt:lpstr>Java Server Pages(JSP)</vt:lpstr>
      <vt:lpstr>Overview of JSP technology</vt:lpstr>
      <vt:lpstr>Slide 3</vt:lpstr>
      <vt:lpstr>Benefits of JSP</vt:lpstr>
      <vt:lpstr>Advantages of JSP Over Competing Technologies</vt:lpstr>
      <vt:lpstr>Versus Pure Servlets</vt:lpstr>
      <vt:lpstr>Versus JavaScript </vt:lpstr>
      <vt:lpstr>Basic Syntax</vt:lpstr>
      <vt:lpstr>Slide 9</vt:lpstr>
      <vt:lpstr>Slide 10</vt:lpstr>
      <vt:lpstr>Creating Template Text</vt:lpstr>
      <vt:lpstr>Invoking Java Code from JSP</vt:lpstr>
      <vt:lpstr>Limiting the Amount of Java Code in JSP Pages</vt:lpstr>
      <vt:lpstr>Slide 14</vt:lpstr>
      <vt:lpstr>Using JSP Expressions</vt:lpstr>
      <vt:lpstr>Comparing Servlets to JSP Pages</vt:lpstr>
      <vt:lpstr>Writing Scriptlets</vt:lpstr>
      <vt:lpstr>Using Declarations</vt:lpstr>
      <vt:lpstr>CONTROLLING THE STRUCTURE OF GENERATED SERVLETS: THE JSP PAGE DIRECTIVE</vt:lpstr>
      <vt:lpstr>The import Attribute</vt:lpstr>
      <vt:lpstr>Slide 21</vt:lpstr>
      <vt:lpstr>The session Attribute</vt:lpstr>
      <vt:lpstr>The isELIgnored Attribute</vt:lpstr>
      <vt:lpstr>The buffer and auto Flush Attributes</vt:lpstr>
      <vt:lpstr>autoFlush attribute</vt:lpstr>
      <vt:lpstr>info attribute</vt:lpstr>
      <vt:lpstr>The errorPage and isErrorPage Attributes</vt:lpstr>
      <vt:lpstr>isErrorPage attribute</vt:lpstr>
      <vt:lpstr>The isThreadSafe Attribute</vt:lpstr>
      <vt:lpstr>The extends Attribute</vt:lpstr>
      <vt:lpstr>The language Attribute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Server Pages(JSP)</dc:title>
  <dc:creator>HP</dc:creator>
  <cp:lastModifiedBy>Windows User</cp:lastModifiedBy>
  <cp:revision>23</cp:revision>
  <dcterms:created xsi:type="dcterms:W3CDTF">2022-10-10T08:48:17Z</dcterms:created>
  <dcterms:modified xsi:type="dcterms:W3CDTF">2022-10-13T05:22:21Z</dcterms:modified>
</cp:coreProperties>
</file>