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handoutMasterIdLst>
    <p:handoutMasterId r:id="rId57"/>
  </p:handoutMasterIdLst>
  <p:sldIdLst>
    <p:sldId id="260" r:id="rId2"/>
    <p:sldId id="317" r:id="rId3"/>
    <p:sldId id="259" r:id="rId4"/>
    <p:sldId id="261" r:id="rId5"/>
    <p:sldId id="269" r:id="rId6"/>
    <p:sldId id="262" r:id="rId7"/>
    <p:sldId id="263" r:id="rId8"/>
    <p:sldId id="264" r:id="rId9"/>
    <p:sldId id="265" r:id="rId10"/>
    <p:sldId id="266" r:id="rId11"/>
    <p:sldId id="267" r:id="rId12"/>
    <p:sldId id="268" r:id="rId13"/>
    <p:sldId id="270" r:id="rId14"/>
    <p:sldId id="271" r:id="rId15"/>
    <p:sldId id="272" r:id="rId16"/>
    <p:sldId id="273" r:id="rId17"/>
    <p:sldId id="274" r:id="rId18"/>
    <p:sldId id="275" r:id="rId19"/>
    <p:sldId id="278" r:id="rId20"/>
    <p:sldId id="277" r:id="rId21"/>
    <p:sldId id="276" r:id="rId22"/>
    <p:sldId id="288" r:id="rId23"/>
    <p:sldId id="287" r:id="rId24"/>
    <p:sldId id="286" r:id="rId25"/>
    <p:sldId id="285" r:id="rId26"/>
    <p:sldId id="284" r:id="rId27"/>
    <p:sldId id="283" r:id="rId28"/>
    <p:sldId id="282" r:id="rId29"/>
    <p:sldId id="281" r:id="rId30"/>
    <p:sldId id="280" r:id="rId31"/>
    <p:sldId id="279" r:id="rId32"/>
    <p:sldId id="298" r:id="rId33"/>
    <p:sldId id="297" r:id="rId34"/>
    <p:sldId id="296" r:id="rId35"/>
    <p:sldId id="295" r:id="rId36"/>
    <p:sldId id="294" r:id="rId37"/>
    <p:sldId id="293" r:id="rId38"/>
    <p:sldId id="292" r:id="rId39"/>
    <p:sldId id="291" r:id="rId40"/>
    <p:sldId id="290" r:id="rId41"/>
    <p:sldId id="289" r:id="rId42"/>
    <p:sldId id="299" r:id="rId43"/>
    <p:sldId id="316" r:id="rId44"/>
    <p:sldId id="307" r:id="rId45"/>
    <p:sldId id="306" r:id="rId46"/>
    <p:sldId id="305" r:id="rId47"/>
    <p:sldId id="304" r:id="rId48"/>
    <p:sldId id="303" r:id="rId49"/>
    <p:sldId id="302" r:id="rId50"/>
    <p:sldId id="301" r:id="rId51"/>
    <p:sldId id="300" r:id="rId52"/>
    <p:sldId id="311" r:id="rId53"/>
    <p:sldId id="315" r:id="rId54"/>
    <p:sldId id="312"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5F13"/>
    <a:srgbClr val="0040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048" autoAdjust="0"/>
  </p:normalViewPr>
  <p:slideViewPr>
    <p:cSldViewPr>
      <p:cViewPr varScale="1">
        <p:scale>
          <a:sx n="66" d="100"/>
          <a:sy n="66" d="100"/>
        </p:scale>
        <p:origin x="1506" y="54"/>
      </p:cViewPr>
      <p:guideLst>
        <p:guide orient="horz" pos="2160"/>
        <p:guide pos="2880"/>
      </p:guideLst>
    </p:cSldViewPr>
  </p:slideViewPr>
  <p:notesTextViewPr>
    <p:cViewPr>
      <p:scale>
        <a:sx n="1" d="1"/>
        <a:sy n="1" d="1"/>
      </p:scale>
      <p:origin x="0" y="0"/>
    </p:cViewPr>
  </p:notesTextViewPr>
  <p:notesViewPr>
    <p:cSldViewPr>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D4A8B7-C6B3-44F2-899D-13899FFDF144}" type="datetimeFigureOut">
              <a:rPr lang="en-US" smtClean="0"/>
              <a:t>7/15/2022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F526C7-3725-4583-811C-1DA74730EB71}" type="slidenum">
              <a:rPr lang="en-US" smtClean="0"/>
              <a:t>‹#›</a:t>
            </a:fld>
            <a:endParaRPr lang="en-US"/>
          </a:p>
        </p:txBody>
      </p:sp>
    </p:spTree>
    <p:extLst>
      <p:ext uri="{BB962C8B-B14F-4D97-AF65-F5344CB8AC3E}">
        <p14:creationId xmlns:p14="http://schemas.microsoft.com/office/powerpoint/2010/main" val="39195965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B8FD84-A7F2-4610-9635-E3D017F2347A}" type="datetimeFigureOut">
              <a:rPr lang="en-IN" smtClean="0"/>
              <a:t>15-07-2022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9D53FF-EBB9-499A-87A8-6AF8E48EC618}" type="slidenum">
              <a:rPr lang="en-IN" smtClean="0"/>
              <a:t>‹#›</a:t>
            </a:fld>
            <a:endParaRPr lang="en-IN"/>
          </a:p>
        </p:txBody>
      </p:sp>
    </p:spTree>
    <p:extLst>
      <p:ext uri="{BB962C8B-B14F-4D97-AF65-F5344CB8AC3E}">
        <p14:creationId xmlns:p14="http://schemas.microsoft.com/office/powerpoint/2010/main" val="2803618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49D53FF-EBB9-499A-87A8-6AF8E48EC618}" type="slidenum">
              <a:rPr lang="en-IN" smtClean="0"/>
              <a:t>1</a:t>
            </a:fld>
            <a:endParaRPr lang="en-IN"/>
          </a:p>
        </p:txBody>
      </p:sp>
    </p:spTree>
    <p:extLst>
      <p:ext uri="{BB962C8B-B14F-4D97-AF65-F5344CB8AC3E}">
        <p14:creationId xmlns:p14="http://schemas.microsoft.com/office/powerpoint/2010/main" val="35433107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9F43855-041B-4369-8FF7-40E95DD7CBE3}" type="datetime1">
              <a:rPr lang="en-IN" smtClean="0"/>
              <a:t>15-07-2022</a:t>
            </a:fld>
            <a:endParaRPr lang="en-IN"/>
          </a:p>
        </p:txBody>
      </p:sp>
      <p:sp>
        <p:nvSpPr>
          <p:cNvPr id="5" name="Footer Placeholder 4"/>
          <p:cNvSpPr>
            <a:spLocks noGrp="1"/>
          </p:cNvSpPr>
          <p:nvPr>
            <p:ph type="ftr" sz="quarter" idx="11"/>
          </p:nvPr>
        </p:nvSpPr>
        <p:spPr/>
        <p:txBody>
          <a:bodyPr/>
          <a:lstStyle/>
          <a:p>
            <a:r>
              <a:rPr lang="en-IN" smtClean="0"/>
              <a:t>Data Base Management Systems</a:t>
            </a:r>
            <a:endParaRPr lang="en-IN"/>
          </a:p>
        </p:txBody>
      </p:sp>
      <p:sp>
        <p:nvSpPr>
          <p:cNvPr id="6" name="Slide Number Placeholder 5"/>
          <p:cNvSpPr>
            <a:spLocks noGrp="1"/>
          </p:cNvSpPr>
          <p:nvPr>
            <p:ph type="sldNum" sz="quarter" idx="12"/>
          </p:nvPr>
        </p:nvSpPr>
        <p:spPr/>
        <p:txBody>
          <a:bodyPr/>
          <a:lstStyle/>
          <a:p>
            <a:fld id="{05DD08D8-B32A-4000-A19F-399103995130}" type="slidenum">
              <a:rPr lang="en-IN" smtClean="0"/>
              <a:t>‹#›</a:t>
            </a:fld>
            <a:endParaRPr lang="en-IN"/>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64" y="-27384"/>
            <a:ext cx="9180843" cy="6885384"/>
          </a:xfrm>
          <a:prstGeom prst="rect">
            <a:avLst/>
          </a:prstGeom>
        </p:spPr>
      </p:pic>
    </p:spTree>
    <p:extLst>
      <p:ext uri="{BB962C8B-B14F-4D97-AF65-F5344CB8AC3E}">
        <p14:creationId xmlns:p14="http://schemas.microsoft.com/office/powerpoint/2010/main" val="2666783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684C004-D21F-4CC5-AA3A-71F5529D1B53}" type="datetime1">
              <a:rPr lang="en-IN" smtClean="0"/>
              <a:t>15-07-2022</a:t>
            </a:fld>
            <a:endParaRPr lang="en-IN"/>
          </a:p>
        </p:txBody>
      </p:sp>
      <p:sp>
        <p:nvSpPr>
          <p:cNvPr id="5" name="Footer Placeholder 4"/>
          <p:cNvSpPr>
            <a:spLocks noGrp="1"/>
          </p:cNvSpPr>
          <p:nvPr>
            <p:ph type="ftr" sz="quarter" idx="11"/>
          </p:nvPr>
        </p:nvSpPr>
        <p:spPr/>
        <p:txBody>
          <a:bodyPr/>
          <a:lstStyle/>
          <a:p>
            <a:r>
              <a:rPr lang="en-IN" smtClean="0"/>
              <a:t>Data Base Management Systems</a:t>
            </a:r>
            <a:endParaRPr lang="en-IN"/>
          </a:p>
        </p:txBody>
      </p:sp>
      <p:sp>
        <p:nvSpPr>
          <p:cNvPr id="6" name="Slide Number Placeholder 5"/>
          <p:cNvSpPr>
            <a:spLocks noGrp="1"/>
          </p:cNvSpPr>
          <p:nvPr>
            <p:ph type="sldNum" sz="quarter" idx="12"/>
          </p:nvPr>
        </p:nvSpPr>
        <p:spPr/>
        <p:txBody>
          <a:bodyPr/>
          <a:lstStyle/>
          <a:p>
            <a:fld id="{05DD08D8-B32A-4000-A19F-399103995130}" type="slidenum">
              <a:rPr lang="en-IN" smtClean="0"/>
              <a:t>‹#›</a:t>
            </a:fld>
            <a:endParaRPr lang="en-IN"/>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64" y="-27384"/>
            <a:ext cx="9180843" cy="6885384"/>
          </a:xfrm>
          <a:prstGeom prst="rect">
            <a:avLst/>
          </a:prstGeom>
        </p:spPr>
      </p:pic>
    </p:spTree>
    <p:extLst>
      <p:ext uri="{BB962C8B-B14F-4D97-AF65-F5344CB8AC3E}">
        <p14:creationId xmlns:p14="http://schemas.microsoft.com/office/powerpoint/2010/main" val="3102296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43B8AED-FE82-4187-B595-4E9F8E7D5080}" type="datetime1">
              <a:rPr lang="en-IN" smtClean="0"/>
              <a:t>15-07-2022</a:t>
            </a:fld>
            <a:endParaRPr lang="en-IN"/>
          </a:p>
        </p:txBody>
      </p:sp>
      <p:sp>
        <p:nvSpPr>
          <p:cNvPr id="5" name="Footer Placeholder 4"/>
          <p:cNvSpPr>
            <a:spLocks noGrp="1"/>
          </p:cNvSpPr>
          <p:nvPr>
            <p:ph type="ftr" sz="quarter" idx="11"/>
          </p:nvPr>
        </p:nvSpPr>
        <p:spPr/>
        <p:txBody>
          <a:bodyPr/>
          <a:lstStyle/>
          <a:p>
            <a:r>
              <a:rPr lang="en-IN" smtClean="0"/>
              <a:t>Data Base Management Systems</a:t>
            </a:r>
            <a:endParaRPr lang="en-IN"/>
          </a:p>
        </p:txBody>
      </p:sp>
      <p:sp>
        <p:nvSpPr>
          <p:cNvPr id="6" name="Slide Number Placeholder 5"/>
          <p:cNvSpPr>
            <a:spLocks noGrp="1"/>
          </p:cNvSpPr>
          <p:nvPr>
            <p:ph type="sldNum" sz="quarter" idx="12"/>
          </p:nvPr>
        </p:nvSpPr>
        <p:spPr/>
        <p:txBody>
          <a:bodyPr/>
          <a:lstStyle/>
          <a:p>
            <a:fld id="{05DD08D8-B32A-4000-A19F-399103995130}" type="slidenum">
              <a:rPr lang="en-IN" smtClean="0"/>
              <a:t>‹#›</a:t>
            </a:fld>
            <a:endParaRPr lang="en-IN"/>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64" y="-27384"/>
            <a:ext cx="9180843" cy="6885384"/>
          </a:xfrm>
          <a:prstGeom prst="rect">
            <a:avLst/>
          </a:prstGeom>
        </p:spPr>
      </p:pic>
    </p:spTree>
    <p:extLst>
      <p:ext uri="{BB962C8B-B14F-4D97-AF65-F5344CB8AC3E}">
        <p14:creationId xmlns:p14="http://schemas.microsoft.com/office/powerpoint/2010/main" val="2772130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963CD9C-5D47-4359-8E01-3B2E65568EAB}" type="datetime1">
              <a:rPr lang="en-IN" smtClean="0"/>
              <a:t>15-07-2022</a:t>
            </a:fld>
            <a:endParaRPr lang="en-IN"/>
          </a:p>
        </p:txBody>
      </p:sp>
      <p:sp>
        <p:nvSpPr>
          <p:cNvPr id="5" name="Footer Placeholder 4"/>
          <p:cNvSpPr>
            <a:spLocks noGrp="1"/>
          </p:cNvSpPr>
          <p:nvPr>
            <p:ph type="ftr" sz="quarter" idx="11"/>
          </p:nvPr>
        </p:nvSpPr>
        <p:spPr/>
        <p:txBody>
          <a:bodyPr/>
          <a:lstStyle/>
          <a:p>
            <a:r>
              <a:rPr lang="en-IN" smtClean="0"/>
              <a:t>Data Base Management Systems</a:t>
            </a:r>
            <a:endParaRPr lang="en-IN"/>
          </a:p>
        </p:txBody>
      </p:sp>
      <p:sp>
        <p:nvSpPr>
          <p:cNvPr id="6" name="Slide Number Placeholder 5"/>
          <p:cNvSpPr>
            <a:spLocks noGrp="1"/>
          </p:cNvSpPr>
          <p:nvPr>
            <p:ph type="sldNum" sz="quarter" idx="12"/>
          </p:nvPr>
        </p:nvSpPr>
        <p:spPr/>
        <p:txBody>
          <a:bodyPr/>
          <a:lstStyle/>
          <a:p>
            <a:fld id="{05DD08D8-B32A-4000-A19F-399103995130}" type="slidenum">
              <a:rPr lang="en-IN" smtClean="0"/>
              <a:t>‹#›</a:t>
            </a:fld>
            <a:endParaRPr lang="en-IN"/>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64" y="-27384"/>
            <a:ext cx="9180843" cy="6885384"/>
          </a:xfrm>
          <a:prstGeom prst="rect">
            <a:avLst/>
          </a:prstGeom>
        </p:spPr>
      </p:pic>
    </p:spTree>
    <p:extLst>
      <p:ext uri="{BB962C8B-B14F-4D97-AF65-F5344CB8AC3E}">
        <p14:creationId xmlns:p14="http://schemas.microsoft.com/office/powerpoint/2010/main" val="4279244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F583F5-E5BE-4D4C-8AD8-8967974C0F0E}" type="datetime1">
              <a:rPr lang="en-IN" smtClean="0"/>
              <a:t>15-07-2022</a:t>
            </a:fld>
            <a:endParaRPr lang="en-IN"/>
          </a:p>
        </p:txBody>
      </p:sp>
      <p:sp>
        <p:nvSpPr>
          <p:cNvPr id="5" name="Footer Placeholder 4"/>
          <p:cNvSpPr>
            <a:spLocks noGrp="1"/>
          </p:cNvSpPr>
          <p:nvPr>
            <p:ph type="ftr" sz="quarter" idx="11"/>
          </p:nvPr>
        </p:nvSpPr>
        <p:spPr/>
        <p:txBody>
          <a:bodyPr/>
          <a:lstStyle/>
          <a:p>
            <a:r>
              <a:rPr lang="en-IN" smtClean="0"/>
              <a:t>Data Base Management Systems</a:t>
            </a:r>
            <a:endParaRPr lang="en-IN"/>
          </a:p>
        </p:txBody>
      </p:sp>
      <p:sp>
        <p:nvSpPr>
          <p:cNvPr id="6" name="Slide Number Placeholder 5"/>
          <p:cNvSpPr>
            <a:spLocks noGrp="1"/>
          </p:cNvSpPr>
          <p:nvPr>
            <p:ph type="sldNum" sz="quarter" idx="12"/>
          </p:nvPr>
        </p:nvSpPr>
        <p:spPr/>
        <p:txBody>
          <a:bodyPr/>
          <a:lstStyle/>
          <a:p>
            <a:fld id="{05DD08D8-B32A-4000-A19F-399103995130}" type="slidenum">
              <a:rPr lang="en-IN" smtClean="0"/>
              <a:t>‹#›</a:t>
            </a:fld>
            <a:endParaRPr lang="en-IN"/>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64" y="-27384"/>
            <a:ext cx="9180843" cy="6885384"/>
          </a:xfrm>
          <a:prstGeom prst="rect">
            <a:avLst/>
          </a:prstGeom>
        </p:spPr>
      </p:pic>
    </p:spTree>
    <p:extLst>
      <p:ext uri="{BB962C8B-B14F-4D97-AF65-F5344CB8AC3E}">
        <p14:creationId xmlns:p14="http://schemas.microsoft.com/office/powerpoint/2010/main" val="3700553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2563ABE-8ACC-433A-B73E-89FB24BD6286}" type="datetime1">
              <a:rPr lang="en-IN" smtClean="0"/>
              <a:t>15-07-2022</a:t>
            </a:fld>
            <a:endParaRPr lang="en-IN"/>
          </a:p>
        </p:txBody>
      </p:sp>
      <p:sp>
        <p:nvSpPr>
          <p:cNvPr id="6" name="Footer Placeholder 5"/>
          <p:cNvSpPr>
            <a:spLocks noGrp="1"/>
          </p:cNvSpPr>
          <p:nvPr>
            <p:ph type="ftr" sz="quarter" idx="11"/>
          </p:nvPr>
        </p:nvSpPr>
        <p:spPr/>
        <p:txBody>
          <a:bodyPr/>
          <a:lstStyle/>
          <a:p>
            <a:r>
              <a:rPr lang="en-IN" smtClean="0"/>
              <a:t>Data Base Management Systems</a:t>
            </a:r>
            <a:endParaRPr lang="en-IN"/>
          </a:p>
        </p:txBody>
      </p:sp>
      <p:sp>
        <p:nvSpPr>
          <p:cNvPr id="7" name="Slide Number Placeholder 6"/>
          <p:cNvSpPr>
            <a:spLocks noGrp="1"/>
          </p:cNvSpPr>
          <p:nvPr>
            <p:ph type="sldNum" sz="quarter" idx="12"/>
          </p:nvPr>
        </p:nvSpPr>
        <p:spPr/>
        <p:txBody>
          <a:bodyPr/>
          <a:lstStyle/>
          <a:p>
            <a:fld id="{05DD08D8-B32A-4000-A19F-399103995130}" type="slidenum">
              <a:rPr lang="en-IN" smtClean="0"/>
              <a:t>‹#›</a:t>
            </a:fld>
            <a:endParaRPr lang="en-IN"/>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64" y="-27384"/>
            <a:ext cx="9180843" cy="6885384"/>
          </a:xfrm>
          <a:prstGeom prst="rect">
            <a:avLst/>
          </a:prstGeom>
        </p:spPr>
      </p:pic>
    </p:spTree>
    <p:extLst>
      <p:ext uri="{BB962C8B-B14F-4D97-AF65-F5344CB8AC3E}">
        <p14:creationId xmlns:p14="http://schemas.microsoft.com/office/powerpoint/2010/main" val="1928513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EE7572E-3CED-4164-8F31-D19B4CB0D04D}" type="datetime1">
              <a:rPr lang="en-IN" smtClean="0"/>
              <a:t>15-07-2022</a:t>
            </a:fld>
            <a:endParaRPr lang="en-IN"/>
          </a:p>
        </p:txBody>
      </p:sp>
      <p:sp>
        <p:nvSpPr>
          <p:cNvPr id="8" name="Footer Placeholder 7"/>
          <p:cNvSpPr>
            <a:spLocks noGrp="1"/>
          </p:cNvSpPr>
          <p:nvPr>
            <p:ph type="ftr" sz="quarter" idx="11"/>
          </p:nvPr>
        </p:nvSpPr>
        <p:spPr/>
        <p:txBody>
          <a:bodyPr/>
          <a:lstStyle/>
          <a:p>
            <a:r>
              <a:rPr lang="en-IN" smtClean="0"/>
              <a:t>Data Base Management Systems</a:t>
            </a:r>
            <a:endParaRPr lang="en-IN"/>
          </a:p>
        </p:txBody>
      </p:sp>
      <p:sp>
        <p:nvSpPr>
          <p:cNvPr id="9" name="Slide Number Placeholder 8"/>
          <p:cNvSpPr>
            <a:spLocks noGrp="1"/>
          </p:cNvSpPr>
          <p:nvPr>
            <p:ph type="sldNum" sz="quarter" idx="12"/>
          </p:nvPr>
        </p:nvSpPr>
        <p:spPr/>
        <p:txBody>
          <a:bodyPr/>
          <a:lstStyle/>
          <a:p>
            <a:fld id="{05DD08D8-B32A-4000-A19F-399103995130}" type="slidenum">
              <a:rPr lang="en-IN" smtClean="0"/>
              <a:t>‹#›</a:t>
            </a:fld>
            <a:endParaRPr lang="en-IN"/>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64" y="-27384"/>
            <a:ext cx="9180843" cy="6885384"/>
          </a:xfrm>
          <a:prstGeom prst="rect">
            <a:avLst/>
          </a:prstGeom>
        </p:spPr>
      </p:pic>
    </p:spTree>
    <p:extLst>
      <p:ext uri="{BB962C8B-B14F-4D97-AF65-F5344CB8AC3E}">
        <p14:creationId xmlns:p14="http://schemas.microsoft.com/office/powerpoint/2010/main" val="65784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CA7A674-1FA7-4DCA-A5B4-7406A58C36DD}" type="datetime1">
              <a:rPr lang="en-IN" smtClean="0"/>
              <a:t>15-07-2022</a:t>
            </a:fld>
            <a:endParaRPr lang="en-IN"/>
          </a:p>
        </p:txBody>
      </p:sp>
      <p:sp>
        <p:nvSpPr>
          <p:cNvPr id="4" name="Footer Placeholder 3"/>
          <p:cNvSpPr>
            <a:spLocks noGrp="1"/>
          </p:cNvSpPr>
          <p:nvPr>
            <p:ph type="ftr" sz="quarter" idx="11"/>
          </p:nvPr>
        </p:nvSpPr>
        <p:spPr/>
        <p:txBody>
          <a:bodyPr/>
          <a:lstStyle/>
          <a:p>
            <a:r>
              <a:rPr lang="en-IN" smtClean="0"/>
              <a:t>Data Base Management Systems</a:t>
            </a:r>
            <a:endParaRPr lang="en-IN"/>
          </a:p>
        </p:txBody>
      </p:sp>
      <p:sp>
        <p:nvSpPr>
          <p:cNvPr id="5" name="Slide Number Placeholder 4"/>
          <p:cNvSpPr>
            <a:spLocks noGrp="1"/>
          </p:cNvSpPr>
          <p:nvPr>
            <p:ph type="sldNum" sz="quarter" idx="12"/>
          </p:nvPr>
        </p:nvSpPr>
        <p:spPr/>
        <p:txBody>
          <a:bodyPr/>
          <a:lstStyle/>
          <a:p>
            <a:fld id="{05DD08D8-B32A-4000-A19F-399103995130}" type="slidenum">
              <a:rPr lang="en-IN" smtClean="0"/>
              <a:t>‹#›</a:t>
            </a:fld>
            <a:endParaRPr lang="en-IN"/>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64" y="-27384"/>
            <a:ext cx="9180843" cy="6885384"/>
          </a:xfrm>
          <a:prstGeom prst="rect">
            <a:avLst/>
          </a:prstGeom>
        </p:spPr>
      </p:pic>
    </p:spTree>
    <p:extLst>
      <p:ext uri="{BB962C8B-B14F-4D97-AF65-F5344CB8AC3E}">
        <p14:creationId xmlns:p14="http://schemas.microsoft.com/office/powerpoint/2010/main" val="1001796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E373A3-0092-43E2-9460-6D1C69D671A2}" type="datetime1">
              <a:rPr lang="en-IN" smtClean="0"/>
              <a:t>15-07-2022</a:t>
            </a:fld>
            <a:endParaRPr lang="en-IN"/>
          </a:p>
        </p:txBody>
      </p:sp>
      <p:sp>
        <p:nvSpPr>
          <p:cNvPr id="3" name="Footer Placeholder 2"/>
          <p:cNvSpPr>
            <a:spLocks noGrp="1"/>
          </p:cNvSpPr>
          <p:nvPr>
            <p:ph type="ftr" sz="quarter" idx="11"/>
          </p:nvPr>
        </p:nvSpPr>
        <p:spPr/>
        <p:txBody>
          <a:bodyPr/>
          <a:lstStyle/>
          <a:p>
            <a:r>
              <a:rPr lang="en-IN" smtClean="0"/>
              <a:t>Data Base Management Systems</a:t>
            </a:r>
            <a:endParaRPr lang="en-IN"/>
          </a:p>
        </p:txBody>
      </p:sp>
      <p:sp>
        <p:nvSpPr>
          <p:cNvPr id="4" name="Slide Number Placeholder 3"/>
          <p:cNvSpPr>
            <a:spLocks noGrp="1"/>
          </p:cNvSpPr>
          <p:nvPr>
            <p:ph type="sldNum" sz="quarter" idx="12"/>
          </p:nvPr>
        </p:nvSpPr>
        <p:spPr/>
        <p:txBody>
          <a:bodyPr/>
          <a:lstStyle/>
          <a:p>
            <a:fld id="{05DD08D8-B32A-4000-A19F-399103995130}" type="slidenum">
              <a:rPr lang="en-IN" smtClean="0"/>
              <a:t>‹#›</a:t>
            </a:fld>
            <a:endParaRPr lang="en-IN"/>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64" y="-27384"/>
            <a:ext cx="9180843" cy="6885384"/>
          </a:xfrm>
          <a:prstGeom prst="rect">
            <a:avLst/>
          </a:prstGeom>
        </p:spPr>
      </p:pic>
    </p:spTree>
    <p:extLst>
      <p:ext uri="{BB962C8B-B14F-4D97-AF65-F5344CB8AC3E}">
        <p14:creationId xmlns:p14="http://schemas.microsoft.com/office/powerpoint/2010/main" val="389938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AA3830-7666-40AB-8F61-DF4C50230E6B}" type="datetime1">
              <a:rPr lang="en-IN" smtClean="0"/>
              <a:t>15-07-2022</a:t>
            </a:fld>
            <a:endParaRPr lang="en-IN"/>
          </a:p>
        </p:txBody>
      </p:sp>
      <p:sp>
        <p:nvSpPr>
          <p:cNvPr id="6" name="Footer Placeholder 5"/>
          <p:cNvSpPr>
            <a:spLocks noGrp="1"/>
          </p:cNvSpPr>
          <p:nvPr>
            <p:ph type="ftr" sz="quarter" idx="11"/>
          </p:nvPr>
        </p:nvSpPr>
        <p:spPr/>
        <p:txBody>
          <a:bodyPr/>
          <a:lstStyle/>
          <a:p>
            <a:r>
              <a:rPr lang="en-IN" smtClean="0"/>
              <a:t>Data Base Management Systems</a:t>
            </a:r>
            <a:endParaRPr lang="en-IN"/>
          </a:p>
        </p:txBody>
      </p:sp>
      <p:sp>
        <p:nvSpPr>
          <p:cNvPr id="7" name="Slide Number Placeholder 6"/>
          <p:cNvSpPr>
            <a:spLocks noGrp="1"/>
          </p:cNvSpPr>
          <p:nvPr>
            <p:ph type="sldNum" sz="quarter" idx="12"/>
          </p:nvPr>
        </p:nvSpPr>
        <p:spPr/>
        <p:txBody>
          <a:bodyPr/>
          <a:lstStyle/>
          <a:p>
            <a:fld id="{05DD08D8-B32A-4000-A19F-399103995130}" type="slidenum">
              <a:rPr lang="en-IN" smtClean="0"/>
              <a:t>‹#›</a:t>
            </a:fld>
            <a:endParaRPr lang="en-IN"/>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64" y="-27384"/>
            <a:ext cx="9180843" cy="6885384"/>
          </a:xfrm>
          <a:prstGeom prst="rect">
            <a:avLst/>
          </a:prstGeom>
        </p:spPr>
      </p:pic>
    </p:spTree>
    <p:extLst>
      <p:ext uri="{BB962C8B-B14F-4D97-AF65-F5344CB8AC3E}">
        <p14:creationId xmlns:p14="http://schemas.microsoft.com/office/powerpoint/2010/main" val="4208279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BCF329-EDD5-4798-9183-8A0A14503D48}" type="datetime1">
              <a:rPr lang="en-IN" smtClean="0"/>
              <a:t>15-07-2022</a:t>
            </a:fld>
            <a:endParaRPr lang="en-IN"/>
          </a:p>
        </p:txBody>
      </p:sp>
      <p:sp>
        <p:nvSpPr>
          <p:cNvPr id="6" name="Footer Placeholder 5"/>
          <p:cNvSpPr>
            <a:spLocks noGrp="1"/>
          </p:cNvSpPr>
          <p:nvPr>
            <p:ph type="ftr" sz="quarter" idx="11"/>
          </p:nvPr>
        </p:nvSpPr>
        <p:spPr/>
        <p:txBody>
          <a:bodyPr/>
          <a:lstStyle/>
          <a:p>
            <a:r>
              <a:rPr lang="en-IN" smtClean="0"/>
              <a:t>Data Base Management Systems</a:t>
            </a:r>
            <a:endParaRPr lang="en-IN"/>
          </a:p>
        </p:txBody>
      </p:sp>
      <p:sp>
        <p:nvSpPr>
          <p:cNvPr id="7" name="Slide Number Placeholder 6"/>
          <p:cNvSpPr>
            <a:spLocks noGrp="1"/>
          </p:cNvSpPr>
          <p:nvPr>
            <p:ph type="sldNum" sz="quarter" idx="12"/>
          </p:nvPr>
        </p:nvSpPr>
        <p:spPr/>
        <p:txBody>
          <a:bodyPr/>
          <a:lstStyle/>
          <a:p>
            <a:fld id="{05DD08D8-B32A-4000-A19F-399103995130}" type="slidenum">
              <a:rPr lang="en-IN" smtClean="0"/>
              <a:t>‹#›</a:t>
            </a:fld>
            <a:endParaRPr lang="en-IN"/>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64" y="-27384"/>
            <a:ext cx="9180843" cy="6885384"/>
          </a:xfrm>
          <a:prstGeom prst="rect">
            <a:avLst/>
          </a:prstGeom>
        </p:spPr>
      </p:pic>
    </p:spTree>
    <p:extLst>
      <p:ext uri="{BB962C8B-B14F-4D97-AF65-F5344CB8AC3E}">
        <p14:creationId xmlns:p14="http://schemas.microsoft.com/office/powerpoint/2010/main" val="1358917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DB1DC6-2314-4560-853C-C68800BE8BC6}" type="datetime1">
              <a:rPr lang="en-IN" smtClean="0"/>
              <a:t>15-07-2022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Data Base Management Systems</a:t>
            </a: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DD08D8-B32A-4000-A19F-399103995130}" type="slidenum">
              <a:rPr lang="en-IN" smtClean="0"/>
              <a:t>‹#›</a:t>
            </a:fld>
            <a:endParaRPr lang="en-IN"/>
          </a:p>
        </p:txBody>
      </p:sp>
    </p:spTree>
    <p:extLst>
      <p:ext uri="{BB962C8B-B14F-4D97-AF65-F5344CB8AC3E}">
        <p14:creationId xmlns:p14="http://schemas.microsoft.com/office/powerpoint/2010/main" val="3488535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ancs84@jssstuniv.i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sancs84@sjce.ac.i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talend.com/resources/future-big-data/" TargetMode="External"/><Relationship Id="rId2" Type="http://schemas.openxmlformats.org/officeDocument/2006/relationships/hyperlink" Target="https://www.talend.com/blog/2017/09/06/5-considerations-building-data-governance/" TargetMode="External"/><Relationship Id="rId1" Type="http://schemas.openxmlformats.org/officeDocument/2006/relationships/slideLayout" Target="../slideLayouts/slideLayout2.xml"/><Relationship Id="rId5" Type="http://schemas.openxmlformats.org/officeDocument/2006/relationships/hyperlink" Target="https://www.talend.com/resources/what-is-data-warehouse/" TargetMode="External"/><Relationship Id="rId4" Type="http://schemas.openxmlformats.org/officeDocument/2006/relationships/hyperlink" Target="https://www.talend.com/resources/gdpr-pillar-3-anonymize-pseudonymize/" TargetMode="External"/></Relationships>
</file>

<file path=ppt/slides/_rels/slide14.xml.rels><?xml version="1.0" encoding="UTF-8" standalone="yes"?>
<Relationships xmlns="http://schemas.openxmlformats.org/package/2006/relationships"><Relationship Id="rId2" Type="http://schemas.openxmlformats.org/officeDocument/2006/relationships/hyperlink" Target="https://www.talend.com/solutions/information-technology/big-data-analytic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javatpoint.com/oracle-tutorial" TargetMode="External"/><Relationship Id="rId2" Type="http://schemas.openxmlformats.org/officeDocument/2006/relationships/hyperlink" Target="https://www.javatpoint.com/mysql-tutoria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javatpoint.com/software" TargetMode="External"/><Relationship Id="rId2" Type="http://schemas.openxmlformats.org/officeDocument/2006/relationships/hyperlink" Target="https://www.javatpoint.com/hardwar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1484785"/>
            <a:ext cx="9144000" cy="864095"/>
          </a:xfrm>
          <a:solidFill>
            <a:srgbClr val="E35F13"/>
          </a:solidFill>
        </p:spPr>
        <p:txBody>
          <a:bodyPr/>
          <a:lstStyle/>
          <a:p>
            <a:r>
              <a:rPr lang="en-US" b="1" dirty="0" smtClean="0">
                <a:solidFill>
                  <a:schemeClr val="bg1"/>
                </a:solidFill>
                <a:latin typeface="Graduate" panose="02000503000000020004" pitchFamily="2" charset="0"/>
                <a:ea typeface="Liberation Sans" panose="020B0604020202020204" pitchFamily="34" charset="0"/>
                <a:cs typeface="Liberation Sans" panose="020B0604020202020204" pitchFamily="34" charset="0"/>
              </a:rPr>
              <a:t>UNIT-1 </a:t>
            </a:r>
            <a:r>
              <a:rPr lang="en-US" b="1" dirty="0" smtClean="0">
                <a:solidFill>
                  <a:schemeClr val="bg2"/>
                </a:solidFill>
                <a:latin typeface="Graduate" panose="02000503000000020004" pitchFamily="2" charset="0"/>
                <a:ea typeface="Liberation Sans" panose="020B0604020202020204" pitchFamily="34" charset="0"/>
                <a:cs typeface="Liberation Sans" panose="020B0604020202020204" pitchFamily="34" charset="0"/>
              </a:rPr>
              <a:t>Introduction</a:t>
            </a:r>
            <a:endParaRPr lang="en-US" b="1" dirty="0">
              <a:solidFill>
                <a:schemeClr val="bg2"/>
              </a:solidFill>
              <a:latin typeface="Graduate" panose="02000503000000020004" pitchFamily="2" charset="0"/>
              <a:ea typeface="Liberation Sans" panose="020B0604020202020204" pitchFamily="34" charset="0"/>
              <a:cs typeface="Liberation Sans" panose="020B0604020202020204" pitchFamily="34" charset="0"/>
            </a:endParaRPr>
          </a:p>
        </p:txBody>
      </p:sp>
      <p:sp>
        <p:nvSpPr>
          <p:cNvPr id="5" name="Subtitle 4"/>
          <p:cNvSpPr>
            <a:spLocks noGrp="1"/>
          </p:cNvSpPr>
          <p:nvPr>
            <p:ph type="subTitle" idx="1"/>
          </p:nvPr>
        </p:nvSpPr>
        <p:spPr>
          <a:xfrm>
            <a:off x="-10840" y="2580869"/>
            <a:ext cx="9154840" cy="3924146"/>
          </a:xfrm>
        </p:spPr>
        <p:txBody>
          <a:bodyPr>
            <a:normAutofit fontScale="62500" lnSpcReduction="20000"/>
          </a:bodyPr>
          <a:lstStyle/>
          <a:p>
            <a:r>
              <a:rPr lang="en-US" sz="5100" b="1" dirty="0" smtClean="0">
                <a:solidFill>
                  <a:srgbClr val="E35F13"/>
                </a:solidFill>
                <a:latin typeface="Liberation Sans" panose="020B0604020202020204" pitchFamily="34" charset="0"/>
                <a:ea typeface="Liberation Sans" panose="020B0604020202020204" pitchFamily="34" charset="0"/>
                <a:cs typeface="Liberation Sans" panose="020B0604020202020204" pitchFamily="34" charset="0"/>
              </a:rPr>
              <a:t>RELATIONAL DATABASE MANAGEMENT SYSTEM(</a:t>
            </a:r>
            <a:r>
              <a:rPr lang="en-US" sz="5100" b="1" dirty="0" smtClean="0">
                <a:solidFill>
                  <a:srgbClr val="0070C0"/>
                </a:solidFill>
                <a:latin typeface="Liberation Sans" panose="020B0604020202020204" pitchFamily="34" charset="0"/>
                <a:ea typeface="Liberation Sans" panose="020B0604020202020204" pitchFamily="34" charset="0"/>
                <a:cs typeface="Liberation Sans" panose="020B0604020202020204" pitchFamily="34" charset="0"/>
              </a:rPr>
              <a:t>RDBMS</a:t>
            </a:r>
            <a:r>
              <a:rPr lang="en-US" sz="5100" b="1" dirty="0" smtClean="0">
                <a:solidFill>
                  <a:srgbClr val="E35F13"/>
                </a:solidFill>
                <a:latin typeface="Liberation Sans" panose="020B0604020202020204" pitchFamily="34" charset="0"/>
                <a:ea typeface="Liberation Sans" panose="020B0604020202020204" pitchFamily="34" charset="0"/>
                <a:cs typeface="Liberation Sans" panose="020B0604020202020204" pitchFamily="34" charset="0"/>
              </a:rPr>
              <a:t>)</a:t>
            </a:r>
          </a:p>
          <a:p>
            <a:endParaRPr lang="en-US" sz="4600" b="1" dirty="0" smtClean="0">
              <a:solidFill>
                <a:srgbClr val="C00000"/>
              </a:solidFill>
              <a:latin typeface="Liberation Sans" panose="020B0604020202020204" pitchFamily="34" charset="0"/>
              <a:ea typeface="Liberation Sans" panose="020B0604020202020204" pitchFamily="34" charset="0"/>
              <a:cs typeface="Liberation Sans" panose="020B0604020202020204" pitchFamily="34" charset="0"/>
            </a:endParaRPr>
          </a:p>
          <a:p>
            <a:r>
              <a:rPr lang="en-US" sz="4600" b="1" dirty="0" smtClean="0">
                <a:solidFill>
                  <a:srgbClr val="C00000"/>
                </a:solidFill>
                <a:latin typeface="Liberation Sans" panose="020B0604020202020204" pitchFamily="34" charset="0"/>
                <a:ea typeface="Liberation Sans" panose="020B0604020202020204" pitchFamily="34" charset="0"/>
                <a:cs typeface="Liberation Sans" panose="020B0604020202020204" pitchFamily="34" charset="0"/>
              </a:rPr>
              <a:t>MCA210 </a:t>
            </a:r>
            <a:r>
              <a:rPr lang="en-US" sz="4600" b="1" dirty="0" smtClean="0">
                <a:solidFill>
                  <a:srgbClr val="C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4600" b="1" dirty="0" smtClean="0">
                <a:solidFill>
                  <a:schemeClr val="accent1">
                    <a:lumMod val="75000"/>
                  </a:schemeClr>
                </a:solidFill>
                <a:latin typeface="Liberation Sans" panose="020B0604020202020204" pitchFamily="34" charset="0"/>
                <a:ea typeface="Liberation Sans" panose="020B0604020202020204" pitchFamily="34" charset="0"/>
                <a:cs typeface="Liberation Sans" panose="020B0604020202020204" pitchFamily="34" charset="0"/>
              </a:rPr>
              <a:t>II Semester</a:t>
            </a:r>
          </a:p>
          <a:p>
            <a:endParaRPr lang="en-US" sz="4600" b="1" dirty="0" smtClean="0">
              <a:solidFill>
                <a:srgbClr val="C00000"/>
              </a:solidFill>
              <a:latin typeface="Liberation Sans" panose="020B0604020202020204" pitchFamily="34" charset="0"/>
              <a:ea typeface="Liberation Sans" panose="020B0604020202020204" pitchFamily="34" charset="0"/>
              <a:cs typeface="Liberation Sans" panose="020B0604020202020204" pitchFamily="34" charset="0"/>
            </a:endParaRPr>
          </a:p>
          <a:p>
            <a:r>
              <a:rPr lang="en-US" sz="5100" b="1" dirty="0" smtClean="0">
                <a:solidFill>
                  <a:srgbClr val="0070C0"/>
                </a:solidFill>
                <a:latin typeface="Liberation Sans" panose="020B0604020202020204" pitchFamily="34" charset="0"/>
                <a:ea typeface="Liberation Sans" panose="020B0604020202020204" pitchFamily="34" charset="0"/>
                <a:cs typeface="Liberation Sans" panose="020B0604020202020204" pitchFamily="34" charset="0"/>
              </a:rPr>
              <a:t>Prof C S </a:t>
            </a:r>
            <a:r>
              <a:rPr lang="en-US" sz="5100" b="1" dirty="0" err="1" smtClean="0">
                <a:solidFill>
                  <a:srgbClr val="0070C0"/>
                </a:solidFill>
                <a:latin typeface="Liberation Sans" panose="020B0604020202020204" pitchFamily="34" charset="0"/>
                <a:ea typeface="Liberation Sans" panose="020B0604020202020204" pitchFamily="34" charset="0"/>
                <a:cs typeface="Liberation Sans" panose="020B0604020202020204" pitchFamily="34" charset="0"/>
              </a:rPr>
              <a:t>Santhosh</a:t>
            </a:r>
            <a:endParaRPr lang="en-US" sz="5100" b="1" dirty="0" smtClean="0">
              <a:solidFill>
                <a:srgbClr val="0070C0"/>
              </a:solidFill>
              <a:latin typeface="Liberation Sans" panose="020B0604020202020204" pitchFamily="34" charset="0"/>
              <a:ea typeface="Liberation Sans" panose="020B0604020202020204" pitchFamily="34" charset="0"/>
              <a:cs typeface="Liberation Sans" panose="020B0604020202020204" pitchFamily="34" charset="0"/>
            </a:endParaRPr>
          </a:p>
          <a:p>
            <a:r>
              <a:rPr lang="en-US" b="1" dirty="0" smtClean="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Assistant Professor</a:t>
            </a:r>
          </a:p>
          <a:p>
            <a:r>
              <a:rPr lang="en-US" b="1" dirty="0" smtClean="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Department of Computer Applications</a:t>
            </a:r>
          </a:p>
          <a:p>
            <a:r>
              <a:rPr lang="en-US" b="1" dirty="0" smtClean="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JSS Science and Technology University, </a:t>
            </a:r>
            <a:r>
              <a:rPr lang="en-US" b="1" dirty="0" err="1" smtClean="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Mysuru</a:t>
            </a:r>
            <a:endParaRPr lang="en-US"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a:p>
            <a:r>
              <a:rPr lang="en-US" b="1" dirty="0" smtClean="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Email – </a:t>
            </a:r>
            <a:r>
              <a:rPr lang="en-US" b="1" dirty="0" smtClean="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hlinkClick r:id="rId3"/>
              </a:rPr>
              <a:t>sancs84@jssstuniv.in</a:t>
            </a:r>
            <a:r>
              <a:rPr lang="en-US" b="1" dirty="0" smtClean="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 </a:t>
            </a:r>
            <a:r>
              <a:rPr lang="en-US" b="1" dirty="0" smtClean="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hlinkClick r:id="rId4"/>
              </a:rPr>
              <a:t>sancs84@sjce.ac.in</a:t>
            </a:r>
            <a:r>
              <a:rPr lang="en-US" b="1" dirty="0" smtClean="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
            </a:r>
          </a:p>
        </p:txBody>
      </p:sp>
      <p:sp>
        <p:nvSpPr>
          <p:cNvPr id="6" name="TextBox 5"/>
          <p:cNvSpPr txBox="1"/>
          <p:nvPr/>
        </p:nvSpPr>
        <p:spPr>
          <a:xfrm>
            <a:off x="0" y="1430924"/>
            <a:ext cx="9144000" cy="107722"/>
          </a:xfrm>
          <a:prstGeom prst="rect">
            <a:avLst/>
          </a:prstGeom>
          <a:solidFill>
            <a:srgbClr val="00405F"/>
          </a:solidFill>
        </p:spPr>
        <p:txBody>
          <a:bodyPr wrap="square" rtlCol="0">
            <a:spAutoFit/>
          </a:bodyPr>
          <a:lstStyle/>
          <a:p>
            <a:endParaRPr lang="en-US" sz="100" dirty="0"/>
          </a:p>
        </p:txBody>
      </p:sp>
      <p:sp>
        <p:nvSpPr>
          <p:cNvPr id="7" name="TextBox 6"/>
          <p:cNvSpPr txBox="1"/>
          <p:nvPr/>
        </p:nvSpPr>
        <p:spPr>
          <a:xfrm>
            <a:off x="0" y="2302878"/>
            <a:ext cx="9144000" cy="107722"/>
          </a:xfrm>
          <a:prstGeom prst="rect">
            <a:avLst/>
          </a:prstGeom>
          <a:solidFill>
            <a:srgbClr val="00405F"/>
          </a:solidFill>
        </p:spPr>
        <p:txBody>
          <a:bodyPr wrap="square" rtlCol="0">
            <a:spAutoFit/>
          </a:bodyPr>
          <a:lstStyle/>
          <a:p>
            <a:endParaRPr lang="en-US" sz="100" dirty="0"/>
          </a:p>
        </p:txBody>
      </p:sp>
      <p:sp>
        <p:nvSpPr>
          <p:cNvPr id="8" name="Footer Placeholder 7"/>
          <p:cNvSpPr>
            <a:spLocks noGrp="1"/>
          </p:cNvSpPr>
          <p:nvPr>
            <p:ph type="ftr" sz="quarter" idx="11"/>
          </p:nvPr>
        </p:nvSpPr>
        <p:spPr>
          <a:xfrm>
            <a:off x="-3276872" y="6525344"/>
            <a:ext cx="11625336" cy="332656"/>
          </a:xfrm>
        </p:spPr>
        <p:txBody>
          <a:bodyPr/>
          <a:lstStyle/>
          <a:p>
            <a:r>
              <a:rPr lang="en-IN" sz="1600" dirty="0" smtClean="0">
                <a:solidFill>
                  <a:schemeClr val="bg1"/>
                </a:solidFill>
                <a:latin typeface="Arial Black" panose="020B0A04020102020204" pitchFamily="34" charset="0"/>
              </a:rPr>
              <a:t>Relational Data Base Management Systems</a:t>
            </a:r>
            <a:endParaRPr lang="en-IN" sz="1600"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7351698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76672"/>
            <a:ext cx="9144000" cy="6381328"/>
          </a:xfrm>
        </p:spPr>
        <p:txBody>
          <a:bodyPr/>
          <a:lstStyle/>
          <a:p>
            <a:r>
              <a:rPr lang="en-IN" sz="2400" b="1" dirty="0">
                <a:solidFill>
                  <a:srgbClr val="FF0000"/>
                </a:solidFill>
                <a:latin typeface="Lucida Sans" panose="020B0602030504020204" pitchFamily="34" charset="0"/>
              </a:rPr>
              <a:t>Applications of DBMS</a:t>
            </a:r>
          </a:p>
          <a:p>
            <a:pPr algn="just">
              <a:lnSpc>
                <a:spcPct val="150000"/>
              </a:lnSpc>
            </a:pPr>
            <a:r>
              <a:rPr lang="en-GB" sz="2000" dirty="0">
                <a:solidFill>
                  <a:srgbClr val="0070C0"/>
                </a:solidFill>
                <a:latin typeface="Lucida Sans" panose="020B0602030504020204" pitchFamily="34" charset="0"/>
              </a:rPr>
              <a:t>A </a:t>
            </a:r>
            <a:r>
              <a:rPr lang="en-GB" sz="2000" b="1" dirty="0">
                <a:latin typeface="Lucida Sans" panose="020B0602030504020204" pitchFamily="34" charset="0"/>
              </a:rPr>
              <a:t>database management system</a:t>
            </a:r>
            <a:r>
              <a:rPr lang="en-GB" sz="2000" dirty="0">
                <a:solidFill>
                  <a:srgbClr val="0070C0"/>
                </a:solidFill>
                <a:latin typeface="Lucida Sans" panose="020B0602030504020204" pitchFamily="34" charset="0"/>
              </a:rPr>
              <a:t> stores data in such a way that it becomes easier to retrieve, manipulate, and produce information. Following are the important </a:t>
            </a:r>
            <a:r>
              <a:rPr lang="en-GB" sz="2000" dirty="0" smtClean="0">
                <a:solidFill>
                  <a:srgbClr val="0070C0"/>
                </a:solidFill>
                <a:latin typeface="Lucida Sans" panose="020B0602030504020204" pitchFamily="34" charset="0"/>
              </a:rPr>
              <a:t>applications </a:t>
            </a:r>
            <a:r>
              <a:rPr lang="en-GB" sz="2000" dirty="0">
                <a:solidFill>
                  <a:srgbClr val="0070C0"/>
                </a:solidFill>
                <a:latin typeface="Lucida Sans" panose="020B0602030504020204" pitchFamily="34" charset="0"/>
              </a:rPr>
              <a:t>of </a:t>
            </a:r>
            <a:r>
              <a:rPr lang="en-GB" sz="2000" dirty="0" smtClean="0">
                <a:solidFill>
                  <a:srgbClr val="0070C0"/>
                </a:solidFill>
                <a:latin typeface="Lucida Sans" panose="020B0602030504020204" pitchFamily="34" charset="0"/>
              </a:rPr>
              <a:t>DBMS:</a:t>
            </a:r>
          </a:p>
          <a:p>
            <a:pPr algn="just">
              <a:lnSpc>
                <a:spcPct val="150000"/>
              </a:lnSpc>
            </a:pPr>
            <a:r>
              <a:rPr lang="en-GB" sz="2000" b="1" dirty="0">
                <a:latin typeface="Lucida Sans" panose="020B0602030504020204" pitchFamily="34" charset="0"/>
              </a:rPr>
              <a:t>ACID Properties</a:t>
            </a:r>
            <a:r>
              <a:rPr lang="en-GB" sz="2000" dirty="0">
                <a:solidFill>
                  <a:srgbClr val="0070C0"/>
                </a:solidFill>
                <a:latin typeface="Lucida Sans" panose="020B0602030504020204" pitchFamily="34" charset="0"/>
              </a:rPr>
              <a:t> − DBMS follows the concepts of </a:t>
            </a:r>
            <a:r>
              <a:rPr lang="en-GB" sz="2000" dirty="0" smtClean="0">
                <a:solidFill>
                  <a:srgbClr val="0070C0"/>
                </a:solidFill>
                <a:latin typeface="Lucida Sans" panose="020B0602030504020204" pitchFamily="34" charset="0"/>
              </a:rPr>
              <a:t>:</a:t>
            </a:r>
          </a:p>
          <a:p>
            <a:pPr algn="just">
              <a:lnSpc>
                <a:spcPct val="150000"/>
              </a:lnSpc>
            </a:pPr>
            <a:r>
              <a:rPr lang="en-GB" sz="2000" b="1" dirty="0" smtClean="0">
                <a:solidFill>
                  <a:srgbClr val="7030A0"/>
                </a:solidFill>
                <a:latin typeface="Lucida Sans" panose="020B0602030504020204" pitchFamily="34" charset="0"/>
              </a:rPr>
              <a:t>A</a:t>
            </a:r>
            <a:r>
              <a:rPr lang="en-GB" sz="2000" b="1" dirty="0" smtClean="0">
                <a:solidFill>
                  <a:srgbClr val="C00000"/>
                </a:solidFill>
                <a:latin typeface="Lucida Sans" panose="020B0602030504020204" pitchFamily="34" charset="0"/>
              </a:rPr>
              <a:t>tomicity</a:t>
            </a:r>
            <a:r>
              <a:rPr lang="en-GB" sz="2000" b="1" dirty="0">
                <a:solidFill>
                  <a:srgbClr val="C00000"/>
                </a:solidFill>
                <a:latin typeface="Lucida Sans" panose="020B0602030504020204" pitchFamily="34" charset="0"/>
              </a:rPr>
              <a:t>, </a:t>
            </a:r>
            <a:endParaRPr lang="en-GB" sz="2000" b="1" dirty="0" smtClean="0">
              <a:solidFill>
                <a:srgbClr val="C00000"/>
              </a:solidFill>
              <a:latin typeface="Lucida Sans" panose="020B0602030504020204" pitchFamily="34" charset="0"/>
            </a:endParaRPr>
          </a:p>
          <a:p>
            <a:pPr algn="just">
              <a:lnSpc>
                <a:spcPct val="150000"/>
              </a:lnSpc>
            </a:pPr>
            <a:r>
              <a:rPr lang="en-GB" sz="2000" b="1" dirty="0" smtClean="0">
                <a:solidFill>
                  <a:srgbClr val="7030A0"/>
                </a:solidFill>
                <a:latin typeface="Lucida Sans" panose="020B0602030504020204" pitchFamily="34" charset="0"/>
              </a:rPr>
              <a:t>C</a:t>
            </a:r>
            <a:r>
              <a:rPr lang="en-GB" sz="2000" b="1" dirty="0" smtClean="0">
                <a:solidFill>
                  <a:srgbClr val="C00000"/>
                </a:solidFill>
                <a:latin typeface="Lucida Sans" panose="020B0602030504020204" pitchFamily="34" charset="0"/>
              </a:rPr>
              <a:t>onsistency</a:t>
            </a:r>
            <a:r>
              <a:rPr lang="en-GB" sz="2000" b="1" dirty="0">
                <a:solidFill>
                  <a:srgbClr val="C00000"/>
                </a:solidFill>
                <a:latin typeface="Lucida Sans" panose="020B0602030504020204" pitchFamily="34" charset="0"/>
              </a:rPr>
              <a:t>, </a:t>
            </a:r>
            <a:endParaRPr lang="en-GB" sz="2000" b="1" dirty="0" smtClean="0">
              <a:solidFill>
                <a:srgbClr val="C00000"/>
              </a:solidFill>
              <a:latin typeface="Lucida Sans" panose="020B0602030504020204" pitchFamily="34" charset="0"/>
            </a:endParaRPr>
          </a:p>
          <a:p>
            <a:pPr algn="just">
              <a:lnSpc>
                <a:spcPct val="150000"/>
              </a:lnSpc>
            </a:pPr>
            <a:r>
              <a:rPr lang="en-GB" sz="2000" b="1" dirty="0" smtClean="0">
                <a:solidFill>
                  <a:srgbClr val="7030A0"/>
                </a:solidFill>
                <a:latin typeface="Lucida Sans" panose="020B0602030504020204" pitchFamily="34" charset="0"/>
              </a:rPr>
              <a:t>I</a:t>
            </a:r>
            <a:r>
              <a:rPr lang="en-GB" sz="2000" b="1" dirty="0" smtClean="0">
                <a:solidFill>
                  <a:srgbClr val="C00000"/>
                </a:solidFill>
                <a:latin typeface="Lucida Sans" panose="020B0602030504020204" pitchFamily="34" charset="0"/>
              </a:rPr>
              <a:t>solation</a:t>
            </a:r>
            <a:r>
              <a:rPr lang="en-GB" sz="2000" b="1" dirty="0">
                <a:solidFill>
                  <a:srgbClr val="C00000"/>
                </a:solidFill>
                <a:latin typeface="Lucida Sans" panose="020B0602030504020204" pitchFamily="34" charset="0"/>
              </a:rPr>
              <a:t>, and </a:t>
            </a:r>
            <a:endParaRPr lang="en-GB" sz="2000" b="1" dirty="0" smtClean="0">
              <a:solidFill>
                <a:srgbClr val="C00000"/>
              </a:solidFill>
              <a:latin typeface="Lucida Sans" panose="020B0602030504020204" pitchFamily="34" charset="0"/>
            </a:endParaRPr>
          </a:p>
          <a:p>
            <a:pPr algn="just">
              <a:lnSpc>
                <a:spcPct val="150000"/>
              </a:lnSpc>
            </a:pPr>
            <a:r>
              <a:rPr lang="en-GB" sz="2000" b="1" dirty="0" smtClean="0">
                <a:solidFill>
                  <a:srgbClr val="7030A0"/>
                </a:solidFill>
                <a:latin typeface="Lucida Sans" panose="020B0602030504020204" pitchFamily="34" charset="0"/>
              </a:rPr>
              <a:t>D</a:t>
            </a:r>
            <a:r>
              <a:rPr lang="en-GB" sz="2000" b="1" dirty="0" smtClean="0">
                <a:solidFill>
                  <a:srgbClr val="C00000"/>
                </a:solidFill>
                <a:latin typeface="Lucida Sans" panose="020B0602030504020204" pitchFamily="34" charset="0"/>
              </a:rPr>
              <a:t>urability </a:t>
            </a:r>
            <a:r>
              <a:rPr lang="en-GB" sz="2000" b="1" dirty="0">
                <a:solidFill>
                  <a:srgbClr val="C00000"/>
                </a:solidFill>
                <a:latin typeface="Lucida Sans" panose="020B0602030504020204" pitchFamily="34" charset="0"/>
              </a:rPr>
              <a:t>(normally shortened as </a:t>
            </a:r>
            <a:r>
              <a:rPr lang="en-GB" sz="2000" b="1" dirty="0">
                <a:solidFill>
                  <a:srgbClr val="7030A0"/>
                </a:solidFill>
                <a:latin typeface="Lucida Sans" panose="020B0602030504020204" pitchFamily="34" charset="0"/>
              </a:rPr>
              <a:t>ACID</a:t>
            </a:r>
            <a:r>
              <a:rPr lang="en-GB" sz="2000" b="1" dirty="0">
                <a:solidFill>
                  <a:srgbClr val="C00000"/>
                </a:solidFill>
                <a:latin typeface="Lucida Sans" panose="020B0602030504020204" pitchFamily="34" charset="0"/>
              </a:rPr>
              <a:t>). </a:t>
            </a:r>
            <a:endParaRPr lang="en-GB" sz="2000" b="1" dirty="0" smtClean="0">
              <a:solidFill>
                <a:srgbClr val="C00000"/>
              </a:solidFill>
              <a:latin typeface="Lucida Sans" panose="020B0602030504020204" pitchFamily="34" charset="0"/>
            </a:endParaRPr>
          </a:p>
          <a:p>
            <a:pPr algn="just">
              <a:lnSpc>
                <a:spcPct val="150000"/>
              </a:lnSpc>
            </a:pPr>
            <a:r>
              <a:rPr lang="en-GB" sz="2000" dirty="0" smtClean="0">
                <a:solidFill>
                  <a:srgbClr val="0070C0"/>
                </a:solidFill>
                <a:latin typeface="Lucida Sans" panose="020B0602030504020204" pitchFamily="34" charset="0"/>
              </a:rPr>
              <a:t>These </a:t>
            </a:r>
            <a:r>
              <a:rPr lang="en-GB" sz="2000" dirty="0">
                <a:solidFill>
                  <a:srgbClr val="0070C0"/>
                </a:solidFill>
                <a:latin typeface="Lucida Sans" panose="020B0602030504020204" pitchFamily="34" charset="0"/>
              </a:rPr>
              <a:t>concepts are applied on transactions, which manipulate data in a database. ACID properties help the database stay healthy in multi-transactional environments and in case of failure.</a:t>
            </a:r>
            <a:endParaRPr lang="en-GB" sz="2000" dirty="0" smtClean="0">
              <a:solidFill>
                <a:srgbClr val="0070C0"/>
              </a:solidFill>
              <a:latin typeface="Lucida Sans" panose="020B0602030504020204" pitchFamily="34" charset="0"/>
            </a:endParaRPr>
          </a:p>
          <a:p>
            <a:pPr algn="just">
              <a:lnSpc>
                <a:spcPct val="150000"/>
              </a:lnSpc>
            </a:pPr>
            <a:endParaRPr lang="en-IN" sz="2000" dirty="0">
              <a:solidFill>
                <a:srgbClr val="0070C0"/>
              </a:solidFill>
              <a:latin typeface="Lucida Sans" panose="020B0602030504020204" pitchFamily="34" charset="0"/>
            </a:endParaRPr>
          </a:p>
        </p:txBody>
      </p:sp>
      <p:sp>
        <p:nvSpPr>
          <p:cNvPr id="4" name="Footer Placeholder 3"/>
          <p:cNvSpPr>
            <a:spLocks noGrp="1"/>
          </p:cNvSpPr>
          <p:nvPr>
            <p:ph type="ftr" sz="quarter" idx="11"/>
          </p:nvPr>
        </p:nvSpPr>
        <p:spPr>
          <a:xfrm>
            <a:off x="-2772816" y="6356350"/>
            <a:ext cx="8792616" cy="673050"/>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spTree>
    <p:extLst>
      <p:ext uri="{BB962C8B-B14F-4D97-AF65-F5344CB8AC3E}">
        <p14:creationId xmlns:p14="http://schemas.microsoft.com/office/powerpoint/2010/main" val="2189161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476672"/>
            <a:ext cx="8856984" cy="5649491"/>
          </a:xfrm>
        </p:spPr>
        <p:txBody>
          <a:bodyPr/>
          <a:lstStyle/>
          <a:p>
            <a:r>
              <a:rPr lang="en-GB" b="1" dirty="0" smtClean="0">
                <a:solidFill>
                  <a:srgbClr val="FF0000"/>
                </a:solidFill>
                <a:latin typeface="Lucida Sans" panose="020B0602030504020204" pitchFamily="34" charset="0"/>
              </a:rPr>
              <a:t>Users:</a:t>
            </a:r>
            <a:endParaRPr lang="en-GB" b="1" dirty="0">
              <a:solidFill>
                <a:srgbClr val="FF0000"/>
              </a:solidFill>
              <a:latin typeface="Lucida Sans" panose="020B0602030504020204" pitchFamily="34" charset="0"/>
            </a:endParaRPr>
          </a:p>
          <a:p>
            <a:pPr algn="just"/>
            <a:r>
              <a:rPr lang="en-GB" sz="2000" dirty="0">
                <a:solidFill>
                  <a:srgbClr val="0070C0"/>
                </a:solidFill>
                <a:latin typeface="Lucida Sans" panose="020B0602030504020204" pitchFamily="34" charset="0"/>
              </a:rPr>
              <a:t>A typical DBMS has users with different rights and permissions who use it for different purposes. Some users retrieve data and some back it up. The users of a DBMS can be broadly categorized as follows −</a:t>
            </a:r>
          </a:p>
          <a:p>
            <a:endParaRPr lang="en-IN" dirty="0"/>
          </a:p>
        </p:txBody>
      </p:sp>
      <p:sp>
        <p:nvSpPr>
          <p:cNvPr id="4" name="Footer Placeholder 3"/>
          <p:cNvSpPr>
            <a:spLocks noGrp="1"/>
          </p:cNvSpPr>
          <p:nvPr>
            <p:ph type="ftr" sz="quarter" idx="11"/>
          </p:nvPr>
        </p:nvSpPr>
        <p:spPr>
          <a:xfrm>
            <a:off x="-2844824" y="6356350"/>
            <a:ext cx="8864624" cy="673050"/>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pic>
        <p:nvPicPr>
          <p:cNvPr id="5" name="Picture 4"/>
          <p:cNvPicPr>
            <a:picLocks noChangeAspect="1"/>
          </p:cNvPicPr>
          <p:nvPr/>
        </p:nvPicPr>
        <p:blipFill>
          <a:blip r:embed="rId2"/>
          <a:stretch>
            <a:fillRect/>
          </a:stretch>
        </p:blipFill>
        <p:spPr>
          <a:xfrm>
            <a:off x="1979712" y="2852936"/>
            <a:ext cx="4896544" cy="2824708"/>
          </a:xfrm>
          <a:prstGeom prst="rect">
            <a:avLst/>
          </a:prstGeom>
        </p:spPr>
      </p:pic>
    </p:spTree>
    <p:extLst>
      <p:ext uri="{BB962C8B-B14F-4D97-AF65-F5344CB8AC3E}">
        <p14:creationId xmlns:p14="http://schemas.microsoft.com/office/powerpoint/2010/main" val="6068537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052736"/>
            <a:ext cx="9036496" cy="5904656"/>
          </a:xfrm>
        </p:spPr>
        <p:txBody>
          <a:bodyPr>
            <a:normAutofit fontScale="47500" lnSpcReduction="20000"/>
          </a:bodyPr>
          <a:lstStyle/>
          <a:p>
            <a:pPr algn="just">
              <a:lnSpc>
                <a:spcPct val="170000"/>
              </a:lnSpc>
            </a:pPr>
            <a:r>
              <a:rPr lang="en-GB" sz="3400" b="1" dirty="0">
                <a:latin typeface="Lucida Sans" panose="020B0602030504020204" pitchFamily="34" charset="0"/>
              </a:rPr>
              <a:t>Administrators</a:t>
            </a:r>
            <a:r>
              <a:rPr lang="en-GB" sz="3400" dirty="0">
                <a:latin typeface="Lucida Sans" panose="020B0602030504020204" pitchFamily="34" charset="0"/>
              </a:rPr>
              <a:t> − </a:t>
            </a:r>
            <a:r>
              <a:rPr lang="en-GB" sz="3800" dirty="0">
                <a:solidFill>
                  <a:srgbClr val="0070C0"/>
                </a:solidFill>
                <a:latin typeface="Lucida Sans" panose="020B0602030504020204" pitchFamily="34" charset="0"/>
              </a:rPr>
              <a:t>Administrators maintain the DBMS and are responsible for administrating the database. They are responsible to look after its usage and by whom it should be used. They create access profiles for users and apply limitations to maintain isolation and force security. Administrators also look after DBMS resources like system license, required tools, and other software and hardware related maintenance.</a:t>
            </a:r>
          </a:p>
          <a:p>
            <a:pPr algn="just">
              <a:lnSpc>
                <a:spcPct val="170000"/>
              </a:lnSpc>
            </a:pPr>
            <a:r>
              <a:rPr lang="en-GB" sz="3800" b="1" dirty="0">
                <a:latin typeface="Lucida Sans" panose="020B0602030504020204" pitchFamily="34" charset="0"/>
              </a:rPr>
              <a:t>Designers</a:t>
            </a:r>
            <a:r>
              <a:rPr lang="en-GB" sz="3800" dirty="0">
                <a:latin typeface="Lucida Sans" panose="020B0602030504020204" pitchFamily="34" charset="0"/>
              </a:rPr>
              <a:t> − </a:t>
            </a:r>
            <a:r>
              <a:rPr lang="en-GB" sz="3800" dirty="0">
                <a:solidFill>
                  <a:srgbClr val="0070C0"/>
                </a:solidFill>
                <a:latin typeface="Lucida Sans" panose="020B0602030504020204" pitchFamily="34" charset="0"/>
              </a:rPr>
              <a:t>Designers are the group of people who actually work on the designing part of the database. They keep a close watch on what data should be kept and in what format. They identify and design the whole set of entities, relations, constraints, and views.</a:t>
            </a:r>
          </a:p>
          <a:p>
            <a:pPr algn="just">
              <a:lnSpc>
                <a:spcPct val="170000"/>
              </a:lnSpc>
            </a:pPr>
            <a:r>
              <a:rPr lang="en-GB" sz="3800" b="1" dirty="0">
                <a:latin typeface="Lucida Sans" panose="020B0602030504020204" pitchFamily="34" charset="0"/>
              </a:rPr>
              <a:t>End Users</a:t>
            </a:r>
            <a:r>
              <a:rPr lang="en-GB" sz="3800" dirty="0">
                <a:latin typeface="Lucida Sans" panose="020B0602030504020204" pitchFamily="34" charset="0"/>
              </a:rPr>
              <a:t> − </a:t>
            </a:r>
            <a:r>
              <a:rPr lang="en-GB" sz="3800" dirty="0">
                <a:solidFill>
                  <a:srgbClr val="0070C0"/>
                </a:solidFill>
                <a:latin typeface="Lucida Sans" panose="020B0602030504020204" pitchFamily="34" charset="0"/>
              </a:rPr>
              <a:t>End users are those who actually reap the benefits of having a DBMS. End users can range from simple viewers who pay attention to the logs or market rates to sophisticated users such as business analysts.</a:t>
            </a:r>
          </a:p>
          <a:p>
            <a:endParaRPr lang="en-IN" dirty="0"/>
          </a:p>
        </p:txBody>
      </p:sp>
      <p:sp>
        <p:nvSpPr>
          <p:cNvPr id="4" name="Footer Placeholder 3"/>
          <p:cNvSpPr>
            <a:spLocks noGrp="1"/>
          </p:cNvSpPr>
          <p:nvPr>
            <p:ph type="ftr" sz="quarter" idx="11"/>
          </p:nvPr>
        </p:nvSpPr>
        <p:spPr>
          <a:xfrm>
            <a:off x="-2700808" y="6356350"/>
            <a:ext cx="8720608" cy="601042"/>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spTree>
    <p:extLst>
      <p:ext uri="{BB962C8B-B14F-4D97-AF65-F5344CB8AC3E}">
        <p14:creationId xmlns:p14="http://schemas.microsoft.com/office/powerpoint/2010/main" val="25020031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692696"/>
            <a:ext cx="8856984" cy="6480720"/>
          </a:xfrm>
        </p:spPr>
        <p:txBody>
          <a:bodyPr>
            <a:normAutofit fontScale="92500" lnSpcReduction="20000"/>
          </a:bodyPr>
          <a:lstStyle/>
          <a:p>
            <a:r>
              <a:rPr lang="en-IN" sz="2800" b="1" dirty="0">
                <a:solidFill>
                  <a:srgbClr val="FF0000"/>
                </a:solidFill>
                <a:latin typeface="Lucida Sans" panose="020B0602030504020204" pitchFamily="34" charset="0"/>
              </a:rPr>
              <a:t>What is Data Governance?</a:t>
            </a:r>
          </a:p>
          <a:p>
            <a:pPr algn="just"/>
            <a:r>
              <a:rPr lang="en-GB" sz="2400" dirty="0">
                <a:solidFill>
                  <a:srgbClr val="0070C0"/>
                </a:solidFill>
                <a:latin typeface="Lucida Sans" panose="020B0602030504020204" pitchFamily="34" charset="0"/>
              </a:rPr>
              <a:t>Data governance is a collection of processes, roles, policies, standards, and metrics that ensure the effective and efficient use of information in enabling an organization to achieve its </a:t>
            </a:r>
            <a:r>
              <a:rPr lang="en-GB" sz="2400" dirty="0" smtClean="0">
                <a:solidFill>
                  <a:srgbClr val="0070C0"/>
                </a:solidFill>
                <a:latin typeface="Lucida Sans" panose="020B0602030504020204" pitchFamily="34" charset="0"/>
              </a:rPr>
              <a:t>goals.</a:t>
            </a:r>
          </a:p>
          <a:p>
            <a:pPr algn="just"/>
            <a:r>
              <a:rPr lang="en-GB" sz="2400" dirty="0">
                <a:solidFill>
                  <a:srgbClr val="0070C0"/>
                </a:solidFill>
                <a:latin typeface="Lucida Sans" panose="020B0602030504020204" pitchFamily="34" charset="0"/>
              </a:rPr>
              <a:t>A well-crafted </a:t>
            </a:r>
            <a:r>
              <a:rPr lang="en-GB" sz="2400" dirty="0">
                <a:solidFill>
                  <a:srgbClr val="0070C0"/>
                </a:solidFill>
                <a:latin typeface="Lucida Sans" panose="020B0602030504020204" pitchFamily="34" charset="0"/>
                <a:hlinkClick r:id="rId2"/>
              </a:rPr>
              <a:t>data governance strategy</a:t>
            </a:r>
            <a:r>
              <a:rPr lang="en-GB" sz="2400" dirty="0">
                <a:solidFill>
                  <a:srgbClr val="0070C0"/>
                </a:solidFill>
                <a:latin typeface="Lucida Sans" panose="020B0602030504020204" pitchFamily="34" charset="0"/>
              </a:rPr>
              <a:t> is fundamental for any organization that works with </a:t>
            </a:r>
            <a:r>
              <a:rPr lang="en-GB" sz="2400" dirty="0">
                <a:solidFill>
                  <a:srgbClr val="0070C0"/>
                </a:solidFill>
                <a:latin typeface="Lucida Sans" panose="020B0602030504020204" pitchFamily="34" charset="0"/>
                <a:hlinkClick r:id="rId3"/>
              </a:rPr>
              <a:t>big data</a:t>
            </a:r>
            <a:r>
              <a:rPr lang="en-GB" sz="2400" dirty="0">
                <a:solidFill>
                  <a:srgbClr val="0070C0"/>
                </a:solidFill>
                <a:latin typeface="Lucida Sans" panose="020B0602030504020204" pitchFamily="34" charset="0"/>
              </a:rPr>
              <a:t>, and will explain how your business benefits from consistent, common processes and </a:t>
            </a:r>
            <a:r>
              <a:rPr lang="en-GB" sz="2400" dirty="0" smtClean="0">
                <a:solidFill>
                  <a:srgbClr val="0070C0"/>
                </a:solidFill>
                <a:latin typeface="Lucida Sans" panose="020B0602030504020204" pitchFamily="34" charset="0"/>
              </a:rPr>
              <a:t>responsibilities.</a:t>
            </a:r>
          </a:p>
          <a:p>
            <a:pPr algn="just"/>
            <a:r>
              <a:rPr lang="en-GB" sz="2400" dirty="0">
                <a:solidFill>
                  <a:srgbClr val="0070C0"/>
                </a:solidFill>
                <a:latin typeface="Lucida Sans" panose="020B0602030504020204" pitchFamily="34" charset="0"/>
              </a:rPr>
              <a:t>For example, if a business driver for your data governance strategy is to </a:t>
            </a:r>
            <a:r>
              <a:rPr lang="en-GB" sz="2400" dirty="0">
                <a:solidFill>
                  <a:srgbClr val="0070C0"/>
                </a:solidFill>
                <a:latin typeface="Lucida Sans" panose="020B0602030504020204" pitchFamily="34" charset="0"/>
                <a:hlinkClick r:id="rId4"/>
              </a:rPr>
              <a:t>ensure the privacy</a:t>
            </a:r>
            <a:r>
              <a:rPr lang="en-GB" sz="2400" dirty="0">
                <a:solidFill>
                  <a:srgbClr val="0070C0"/>
                </a:solidFill>
                <a:latin typeface="Lucida Sans" panose="020B0602030504020204" pitchFamily="34" charset="0"/>
              </a:rPr>
              <a:t> of healthcare-related data, patient data will need to be managed securely as it flows through your business</a:t>
            </a:r>
            <a:r>
              <a:rPr lang="en-GB" sz="2400" dirty="0" smtClean="0">
                <a:solidFill>
                  <a:srgbClr val="0070C0"/>
                </a:solidFill>
                <a:latin typeface="Lucida Sans" panose="020B0602030504020204" pitchFamily="34" charset="0"/>
              </a:rPr>
              <a:t>.</a:t>
            </a:r>
          </a:p>
          <a:p>
            <a:r>
              <a:rPr lang="en-GB" sz="2400" b="1" u="sng" dirty="0" smtClean="0">
                <a:solidFill>
                  <a:srgbClr val="00B050"/>
                </a:solidFill>
                <a:latin typeface="Lucida Sans" panose="020B0602030504020204" pitchFamily="34" charset="0"/>
              </a:rPr>
              <a:t>NOTE</a:t>
            </a:r>
            <a:r>
              <a:rPr lang="en-GB" sz="2400" dirty="0" smtClean="0">
                <a:solidFill>
                  <a:srgbClr val="0070C0"/>
                </a:solidFill>
                <a:latin typeface="Lucida Sans" panose="020B0602030504020204" pitchFamily="34" charset="0"/>
              </a:rPr>
              <a:t>: </a:t>
            </a:r>
            <a:r>
              <a:rPr lang="en-GB" sz="2400" b="1" dirty="0">
                <a:solidFill>
                  <a:srgbClr val="C00000"/>
                </a:solidFill>
                <a:latin typeface="Lucida Sans" panose="020B0602030504020204" pitchFamily="34" charset="0"/>
              </a:rPr>
              <a:t>Data Governance is Not Data Management</a:t>
            </a:r>
          </a:p>
          <a:p>
            <a:pPr marL="0" indent="0" algn="just">
              <a:buNone/>
            </a:pPr>
            <a:r>
              <a:rPr lang="en-GB" sz="2400" dirty="0">
                <a:solidFill>
                  <a:srgbClr val="002060"/>
                </a:solidFill>
                <a:latin typeface="Lucida Sans" panose="020B0602030504020204" pitchFamily="34" charset="0"/>
              </a:rPr>
              <a:t>Data management refers to the management of the full data lifecycle needs of an organization. Data governance is the core component of data management, tying together nine other disciplines, such as data quality, reference and master data management, data security, database operations, metadata management, and </a:t>
            </a:r>
            <a:r>
              <a:rPr lang="en-GB" sz="2400" dirty="0">
                <a:solidFill>
                  <a:srgbClr val="002060"/>
                </a:solidFill>
                <a:latin typeface="Lucida Sans" panose="020B0602030504020204" pitchFamily="34" charset="0"/>
                <a:hlinkClick r:id="rId5"/>
              </a:rPr>
              <a:t>data warehousing</a:t>
            </a:r>
            <a:r>
              <a:rPr lang="en-GB" sz="2400" dirty="0">
                <a:solidFill>
                  <a:srgbClr val="002060"/>
                </a:solidFill>
                <a:latin typeface="Lucida Sans" panose="020B0602030504020204" pitchFamily="34" charset="0"/>
              </a:rPr>
              <a:t>.</a:t>
            </a:r>
          </a:p>
          <a:p>
            <a:pPr algn="just"/>
            <a:endParaRPr lang="en-GB" sz="2400" dirty="0" smtClean="0">
              <a:solidFill>
                <a:srgbClr val="0070C0"/>
              </a:solidFill>
              <a:latin typeface="Lucida Sans" panose="020B0602030504020204" pitchFamily="34" charset="0"/>
            </a:endParaRPr>
          </a:p>
          <a:p>
            <a:pPr algn="just"/>
            <a:endParaRPr lang="en-IN" sz="2400" dirty="0">
              <a:solidFill>
                <a:srgbClr val="0070C0"/>
              </a:solidFill>
              <a:latin typeface="Lucida Sans" panose="020B0602030504020204" pitchFamily="34" charset="0"/>
            </a:endParaRPr>
          </a:p>
        </p:txBody>
      </p:sp>
      <p:sp>
        <p:nvSpPr>
          <p:cNvPr id="4" name="Footer Placeholder 3"/>
          <p:cNvSpPr>
            <a:spLocks noGrp="1"/>
          </p:cNvSpPr>
          <p:nvPr>
            <p:ph type="ftr" sz="quarter" idx="11"/>
          </p:nvPr>
        </p:nvSpPr>
        <p:spPr>
          <a:xfrm>
            <a:off x="-2916832" y="6356350"/>
            <a:ext cx="8936632" cy="673050"/>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spTree>
    <p:extLst>
      <p:ext uri="{BB962C8B-B14F-4D97-AF65-F5344CB8AC3E}">
        <p14:creationId xmlns:p14="http://schemas.microsoft.com/office/powerpoint/2010/main" val="798507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620688"/>
            <a:ext cx="8784976" cy="5832648"/>
          </a:xfrm>
        </p:spPr>
        <p:txBody>
          <a:bodyPr>
            <a:normAutofit fontScale="85000" lnSpcReduction="20000"/>
          </a:bodyPr>
          <a:lstStyle/>
          <a:p>
            <a:r>
              <a:rPr lang="en-GB" b="1" dirty="0">
                <a:solidFill>
                  <a:srgbClr val="FF0000"/>
                </a:solidFill>
                <a:latin typeface="Lucida Sans" panose="020B0602030504020204" pitchFamily="34" charset="0"/>
              </a:rPr>
              <a:t>Benefits of Data Governance</a:t>
            </a:r>
          </a:p>
          <a:p>
            <a:pPr algn="just"/>
            <a:r>
              <a:rPr lang="en-GB" dirty="0">
                <a:solidFill>
                  <a:srgbClr val="0070C0"/>
                </a:solidFill>
                <a:latin typeface="Lucida Sans" panose="020B0602030504020204" pitchFamily="34" charset="0"/>
              </a:rPr>
              <a:t>An effective data governance strategy provides many benefits to an organization, including:</a:t>
            </a:r>
          </a:p>
          <a:p>
            <a:pPr algn="just"/>
            <a:r>
              <a:rPr lang="en-GB" dirty="0">
                <a:solidFill>
                  <a:srgbClr val="0070C0"/>
                </a:solidFill>
                <a:latin typeface="Lucida Sans" panose="020B0602030504020204" pitchFamily="34" charset="0"/>
              </a:rPr>
              <a:t>A common understanding of data — Data governance provides a consistent view of, and common terminology for, data, while individual business units retain appropriate flexibility.</a:t>
            </a:r>
          </a:p>
          <a:p>
            <a:pPr algn="just"/>
            <a:r>
              <a:rPr lang="en-GB" dirty="0">
                <a:solidFill>
                  <a:srgbClr val="0070C0"/>
                </a:solidFill>
                <a:latin typeface="Lucida Sans" panose="020B0602030504020204" pitchFamily="34" charset="0"/>
              </a:rPr>
              <a:t>Improved quality of data — Data governance creates a plan that ensures data accuracy, completeness, and consistency.</a:t>
            </a:r>
          </a:p>
          <a:p>
            <a:pPr algn="just"/>
            <a:r>
              <a:rPr lang="en-GB" dirty="0">
                <a:solidFill>
                  <a:srgbClr val="0070C0"/>
                </a:solidFill>
                <a:latin typeface="Lucida Sans" panose="020B0602030504020204" pitchFamily="34" charset="0"/>
              </a:rPr>
              <a:t>Data map.</a:t>
            </a:r>
          </a:p>
          <a:p>
            <a:pPr algn="just"/>
            <a:r>
              <a:rPr lang="en-GB" dirty="0">
                <a:solidFill>
                  <a:srgbClr val="0070C0"/>
                </a:solidFill>
                <a:latin typeface="Lucida Sans" panose="020B0602030504020204" pitchFamily="34" charset="0"/>
                <a:hlinkClick r:id="rId2"/>
              </a:rPr>
              <a:t>360-degree view</a:t>
            </a:r>
            <a:r>
              <a:rPr lang="en-GB" dirty="0">
                <a:solidFill>
                  <a:srgbClr val="0070C0"/>
                </a:solidFill>
                <a:latin typeface="Lucida Sans" panose="020B0602030504020204" pitchFamily="34" charset="0"/>
              </a:rPr>
              <a:t> of each customer and other business entities .</a:t>
            </a:r>
          </a:p>
          <a:p>
            <a:pPr algn="just"/>
            <a:r>
              <a:rPr lang="en-GB" dirty="0">
                <a:solidFill>
                  <a:srgbClr val="0070C0"/>
                </a:solidFill>
                <a:latin typeface="Lucida Sans" panose="020B0602030504020204" pitchFamily="34" charset="0"/>
              </a:rPr>
              <a:t>Consistent compliance .</a:t>
            </a:r>
          </a:p>
          <a:p>
            <a:pPr algn="just"/>
            <a:r>
              <a:rPr lang="en-GB" dirty="0">
                <a:solidFill>
                  <a:srgbClr val="0070C0"/>
                </a:solidFill>
                <a:latin typeface="Lucida Sans" panose="020B0602030504020204" pitchFamily="34" charset="0"/>
              </a:rPr>
              <a:t>Improved data management .</a:t>
            </a:r>
            <a:endParaRPr lang="en-IN" dirty="0"/>
          </a:p>
          <a:p>
            <a:endParaRPr lang="en-IN" dirty="0"/>
          </a:p>
        </p:txBody>
      </p:sp>
      <p:sp>
        <p:nvSpPr>
          <p:cNvPr id="4" name="Footer Placeholder 3"/>
          <p:cNvSpPr>
            <a:spLocks noGrp="1"/>
          </p:cNvSpPr>
          <p:nvPr>
            <p:ph type="ftr" sz="quarter" idx="11"/>
          </p:nvPr>
        </p:nvSpPr>
        <p:spPr>
          <a:xfrm>
            <a:off x="-2772816" y="6356350"/>
            <a:ext cx="8792616" cy="673050"/>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spTree>
    <p:extLst>
      <p:ext uri="{BB962C8B-B14F-4D97-AF65-F5344CB8AC3E}">
        <p14:creationId xmlns:p14="http://schemas.microsoft.com/office/powerpoint/2010/main" val="3529483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620688"/>
            <a:ext cx="8928992" cy="6237312"/>
          </a:xfrm>
        </p:spPr>
        <p:txBody>
          <a:bodyPr>
            <a:normAutofit lnSpcReduction="10000"/>
          </a:bodyPr>
          <a:lstStyle/>
          <a:p>
            <a:r>
              <a:rPr lang="en-IN" sz="2800" b="1" dirty="0" smtClean="0">
                <a:solidFill>
                  <a:srgbClr val="FF0000"/>
                </a:solidFill>
                <a:latin typeface="Lucida Sans" panose="020B0602030504020204" pitchFamily="34" charset="0"/>
              </a:rPr>
              <a:t>History of Database Software:</a:t>
            </a:r>
          </a:p>
          <a:p>
            <a:pPr algn="just"/>
            <a:r>
              <a:rPr lang="en-GB" sz="2600" b="1" dirty="0">
                <a:latin typeface="Lucida Sans" panose="020B0602030504020204" pitchFamily="34" charset="0"/>
              </a:rPr>
              <a:t>Ancient Times</a:t>
            </a:r>
            <a:r>
              <a:rPr lang="en-GB" sz="2600" dirty="0">
                <a:latin typeface="Lucida Sans" panose="020B0602030504020204" pitchFamily="34" charset="0"/>
              </a:rPr>
              <a:t>: </a:t>
            </a:r>
            <a:r>
              <a:rPr lang="en-GB" sz="2600" dirty="0">
                <a:solidFill>
                  <a:srgbClr val="0070C0"/>
                </a:solidFill>
                <a:latin typeface="Lucida Sans" panose="020B0602030504020204" pitchFamily="34" charset="0"/>
              </a:rPr>
              <a:t>Human beings began to store information very long ago. In the ancient times, elaborate database systems were developed by government offices, libraries, hospitals, and business organizations, and some of the basic principles of these systems are still being used today. </a:t>
            </a:r>
            <a:endParaRPr lang="en-GB" sz="2600" dirty="0" smtClean="0">
              <a:solidFill>
                <a:srgbClr val="0070C0"/>
              </a:solidFill>
              <a:latin typeface="Lucida Sans" panose="020B0602030504020204" pitchFamily="34" charset="0"/>
            </a:endParaRPr>
          </a:p>
          <a:p>
            <a:pPr algn="just"/>
            <a:r>
              <a:rPr lang="en-GB" sz="2600" b="1" dirty="0" smtClean="0">
                <a:latin typeface="Lucida Sans" panose="020B0602030504020204" pitchFamily="34" charset="0"/>
              </a:rPr>
              <a:t>1970 </a:t>
            </a:r>
            <a:r>
              <a:rPr lang="en-GB" sz="2600" b="1" dirty="0">
                <a:latin typeface="Lucida Sans" panose="020B0602030504020204" pitchFamily="34" charset="0"/>
              </a:rPr>
              <a:t>to 1972</a:t>
            </a:r>
            <a:r>
              <a:rPr lang="en-GB" sz="2600" dirty="0">
                <a:latin typeface="Lucida Sans" panose="020B0602030504020204" pitchFamily="34" charset="0"/>
              </a:rPr>
              <a:t>: </a:t>
            </a:r>
            <a:r>
              <a:rPr lang="en-GB" sz="2600" dirty="0">
                <a:solidFill>
                  <a:srgbClr val="0070C0"/>
                </a:solidFill>
                <a:latin typeface="Lucida Sans" panose="020B0602030504020204" pitchFamily="34" charset="0"/>
              </a:rPr>
              <a:t>E.F. </a:t>
            </a:r>
            <a:r>
              <a:rPr lang="en-GB" sz="2600" dirty="0" err="1">
                <a:solidFill>
                  <a:srgbClr val="0070C0"/>
                </a:solidFill>
                <a:latin typeface="Lucida Sans" panose="020B0602030504020204" pitchFamily="34" charset="0"/>
              </a:rPr>
              <a:t>Codd</a:t>
            </a:r>
            <a:r>
              <a:rPr lang="en-GB" sz="2600" dirty="0">
                <a:solidFill>
                  <a:srgbClr val="0070C0"/>
                </a:solidFill>
                <a:latin typeface="Lucida Sans" panose="020B0602030504020204" pitchFamily="34" charset="0"/>
              </a:rPr>
              <a:t> published an important paper to propose the use of a relational database model, and his ideas changed the way people thought about databases. In his model, the database’s schema, or logical organization, is disconnected from physical information storage, and this became the standard principle for database systems.</a:t>
            </a:r>
            <a:endParaRPr lang="en-IN" sz="2600" b="1" dirty="0">
              <a:solidFill>
                <a:srgbClr val="0070C0"/>
              </a:solidFill>
              <a:latin typeface="Lucida Sans" panose="020B0602030504020204" pitchFamily="34" charset="0"/>
            </a:endParaRPr>
          </a:p>
        </p:txBody>
      </p:sp>
      <p:sp>
        <p:nvSpPr>
          <p:cNvPr id="4" name="Footer Placeholder 3"/>
          <p:cNvSpPr>
            <a:spLocks noGrp="1"/>
          </p:cNvSpPr>
          <p:nvPr>
            <p:ph type="ftr" sz="quarter" idx="11"/>
          </p:nvPr>
        </p:nvSpPr>
        <p:spPr>
          <a:xfrm>
            <a:off x="-2844824" y="6356350"/>
            <a:ext cx="8864624" cy="601042"/>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spTree>
    <p:extLst>
      <p:ext uri="{BB962C8B-B14F-4D97-AF65-F5344CB8AC3E}">
        <p14:creationId xmlns:p14="http://schemas.microsoft.com/office/powerpoint/2010/main" val="1863428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692696"/>
            <a:ext cx="8856984" cy="5663654"/>
          </a:xfrm>
        </p:spPr>
        <p:txBody>
          <a:bodyPr>
            <a:normAutofit/>
          </a:bodyPr>
          <a:lstStyle/>
          <a:p>
            <a:pPr algn="just"/>
            <a:r>
              <a:rPr lang="en-GB" sz="2400" b="1" dirty="0">
                <a:latin typeface="Lucida Sans" panose="020B0602030504020204" pitchFamily="34" charset="0"/>
              </a:rPr>
              <a:t>Early 1990s: </a:t>
            </a:r>
            <a:r>
              <a:rPr lang="en-GB" sz="2400" dirty="0">
                <a:solidFill>
                  <a:srgbClr val="0070C0"/>
                </a:solidFill>
                <a:latin typeface="Lucida Sans" panose="020B0602030504020204" pitchFamily="34" charset="0"/>
              </a:rPr>
              <a:t>After a database industry shakeout, most of the surviving companies sold complex database products at high prices. Around this time, new client tools for application development were released, and these included the Oracle Developer, PowerBuilder, VB, and others. A number of tools for personal productivity, such as ODBC and Excel/Access, were also developed. Prototypes for Object Database Management Systems, or ODBMS, were created in the early 1990s</a:t>
            </a:r>
            <a:r>
              <a:rPr lang="en-GB" sz="2400" dirty="0" smtClean="0">
                <a:solidFill>
                  <a:srgbClr val="0070C0"/>
                </a:solidFill>
                <a:latin typeface="Lucida Sans" panose="020B0602030504020204" pitchFamily="34" charset="0"/>
              </a:rPr>
              <a:t>.</a:t>
            </a:r>
          </a:p>
          <a:p>
            <a:pPr algn="just"/>
            <a:endParaRPr lang="en-IN" sz="2400" dirty="0">
              <a:solidFill>
                <a:srgbClr val="0070C0"/>
              </a:solidFill>
              <a:latin typeface="Lucida Sans" panose="020B0602030504020204" pitchFamily="34" charset="0"/>
            </a:endParaRPr>
          </a:p>
        </p:txBody>
      </p:sp>
      <p:sp>
        <p:nvSpPr>
          <p:cNvPr id="4" name="Footer Placeholder 3"/>
          <p:cNvSpPr>
            <a:spLocks noGrp="1"/>
          </p:cNvSpPr>
          <p:nvPr>
            <p:ph type="ftr" sz="quarter" idx="11"/>
          </p:nvPr>
        </p:nvSpPr>
        <p:spPr>
          <a:xfrm>
            <a:off x="-2844824" y="6356350"/>
            <a:ext cx="8864624" cy="673050"/>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spTree>
    <p:extLst>
      <p:ext uri="{BB962C8B-B14F-4D97-AF65-F5344CB8AC3E}">
        <p14:creationId xmlns:p14="http://schemas.microsoft.com/office/powerpoint/2010/main" val="1339120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20688"/>
            <a:ext cx="9036496" cy="6237312"/>
          </a:xfrm>
        </p:spPr>
        <p:txBody>
          <a:bodyPr>
            <a:normAutofit/>
          </a:bodyPr>
          <a:lstStyle/>
          <a:p>
            <a:pPr>
              <a:lnSpc>
                <a:spcPct val="80000"/>
              </a:lnSpc>
            </a:pPr>
            <a:r>
              <a:rPr lang="en-US" sz="2000" b="1" dirty="0">
                <a:solidFill>
                  <a:schemeClr val="hlink"/>
                </a:solidFill>
                <a:latin typeface="Lucida Sans" panose="020B0602030504020204" pitchFamily="34" charset="0"/>
              </a:rPr>
              <a:t>First generation</a:t>
            </a:r>
            <a:endParaRPr lang="en-US" sz="2000" b="1" dirty="0">
              <a:latin typeface="Lucida Sans" panose="020B0602030504020204" pitchFamily="34" charset="0"/>
            </a:endParaRPr>
          </a:p>
          <a:p>
            <a:pPr lvl="1">
              <a:lnSpc>
                <a:spcPct val="80000"/>
              </a:lnSpc>
            </a:pPr>
            <a:r>
              <a:rPr lang="en-US" sz="2000" b="1" dirty="0">
                <a:latin typeface="Lucida Sans" panose="020B0602030504020204" pitchFamily="34" charset="0"/>
              </a:rPr>
              <a:t>Hierarchical model</a:t>
            </a:r>
          </a:p>
          <a:p>
            <a:pPr lvl="2">
              <a:lnSpc>
                <a:spcPct val="80000"/>
              </a:lnSpc>
            </a:pPr>
            <a:r>
              <a:rPr lang="en-US" sz="2000" b="1" dirty="0">
                <a:latin typeface="Lucida Sans" panose="020B0602030504020204" pitchFamily="34" charset="0"/>
              </a:rPr>
              <a:t> Information Management System (IMS)</a:t>
            </a:r>
          </a:p>
          <a:p>
            <a:pPr lvl="1">
              <a:lnSpc>
                <a:spcPct val="80000"/>
              </a:lnSpc>
            </a:pPr>
            <a:r>
              <a:rPr lang="en-US" sz="2000" b="1" dirty="0">
                <a:latin typeface="Lucida Sans" panose="020B0602030504020204" pitchFamily="34" charset="0"/>
              </a:rPr>
              <a:t>Network model</a:t>
            </a:r>
          </a:p>
          <a:p>
            <a:pPr lvl="2">
              <a:lnSpc>
                <a:spcPct val="80000"/>
              </a:lnSpc>
            </a:pPr>
            <a:r>
              <a:rPr lang="en-US" sz="2000" b="1" dirty="0">
                <a:latin typeface="Lucida Sans" panose="020B0602030504020204" pitchFamily="34" charset="0"/>
              </a:rPr>
              <a:t>Conference on Data System Languages (CODASYL)</a:t>
            </a:r>
          </a:p>
          <a:p>
            <a:pPr lvl="2">
              <a:lnSpc>
                <a:spcPct val="80000"/>
              </a:lnSpc>
            </a:pPr>
            <a:r>
              <a:rPr lang="en-US" sz="2000" b="1" dirty="0">
                <a:latin typeface="Lucida Sans" panose="020B0602030504020204" pitchFamily="34" charset="0"/>
              </a:rPr>
              <a:t>Data Base Task Group (DBTG)</a:t>
            </a:r>
          </a:p>
          <a:p>
            <a:pPr lvl="1">
              <a:lnSpc>
                <a:spcPct val="80000"/>
              </a:lnSpc>
            </a:pPr>
            <a:r>
              <a:rPr lang="en-US" sz="2000" b="1" dirty="0">
                <a:latin typeface="Lucida Sans" panose="020B0602030504020204" pitchFamily="34" charset="0"/>
              </a:rPr>
              <a:t>Limitation</a:t>
            </a:r>
          </a:p>
          <a:p>
            <a:pPr lvl="2">
              <a:lnSpc>
                <a:spcPct val="80000"/>
              </a:lnSpc>
            </a:pPr>
            <a:r>
              <a:rPr lang="en-US" sz="2000" b="1" dirty="0">
                <a:latin typeface="Lucida Sans" panose="020B0602030504020204" pitchFamily="34" charset="0"/>
              </a:rPr>
              <a:t>Complex program for simple query</a:t>
            </a:r>
          </a:p>
          <a:p>
            <a:pPr lvl="2">
              <a:lnSpc>
                <a:spcPct val="80000"/>
              </a:lnSpc>
            </a:pPr>
            <a:r>
              <a:rPr lang="en-US" sz="2000" b="1" dirty="0">
                <a:latin typeface="Lucida Sans" panose="020B0602030504020204" pitchFamily="34" charset="0"/>
              </a:rPr>
              <a:t>Minimum data independence</a:t>
            </a:r>
          </a:p>
          <a:p>
            <a:pPr lvl="2">
              <a:lnSpc>
                <a:spcPct val="80000"/>
              </a:lnSpc>
            </a:pPr>
            <a:r>
              <a:rPr lang="en-US" sz="2000" b="1" dirty="0">
                <a:latin typeface="Lucida Sans" panose="020B0602030504020204" pitchFamily="34" charset="0"/>
              </a:rPr>
              <a:t>No theoretical foundation</a:t>
            </a:r>
          </a:p>
          <a:p>
            <a:pPr>
              <a:lnSpc>
                <a:spcPct val="80000"/>
              </a:lnSpc>
            </a:pPr>
            <a:r>
              <a:rPr lang="en-US" sz="2000" b="1" dirty="0">
                <a:solidFill>
                  <a:schemeClr val="hlink"/>
                </a:solidFill>
                <a:latin typeface="Lucida Sans" panose="020B0602030504020204" pitchFamily="34" charset="0"/>
              </a:rPr>
              <a:t>Second generation</a:t>
            </a:r>
          </a:p>
          <a:p>
            <a:pPr lvl="1">
              <a:lnSpc>
                <a:spcPct val="80000"/>
              </a:lnSpc>
            </a:pPr>
            <a:r>
              <a:rPr lang="en-US" sz="2000" b="1" dirty="0">
                <a:latin typeface="Lucida Sans" panose="020B0602030504020204" pitchFamily="34" charset="0"/>
              </a:rPr>
              <a:t>Relational model</a:t>
            </a:r>
          </a:p>
          <a:p>
            <a:pPr lvl="2">
              <a:lnSpc>
                <a:spcPct val="80000"/>
              </a:lnSpc>
            </a:pPr>
            <a:r>
              <a:rPr lang="en-US" sz="2000" b="1" dirty="0">
                <a:latin typeface="Lucida Sans" panose="020B0602030504020204" pitchFamily="34" charset="0"/>
              </a:rPr>
              <a:t>E. R. </a:t>
            </a:r>
            <a:r>
              <a:rPr lang="en-US" sz="2000" b="1" dirty="0" err="1">
                <a:latin typeface="Lucida Sans" panose="020B0602030504020204" pitchFamily="34" charset="0"/>
              </a:rPr>
              <a:t>Codd</a:t>
            </a:r>
            <a:endParaRPr lang="en-US" sz="2000" b="1" dirty="0">
              <a:latin typeface="Lucida Sans" panose="020B0602030504020204" pitchFamily="34" charset="0"/>
            </a:endParaRPr>
          </a:p>
          <a:p>
            <a:pPr lvl="2">
              <a:lnSpc>
                <a:spcPct val="80000"/>
              </a:lnSpc>
            </a:pPr>
            <a:r>
              <a:rPr lang="en-US" sz="2000" b="1" dirty="0">
                <a:latin typeface="Lucida Sans" panose="020B0602030504020204" pitchFamily="34" charset="0"/>
              </a:rPr>
              <a:t>DB2, Oracle</a:t>
            </a:r>
          </a:p>
          <a:p>
            <a:pPr lvl="1">
              <a:lnSpc>
                <a:spcPct val="80000"/>
              </a:lnSpc>
            </a:pPr>
            <a:r>
              <a:rPr lang="en-US" sz="2000" b="1" dirty="0">
                <a:latin typeface="Lucida Sans" panose="020B0602030504020204" pitchFamily="34" charset="0"/>
              </a:rPr>
              <a:t>Limitation</a:t>
            </a:r>
          </a:p>
          <a:p>
            <a:pPr lvl="2">
              <a:lnSpc>
                <a:spcPct val="80000"/>
              </a:lnSpc>
            </a:pPr>
            <a:r>
              <a:rPr lang="en-US" sz="2000" b="1" dirty="0">
                <a:latin typeface="Lucida Sans" panose="020B0602030504020204" pitchFamily="34" charset="0"/>
              </a:rPr>
              <a:t>Limited data modeling</a:t>
            </a:r>
          </a:p>
          <a:p>
            <a:pPr>
              <a:lnSpc>
                <a:spcPct val="80000"/>
              </a:lnSpc>
            </a:pPr>
            <a:r>
              <a:rPr lang="en-US" sz="2000" b="1" dirty="0">
                <a:solidFill>
                  <a:schemeClr val="hlink"/>
                </a:solidFill>
                <a:latin typeface="Lucida Sans" panose="020B0602030504020204" pitchFamily="34" charset="0"/>
              </a:rPr>
              <a:t>Third generation</a:t>
            </a:r>
            <a:endParaRPr lang="en-US" sz="2000" b="1" dirty="0">
              <a:latin typeface="Lucida Sans" panose="020B0602030504020204" pitchFamily="34" charset="0"/>
            </a:endParaRPr>
          </a:p>
          <a:p>
            <a:pPr lvl="1">
              <a:lnSpc>
                <a:spcPct val="80000"/>
              </a:lnSpc>
            </a:pPr>
            <a:r>
              <a:rPr lang="en-US" sz="2000" b="1" dirty="0">
                <a:latin typeface="Lucida Sans" panose="020B0602030504020204" pitchFamily="34" charset="0"/>
              </a:rPr>
              <a:t>Object-relational DBMS</a:t>
            </a:r>
          </a:p>
          <a:p>
            <a:pPr lvl="1">
              <a:lnSpc>
                <a:spcPct val="80000"/>
              </a:lnSpc>
            </a:pPr>
            <a:r>
              <a:rPr lang="en-US" sz="2000" b="1" dirty="0">
                <a:latin typeface="Lucida Sans" panose="020B0602030504020204" pitchFamily="34" charset="0"/>
              </a:rPr>
              <a:t>Object-oriented DBMS</a:t>
            </a:r>
          </a:p>
          <a:p>
            <a:endParaRPr lang="en-IN" sz="3400" dirty="0"/>
          </a:p>
        </p:txBody>
      </p:sp>
      <p:sp>
        <p:nvSpPr>
          <p:cNvPr id="4" name="Footer Placeholder 3"/>
          <p:cNvSpPr>
            <a:spLocks noGrp="1"/>
          </p:cNvSpPr>
          <p:nvPr>
            <p:ph type="ftr" sz="quarter" idx="11"/>
          </p:nvPr>
        </p:nvSpPr>
        <p:spPr>
          <a:xfrm>
            <a:off x="-2772816" y="6356350"/>
            <a:ext cx="8792616" cy="673050"/>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spTree>
    <p:extLst>
      <p:ext uri="{BB962C8B-B14F-4D97-AF65-F5344CB8AC3E}">
        <p14:creationId xmlns:p14="http://schemas.microsoft.com/office/powerpoint/2010/main" val="2964466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620688"/>
            <a:ext cx="8928992" cy="5505475"/>
          </a:xfrm>
        </p:spPr>
        <p:txBody>
          <a:bodyPr/>
          <a:lstStyle/>
          <a:p>
            <a:r>
              <a:rPr lang="en-US" b="1" dirty="0">
                <a:solidFill>
                  <a:srgbClr val="FF0000"/>
                </a:solidFill>
              </a:rPr>
              <a:t>DBMS </a:t>
            </a:r>
            <a:r>
              <a:rPr lang="en-US" b="1" dirty="0" smtClean="0">
                <a:solidFill>
                  <a:srgbClr val="FF0000"/>
                </a:solidFill>
              </a:rPr>
              <a:t>Environment:</a:t>
            </a:r>
          </a:p>
          <a:p>
            <a:pPr>
              <a:lnSpc>
                <a:spcPct val="80000"/>
              </a:lnSpc>
            </a:pPr>
            <a:r>
              <a:rPr lang="en-US" sz="2400" b="1" dirty="0">
                <a:latin typeface="Lucida Sans" panose="020B0602030504020204" pitchFamily="34" charset="0"/>
              </a:rPr>
              <a:t>Hardware</a:t>
            </a:r>
          </a:p>
          <a:p>
            <a:pPr lvl="1">
              <a:lnSpc>
                <a:spcPct val="80000"/>
              </a:lnSpc>
            </a:pPr>
            <a:r>
              <a:rPr lang="en-US" sz="2400" b="1" dirty="0">
                <a:solidFill>
                  <a:srgbClr val="0070C0"/>
                </a:solidFill>
                <a:latin typeface="Lucida Sans" panose="020B0602030504020204" pitchFamily="34" charset="0"/>
              </a:rPr>
              <a:t>Client-server architecture</a:t>
            </a:r>
          </a:p>
          <a:p>
            <a:pPr>
              <a:lnSpc>
                <a:spcPct val="80000"/>
              </a:lnSpc>
            </a:pPr>
            <a:r>
              <a:rPr lang="en-US" sz="2400" b="1" dirty="0">
                <a:latin typeface="Lucida Sans" panose="020B0602030504020204" pitchFamily="34" charset="0"/>
              </a:rPr>
              <a:t>Software</a:t>
            </a:r>
          </a:p>
          <a:p>
            <a:pPr lvl="1">
              <a:lnSpc>
                <a:spcPct val="80000"/>
              </a:lnSpc>
            </a:pPr>
            <a:r>
              <a:rPr lang="en-US" sz="2400" b="1" dirty="0" err="1">
                <a:solidFill>
                  <a:srgbClr val="0070C0"/>
                </a:solidFill>
                <a:latin typeface="Lucida Sans" panose="020B0602030504020204" pitchFamily="34" charset="0"/>
              </a:rPr>
              <a:t>dbms</a:t>
            </a:r>
            <a:r>
              <a:rPr lang="en-US" sz="2400" b="1" dirty="0">
                <a:solidFill>
                  <a:srgbClr val="0070C0"/>
                </a:solidFill>
                <a:latin typeface="Lucida Sans" panose="020B0602030504020204" pitchFamily="34" charset="0"/>
              </a:rPr>
              <a:t>, </a:t>
            </a:r>
            <a:r>
              <a:rPr lang="en-US" sz="2400" b="1" dirty="0" err="1">
                <a:solidFill>
                  <a:srgbClr val="0070C0"/>
                </a:solidFill>
                <a:latin typeface="Lucida Sans" panose="020B0602030504020204" pitchFamily="34" charset="0"/>
              </a:rPr>
              <a:t>os</a:t>
            </a:r>
            <a:r>
              <a:rPr lang="en-US" sz="2400" b="1" dirty="0">
                <a:solidFill>
                  <a:srgbClr val="0070C0"/>
                </a:solidFill>
                <a:latin typeface="Lucida Sans" panose="020B0602030504020204" pitchFamily="34" charset="0"/>
              </a:rPr>
              <a:t>, network, application</a:t>
            </a:r>
          </a:p>
          <a:p>
            <a:pPr>
              <a:lnSpc>
                <a:spcPct val="80000"/>
              </a:lnSpc>
            </a:pPr>
            <a:r>
              <a:rPr lang="en-US" sz="2400" b="1" dirty="0">
                <a:latin typeface="Lucida Sans" panose="020B0602030504020204" pitchFamily="34" charset="0"/>
              </a:rPr>
              <a:t>Data</a:t>
            </a:r>
          </a:p>
          <a:p>
            <a:pPr lvl="1">
              <a:lnSpc>
                <a:spcPct val="80000"/>
              </a:lnSpc>
            </a:pPr>
            <a:r>
              <a:rPr lang="en-US" sz="2400" b="1" dirty="0">
                <a:solidFill>
                  <a:srgbClr val="0070C0"/>
                </a:solidFill>
                <a:latin typeface="Lucida Sans" panose="020B0602030504020204" pitchFamily="34" charset="0"/>
              </a:rPr>
              <a:t>Schema, subschema, table, attribute</a:t>
            </a:r>
          </a:p>
          <a:p>
            <a:pPr>
              <a:lnSpc>
                <a:spcPct val="80000"/>
              </a:lnSpc>
            </a:pPr>
            <a:r>
              <a:rPr lang="en-US" sz="2400" b="1" dirty="0">
                <a:latin typeface="Lucida Sans" panose="020B0602030504020204" pitchFamily="34" charset="0"/>
              </a:rPr>
              <a:t>People</a:t>
            </a:r>
          </a:p>
          <a:p>
            <a:pPr lvl="1">
              <a:lnSpc>
                <a:spcPct val="80000"/>
              </a:lnSpc>
            </a:pPr>
            <a:r>
              <a:rPr lang="en-US" sz="2400" b="1" dirty="0">
                <a:solidFill>
                  <a:srgbClr val="0070C0"/>
                </a:solidFill>
                <a:latin typeface="Lucida Sans" panose="020B0602030504020204" pitchFamily="34" charset="0"/>
              </a:rPr>
              <a:t>Data administrator  &amp; database administrator</a:t>
            </a:r>
          </a:p>
          <a:p>
            <a:pPr lvl="1">
              <a:lnSpc>
                <a:spcPct val="80000"/>
              </a:lnSpc>
            </a:pPr>
            <a:r>
              <a:rPr lang="en-US" sz="2400" b="1" dirty="0">
                <a:solidFill>
                  <a:srgbClr val="0070C0"/>
                </a:solidFill>
                <a:latin typeface="Lucida Sans" panose="020B0602030504020204" pitchFamily="34" charset="0"/>
              </a:rPr>
              <a:t>Database designer: logical &amp; physical</a:t>
            </a:r>
          </a:p>
          <a:p>
            <a:pPr lvl="1">
              <a:lnSpc>
                <a:spcPct val="80000"/>
              </a:lnSpc>
            </a:pPr>
            <a:r>
              <a:rPr lang="en-US" sz="2400" b="1" dirty="0">
                <a:solidFill>
                  <a:srgbClr val="0070C0"/>
                </a:solidFill>
                <a:latin typeface="Lucida Sans" panose="020B0602030504020204" pitchFamily="34" charset="0"/>
              </a:rPr>
              <a:t>Application programmer</a:t>
            </a:r>
          </a:p>
          <a:p>
            <a:pPr lvl="1">
              <a:lnSpc>
                <a:spcPct val="80000"/>
              </a:lnSpc>
            </a:pPr>
            <a:r>
              <a:rPr lang="en-US" sz="2400" b="1" dirty="0">
                <a:solidFill>
                  <a:srgbClr val="0070C0"/>
                </a:solidFill>
                <a:latin typeface="Lucida Sans" panose="020B0602030504020204" pitchFamily="34" charset="0"/>
              </a:rPr>
              <a:t>End-user: naive &amp; sophisticated</a:t>
            </a:r>
          </a:p>
          <a:p>
            <a:pPr>
              <a:lnSpc>
                <a:spcPct val="80000"/>
              </a:lnSpc>
            </a:pPr>
            <a:r>
              <a:rPr lang="en-US" sz="2400" b="1" dirty="0">
                <a:latin typeface="Lucida Sans" panose="020B0602030504020204" pitchFamily="34" charset="0"/>
              </a:rPr>
              <a:t>Procedure</a:t>
            </a:r>
          </a:p>
          <a:p>
            <a:pPr lvl="1">
              <a:lnSpc>
                <a:spcPct val="80000"/>
              </a:lnSpc>
            </a:pPr>
            <a:r>
              <a:rPr lang="en-US" sz="2400" b="1" dirty="0">
                <a:solidFill>
                  <a:srgbClr val="0070C0"/>
                </a:solidFill>
                <a:latin typeface="Lucida Sans" panose="020B0602030504020204" pitchFamily="34" charset="0"/>
              </a:rPr>
              <a:t>Start, stop, log on, log off, back up, recovery</a:t>
            </a:r>
          </a:p>
          <a:p>
            <a:endParaRPr lang="en-IN" sz="2400" b="1" dirty="0">
              <a:solidFill>
                <a:srgbClr val="0070C0"/>
              </a:solidFill>
              <a:latin typeface="Lucida Sans" panose="020B0602030504020204" pitchFamily="34" charset="0"/>
            </a:endParaRPr>
          </a:p>
        </p:txBody>
      </p:sp>
      <p:sp>
        <p:nvSpPr>
          <p:cNvPr id="4" name="Footer Placeholder 3"/>
          <p:cNvSpPr>
            <a:spLocks noGrp="1"/>
          </p:cNvSpPr>
          <p:nvPr>
            <p:ph type="ftr" sz="quarter" idx="11"/>
          </p:nvPr>
        </p:nvSpPr>
        <p:spPr>
          <a:xfrm>
            <a:off x="-2844824" y="6356350"/>
            <a:ext cx="8864624" cy="673050"/>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spTree>
    <p:extLst>
      <p:ext uri="{BB962C8B-B14F-4D97-AF65-F5344CB8AC3E}">
        <p14:creationId xmlns:p14="http://schemas.microsoft.com/office/powerpoint/2010/main" val="3833935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620688"/>
            <a:ext cx="8928992" cy="5505475"/>
          </a:xfrm>
        </p:spPr>
        <p:txBody>
          <a:bodyPr>
            <a:normAutofit/>
          </a:bodyPr>
          <a:lstStyle/>
          <a:p>
            <a:r>
              <a:rPr lang="en-US" sz="2400" b="1" dirty="0">
                <a:solidFill>
                  <a:srgbClr val="FF0000"/>
                </a:solidFill>
                <a:latin typeface="Lucida Sans" panose="020B0602030504020204" pitchFamily="34" charset="0"/>
              </a:rPr>
              <a:t>File Systems vs. Database </a:t>
            </a:r>
            <a:r>
              <a:rPr lang="en-US" sz="2400" b="1" dirty="0" smtClean="0">
                <a:solidFill>
                  <a:srgbClr val="FF0000"/>
                </a:solidFill>
                <a:latin typeface="Lucida Sans" panose="020B0602030504020204" pitchFamily="34" charset="0"/>
              </a:rPr>
              <a:t>Systems :</a:t>
            </a:r>
          </a:p>
          <a:p>
            <a:endParaRPr lang="en-IN" sz="2400" b="1" dirty="0">
              <a:solidFill>
                <a:srgbClr val="FF0000"/>
              </a:solidFill>
              <a:latin typeface="Lucida Sans" panose="020B0602030504020204" pitchFamily="34" charset="0"/>
            </a:endParaRPr>
          </a:p>
        </p:txBody>
      </p:sp>
      <p:sp>
        <p:nvSpPr>
          <p:cNvPr id="4" name="Footer Placeholder 3"/>
          <p:cNvSpPr>
            <a:spLocks noGrp="1"/>
          </p:cNvSpPr>
          <p:nvPr>
            <p:ph type="ftr" sz="quarter" idx="11"/>
          </p:nvPr>
        </p:nvSpPr>
        <p:spPr>
          <a:xfrm>
            <a:off x="-2916832" y="6356350"/>
            <a:ext cx="8936632" cy="673050"/>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060954338"/>
              </p:ext>
            </p:extLst>
          </p:nvPr>
        </p:nvGraphicFramePr>
        <p:xfrm>
          <a:off x="107504" y="1124743"/>
          <a:ext cx="9036496" cy="5401562"/>
        </p:xfrm>
        <a:graphic>
          <a:graphicData uri="http://schemas.openxmlformats.org/drawingml/2006/table">
            <a:tbl>
              <a:tblPr/>
              <a:tblGrid>
                <a:gridCol w="4248472"/>
                <a:gridCol w="4788024"/>
              </a:tblGrid>
              <a:tr h="427952">
                <a:tc>
                  <a:txBody>
                    <a:bodyPr/>
                    <a:lstStyle/>
                    <a:p>
                      <a:pPr algn="ctr" fontAlgn="t"/>
                      <a:r>
                        <a:rPr lang="en-IN" sz="2000" b="1" dirty="0">
                          <a:solidFill>
                            <a:srgbClr val="C00000"/>
                          </a:solidFill>
                          <a:effectLst/>
                          <a:latin typeface="Lucida Sans" panose="020B0602030504020204" pitchFamily="34" charset="0"/>
                        </a:rPr>
                        <a:t>DBMS</a:t>
                      </a:r>
                    </a:p>
                  </a:txBody>
                  <a:tcPr marL="69417" marR="69417" marT="69417" marB="69417">
                    <a:lnL w="9525" cap="flat" cmpd="sng" algn="ctr">
                      <a:solidFill>
                        <a:srgbClr val="10318B"/>
                      </a:solidFill>
                      <a:prstDash val="solid"/>
                      <a:round/>
                      <a:headEnd type="none" w="med" len="med"/>
                      <a:tailEnd type="none" w="med" len="med"/>
                    </a:lnL>
                    <a:lnR w="9525" cap="flat" cmpd="sng" algn="ctr">
                      <a:solidFill>
                        <a:srgbClr val="10318B"/>
                      </a:solidFill>
                      <a:prstDash val="solid"/>
                      <a:round/>
                      <a:headEnd type="none" w="med" len="med"/>
                      <a:tailEnd type="none" w="med" len="med"/>
                    </a:lnR>
                    <a:lnT w="9525" cap="flat" cmpd="sng" algn="ctr">
                      <a:solidFill>
                        <a:srgbClr val="10318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r>
                        <a:rPr lang="en-IN" sz="2000" b="1" dirty="0">
                          <a:solidFill>
                            <a:srgbClr val="C00000"/>
                          </a:solidFill>
                          <a:effectLst/>
                          <a:latin typeface="Lucida Sans" panose="020B0602030504020204" pitchFamily="34" charset="0"/>
                        </a:rPr>
                        <a:t>File System</a:t>
                      </a:r>
                    </a:p>
                  </a:txBody>
                  <a:tcPr marL="69417" marR="69417" marT="69417" marB="69417">
                    <a:lnL w="9525" cap="flat" cmpd="sng" algn="ctr">
                      <a:solidFill>
                        <a:srgbClr val="10318B"/>
                      </a:solidFill>
                      <a:prstDash val="solid"/>
                      <a:round/>
                      <a:headEnd type="none" w="med" len="med"/>
                      <a:tailEnd type="none" w="med" len="med"/>
                    </a:lnL>
                    <a:lnR w="9525" cap="flat" cmpd="sng" algn="ctr">
                      <a:solidFill>
                        <a:srgbClr val="10318B"/>
                      </a:solidFill>
                      <a:prstDash val="solid"/>
                      <a:round/>
                      <a:headEnd type="none" w="med" len="med"/>
                      <a:tailEnd type="none" w="med" len="med"/>
                    </a:lnR>
                    <a:lnT w="9525" cap="flat" cmpd="sng" algn="ctr">
                      <a:solidFill>
                        <a:srgbClr val="10318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794945">
                <a:tc>
                  <a:txBody>
                    <a:bodyPr/>
                    <a:lstStyle/>
                    <a:p>
                      <a:pPr algn="l" fontAlgn="t"/>
                      <a:r>
                        <a:rPr lang="en-GB" sz="1600" b="1" dirty="0">
                          <a:solidFill>
                            <a:srgbClr val="000000"/>
                          </a:solidFill>
                          <a:effectLst/>
                          <a:latin typeface="Lucida Sans" panose="020B0602030504020204" pitchFamily="34" charset="0"/>
                        </a:rPr>
                        <a:t>DBMS is a collection of data. In DBMS, the user is not required to write the procedures.</a:t>
                      </a:r>
                    </a:p>
                  </a:txBody>
                  <a:tcPr marL="46278" marR="46278" marT="46278" marB="4627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600" b="1">
                          <a:solidFill>
                            <a:srgbClr val="000000"/>
                          </a:solidFill>
                          <a:effectLst/>
                          <a:latin typeface="Lucida Sans" panose="020B0602030504020204" pitchFamily="34" charset="0"/>
                        </a:rPr>
                        <a:t>File system is a collection of data. In this system, the user has to write the procedures for managing the database.</a:t>
                      </a:r>
                    </a:p>
                  </a:txBody>
                  <a:tcPr marL="46278" marR="46278" marT="46278" marB="4627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93708">
                <a:tc>
                  <a:txBody>
                    <a:bodyPr/>
                    <a:lstStyle/>
                    <a:p>
                      <a:pPr algn="l" fontAlgn="t"/>
                      <a:r>
                        <a:rPr lang="en-GB" sz="1600" b="1" dirty="0">
                          <a:solidFill>
                            <a:srgbClr val="000000"/>
                          </a:solidFill>
                          <a:effectLst/>
                          <a:latin typeface="Lucida Sans" panose="020B0602030504020204" pitchFamily="34" charset="0"/>
                        </a:rPr>
                        <a:t>DBMS gives an abstract view of data that hides the details.</a:t>
                      </a:r>
                    </a:p>
                  </a:txBody>
                  <a:tcPr marL="46278" marR="46278" marT="46278" marB="4627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GB" sz="1600" b="1" dirty="0">
                          <a:solidFill>
                            <a:srgbClr val="000000"/>
                          </a:solidFill>
                          <a:effectLst/>
                          <a:latin typeface="Lucida Sans" panose="020B0602030504020204" pitchFamily="34" charset="0"/>
                        </a:rPr>
                        <a:t>File system provides the detail of the data representation and storage of data.</a:t>
                      </a:r>
                    </a:p>
                  </a:txBody>
                  <a:tcPr marL="46278" marR="46278" marT="46278" marB="4627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1030166">
                <a:tc>
                  <a:txBody>
                    <a:bodyPr/>
                    <a:lstStyle/>
                    <a:p>
                      <a:pPr algn="l" fontAlgn="t"/>
                      <a:r>
                        <a:rPr lang="en-GB" sz="1600" b="1">
                          <a:solidFill>
                            <a:srgbClr val="000000"/>
                          </a:solidFill>
                          <a:effectLst/>
                          <a:latin typeface="Lucida Sans" panose="020B0602030504020204" pitchFamily="34" charset="0"/>
                        </a:rPr>
                        <a:t>DBMS provides a crash recovery mechanism, i.e., DBMS protects the user from the system failure.</a:t>
                      </a:r>
                    </a:p>
                  </a:txBody>
                  <a:tcPr marL="46278" marR="46278" marT="46278" marB="4627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600" b="1" dirty="0">
                          <a:solidFill>
                            <a:srgbClr val="000000"/>
                          </a:solidFill>
                          <a:effectLst/>
                          <a:latin typeface="Lucida Sans" panose="020B0602030504020204" pitchFamily="34" charset="0"/>
                        </a:rPr>
                        <a:t>File system doesn't have a crash mechanism, i.e., if the system crashes while entering some data, then the content of the file will lost.</a:t>
                      </a:r>
                    </a:p>
                  </a:txBody>
                  <a:tcPr marL="46278" marR="46278" marT="46278" marB="4627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59725">
                <a:tc>
                  <a:txBody>
                    <a:bodyPr/>
                    <a:lstStyle/>
                    <a:p>
                      <a:pPr algn="l" fontAlgn="t"/>
                      <a:r>
                        <a:rPr lang="en-GB" sz="1600" b="1">
                          <a:solidFill>
                            <a:srgbClr val="000000"/>
                          </a:solidFill>
                          <a:effectLst/>
                          <a:latin typeface="Lucida Sans" panose="020B0602030504020204" pitchFamily="34" charset="0"/>
                        </a:rPr>
                        <a:t>DBMS provides a good protection mechanism.</a:t>
                      </a:r>
                    </a:p>
                  </a:txBody>
                  <a:tcPr marL="46278" marR="46278" marT="46278" marB="4627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GB" sz="1600" b="1" dirty="0">
                          <a:solidFill>
                            <a:srgbClr val="000000"/>
                          </a:solidFill>
                          <a:effectLst/>
                          <a:latin typeface="Lucida Sans" panose="020B0602030504020204" pitchFamily="34" charset="0"/>
                        </a:rPr>
                        <a:t>It is very difficult to protect a file under the file system.</a:t>
                      </a:r>
                    </a:p>
                  </a:txBody>
                  <a:tcPr marL="46278" marR="46278" marT="46278" marB="4627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794945">
                <a:tc>
                  <a:txBody>
                    <a:bodyPr/>
                    <a:lstStyle/>
                    <a:p>
                      <a:pPr algn="l" fontAlgn="t"/>
                      <a:r>
                        <a:rPr lang="en-GB" sz="1600" b="1">
                          <a:solidFill>
                            <a:srgbClr val="000000"/>
                          </a:solidFill>
                          <a:effectLst/>
                          <a:latin typeface="Lucida Sans" panose="020B0602030504020204" pitchFamily="34" charset="0"/>
                        </a:rPr>
                        <a:t>DBMS contains a wide variety of sophisticated techniques to store and retrieve the data.</a:t>
                      </a:r>
                    </a:p>
                  </a:txBody>
                  <a:tcPr marL="46278" marR="46278" marT="46278" marB="4627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600" b="1" dirty="0">
                          <a:solidFill>
                            <a:srgbClr val="000000"/>
                          </a:solidFill>
                          <a:effectLst/>
                          <a:latin typeface="Lucida Sans" panose="020B0602030504020204" pitchFamily="34" charset="0"/>
                        </a:rPr>
                        <a:t>File system can't efficiently store and retrieve the data.</a:t>
                      </a:r>
                    </a:p>
                  </a:txBody>
                  <a:tcPr marL="46278" marR="46278" marT="46278" marB="4627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030166">
                <a:tc>
                  <a:txBody>
                    <a:bodyPr/>
                    <a:lstStyle/>
                    <a:p>
                      <a:pPr algn="l" fontAlgn="t"/>
                      <a:r>
                        <a:rPr lang="en-GB" sz="1600" b="1">
                          <a:solidFill>
                            <a:srgbClr val="000000"/>
                          </a:solidFill>
                          <a:effectLst/>
                          <a:latin typeface="Lucida Sans" panose="020B0602030504020204" pitchFamily="34" charset="0"/>
                        </a:rPr>
                        <a:t>DBMS takes care of Concurrent access of data using some form of locking.</a:t>
                      </a:r>
                    </a:p>
                  </a:txBody>
                  <a:tcPr marL="46278" marR="46278" marT="46278" marB="4627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GB" sz="1600" b="1" dirty="0">
                          <a:solidFill>
                            <a:srgbClr val="000000"/>
                          </a:solidFill>
                          <a:effectLst/>
                          <a:latin typeface="Lucida Sans" panose="020B0602030504020204" pitchFamily="34" charset="0"/>
                        </a:rPr>
                        <a:t>In the File system, concurrent access has many problems like redirecting the file while other deleting some information or updating some information.</a:t>
                      </a:r>
                    </a:p>
                  </a:txBody>
                  <a:tcPr marL="46278" marR="46278" marT="46278" marB="4627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2731476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Course Outcomes</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557848651"/>
              </p:ext>
            </p:extLst>
          </p:nvPr>
        </p:nvGraphicFramePr>
        <p:xfrm>
          <a:off x="179512" y="1052735"/>
          <a:ext cx="8784976" cy="5400600"/>
        </p:xfrm>
        <a:graphic>
          <a:graphicData uri="http://schemas.openxmlformats.org/drawingml/2006/table">
            <a:tbl>
              <a:tblPr firstRow="1" firstCol="1" bandRow="1"/>
              <a:tblGrid>
                <a:gridCol w="8784976"/>
              </a:tblGrid>
              <a:tr h="1159088">
                <a:tc>
                  <a:txBody>
                    <a:bodyPr/>
                    <a:lstStyle/>
                    <a:p>
                      <a:pPr algn="just">
                        <a:lnSpc>
                          <a:spcPct val="115000"/>
                        </a:lnSpc>
                        <a:spcAft>
                          <a:spcPts val="0"/>
                        </a:spcAft>
                      </a:pPr>
                      <a:r>
                        <a:rPr lang="en-US" sz="1800" b="1" dirty="0" smtClean="0">
                          <a:effectLst/>
                          <a:latin typeface="Liberation Sans"/>
                          <a:ea typeface="Calibri" panose="020F0502020204030204" pitchFamily="34" charset="0"/>
                          <a:cs typeface="Times New Roman" panose="02020603050405020304" pitchFamily="18" charset="0"/>
                        </a:rPr>
                        <a:t>CO-1</a:t>
                      </a:r>
                      <a:r>
                        <a:rPr lang="en-US" sz="1800" dirty="0" smtClean="0">
                          <a:effectLst/>
                          <a:latin typeface="Liberation Sans"/>
                          <a:ea typeface="Calibri" panose="020F0502020204030204" pitchFamily="34" charset="0"/>
                          <a:cs typeface="Times New Roman" panose="02020603050405020304" pitchFamily="18" charset="0"/>
                        </a:rPr>
                        <a:t> : Master </a:t>
                      </a:r>
                      <a:r>
                        <a:rPr lang="en-US" sz="1800" dirty="0">
                          <a:effectLst/>
                          <a:latin typeface="Liberation Sans"/>
                          <a:ea typeface="Calibri" panose="020F0502020204030204" pitchFamily="34" charset="0"/>
                          <a:cs typeface="Times New Roman" panose="02020603050405020304" pitchFamily="18" charset="0"/>
                        </a:rPr>
                        <a:t>the basic concepts of data models, modeling notations and have a broad understanding of database concepts and database management system software.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4248">
                <a:tc>
                  <a:txBody>
                    <a:bodyPr/>
                    <a:lstStyle/>
                    <a:p>
                      <a:pPr algn="just">
                        <a:lnSpc>
                          <a:spcPct val="115000"/>
                        </a:lnSpc>
                        <a:spcAft>
                          <a:spcPts val="0"/>
                        </a:spcAft>
                      </a:pPr>
                      <a:r>
                        <a:rPr lang="en-US" sz="1800" b="1" dirty="0" smtClean="0">
                          <a:effectLst/>
                          <a:latin typeface="Liberation Sans"/>
                          <a:ea typeface="Calibri" panose="020F0502020204030204" pitchFamily="34" charset="0"/>
                          <a:cs typeface="Times New Roman" panose="02020603050405020304" pitchFamily="18" charset="0"/>
                        </a:rPr>
                        <a:t>CO-2</a:t>
                      </a:r>
                      <a:r>
                        <a:rPr lang="en-US" sz="1800" dirty="0" smtClean="0">
                          <a:effectLst/>
                          <a:latin typeface="Liberation Sans"/>
                          <a:ea typeface="Calibri" panose="020F0502020204030204" pitchFamily="34" charset="0"/>
                          <a:cs typeface="Times New Roman" panose="02020603050405020304" pitchFamily="18" charset="0"/>
                        </a:rPr>
                        <a:t> : Explore </a:t>
                      </a:r>
                      <a:r>
                        <a:rPr lang="en-US" sz="1800" dirty="0">
                          <a:effectLst/>
                          <a:latin typeface="Liberation Sans"/>
                          <a:ea typeface="Calibri" panose="020F0502020204030204" pitchFamily="34" charset="0"/>
                          <a:cs typeface="Times New Roman" panose="02020603050405020304" pitchFamily="18" charset="0"/>
                        </a:rPr>
                        <a:t>the relation with Algebraic expressions, operations, transactions in Relational Database Systems.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59088">
                <a:tc>
                  <a:txBody>
                    <a:bodyPr/>
                    <a:lstStyle/>
                    <a:p>
                      <a:pPr algn="just">
                        <a:lnSpc>
                          <a:spcPct val="115000"/>
                        </a:lnSpc>
                        <a:spcAft>
                          <a:spcPts val="0"/>
                        </a:spcAft>
                      </a:pPr>
                      <a:r>
                        <a:rPr lang="en-US" sz="1800" b="1" dirty="0" smtClean="0">
                          <a:effectLst/>
                          <a:latin typeface="Liberation Sans"/>
                          <a:ea typeface="Calibri" panose="020F0502020204030204" pitchFamily="34" charset="0"/>
                          <a:cs typeface="Times New Roman" panose="02020603050405020304" pitchFamily="18" charset="0"/>
                        </a:rPr>
                        <a:t>CO-3 </a:t>
                      </a:r>
                      <a:r>
                        <a:rPr lang="en-US" sz="1800" dirty="0" smtClean="0">
                          <a:effectLst/>
                          <a:latin typeface="Liberation Sans"/>
                          <a:ea typeface="Calibri" panose="020F0502020204030204" pitchFamily="34" charset="0"/>
                          <a:cs typeface="Times New Roman" panose="02020603050405020304" pitchFamily="18" charset="0"/>
                        </a:rPr>
                        <a:t>: Model </a:t>
                      </a:r>
                      <a:r>
                        <a:rPr lang="en-US" sz="1800" dirty="0">
                          <a:effectLst/>
                          <a:latin typeface="Liberation Sans"/>
                          <a:ea typeface="Calibri" panose="020F0502020204030204" pitchFamily="34" charset="0"/>
                          <a:cs typeface="Times New Roman" panose="02020603050405020304" pitchFamily="18" charset="0"/>
                        </a:rPr>
                        <a:t>an application’s data requirements using conceptual modeling tools like ER-diagrams and design database schemas based on the conceptual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59088">
                <a:tc>
                  <a:txBody>
                    <a:bodyPr/>
                    <a:lstStyle/>
                    <a:p>
                      <a:pPr algn="just">
                        <a:lnSpc>
                          <a:spcPct val="115000"/>
                        </a:lnSpc>
                        <a:spcAft>
                          <a:spcPts val="0"/>
                        </a:spcAft>
                      </a:pPr>
                      <a:r>
                        <a:rPr lang="en-US" sz="1800" b="1" dirty="0" smtClean="0">
                          <a:effectLst/>
                          <a:latin typeface="Liberation Sans"/>
                          <a:ea typeface="Calibri" panose="020F0502020204030204" pitchFamily="34" charset="0"/>
                          <a:cs typeface="Times New Roman" panose="02020603050405020304" pitchFamily="18" charset="0"/>
                        </a:rPr>
                        <a:t>CO-4</a:t>
                      </a:r>
                      <a:r>
                        <a:rPr lang="en-US" sz="1800" dirty="0" smtClean="0">
                          <a:effectLst/>
                          <a:latin typeface="Liberation Sans"/>
                          <a:ea typeface="Calibri" panose="020F0502020204030204" pitchFamily="34" charset="0"/>
                          <a:cs typeface="Times New Roman" panose="02020603050405020304" pitchFamily="18" charset="0"/>
                        </a:rPr>
                        <a:t>: Write </a:t>
                      </a:r>
                      <a:r>
                        <a:rPr lang="en-US" sz="1800" dirty="0">
                          <a:effectLst/>
                          <a:latin typeface="Liberation Sans"/>
                          <a:ea typeface="Calibri" panose="020F0502020204030204" pitchFamily="34" charset="0"/>
                          <a:cs typeface="Times New Roman" panose="02020603050405020304" pitchFamily="18" charset="0"/>
                        </a:rPr>
                        <a:t>SQL commands to create tables and indexes in a relational DBMS and to design the queries to handle all the operations of RDBMS on an application.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59088">
                <a:tc>
                  <a:txBody>
                    <a:bodyPr/>
                    <a:lstStyle/>
                    <a:p>
                      <a:pPr algn="just">
                        <a:lnSpc>
                          <a:spcPct val="115000"/>
                        </a:lnSpc>
                        <a:spcAft>
                          <a:spcPts val="0"/>
                        </a:spcAft>
                      </a:pPr>
                      <a:r>
                        <a:rPr lang="en-US" sz="1800" b="1" dirty="0" smtClean="0">
                          <a:effectLst/>
                          <a:latin typeface="Liberation Sans"/>
                          <a:ea typeface="Calibri" panose="020F0502020204030204" pitchFamily="34" charset="0"/>
                          <a:cs typeface="Times New Roman" panose="02020603050405020304" pitchFamily="18" charset="0"/>
                        </a:rPr>
                        <a:t>CO-5</a:t>
                      </a:r>
                      <a:r>
                        <a:rPr lang="en-US" sz="1800" dirty="0" smtClean="0">
                          <a:effectLst/>
                          <a:latin typeface="Liberation Sans"/>
                          <a:ea typeface="Calibri" panose="020F0502020204030204" pitchFamily="34" charset="0"/>
                          <a:cs typeface="Times New Roman" panose="02020603050405020304" pitchFamily="18" charset="0"/>
                        </a:rPr>
                        <a:t>: Design </a:t>
                      </a:r>
                      <a:r>
                        <a:rPr lang="en-US" sz="1800" dirty="0">
                          <a:effectLst/>
                          <a:latin typeface="Liberation Sans"/>
                          <a:ea typeface="Calibri" panose="020F0502020204030204" pitchFamily="34" charset="0"/>
                          <a:cs typeface="Times New Roman" panose="02020603050405020304" pitchFamily="18" charset="0"/>
                        </a:rPr>
                        <a:t>and build a simple database system and demonstrate the competence with the fundamental tasks involved with Modeling, Design and Implementing a RDBMS.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Footer Placeholder 3"/>
          <p:cNvSpPr>
            <a:spLocks noGrp="1"/>
          </p:cNvSpPr>
          <p:nvPr>
            <p:ph type="ftr" sz="quarter" idx="11"/>
          </p:nvPr>
        </p:nvSpPr>
        <p:spPr/>
        <p:txBody>
          <a:bodyPr/>
          <a:lstStyle/>
          <a:p>
            <a:endParaRPr lang="en-IN" dirty="0"/>
          </a:p>
        </p:txBody>
      </p:sp>
    </p:spTree>
    <p:extLst>
      <p:ext uri="{BB962C8B-B14F-4D97-AF65-F5344CB8AC3E}">
        <p14:creationId xmlns:p14="http://schemas.microsoft.com/office/powerpoint/2010/main" val="11665410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620688"/>
            <a:ext cx="8856984" cy="5904656"/>
          </a:xfrm>
        </p:spPr>
        <p:txBody>
          <a:bodyPr>
            <a:normAutofit fontScale="92500" lnSpcReduction="20000"/>
          </a:bodyPr>
          <a:lstStyle/>
          <a:p>
            <a:pPr algn="just"/>
            <a:r>
              <a:rPr lang="en-GB" b="1" dirty="0">
                <a:solidFill>
                  <a:srgbClr val="FF0000"/>
                </a:solidFill>
              </a:rPr>
              <a:t>Main Features of a DBMS</a:t>
            </a:r>
          </a:p>
          <a:p>
            <a:pPr marL="0" indent="0" algn="just">
              <a:buNone/>
            </a:pPr>
            <a:r>
              <a:rPr lang="en-GB" dirty="0"/>
              <a:t>Some of the significant features of a DBMS include:</a:t>
            </a:r>
          </a:p>
          <a:p>
            <a:pPr algn="just"/>
            <a:r>
              <a:rPr lang="en-GB" dirty="0"/>
              <a:t>  </a:t>
            </a:r>
            <a:r>
              <a:rPr lang="en-GB" b="1" dirty="0">
                <a:solidFill>
                  <a:srgbClr val="7030A0"/>
                </a:solidFill>
              </a:rPr>
              <a:t>Low Repetition and Redundancy</a:t>
            </a:r>
          </a:p>
          <a:p>
            <a:pPr algn="just"/>
            <a:r>
              <a:rPr lang="en-GB" b="1" dirty="0">
                <a:solidFill>
                  <a:srgbClr val="7030A0"/>
                </a:solidFill>
              </a:rPr>
              <a:t>  Easy Maintenance of Large Databases</a:t>
            </a:r>
          </a:p>
          <a:p>
            <a:pPr algn="just"/>
            <a:r>
              <a:rPr lang="en-GB" b="1" dirty="0" smtClean="0">
                <a:solidFill>
                  <a:srgbClr val="7030A0"/>
                </a:solidFill>
              </a:rPr>
              <a:t> </a:t>
            </a:r>
            <a:r>
              <a:rPr lang="en-GB" b="1" dirty="0">
                <a:solidFill>
                  <a:srgbClr val="7030A0"/>
                </a:solidFill>
              </a:rPr>
              <a:t>Enhanced Security</a:t>
            </a:r>
          </a:p>
          <a:p>
            <a:pPr algn="just"/>
            <a:r>
              <a:rPr lang="en-GB" b="1" dirty="0" smtClean="0">
                <a:solidFill>
                  <a:srgbClr val="7030A0"/>
                </a:solidFill>
              </a:rPr>
              <a:t> </a:t>
            </a:r>
            <a:r>
              <a:rPr lang="en-GB" b="1" dirty="0">
                <a:solidFill>
                  <a:srgbClr val="7030A0"/>
                </a:solidFill>
              </a:rPr>
              <a:t>Improved File </a:t>
            </a:r>
            <a:r>
              <a:rPr lang="en-GB" b="1" dirty="0" smtClean="0">
                <a:solidFill>
                  <a:srgbClr val="7030A0"/>
                </a:solidFill>
              </a:rPr>
              <a:t>Consistency</a:t>
            </a:r>
          </a:p>
          <a:p>
            <a:pPr algn="just"/>
            <a:r>
              <a:rPr lang="en-GB" b="1" dirty="0">
                <a:solidFill>
                  <a:srgbClr val="7030A0"/>
                </a:solidFill>
              </a:rPr>
              <a:t> </a:t>
            </a:r>
            <a:r>
              <a:rPr lang="en-GB" b="1" dirty="0" smtClean="0">
                <a:solidFill>
                  <a:srgbClr val="7030A0"/>
                </a:solidFill>
              </a:rPr>
              <a:t>Multi-User </a:t>
            </a:r>
            <a:r>
              <a:rPr lang="en-GB" b="1" dirty="0">
                <a:solidFill>
                  <a:srgbClr val="7030A0"/>
                </a:solidFill>
              </a:rPr>
              <a:t>Environment Support</a:t>
            </a:r>
          </a:p>
          <a:p>
            <a:pPr marL="0" indent="0" algn="just">
              <a:buNone/>
            </a:pPr>
            <a:r>
              <a:rPr lang="en-GB" sz="2800" dirty="0" smtClean="0">
                <a:solidFill>
                  <a:srgbClr val="C00000"/>
                </a:solidFill>
                <a:latin typeface="Lucida Sans" panose="020B0602030504020204" pitchFamily="34" charset="0"/>
              </a:rPr>
              <a:t>As </a:t>
            </a:r>
            <a:r>
              <a:rPr lang="en-GB" sz="2800" dirty="0">
                <a:solidFill>
                  <a:srgbClr val="C00000"/>
                </a:solidFill>
                <a:latin typeface="Lucida Sans" panose="020B0602030504020204" pitchFamily="34" charset="0"/>
              </a:rPr>
              <a:t>a database is typically accessed by multiple operators simultaneously, these operators may need different database views. For example, operator A may want to print a bank statement, whereas Operator B would want to only check the bank balance. Although both are querying the same database, they will be presented with different views.</a:t>
            </a:r>
          </a:p>
          <a:p>
            <a:pPr marL="0" indent="0">
              <a:buNone/>
            </a:pPr>
            <a:endParaRPr lang="en-IN" dirty="0"/>
          </a:p>
        </p:txBody>
      </p:sp>
      <p:sp>
        <p:nvSpPr>
          <p:cNvPr id="4" name="Footer Placeholder 3"/>
          <p:cNvSpPr>
            <a:spLocks noGrp="1"/>
          </p:cNvSpPr>
          <p:nvPr>
            <p:ph type="ftr" sz="quarter" idx="11"/>
          </p:nvPr>
        </p:nvSpPr>
        <p:spPr>
          <a:xfrm>
            <a:off x="-2844824" y="6356350"/>
            <a:ext cx="8864624" cy="673050"/>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spTree>
    <p:extLst>
      <p:ext uri="{BB962C8B-B14F-4D97-AF65-F5344CB8AC3E}">
        <p14:creationId xmlns:p14="http://schemas.microsoft.com/office/powerpoint/2010/main" val="36645073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692696"/>
            <a:ext cx="8856984" cy="5904656"/>
          </a:xfrm>
        </p:spPr>
        <p:txBody>
          <a:bodyPr>
            <a:normAutofit fontScale="92500" lnSpcReduction="20000"/>
          </a:bodyPr>
          <a:lstStyle/>
          <a:p>
            <a:r>
              <a:rPr lang="en-US" sz="2000" b="1" dirty="0">
                <a:solidFill>
                  <a:srgbClr val="FF0000"/>
                </a:solidFill>
                <a:latin typeface="Lucida Sans" panose="020B0602030504020204" pitchFamily="34" charset="0"/>
              </a:rPr>
              <a:t>Advantages of using an Enterprise </a:t>
            </a:r>
            <a:r>
              <a:rPr lang="en-US" sz="2000" b="1" dirty="0" smtClean="0">
                <a:solidFill>
                  <a:srgbClr val="FF0000"/>
                </a:solidFill>
                <a:latin typeface="Lucida Sans" panose="020B0602030504020204" pitchFamily="34" charset="0"/>
              </a:rPr>
              <a:t>Database:</a:t>
            </a:r>
          </a:p>
          <a:p>
            <a:pPr algn="just">
              <a:lnSpc>
                <a:spcPct val="150000"/>
              </a:lnSpc>
            </a:pPr>
            <a:r>
              <a:rPr lang="en-GB" sz="2000" dirty="0">
                <a:solidFill>
                  <a:srgbClr val="002060"/>
                </a:solidFill>
                <a:latin typeface="Lucida Sans" panose="020B0602030504020204" pitchFamily="34" charset="0"/>
              </a:rPr>
              <a:t>Easy Access to Company Data</a:t>
            </a:r>
          </a:p>
          <a:p>
            <a:pPr algn="just">
              <a:lnSpc>
                <a:spcPct val="150000"/>
              </a:lnSpc>
            </a:pPr>
            <a:r>
              <a:rPr lang="en-IN" sz="2000" dirty="0">
                <a:solidFill>
                  <a:srgbClr val="002060"/>
                </a:solidFill>
                <a:latin typeface="Lucida Sans" panose="020B0602030504020204" pitchFamily="34" charset="0"/>
              </a:rPr>
              <a:t>Reporting and Planning Capabilities</a:t>
            </a:r>
          </a:p>
          <a:p>
            <a:pPr algn="just">
              <a:lnSpc>
                <a:spcPct val="150000"/>
              </a:lnSpc>
            </a:pPr>
            <a:r>
              <a:rPr lang="en-GB" sz="2000" dirty="0">
                <a:solidFill>
                  <a:srgbClr val="002060"/>
                </a:solidFill>
                <a:latin typeface="Lucida Sans" panose="020B0602030504020204" pitchFamily="34" charset="0"/>
              </a:rPr>
              <a:t>More Secure and Quality Data</a:t>
            </a:r>
          </a:p>
          <a:p>
            <a:pPr algn="just">
              <a:lnSpc>
                <a:spcPct val="150000"/>
              </a:lnSpc>
            </a:pPr>
            <a:r>
              <a:rPr lang="en-GB" sz="2000" dirty="0">
                <a:solidFill>
                  <a:srgbClr val="002060"/>
                </a:solidFill>
                <a:latin typeface="Lucida Sans" panose="020B0602030504020204" pitchFamily="34" charset="0"/>
              </a:rPr>
              <a:t>Other advantages of enterprise resource planning systems include scalability, customization and potential cost savings</a:t>
            </a:r>
            <a:r>
              <a:rPr lang="en-GB" sz="2000" dirty="0" smtClean="0">
                <a:solidFill>
                  <a:srgbClr val="002060"/>
                </a:solidFill>
                <a:latin typeface="Lucida Sans" panose="020B0602030504020204" pitchFamily="34" charset="0"/>
              </a:rPr>
              <a:t>.</a:t>
            </a:r>
          </a:p>
          <a:p>
            <a:r>
              <a:rPr lang="en-GB" sz="2000" b="1" dirty="0" smtClean="0">
                <a:solidFill>
                  <a:srgbClr val="FF0000"/>
                </a:solidFill>
                <a:latin typeface="Lucida Sans" panose="020B0602030504020204" pitchFamily="34" charset="0"/>
              </a:rPr>
              <a:t>What </a:t>
            </a:r>
            <a:r>
              <a:rPr lang="en-GB" sz="2000" b="1" dirty="0">
                <a:solidFill>
                  <a:srgbClr val="FF0000"/>
                </a:solidFill>
                <a:latin typeface="Lucida Sans" panose="020B0602030504020204" pitchFamily="34" charset="0"/>
              </a:rPr>
              <a:t>Are Some Benefits and Challenges of Enterprise Systems</a:t>
            </a:r>
            <a:r>
              <a:rPr lang="en-GB" sz="2000" b="1" dirty="0" smtClean="0">
                <a:solidFill>
                  <a:srgbClr val="FF0000"/>
                </a:solidFill>
                <a:latin typeface="Lucida Sans" panose="020B0602030504020204" pitchFamily="34" charset="0"/>
              </a:rPr>
              <a:t>?</a:t>
            </a:r>
          </a:p>
          <a:p>
            <a:pPr>
              <a:lnSpc>
                <a:spcPct val="150000"/>
              </a:lnSpc>
            </a:pPr>
            <a:r>
              <a:rPr lang="en-IN" sz="2000" dirty="0">
                <a:solidFill>
                  <a:srgbClr val="002060"/>
                </a:solidFill>
                <a:latin typeface="Lucida Sans" panose="020B0602030504020204" pitchFamily="34" charset="0"/>
              </a:rPr>
              <a:t>Better Productivity and Flexibility</a:t>
            </a:r>
          </a:p>
          <a:p>
            <a:pPr>
              <a:lnSpc>
                <a:spcPct val="150000"/>
              </a:lnSpc>
            </a:pPr>
            <a:r>
              <a:rPr lang="en-IN" sz="2000" dirty="0">
                <a:solidFill>
                  <a:srgbClr val="002060"/>
                </a:solidFill>
                <a:latin typeface="Lucida Sans" panose="020B0602030504020204" pitchFamily="34" charset="0"/>
              </a:rPr>
              <a:t>Easier Business Planning</a:t>
            </a:r>
          </a:p>
          <a:p>
            <a:pPr>
              <a:lnSpc>
                <a:spcPct val="150000"/>
              </a:lnSpc>
            </a:pPr>
            <a:r>
              <a:rPr lang="en-GB" sz="2000" dirty="0">
                <a:solidFill>
                  <a:srgbClr val="002060"/>
                </a:solidFill>
                <a:latin typeface="Lucida Sans" panose="020B0602030504020204" pitchFamily="34" charset="0"/>
              </a:rPr>
              <a:t>Improved Record Keeping and </a:t>
            </a:r>
            <a:r>
              <a:rPr lang="en-GB" sz="2000" dirty="0" smtClean="0">
                <a:solidFill>
                  <a:srgbClr val="002060"/>
                </a:solidFill>
                <a:latin typeface="Lucida Sans" panose="020B0602030504020204" pitchFamily="34" charset="0"/>
              </a:rPr>
              <a:t>Compliance(the </a:t>
            </a:r>
            <a:r>
              <a:rPr lang="en-GB" sz="2000" dirty="0">
                <a:solidFill>
                  <a:srgbClr val="002060"/>
                </a:solidFill>
                <a:latin typeface="Lucida Sans" panose="020B0602030504020204" pitchFamily="34" charset="0"/>
              </a:rPr>
              <a:t>action or fact of complying with a wish or </a:t>
            </a:r>
            <a:r>
              <a:rPr lang="en-GB" sz="2000" dirty="0" smtClean="0">
                <a:solidFill>
                  <a:srgbClr val="002060"/>
                </a:solidFill>
                <a:latin typeface="Lucida Sans" panose="020B0602030504020204" pitchFamily="34" charset="0"/>
              </a:rPr>
              <a:t>command)</a:t>
            </a:r>
            <a:endParaRPr lang="en-GB" sz="2000" dirty="0">
              <a:solidFill>
                <a:srgbClr val="002060"/>
              </a:solidFill>
              <a:latin typeface="Lucida Sans" panose="020B0602030504020204" pitchFamily="34" charset="0"/>
            </a:endParaRPr>
          </a:p>
          <a:p>
            <a:pPr>
              <a:lnSpc>
                <a:spcPct val="150000"/>
              </a:lnSpc>
            </a:pPr>
            <a:r>
              <a:rPr lang="en-GB" sz="2000" dirty="0">
                <a:solidFill>
                  <a:srgbClr val="002060"/>
                </a:solidFill>
                <a:latin typeface="Lucida Sans" panose="020B0602030504020204" pitchFamily="34" charset="0"/>
              </a:rPr>
              <a:t>Cost Challenges of Enterprise Systems</a:t>
            </a:r>
          </a:p>
          <a:p>
            <a:pPr>
              <a:lnSpc>
                <a:spcPct val="150000"/>
              </a:lnSpc>
            </a:pPr>
            <a:r>
              <a:rPr lang="en-IN" sz="2000" dirty="0">
                <a:solidFill>
                  <a:srgbClr val="002060"/>
                </a:solidFill>
                <a:latin typeface="Lucida Sans" panose="020B0602030504020204" pitchFamily="34" charset="0"/>
              </a:rPr>
              <a:t>Additional Work for Implementation</a:t>
            </a:r>
          </a:p>
          <a:p>
            <a:pPr>
              <a:lnSpc>
                <a:spcPct val="150000"/>
              </a:lnSpc>
            </a:pPr>
            <a:r>
              <a:rPr lang="en-GB" sz="2000" dirty="0">
                <a:solidFill>
                  <a:srgbClr val="002060"/>
                </a:solidFill>
                <a:latin typeface="Lucida Sans" panose="020B0602030504020204" pitchFamily="34" charset="0"/>
              </a:rPr>
              <a:t>Data Loss and Downtime Risk</a:t>
            </a:r>
          </a:p>
          <a:p>
            <a:endParaRPr lang="en-GB" sz="2000" b="1" dirty="0" smtClean="0">
              <a:solidFill>
                <a:srgbClr val="FF0000"/>
              </a:solidFill>
              <a:latin typeface="Lucida Sans" panose="020B0602030504020204" pitchFamily="34" charset="0"/>
            </a:endParaRPr>
          </a:p>
          <a:p>
            <a:endParaRPr lang="en-IN" sz="2000" b="1" dirty="0">
              <a:solidFill>
                <a:srgbClr val="FF0000"/>
              </a:solidFill>
              <a:latin typeface="Lucida Sans" panose="020B0602030504020204" pitchFamily="34" charset="0"/>
            </a:endParaRPr>
          </a:p>
        </p:txBody>
      </p:sp>
      <p:sp>
        <p:nvSpPr>
          <p:cNvPr id="4" name="Footer Placeholder 3"/>
          <p:cNvSpPr>
            <a:spLocks noGrp="1"/>
          </p:cNvSpPr>
          <p:nvPr>
            <p:ph type="ftr" sz="quarter" idx="11"/>
          </p:nvPr>
        </p:nvSpPr>
        <p:spPr>
          <a:xfrm>
            <a:off x="-2916832" y="6356350"/>
            <a:ext cx="8936632" cy="601042"/>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spTree>
    <p:extLst>
      <p:ext uri="{BB962C8B-B14F-4D97-AF65-F5344CB8AC3E}">
        <p14:creationId xmlns:p14="http://schemas.microsoft.com/office/powerpoint/2010/main" val="29339147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724942"/>
          </a:xfrm>
        </p:spPr>
        <p:txBody>
          <a:bodyPr>
            <a:noAutofit/>
          </a:bodyPr>
          <a:lstStyle/>
          <a:p>
            <a:r>
              <a:rPr lang="en-IN" sz="2400" b="1" dirty="0">
                <a:solidFill>
                  <a:srgbClr val="C00000"/>
                </a:solidFill>
                <a:latin typeface="Lucida Sans" panose="020B0602030504020204" pitchFamily="34" charset="0"/>
              </a:rPr>
              <a:t>Popular DBMS Software</a:t>
            </a:r>
            <a:br>
              <a:rPr lang="en-IN" sz="2400" b="1" dirty="0">
                <a:solidFill>
                  <a:srgbClr val="C00000"/>
                </a:solidFill>
                <a:latin typeface="Lucida Sans" panose="020B0602030504020204" pitchFamily="34" charset="0"/>
              </a:rPr>
            </a:br>
            <a:endParaRPr lang="en-IN" sz="2400" dirty="0">
              <a:solidFill>
                <a:srgbClr val="C00000"/>
              </a:solidFill>
              <a:latin typeface="Lucida Sans" panose="020B0602030504020204" pitchFamily="34" charset="0"/>
            </a:endParaRPr>
          </a:p>
        </p:txBody>
      </p:sp>
      <p:sp>
        <p:nvSpPr>
          <p:cNvPr id="3" name="Content Placeholder 2"/>
          <p:cNvSpPr>
            <a:spLocks noGrp="1"/>
          </p:cNvSpPr>
          <p:nvPr>
            <p:ph idx="1"/>
          </p:nvPr>
        </p:nvSpPr>
        <p:spPr>
          <a:xfrm>
            <a:off x="251520" y="980728"/>
            <a:ext cx="8568952" cy="5877272"/>
          </a:xfrm>
        </p:spPr>
        <p:txBody>
          <a:bodyPr>
            <a:normAutofit fontScale="47500" lnSpcReduction="20000"/>
          </a:bodyPr>
          <a:lstStyle/>
          <a:p>
            <a:pPr marL="0" indent="0">
              <a:lnSpc>
                <a:spcPct val="170000"/>
              </a:lnSpc>
              <a:buNone/>
            </a:pPr>
            <a:r>
              <a:rPr lang="en-IN" sz="4200" dirty="0" smtClean="0">
                <a:solidFill>
                  <a:srgbClr val="002060"/>
                </a:solidFill>
                <a:latin typeface="Lucida Sans" panose="020B0602030504020204" pitchFamily="34" charset="0"/>
              </a:rPr>
              <a:t>Here</a:t>
            </a:r>
            <a:r>
              <a:rPr lang="en-IN" sz="4200" dirty="0">
                <a:solidFill>
                  <a:srgbClr val="002060"/>
                </a:solidFill>
                <a:latin typeface="Lucida Sans" panose="020B0602030504020204" pitchFamily="34" charset="0"/>
              </a:rPr>
              <a:t>, is the list of some popular DBMS system:</a:t>
            </a:r>
          </a:p>
          <a:p>
            <a:pPr>
              <a:lnSpc>
                <a:spcPct val="170000"/>
              </a:lnSpc>
            </a:pPr>
            <a:r>
              <a:rPr lang="en-IN" sz="4200" b="1" dirty="0">
                <a:solidFill>
                  <a:srgbClr val="002060"/>
                </a:solidFill>
                <a:latin typeface="Lucida Sans" panose="020B0602030504020204" pitchFamily="34" charset="0"/>
              </a:rPr>
              <a:t>MySQL</a:t>
            </a:r>
          </a:p>
          <a:p>
            <a:pPr>
              <a:lnSpc>
                <a:spcPct val="170000"/>
              </a:lnSpc>
            </a:pPr>
            <a:r>
              <a:rPr lang="en-IN" sz="3400" b="1" dirty="0">
                <a:solidFill>
                  <a:srgbClr val="002060"/>
                </a:solidFill>
                <a:latin typeface="Lucida Sans" panose="020B0602030504020204" pitchFamily="34" charset="0"/>
              </a:rPr>
              <a:t>Microsoft Access</a:t>
            </a:r>
          </a:p>
          <a:p>
            <a:pPr>
              <a:lnSpc>
                <a:spcPct val="170000"/>
              </a:lnSpc>
            </a:pPr>
            <a:r>
              <a:rPr lang="en-IN" sz="3400" b="1" dirty="0">
                <a:solidFill>
                  <a:srgbClr val="002060"/>
                </a:solidFill>
                <a:latin typeface="Lucida Sans" panose="020B0602030504020204" pitchFamily="34" charset="0"/>
              </a:rPr>
              <a:t>Oracle</a:t>
            </a:r>
          </a:p>
          <a:p>
            <a:pPr>
              <a:lnSpc>
                <a:spcPct val="170000"/>
              </a:lnSpc>
            </a:pPr>
            <a:r>
              <a:rPr lang="en-IN" sz="3400" b="1" dirty="0" err="1">
                <a:solidFill>
                  <a:srgbClr val="002060"/>
                </a:solidFill>
                <a:latin typeface="Lucida Sans" panose="020B0602030504020204" pitchFamily="34" charset="0"/>
              </a:rPr>
              <a:t>PostgreSQL</a:t>
            </a:r>
            <a:endParaRPr lang="en-IN" sz="3400" b="1" dirty="0">
              <a:solidFill>
                <a:srgbClr val="002060"/>
              </a:solidFill>
              <a:latin typeface="Lucida Sans" panose="020B0602030504020204" pitchFamily="34" charset="0"/>
            </a:endParaRPr>
          </a:p>
          <a:p>
            <a:pPr>
              <a:lnSpc>
                <a:spcPct val="170000"/>
              </a:lnSpc>
            </a:pPr>
            <a:r>
              <a:rPr lang="en-IN" sz="3400" b="1" dirty="0" err="1">
                <a:solidFill>
                  <a:srgbClr val="002060"/>
                </a:solidFill>
                <a:latin typeface="Lucida Sans" panose="020B0602030504020204" pitchFamily="34" charset="0"/>
              </a:rPr>
              <a:t>dBASE</a:t>
            </a:r>
            <a:endParaRPr lang="en-IN" sz="3400" b="1" dirty="0">
              <a:solidFill>
                <a:srgbClr val="002060"/>
              </a:solidFill>
              <a:latin typeface="Lucida Sans" panose="020B0602030504020204" pitchFamily="34" charset="0"/>
            </a:endParaRPr>
          </a:p>
          <a:p>
            <a:pPr>
              <a:lnSpc>
                <a:spcPct val="170000"/>
              </a:lnSpc>
            </a:pPr>
            <a:r>
              <a:rPr lang="en-IN" sz="3400" b="1" dirty="0">
                <a:solidFill>
                  <a:srgbClr val="002060"/>
                </a:solidFill>
                <a:latin typeface="Lucida Sans" panose="020B0602030504020204" pitchFamily="34" charset="0"/>
              </a:rPr>
              <a:t>FoxPro</a:t>
            </a:r>
          </a:p>
          <a:p>
            <a:pPr>
              <a:lnSpc>
                <a:spcPct val="170000"/>
              </a:lnSpc>
            </a:pPr>
            <a:r>
              <a:rPr lang="en-IN" sz="3400" b="1" dirty="0">
                <a:solidFill>
                  <a:srgbClr val="002060"/>
                </a:solidFill>
                <a:latin typeface="Lucida Sans" panose="020B0602030504020204" pitchFamily="34" charset="0"/>
              </a:rPr>
              <a:t>SQLite</a:t>
            </a:r>
          </a:p>
          <a:p>
            <a:pPr>
              <a:lnSpc>
                <a:spcPct val="170000"/>
              </a:lnSpc>
            </a:pPr>
            <a:r>
              <a:rPr lang="en-IN" sz="3400" b="1" dirty="0">
                <a:solidFill>
                  <a:srgbClr val="002060"/>
                </a:solidFill>
                <a:latin typeface="Lucida Sans" panose="020B0602030504020204" pitchFamily="34" charset="0"/>
              </a:rPr>
              <a:t>IBM DB2</a:t>
            </a:r>
          </a:p>
          <a:p>
            <a:pPr>
              <a:lnSpc>
                <a:spcPct val="170000"/>
              </a:lnSpc>
            </a:pPr>
            <a:r>
              <a:rPr lang="en-IN" sz="3400" b="1" dirty="0" err="1">
                <a:solidFill>
                  <a:srgbClr val="002060"/>
                </a:solidFill>
                <a:latin typeface="Lucida Sans" panose="020B0602030504020204" pitchFamily="34" charset="0"/>
              </a:rPr>
              <a:t>LibreOffice</a:t>
            </a:r>
            <a:r>
              <a:rPr lang="en-IN" sz="3400" b="1" dirty="0">
                <a:solidFill>
                  <a:srgbClr val="002060"/>
                </a:solidFill>
                <a:latin typeface="Lucida Sans" panose="020B0602030504020204" pitchFamily="34" charset="0"/>
              </a:rPr>
              <a:t> Base</a:t>
            </a:r>
          </a:p>
          <a:p>
            <a:pPr>
              <a:lnSpc>
                <a:spcPct val="170000"/>
              </a:lnSpc>
            </a:pPr>
            <a:r>
              <a:rPr lang="en-IN" sz="3400" b="1" dirty="0" err="1">
                <a:solidFill>
                  <a:srgbClr val="002060"/>
                </a:solidFill>
                <a:latin typeface="Lucida Sans" panose="020B0602030504020204" pitchFamily="34" charset="0"/>
              </a:rPr>
              <a:t>MariaDB</a:t>
            </a:r>
            <a:endParaRPr lang="en-IN" sz="3400" b="1" dirty="0">
              <a:solidFill>
                <a:srgbClr val="002060"/>
              </a:solidFill>
              <a:latin typeface="Lucida Sans" panose="020B0602030504020204" pitchFamily="34" charset="0"/>
            </a:endParaRPr>
          </a:p>
          <a:p>
            <a:pPr>
              <a:lnSpc>
                <a:spcPct val="170000"/>
              </a:lnSpc>
            </a:pPr>
            <a:r>
              <a:rPr lang="en-IN" sz="3400" b="1" dirty="0">
                <a:solidFill>
                  <a:srgbClr val="002060"/>
                </a:solidFill>
                <a:latin typeface="Lucida Sans" panose="020B0602030504020204" pitchFamily="34" charset="0"/>
              </a:rPr>
              <a:t>Microsoft SQL Server etc.</a:t>
            </a:r>
          </a:p>
          <a:p>
            <a:endParaRPr lang="en-IN" dirty="0"/>
          </a:p>
        </p:txBody>
      </p:sp>
      <p:sp>
        <p:nvSpPr>
          <p:cNvPr id="4" name="Footer Placeholder 3"/>
          <p:cNvSpPr>
            <a:spLocks noGrp="1"/>
          </p:cNvSpPr>
          <p:nvPr>
            <p:ph type="ftr" sz="quarter" idx="11"/>
          </p:nvPr>
        </p:nvSpPr>
        <p:spPr>
          <a:xfrm>
            <a:off x="-2844824" y="6356350"/>
            <a:ext cx="8864624" cy="673050"/>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spTree>
    <p:extLst>
      <p:ext uri="{BB962C8B-B14F-4D97-AF65-F5344CB8AC3E}">
        <p14:creationId xmlns:p14="http://schemas.microsoft.com/office/powerpoint/2010/main" val="41758955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4704"/>
            <a:ext cx="8229600" cy="652934"/>
          </a:xfrm>
        </p:spPr>
        <p:txBody>
          <a:bodyPr>
            <a:normAutofit fontScale="90000"/>
          </a:bodyPr>
          <a:lstStyle/>
          <a:p>
            <a:r>
              <a:rPr lang="en-IN" sz="3100" b="1" dirty="0">
                <a:solidFill>
                  <a:srgbClr val="C00000"/>
                </a:solidFill>
                <a:latin typeface="Lucida Sans" panose="020B0602030504020204" pitchFamily="34" charset="0"/>
              </a:rPr>
              <a:t>Application of DBMS</a:t>
            </a:r>
            <a:r>
              <a:rPr lang="en-IN" b="1" dirty="0"/>
              <a:t/>
            </a:r>
            <a:br>
              <a:rPr lang="en-IN" b="1" dirty="0"/>
            </a:b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09906372"/>
              </p:ext>
            </p:extLst>
          </p:nvPr>
        </p:nvGraphicFramePr>
        <p:xfrm>
          <a:off x="179512" y="980729"/>
          <a:ext cx="8856984" cy="5375620"/>
        </p:xfrm>
        <a:graphic>
          <a:graphicData uri="http://schemas.openxmlformats.org/drawingml/2006/table">
            <a:tbl>
              <a:tblPr/>
              <a:tblGrid>
                <a:gridCol w="2473941"/>
                <a:gridCol w="6383043"/>
              </a:tblGrid>
              <a:tr h="458482">
                <a:tc>
                  <a:txBody>
                    <a:bodyPr/>
                    <a:lstStyle/>
                    <a:p>
                      <a:pPr algn="ctr" fontAlgn="t"/>
                      <a:r>
                        <a:rPr lang="en-IN" sz="1800" b="1" dirty="0">
                          <a:effectLst/>
                          <a:latin typeface="Lucida Sans" panose="020B0602030504020204" pitchFamily="34" charset="0"/>
                        </a:rPr>
                        <a:t>Sector</a:t>
                      </a:r>
                      <a:endParaRPr lang="en-IN" sz="1800" dirty="0">
                        <a:effectLst/>
                        <a:latin typeface="Lucida Sans" panose="020B0602030504020204" pitchFamily="34" charset="0"/>
                      </a:endParaRPr>
                    </a:p>
                  </a:txBody>
                  <a:tcPr marL="44900" marR="44900" marT="44900" marB="44900">
                    <a:lnL w="12700" cap="flat" cmpd="sng" algn="ctr">
                      <a:solidFill>
                        <a:srgbClr val="B0EBA6"/>
                      </a:solidFill>
                      <a:prstDash val="solid"/>
                      <a:round/>
                      <a:headEnd type="none" w="med" len="med"/>
                      <a:tailEnd type="none" w="med" len="med"/>
                    </a:lnL>
                    <a:lnR w="12700" cap="flat" cmpd="sng" algn="ctr">
                      <a:solidFill>
                        <a:srgbClr val="70F3A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IN" sz="1800" b="1" dirty="0">
                          <a:effectLst/>
                          <a:latin typeface="Lucida Sans" panose="020B0602030504020204" pitchFamily="34" charset="0"/>
                        </a:rPr>
                        <a:t>Use of DBMS</a:t>
                      </a:r>
                      <a:endParaRPr lang="en-IN" sz="1800" dirty="0">
                        <a:effectLst/>
                        <a:latin typeface="Lucida Sans" panose="020B0602030504020204" pitchFamily="34" charset="0"/>
                      </a:endParaRPr>
                    </a:p>
                  </a:txBody>
                  <a:tcPr marL="44900" marR="44900" marT="44900" marB="44900">
                    <a:lnL w="12700" cap="flat" cmpd="sng" algn="ctr">
                      <a:solidFill>
                        <a:srgbClr val="70F3A6"/>
                      </a:solidFill>
                      <a:prstDash val="solid"/>
                      <a:round/>
                      <a:headEnd type="none" w="med" len="med"/>
                      <a:tailEnd type="none" w="med" len="med"/>
                    </a:lnL>
                    <a:lnR w="12700" cap="flat" cmpd="sng" algn="ctr">
                      <a:solidFill>
                        <a:srgbClr val="B0EBA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580714">
                <a:tc>
                  <a:txBody>
                    <a:bodyPr/>
                    <a:lstStyle/>
                    <a:p>
                      <a:pPr algn="l" fontAlgn="t"/>
                      <a:r>
                        <a:rPr lang="en-IN" sz="1400" dirty="0">
                          <a:effectLst/>
                          <a:latin typeface="Lucida Sans" panose="020B0602030504020204" pitchFamily="34" charset="0"/>
                        </a:rPr>
                        <a:t>Banking</a:t>
                      </a:r>
                    </a:p>
                  </a:txBody>
                  <a:tcPr marL="44900" marR="44900" marT="44900" marB="44900">
                    <a:lnL w="12700" cap="flat" cmpd="sng" algn="ctr">
                      <a:solidFill>
                        <a:srgbClr val="70F1A6"/>
                      </a:solidFill>
                      <a:prstDash val="solid"/>
                      <a:round/>
                      <a:headEnd type="none" w="med" len="med"/>
                      <a:tailEnd type="none" w="med" len="med"/>
                    </a:lnL>
                    <a:lnR w="12700" cap="flat" cmpd="sng" algn="ctr">
                      <a:solidFill>
                        <a:srgbClr val="10F3A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400" dirty="0">
                          <a:effectLst/>
                          <a:latin typeface="Lucida Sans" panose="020B0602030504020204" pitchFamily="34" charset="0"/>
                        </a:rPr>
                        <a:t>For customer information, account activities, payments, deposits, loans, etc.</a:t>
                      </a:r>
                    </a:p>
                  </a:txBody>
                  <a:tcPr marL="44900" marR="44900" marT="44900" marB="44900">
                    <a:lnL w="12700" cap="flat" cmpd="sng" algn="ctr">
                      <a:solidFill>
                        <a:srgbClr val="10F3A6"/>
                      </a:solidFill>
                      <a:prstDash val="solid"/>
                      <a:round/>
                      <a:headEnd type="none" w="med" len="med"/>
                      <a:tailEnd type="none" w="med" len="med"/>
                    </a:lnL>
                    <a:lnR w="12700" cap="flat" cmpd="sng" algn="ctr">
                      <a:solidFill>
                        <a:srgbClr val="90ECA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90506">
                <a:tc>
                  <a:txBody>
                    <a:bodyPr/>
                    <a:lstStyle/>
                    <a:p>
                      <a:pPr algn="l" fontAlgn="t"/>
                      <a:r>
                        <a:rPr lang="en-IN" sz="1400">
                          <a:effectLst/>
                          <a:latin typeface="Lucida Sans" panose="020B0602030504020204" pitchFamily="34" charset="0"/>
                        </a:rPr>
                        <a:t>Airlines</a:t>
                      </a:r>
                    </a:p>
                  </a:txBody>
                  <a:tcPr marL="44900" marR="44900" marT="44900" marB="44900">
                    <a:lnL w="12700" cap="flat" cmpd="sng" algn="ctr">
                      <a:solidFill>
                        <a:srgbClr val="90F0A6"/>
                      </a:solidFill>
                      <a:prstDash val="solid"/>
                      <a:round/>
                      <a:headEnd type="none" w="med" len="med"/>
                      <a:tailEnd type="none" w="med" len="med"/>
                    </a:lnL>
                    <a:lnR w="12700" cap="flat" cmpd="sng" algn="ctr">
                      <a:solidFill>
                        <a:srgbClr val="90F1A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GB" sz="1400" dirty="0">
                          <a:effectLst/>
                          <a:latin typeface="Lucida Sans" panose="020B0602030504020204" pitchFamily="34" charset="0"/>
                        </a:rPr>
                        <a:t>For reservations and schedule information.</a:t>
                      </a:r>
                    </a:p>
                  </a:txBody>
                  <a:tcPr marL="44900" marR="44900" marT="44900" marB="44900">
                    <a:lnL w="12700" cap="flat" cmpd="sng" algn="ctr">
                      <a:solidFill>
                        <a:srgbClr val="90F1A6"/>
                      </a:solidFill>
                      <a:prstDash val="solid"/>
                      <a:round/>
                      <a:headEnd type="none" w="med" len="med"/>
                      <a:tailEnd type="none" w="med" len="med"/>
                    </a:lnL>
                    <a:lnR w="12700" cap="flat" cmpd="sng" algn="ctr">
                      <a:solidFill>
                        <a:srgbClr val="70EAA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580714">
                <a:tc>
                  <a:txBody>
                    <a:bodyPr/>
                    <a:lstStyle/>
                    <a:p>
                      <a:pPr algn="l" fontAlgn="t"/>
                      <a:r>
                        <a:rPr lang="en-IN" sz="1400">
                          <a:effectLst/>
                          <a:latin typeface="Lucida Sans" panose="020B0602030504020204" pitchFamily="34" charset="0"/>
                        </a:rPr>
                        <a:t>Universities</a:t>
                      </a:r>
                    </a:p>
                  </a:txBody>
                  <a:tcPr marL="44900" marR="44900" marT="44900" marB="44900">
                    <a:lnL w="12700" cap="flat" cmpd="sng" algn="ctr">
                      <a:solidFill>
                        <a:srgbClr val="50EDA6"/>
                      </a:solidFill>
                      <a:prstDash val="solid"/>
                      <a:round/>
                      <a:headEnd type="none" w="med" len="med"/>
                      <a:tailEnd type="none" w="med" len="med"/>
                    </a:lnL>
                    <a:lnR w="12700" cap="flat" cmpd="sng" algn="ctr">
                      <a:solidFill>
                        <a:srgbClr val="50EDA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GB" sz="1400" dirty="0">
                          <a:effectLst/>
                          <a:latin typeface="Lucida Sans" panose="020B0602030504020204" pitchFamily="34" charset="0"/>
                        </a:rPr>
                        <a:t>For student information, course registrations, colleges and grades.</a:t>
                      </a:r>
                    </a:p>
                  </a:txBody>
                  <a:tcPr marL="44900" marR="44900" marT="44900" marB="44900">
                    <a:lnL w="12700" cap="flat" cmpd="sng" algn="ctr">
                      <a:solidFill>
                        <a:srgbClr val="50EDA6"/>
                      </a:solidFill>
                      <a:prstDash val="solid"/>
                      <a:round/>
                      <a:headEnd type="none" w="med" len="med"/>
                      <a:tailEnd type="none" w="med" len="med"/>
                    </a:lnL>
                    <a:lnR w="12700" cap="flat" cmpd="sng" algn="ctr">
                      <a:solidFill>
                        <a:srgbClr val="10ECA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580714">
                <a:tc>
                  <a:txBody>
                    <a:bodyPr/>
                    <a:lstStyle/>
                    <a:p>
                      <a:pPr algn="l" fontAlgn="t"/>
                      <a:r>
                        <a:rPr lang="en-IN" sz="1400">
                          <a:effectLst/>
                          <a:latin typeface="Lucida Sans" panose="020B0602030504020204" pitchFamily="34" charset="0"/>
                        </a:rPr>
                        <a:t>Telecommunication</a:t>
                      </a:r>
                    </a:p>
                  </a:txBody>
                  <a:tcPr marL="44900" marR="44900" marT="44900" marB="44900">
                    <a:lnL w="12700" cap="flat" cmpd="sng" algn="ctr">
                      <a:solidFill>
                        <a:srgbClr val="90EEA6"/>
                      </a:solidFill>
                      <a:prstDash val="solid"/>
                      <a:round/>
                      <a:headEnd type="none" w="med" len="med"/>
                      <a:tailEnd type="none" w="med" len="med"/>
                    </a:lnL>
                    <a:lnR w="12700" cap="flat" cmpd="sng" algn="ctr">
                      <a:solidFill>
                        <a:srgbClr val="10EDA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GB" sz="1400" dirty="0">
                          <a:effectLst/>
                          <a:latin typeface="Lucida Sans" panose="020B0602030504020204" pitchFamily="34" charset="0"/>
                        </a:rPr>
                        <a:t>It helps to keep call records, monthly bills, maintaining balances, etc.</a:t>
                      </a:r>
                    </a:p>
                  </a:txBody>
                  <a:tcPr marL="44900" marR="44900" marT="44900" marB="44900">
                    <a:lnL w="12700" cap="flat" cmpd="sng" algn="ctr">
                      <a:solidFill>
                        <a:srgbClr val="10EDA6"/>
                      </a:solidFill>
                      <a:prstDash val="solid"/>
                      <a:round/>
                      <a:headEnd type="none" w="med" len="med"/>
                      <a:tailEnd type="none" w="med" len="med"/>
                    </a:lnL>
                    <a:lnR w="12700" cap="flat" cmpd="sng" algn="ctr">
                      <a:solidFill>
                        <a:srgbClr val="10ECA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830232">
                <a:tc>
                  <a:txBody>
                    <a:bodyPr/>
                    <a:lstStyle/>
                    <a:p>
                      <a:pPr algn="l" fontAlgn="t"/>
                      <a:r>
                        <a:rPr lang="en-IN" sz="1400">
                          <a:effectLst/>
                          <a:latin typeface="Lucida Sans" panose="020B0602030504020204" pitchFamily="34" charset="0"/>
                        </a:rPr>
                        <a:t>Finance</a:t>
                      </a:r>
                    </a:p>
                  </a:txBody>
                  <a:tcPr marL="44900" marR="44900" marT="44900" marB="44900">
                    <a:lnL w="12700" cap="flat" cmpd="sng" algn="ctr">
                      <a:solidFill>
                        <a:srgbClr val="10F0A6"/>
                      </a:solidFill>
                      <a:prstDash val="solid"/>
                      <a:round/>
                      <a:headEnd type="none" w="med" len="med"/>
                      <a:tailEnd type="none" w="med" len="med"/>
                    </a:lnL>
                    <a:lnR w="12700" cap="flat" cmpd="sng" algn="ctr">
                      <a:solidFill>
                        <a:srgbClr val="90EFA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GB" sz="1400" dirty="0">
                          <a:effectLst/>
                          <a:latin typeface="Lucida Sans" panose="020B0602030504020204" pitchFamily="34" charset="0"/>
                        </a:rPr>
                        <a:t>For storing information about stock, sales, and purchases of financial instruments like stocks and bonds.</a:t>
                      </a:r>
                    </a:p>
                  </a:txBody>
                  <a:tcPr marL="44900" marR="44900" marT="44900" marB="44900">
                    <a:lnL w="12700" cap="flat" cmpd="sng" algn="ctr">
                      <a:solidFill>
                        <a:srgbClr val="90EFA6"/>
                      </a:solidFill>
                      <a:prstDash val="solid"/>
                      <a:round/>
                      <a:headEnd type="none" w="med" len="med"/>
                      <a:tailEnd type="none" w="med" len="med"/>
                    </a:lnL>
                    <a:lnR w="12700" cap="flat" cmpd="sng" algn="ctr">
                      <a:solidFill>
                        <a:srgbClr val="90ECA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580714">
                <a:tc>
                  <a:txBody>
                    <a:bodyPr/>
                    <a:lstStyle/>
                    <a:p>
                      <a:pPr algn="l" fontAlgn="t"/>
                      <a:r>
                        <a:rPr lang="en-IN" sz="1400">
                          <a:effectLst/>
                          <a:latin typeface="Lucida Sans" panose="020B0602030504020204" pitchFamily="34" charset="0"/>
                        </a:rPr>
                        <a:t>Sales</a:t>
                      </a:r>
                    </a:p>
                  </a:txBody>
                  <a:tcPr marL="44900" marR="44900" marT="44900" marB="44900">
                    <a:lnL w="12700" cap="flat" cmpd="sng" algn="ctr">
                      <a:solidFill>
                        <a:srgbClr val="90F3A6"/>
                      </a:solidFill>
                      <a:prstDash val="solid"/>
                      <a:round/>
                      <a:headEnd type="none" w="med" len="med"/>
                      <a:tailEnd type="none" w="med" len="med"/>
                    </a:lnL>
                    <a:lnR w="12700" cap="flat" cmpd="sng" algn="ctr">
                      <a:solidFill>
                        <a:srgbClr val="90EEA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GB" sz="1400" dirty="0">
                          <a:effectLst/>
                          <a:latin typeface="Lucida Sans" panose="020B0602030504020204" pitchFamily="34" charset="0"/>
                        </a:rPr>
                        <a:t>Use for storing customer, product &amp; sales information.</a:t>
                      </a:r>
                    </a:p>
                  </a:txBody>
                  <a:tcPr marL="44900" marR="44900" marT="44900" marB="44900">
                    <a:lnL w="12700" cap="flat" cmpd="sng" algn="ctr">
                      <a:solidFill>
                        <a:srgbClr val="90EEA6"/>
                      </a:solidFill>
                      <a:prstDash val="solid"/>
                      <a:round/>
                      <a:headEnd type="none" w="med" len="med"/>
                      <a:tailEnd type="none" w="med" len="med"/>
                    </a:lnL>
                    <a:lnR w="12700" cap="flat" cmpd="sng" algn="ctr">
                      <a:solidFill>
                        <a:srgbClr val="B0EBA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830232">
                <a:tc>
                  <a:txBody>
                    <a:bodyPr/>
                    <a:lstStyle/>
                    <a:p>
                      <a:pPr algn="l" fontAlgn="t"/>
                      <a:r>
                        <a:rPr lang="en-IN" sz="1400">
                          <a:effectLst/>
                          <a:latin typeface="Lucida Sans" panose="020B0602030504020204" pitchFamily="34" charset="0"/>
                        </a:rPr>
                        <a:t>Manufacturing</a:t>
                      </a:r>
                    </a:p>
                  </a:txBody>
                  <a:tcPr marL="44900" marR="44900" marT="44900" marB="44900">
                    <a:lnL w="12700" cap="flat" cmpd="sng" algn="ctr">
                      <a:solidFill>
                        <a:srgbClr val="D0F1A6"/>
                      </a:solidFill>
                      <a:prstDash val="solid"/>
                      <a:round/>
                      <a:headEnd type="none" w="med" len="med"/>
                      <a:tailEnd type="none" w="med" len="med"/>
                    </a:lnL>
                    <a:lnR w="12700" cap="flat" cmpd="sng" algn="ctr">
                      <a:solidFill>
                        <a:srgbClr val="70EFA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GB" sz="1400" dirty="0">
                          <a:effectLst/>
                          <a:latin typeface="Lucida Sans" panose="020B0602030504020204" pitchFamily="34" charset="0"/>
                        </a:rPr>
                        <a:t>It is used for the management of supply chain and for tracking production of items. Inventories status in warehouses.</a:t>
                      </a:r>
                    </a:p>
                  </a:txBody>
                  <a:tcPr marL="44900" marR="44900" marT="44900" marB="44900">
                    <a:lnL w="12700" cap="flat" cmpd="sng" algn="ctr">
                      <a:solidFill>
                        <a:srgbClr val="70EFA6"/>
                      </a:solidFill>
                      <a:prstDash val="solid"/>
                      <a:round/>
                      <a:headEnd type="none" w="med" len="med"/>
                      <a:tailEnd type="none" w="med" len="med"/>
                    </a:lnL>
                    <a:lnR w="12700" cap="flat" cmpd="sng" algn="ctr">
                      <a:solidFill>
                        <a:srgbClr val="B0EAA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543312">
                <a:tc>
                  <a:txBody>
                    <a:bodyPr/>
                    <a:lstStyle/>
                    <a:p>
                      <a:pPr algn="l" fontAlgn="t"/>
                      <a:r>
                        <a:rPr lang="en-IN" sz="1400">
                          <a:effectLst/>
                          <a:latin typeface="Lucida Sans" panose="020B0602030504020204" pitchFamily="34" charset="0"/>
                        </a:rPr>
                        <a:t>HR Management</a:t>
                      </a:r>
                    </a:p>
                  </a:txBody>
                  <a:tcPr marL="44900" marR="44900" marT="44900" marB="44900">
                    <a:lnL w="12700" cap="flat" cmpd="sng" algn="ctr">
                      <a:solidFill>
                        <a:srgbClr val="D0EEA6"/>
                      </a:solidFill>
                      <a:prstDash val="solid"/>
                      <a:round/>
                      <a:headEnd type="none" w="med" len="med"/>
                      <a:tailEnd type="none" w="med" len="med"/>
                    </a:lnL>
                    <a:lnR w="12700" cap="flat" cmpd="sng" algn="ctr">
                      <a:solidFill>
                        <a:srgbClr val="70EDA6"/>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90ECA6"/>
                      </a:solidFill>
                      <a:prstDash val="solid"/>
                      <a:round/>
                      <a:headEnd type="none" w="med" len="med"/>
                      <a:tailEnd type="none" w="med" len="med"/>
                    </a:lnB>
                    <a:solidFill>
                      <a:srgbClr val="F9F9F9"/>
                    </a:solidFill>
                  </a:tcPr>
                </a:tc>
                <a:tc>
                  <a:txBody>
                    <a:bodyPr/>
                    <a:lstStyle/>
                    <a:p>
                      <a:pPr algn="l" fontAlgn="t"/>
                      <a:r>
                        <a:rPr lang="en-GB" sz="1400" dirty="0">
                          <a:effectLst/>
                          <a:latin typeface="Lucida Sans" panose="020B0602030504020204" pitchFamily="34" charset="0"/>
                        </a:rPr>
                        <a:t>For information about employees, salaries, payroll, deduction, generation of </a:t>
                      </a:r>
                      <a:r>
                        <a:rPr lang="en-GB" sz="1400" dirty="0" err="1">
                          <a:effectLst/>
                          <a:latin typeface="Lucida Sans" panose="020B0602030504020204" pitchFamily="34" charset="0"/>
                        </a:rPr>
                        <a:t>paychecks</a:t>
                      </a:r>
                      <a:r>
                        <a:rPr lang="en-GB" sz="1400" dirty="0">
                          <a:effectLst/>
                          <a:latin typeface="Lucida Sans" panose="020B0602030504020204" pitchFamily="34" charset="0"/>
                        </a:rPr>
                        <a:t>, etc.</a:t>
                      </a:r>
                    </a:p>
                  </a:txBody>
                  <a:tcPr marL="44900" marR="44900" marT="44900" marB="44900">
                    <a:lnL w="12700" cap="flat" cmpd="sng" algn="ctr">
                      <a:solidFill>
                        <a:srgbClr val="70EDA6"/>
                      </a:solidFill>
                      <a:prstDash val="solid"/>
                      <a:round/>
                      <a:headEnd type="none" w="med" len="med"/>
                      <a:tailEnd type="none" w="med" len="med"/>
                    </a:lnL>
                    <a:lnR w="12700" cap="flat" cmpd="sng" algn="ctr">
                      <a:solidFill>
                        <a:srgbClr val="90ECA6"/>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10E6A6"/>
                      </a:solidFill>
                      <a:prstDash val="solid"/>
                      <a:round/>
                      <a:headEnd type="none" w="med" len="med"/>
                      <a:tailEnd type="none" w="med" len="med"/>
                    </a:lnB>
                    <a:solidFill>
                      <a:srgbClr val="F9F9F9"/>
                    </a:solidFill>
                  </a:tcPr>
                </a:tc>
              </a:tr>
            </a:tbl>
          </a:graphicData>
        </a:graphic>
      </p:graphicFrame>
      <p:sp>
        <p:nvSpPr>
          <p:cNvPr id="4" name="Footer Placeholder 3"/>
          <p:cNvSpPr>
            <a:spLocks noGrp="1"/>
          </p:cNvSpPr>
          <p:nvPr>
            <p:ph type="ftr" sz="quarter" idx="11"/>
          </p:nvPr>
        </p:nvSpPr>
        <p:spPr>
          <a:xfrm>
            <a:off x="-2844824" y="6356350"/>
            <a:ext cx="8864624" cy="601042"/>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spTree>
    <p:extLst>
      <p:ext uri="{BB962C8B-B14F-4D97-AF65-F5344CB8AC3E}">
        <p14:creationId xmlns:p14="http://schemas.microsoft.com/office/powerpoint/2010/main" val="40309629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724942"/>
          </a:xfrm>
        </p:spPr>
        <p:txBody>
          <a:bodyPr>
            <a:noAutofit/>
          </a:bodyPr>
          <a:lstStyle/>
          <a:p>
            <a:pPr algn="l"/>
            <a:r>
              <a:rPr lang="en-IN" sz="2800" b="1" dirty="0">
                <a:solidFill>
                  <a:srgbClr val="C00000"/>
                </a:solidFill>
                <a:latin typeface="Lucida Sans" panose="020B0602030504020204" pitchFamily="34" charset="0"/>
              </a:rPr>
              <a:t>Types of DBMS</a:t>
            </a:r>
            <a:br>
              <a:rPr lang="en-IN" sz="2800" b="1" dirty="0">
                <a:solidFill>
                  <a:srgbClr val="C00000"/>
                </a:solidFill>
                <a:latin typeface="Lucida Sans" panose="020B0602030504020204" pitchFamily="34" charset="0"/>
              </a:rPr>
            </a:br>
            <a:endParaRPr lang="en-IN" sz="2800" dirty="0">
              <a:solidFill>
                <a:srgbClr val="C00000"/>
              </a:solidFill>
              <a:latin typeface="Lucida Sans" panose="020B0602030504020204" pitchFamily="34" charset="0"/>
            </a:endParaRPr>
          </a:p>
        </p:txBody>
      </p:sp>
      <p:pic>
        <p:nvPicPr>
          <p:cNvPr id="5" name="Content Placeholder 4"/>
          <p:cNvPicPr>
            <a:picLocks noGrp="1" noChangeAspect="1"/>
          </p:cNvPicPr>
          <p:nvPr>
            <p:ph idx="1"/>
          </p:nvPr>
        </p:nvPicPr>
        <p:blipFill>
          <a:blip r:embed="rId2"/>
          <a:stretch>
            <a:fillRect/>
          </a:stretch>
        </p:blipFill>
        <p:spPr>
          <a:xfrm>
            <a:off x="1619672" y="1196752"/>
            <a:ext cx="5657850" cy="2160240"/>
          </a:xfrm>
          <a:prstGeom prst="rect">
            <a:avLst/>
          </a:prstGeom>
        </p:spPr>
      </p:pic>
      <p:sp>
        <p:nvSpPr>
          <p:cNvPr id="4" name="Footer Placeholder 3"/>
          <p:cNvSpPr>
            <a:spLocks noGrp="1"/>
          </p:cNvSpPr>
          <p:nvPr>
            <p:ph type="ftr" sz="quarter" idx="11"/>
          </p:nvPr>
        </p:nvSpPr>
        <p:spPr>
          <a:xfrm>
            <a:off x="-2772816" y="6356350"/>
            <a:ext cx="8792616" cy="673050"/>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sp>
        <p:nvSpPr>
          <p:cNvPr id="6" name="Rectangle 5"/>
          <p:cNvSpPr/>
          <p:nvPr/>
        </p:nvSpPr>
        <p:spPr>
          <a:xfrm>
            <a:off x="611560" y="2690336"/>
            <a:ext cx="6912768" cy="3539430"/>
          </a:xfrm>
          <a:prstGeom prst="rect">
            <a:avLst/>
          </a:prstGeom>
        </p:spPr>
        <p:txBody>
          <a:bodyPr wrap="square">
            <a:spAutoFit/>
          </a:bodyPr>
          <a:lstStyle/>
          <a:p>
            <a:endParaRPr lang="en-GB" sz="3200" dirty="0" smtClean="0">
              <a:solidFill>
                <a:srgbClr val="222222"/>
              </a:solidFill>
              <a:latin typeface="Lucida Sans" panose="020B0602030504020204" pitchFamily="34" charset="0"/>
            </a:endParaRPr>
          </a:p>
          <a:p>
            <a:endParaRPr lang="en-GB" sz="3200" dirty="0">
              <a:solidFill>
                <a:srgbClr val="222222"/>
              </a:solidFill>
              <a:latin typeface="Lucida Sans" panose="020B0602030504020204" pitchFamily="34" charset="0"/>
            </a:endParaRPr>
          </a:p>
          <a:p>
            <a:r>
              <a:rPr lang="en-GB" sz="3200" dirty="0" smtClean="0">
                <a:solidFill>
                  <a:srgbClr val="222222"/>
                </a:solidFill>
                <a:latin typeface="Lucida Sans" panose="020B0602030504020204" pitchFamily="34" charset="0"/>
              </a:rPr>
              <a:t>Four </a:t>
            </a:r>
            <a:r>
              <a:rPr lang="en-GB" sz="3200" dirty="0">
                <a:solidFill>
                  <a:srgbClr val="222222"/>
                </a:solidFill>
                <a:latin typeface="Lucida Sans" panose="020B0602030504020204" pitchFamily="34" charset="0"/>
              </a:rPr>
              <a:t>Types of DBMS systems are:</a:t>
            </a:r>
          </a:p>
          <a:p>
            <a:pPr>
              <a:buFont typeface="Arial" panose="020B0604020202020204" pitchFamily="34" charset="0"/>
              <a:buChar char="•"/>
            </a:pPr>
            <a:r>
              <a:rPr lang="en-GB" sz="3200" dirty="0">
                <a:solidFill>
                  <a:srgbClr val="C00000"/>
                </a:solidFill>
                <a:latin typeface="Lucida Sans" panose="020B0602030504020204" pitchFamily="34" charset="0"/>
              </a:rPr>
              <a:t>Hierarchical database</a:t>
            </a:r>
          </a:p>
          <a:p>
            <a:pPr>
              <a:buFont typeface="Arial" panose="020B0604020202020204" pitchFamily="34" charset="0"/>
              <a:buChar char="•"/>
            </a:pPr>
            <a:r>
              <a:rPr lang="en-GB" sz="3200" dirty="0">
                <a:solidFill>
                  <a:srgbClr val="C00000"/>
                </a:solidFill>
                <a:latin typeface="Lucida Sans" panose="020B0602030504020204" pitchFamily="34" charset="0"/>
              </a:rPr>
              <a:t>Network database</a:t>
            </a:r>
          </a:p>
          <a:p>
            <a:pPr>
              <a:buFont typeface="Arial" panose="020B0604020202020204" pitchFamily="34" charset="0"/>
              <a:buChar char="•"/>
            </a:pPr>
            <a:r>
              <a:rPr lang="en-GB" sz="3200" dirty="0">
                <a:solidFill>
                  <a:srgbClr val="C00000"/>
                </a:solidFill>
                <a:latin typeface="Lucida Sans" panose="020B0602030504020204" pitchFamily="34" charset="0"/>
              </a:rPr>
              <a:t>Relational database</a:t>
            </a:r>
          </a:p>
          <a:p>
            <a:pPr>
              <a:buFont typeface="Arial" panose="020B0604020202020204" pitchFamily="34" charset="0"/>
              <a:buChar char="•"/>
            </a:pPr>
            <a:r>
              <a:rPr lang="en-GB" sz="3200" dirty="0">
                <a:solidFill>
                  <a:srgbClr val="C00000"/>
                </a:solidFill>
                <a:latin typeface="Lucida Sans" panose="020B0602030504020204" pitchFamily="34" charset="0"/>
              </a:rPr>
              <a:t>Object-Oriented database</a:t>
            </a:r>
            <a:endParaRPr lang="en-GB" sz="3200" b="0" i="0" dirty="0">
              <a:solidFill>
                <a:srgbClr val="C00000"/>
              </a:solidFill>
              <a:effectLst/>
              <a:latin typeface="Lucida Sans" panose="020B0602030504020204" pitchFamily="34" charset="0"/>
            </a:endParaRPr>
          </a:p>
        </p:txBody>
      </p:sp>
    </p:spTree>
    <p:extLst>
      <p:ext uri="{BB962C8B-B14F-4D97-AF65-F5344CB8AC3E}">
        <p14:creationId xmlns:p14="http://schemas.microsoft.com/office/powerpoint/2010/main" val="32256816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620688"/>
            <a:ext cx="8928992" cy="6336704"/>
          </a:xfrm>
        </p:spPr>
        <p:txBody>
          <a:bodyPr>
            <a:normAutofit fontScale="92500" lnSpcReduction="20000"/>
          </a:bodyPr>
          <a:lstStyle/>
          <a:p>
            <a:pPr algn="just"/>
            <a:r>
              <a:rPr lang="en-GB" sz="2200" b="1" dirty="0">
                <a:latin typeface="Lucida Sans" panose="020B0602030504020204" pitchFamily="34" charset="0"/>
              </a:rPr>
              <a:t>Hierarchical DBMS</a:t>
            </a:r>
            <a:endParaRPr lang="en-GB" sz="2200" dirty="0">
              <a:latin typeface="Lucida Sans" panose="020B0602030504020204" pitchFamily="34" charset="0"/>
            </a:endParaRPr>
          </a:p>
          <a:p>
            <a:pPr marL="0" indent="0" algn="just">
              <a:buNone/>
            </a:pPr>
            <a:r>
              <a:rPr lang="en-GB" sz="2200" dirty="0">
                <a:solidFill>
                  <a:srgbClr val="002060"/>
                </a:solidFill>
                <a:latin typeface="Lucida Sans" panose="020B0602030504020204" pitchFamily="34" charset="0"/>
              </a:rPr>
              <a:t>In a Hierarchical database, model data is organized in a tree-like structure. Data is Stored Hierarchically (top down or bottom up) format. Data is represented using a parent-child relationship. In Hierarchical DBMS parent may have many children, but children have only one parent</a:t>
            </a:r>
            <a:r>
              <a:rPr lang="en-GB" sz="2200" dirty="0" smtClean="0">
                <a:solidFill>
                  <a:srgbClr val="002060"/>
                </a:solidFill>
                <a:latin typeface="Lucida Sans" panose="020B0602030504020204" pitchFamily="34" charset="0"/>
              </a:rPr>
              <a:t>.</a:t>
            </a:r>
          </a:p>
          <a:p>
            <a:pPr algn="just"/>
            <a:r>
              <a:rPr lang="en-GB" sz="2200" b="1" dirty="0">
                <a:latin typeface="Lucida Sans" panose="020B0602030504020204" pitchFamily="34" charset="0"/>
              </a:rPr>
              <a:t>Network Model</a:t>
            </a:r>
            <a:endParaRPr lang="en-GB" sz="2200" dirty="0">
              <a:latin typeface="Lucida Sans" panose="020B0602030504020204" pitchFamily="34" charset="0"/>
            </a:endParaRPr>
          </a:p>
          <a:p>
            <a:pPr marL="0" indent="0" algn="just">
              <a:buNone/>
            </a:pPr>
            <a:r>
              <a:rPr lang="en-GB" sz="2200" dirty="0">
                <a:solidFill>
                  <a:srgbClr val="002060"/>
                </a:solidFill>
                <a:latin typeface="Lucida Sans" panose="020B0602030504020204" pitchFamily="34" charset="0"/>
              </a:rPr>
              <a:t>The network database model allows each child to have multiple parents. It helps you to address the need to model more complex relationships like as the orders/parts many-to-many relationship. In this model, entities are organized in a graph which can be accessed through several paths</a:t>
            </a:r>
            <a:r>
              <a:rPr lang="en-GB" sz="2200" dirty="0" smtClean="0">
                <a:solidFill>
                  <a:srgbClr val="002060"/>
                </a:solidFill>
                <a:latin typeface="Lucida Sans" panose="020B0602030504020204" pitchFamily="34" charset="0"/>
              </a:rPr>
              <a:t>.</a:t>
            </a:r>
          </a:p>
          <a:p>
            <a:pPr algn="just"/>
            <a:r>
              <a:rPr lang="en-GB" sz="2200" b="1" dirty="0">
                <a:latin typeface="Lucida Sans" panose="020B0602030504020204" pitchFamily="34" charset="0"/>
              </a:rPr>
              <a:t>Relational model</a:t>
            </a:r>
            <a:endParaRPr lang="en-GB" sz="2200" dirty="0">
              <a:latin typeface="Lucida Sans" panose="020B0602030504020204" pitchFamily="34" charset="0"/>
            </a:endParaRPr>
          </a:p>
          <a:p>
            <a:pPr marL="0" indent="0" algn="just">
              <a:buNone/>
            </a:pPr>
            <a:r>
              <a:rPr lang="en-GB" sz="2200" dirty="0">
                <a:solidFill>
                  <a:srgbClr val="002060"/>
                </a:solidFill>
                <a:latin typeface="Lucida Sans" panose="020B0602030504020204" pitchFamily="34" charset="0"/>
              </a:rPr>
              <a:t>Relational DBMS is the most widely used DBMS model because it is one of the easiest. This model is based on normalizing data in the rows and columns of the tables. Relational model stored in fixed structures and manipulated using SQL.</a:t>
            </a:r>
          </a:p>
          <a:p>
            <a:pPr algn="just"/>
            <a:r>
              <a:rPr lang="en-GB" sz="2200" b="1" dirty="0">
                <a:latin typeface="Lucida Sans" panose="020B0602030504020204" pitchFamily="34" charset="0"/>
              </a:rPr>
              <a:t>Object-Oriented Model</a:t>
            </a:r>
            <a:endParaRPr lang="en-GB" sz="2200" dirty="0">
              <a:latin typeface="Lucida Sans" panose="020B0602030504020204" pitchFamily="34" charset="0"/>
            </a:endParaRPr>
          </a:p>
          <a:p>
            <a:pPr marL="0" indent="0" algn="just">
              <a:buNone/>
            </a:pPr>
            <a:r>
              <a:rPr lang="en-GB" sz="2200" dirty="0">
                <a:solidFill>
                  <a:srgbClr val="002060"/>
                </a:solidFill>
                <a:latin typeface="Lucida Sans" panose="020B0602030504020204" pitchFamily="34" charset="0"/>
              </a:rPr>
              <a:t>In Object-oriented Model data stored in the form of objects. The structure which is called classes which display data within it. It defines a database as a collection of objects which stores both data members values and operations.</a:t>
            </a:r>
          </a:p>
          <a:p>
            <a:pPr marL="0" indent="0">
              <a:buNone/>
            </a:pPr>
            <a:r>
              <a:rPr lang="en-GB" sz="1600" dirty="0"/>
              <a:t/>
            </a:r>
            <a:br>
              <a:rPr lang="en-GB" sz="1600" dirty="0"/>
            </a:br>
            <a:endParaRPr lang="en-GB" sz="1600" dirty="0"/>
          </a:p>
          <a:p>
            <a:pPr marL="0" indent="0" algn="just">
              <a:buNone/>
            </a:pPr>
            <a:endParaRPr lang="en-GB" sz="1600" dirty="0">
              <a:latin typeface="Lucida Sans" panose="020B0602030504020204" pitchFamily="34" charset="0"/>
            </a:endParaRPr>
          </a:p>
          <a:p>
            <a:endParaRPr lang="en-IN" dirty="0"/>
          </a:p>
        </p:txBody>
      </p:sp>
      <p:sp>
        <p:nvSpPr>
          <p:cNvPr id="4" name="Footer Placeholder 3"/>
          <p:cNvSpPr>
            <a:spLocks noGrp="1"/>
          </p:cNvSpPr>
          <p:nvPr>
            <p:ph type="ftr" sz="quarter" idx="11"/>
          </p:nvPr>
        </p:nvSpPr>
        <p:spPr>
          <a:xfrm>
            <a:off x="-2700808" y="6356350"/>
            <a:ext cx="8720608" cy="601042"/>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spTree>
    <p:extLst>
      <p:ext uri="{BB962C8B-B14F-4D97-AF65-F5344CB8AC3E}">
        <p14:creationId xmlns:p14="http://schemas.microsoft.com/office/powerpoint/2010/main" val="41388972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724942"/>
          </a:xfrm>
        </p:spPr>
        <p:txBody>
          <a:bodyPr>
            <a:normAutofit fontScale="90000"/>
          </a:bodyPr>
          <a:lstStyle/>
          <a:p>
            <a:r>
              <a:rPr lang="en-IN" sz="2700" b="1" dirty="0">
                <a:solidFill>
                  <a:srgbClr val="C00000"/>
                </a:solidFill>
                <a:latin typeface="Lucida Sans" panose="020B0602030504020204" pitchFamily="34" charset="0"/>
              </a:rPr>
              <a:t>DBMS Architecture</a:t>
            </a:r>
            <a:r>
              <a:rPr lang="en-IN" dirty="0"/>
              <a:t/>
            </a:r>
            <a:br>
              <a:rPr lang="en-IN" dirty="0"/>
            </a:br>
            <a:endParaRPr lang="en-IN" dirty="0"/>
          </a:p>
        </p:txBody>
      </p:sp>
      <p:sp>
        <p:nvSpPr>
          <p:cNvPr id="3" name="Content Placeholder 2"/>
          <p:cNvSpPr>
            <a:spLocks noGrp="1"/>
          </p:cNvSpPr>
          <p:nvPr>
            <p:ph idx="1"/>
          </p:nvPr>
        </p:nvSpPr>
        <p:spPr>
          <a:xfrm>
            <a:off x="107504" y="980728"/>
            <a:ext cx="8856984" cy="5472608"/>
          </a:xfrm>
        </p:spPr>
        <p:txBody>
          <a:bodyPr>
            <a:normAutofit fontScale="85000" lnSpcReduction="20000"/>
          </a:bodyPr>
          <a:lstStyle/>
          <a:p>
            <a:pPr algn="just">
              <a:lnSpc>
                <a:spcPct val="150000"/>
              </a:lnSpc>
            </a:pPr>
            <a:r>
              <a:rPr lang="en-GB" sz="2200" dirty="0">
                <a:solidFill>
                  <a:srgbClr val="002060"/>
                </a:solidFill>
                <a:latin typeface="Lucida Sans" panose="020B0602030504020204" pitchFamily="34" charset="0"/>
              </a:rPr>
              <a:t>The DBMS design depends upon its architecture. </a:t>
            </a:r>
            <a:endParaRPr lang="en-GB" sz="2200" dirty="0" smtClean="0">
              <a:solidFill>
                <a:srgbClr val="002060"/>
              </a:solidFill>
              <a:latin typeface="Lucida Sans" panose="020B0602030504020204" pitchFamily="34" charset="0"/>
            </a:endParaRPr>
          </a:p>
          <a:p>
            <a:pPr algn="just">
              <a:lnSpc>
                <a:spcPct val="150000"/>
              </a:lnSpc>
            </a:pPr>
            <a:r>
              <a:rPr lang="en-GB" sz="2200" dirty="0" smtClean="0">
                <a:solidFill>
                  <a:srgbClr val="002060"/>
                </a:solidFill>
                <a:latin typeface="Lucida Sans" panose="020B0602030504020204" pitchFamily="34" charset="0"/>
              </a:rPr>
              <a:t>The </a:t>
            </a:r>
            <a:r>
              <a:rPr lang="en-GB" sz="2200" dirty="0">
                <a:solidFill>
                  <a:srgbClr val="002060"/>
                </a:solidFill>
                <a:latin typeface="Lucida Sans" panose="020B0602030504020204" pitchFamily="34" charset="0"/>
              </a:rPr>
              <a:t>basic client/server architecture is used to deal with a large number of PCs, web servers, database servers and other components that are connected with networks.</a:t>
            </a:r>
          </a:p>
          <a:p>
            <a:pPr algn="just">
              <a:lnSpc>
                <a:spcPct val="150000"/>
              </a:lnSpc>
            </a:pPr>
            <a:r>
              <a:rPr lang="en-GB" sz="2200" dirty="0">
                <a:solidFill>
                  <a:srgbClr val="002060"/>
                </a:solidFill>
                <a:latin typeface="Lucida Sans" panose="020B0602030504020204" pitchFamily="34" charset="0"/>
              </a:rPr>
              <a:t>The client/server architecture consists of many PCs and a workstation which are connected via the network.</a:t>
            </a:r>
          </a:p>
          <a:p>
            <a:pPr algn="just">
              <a:lnSpc>
                <a:spcPct val="150000"/>
              </a:lnSpc>
            </a:pPr>
            <a:r>
              <a:rPr lang="en-GB" sz="2200" dirty="0">
                <a:solidFill>
                  <a:srgbClr val="002060"/>
                </a:solidFill>
                <a:latin typeface="Lucida Sans" panose="020B0602030504020204" pitchFamily="34" charset="0"/>
              </a:rPr>
              <a:t>DBMS architecture depends upon how users are connected to the database to get their request done</a:t>
            </a:r>
            <a:r>
              <a:rPr lang="en-GB" sz="2200" dirty="0" smtClean="0">
                <a:solidFill>
                  <a:srgbClr val="002060"/>
                </a:solidFill>
                <a:latin typeface="Lucida Sans" panose="020B0602030504020204" pitchFamily="34" charset="0"/>
              </a:rPr>
              <a:t>.</a:t>
            </a:r>
          </a:p>
          <a:p>
            <a:pPr>
              <a:lnSpc>
                <a:spcPct val="150000"/>
              </a:lnSpc>
            </a:pPr>
            <a:r>
              <a:rPr lang="en-GB" sz="2400" b="1" dirty="0">
                <a:solidFill>
                  <a:srgbClr val="FF0000"/>
                </a:solidFill>
                <a:latin typeface="Lucida Sans" panose="020B0602030504020204" pitchFamily="34" charset="0"/>
              </a:rPr>
              <a:t>Types of DBMS Architecture</a:t>
            </a:r>
          </a:p>
          <a:p>
            <a:pPr>
              <a:lnSpc>
                <a:spcPct val="150000"/>
              </a:lnSpc>
            </a:pPr>
            <a:r>
              <a:rPr lang="en-GB" sz="2400" dirty="0">
                <a:solidFill>
                  <a:srgbClr val="002060"/>
                </a:solidFill>
                <a:latin typeface="Lucida Sans" panose="020B0602030504020204" pitchFamily="34" charset="0"/>
              </a:rPr>
              <a:t>There are three types of DBMS architecture:</a:t>
            </a:r>
          </a:p>
          <a:p>
            <a:pPr>
              <a:lnSpc>
                <a:spcPct val="150000"/>
              </a:lnSpc>
            </a:pPr>
            <a:r>
              <a:rPr lang="en-GB" sz="2400" b="1" dirty="0">
                <a:solidFill>
                  <a:schemeClr val="accent6">
                    <a:lumMod val="50000"/>
                  </a:schemeClr>
                </a:solidFill>
                <a:latin typeface="Lucida Sans" panose="020B0602030504020204" pitchFamily="34" charset="0"/>
              </a:rPr>
              <a:t>1.</a:t>
            </a:r>
            <a:r>
              <a:rPr lang="en-GB" sz="2400" dirty="0">
                <a:solidFill>
                  <a:srgbClr val="002060"/>
                </a:solidFill>
                <a:latin typeface="Lucida Sans" panose="020B0602030504020204" pitchFamily="34" charset="0"/>
              </a:rPr>
              <a:t> </a:t>
            </a:r>
            <a:r>
              <a:rPr lang="en-GB" sz="2400" b="1" dirty="0">
                <a:solidFill>
                  <a:schemeClr val="accent6">
                    <a:lumMod val="50000"/>
                  </a:schemeClr>
                </a:solidFill>
                <a:latin typeface="Lucida Sans" panose="020B0602030504020204" pitchFamily="34" charset="0"/>
              </a:rPr>
              <a:t>Single tier architecture</a:t>
            </a:r>
            <a:br>
              <a:rPr lang="en-GB" sz="2400" b="1" dirty="0">
                <a:solidFill>
                  <a:schemeClr val="accent6">
                    <a:lumMod val="50000"/>
                  </a:schemeClr>
                </a:solidFill>
                <a:latin typeface="Lucida Sans" panose="020B0602030504020204" pitchFamily="34" charset="0"/>
              </a:rPr>
            </a:br>
            <a:r>
              <a:rPr lang="en-GB" sz="2400" b="1" dirty="0">
                <a:solidFill>
                  <a:schemeClr val="accent6">
                    <a:lumMod val="50000"/>
                  </a:schemeClr>
                </a:solidFill>
                <a:latin typeface="Lucida Sans" panose="020B0602030504020204" pitchFamily="34" charset="0"/>
              </a:rPr>
              <a:t>2. Two tier architecture</a:t>
            </a:r>
            <a:br>
              <a:rPr lang="en-GB" sz="2400" b="1" dirty="0">
                <a:solidFill>
                  <a:schemeClr val="accent6">
                    <a:lumMod val="50000"/>
                  </a:schemeClr>
                </a:solidFill>
                <a:latin typeface="Lucida Sans" panose="020B0602030504020204" pitchFamily="34" charset="0"/>
              </a:rPr>
            </a:br>
            <a:r>
              <a:rPr lang="en-GB" sz="2400" b="1" dirty="0">
                <a:solidFill>
                  <a:schemeClr val="accent6">
                    <a:lumMod val="50000"/>
                  </a:schemeClr>
                </a:solidFill>
                <a:latin typeface="Lucida Sans" panose="020B0602030504020204" pitchFamily="34" charset="0"/>
              </a:rPr>
              <a:t>3. Three tier architecture</a:t>
            </a:r>
          </a:p>
          <a:p>
            <a:pPr algn="just"/>
            <a:endParaRPr lang="en-GB" sz="2200" dirty="0">
              <a:solidFill>
                <a:srgbClr val="002060"/>
              </a:solidFill>
              <a:latin typeface="Lucida Sans" panose="020B0602030504020204" pitchFamily="34" charset="0"/>
            </a:endParaRPr>
          </a:p>
          <a:p>
            <a:endParaRPr lang="en-IN" dirty="0"/>
          </a:p>
        </p:txBody>
      </p:sp>
      <p:sp>
        <p:nvSpPr>
          <p:cNvPr id="4" name="Footer Placeholder 3"/>
          <p:cNvSpPr>
            <a:spLocks noGrp="1"/>
          </p:cNvSpPr>
          <p:nvPr>
            <p:ph type="ftr" sz="quarter" idx="11"/>
          </p:nvPr>
        </p:nvSpPr>
        <p:spPr>
          <a:xfrm>
            <a:off x="-2700808" y="6356350"/>
            <a:ext cx="8720608" cy="673050"/>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spTree>
    <p:extLst>
      <p:ext uri="{BB962C8B-B14F-4D97-AF65-F5344CB8AC3E}">
        <p14:creationId xmlns:p14="http://schemas.microsoft.com/office/powerpoint/2010/main" val="34481743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642194"/>
          </a:xfrm>
        </p:spPr>
        <p:txBody>
          <a:bodyPr>
            <a:normAutofit/>
          </a:bodyPr>
          <a:lstStyle/>
          <a:p>
            <a:r>
              <a:rPr lang="en-IN" sz="2700" b="1" dirty="0">
                <a:solidFill>
                  <a:srgbClr val="C00000"/>
                </a:solidFill>
                <a:latin typeface="Lucida Sans" panose="020B0602030504020204" pitchFamily="34" charset="0"/>
              </a:rPr>
              <a:t>1-Tier Architecture</a:t>
            </a:r>
            <a:r>
              <a:rPr lang="en-IN" dirty="0"/>
              <a:t/>
            </a:r>
            <a:br>
              <a:rPr lang="en-IN" dirty="0"/>
            </a:br>
            <a:endParaRPr lang="en-IN" dirty="0"/>
          </a:p>
        </p:txBody>
      </p:sp>
      <p:sp>
        <p:nvSpPr>
          <p:cNvPr id="3" name="Content Placeholder 2"/>
          <p:cNvSpPr>
            <a:spLocks noGrp="1"/>
          </p:cNvSpPr>
          <p:nvPr>
            <p:ph idx="1"/>
          </p:nvPr>
        </p:nvSpPr>
        <p:spPr>
          <a:xfrm>
            <a:off x="0" y="836712"/>
            <a:ext cx="9144000" cy="5519638"/>
          </a:xfrm>
        </p:spPr>
        <p:txBody>
          <a:bodyPr>
            <a:noAutofit/>
          </a:bodyPr>
          <a:lstStyle/>
          <a:p>
            <a:pPr algn="just">
              <a:lnSpc>
                <a:spcPct val="150000"/>
              </a:lnSpc>
            </a:pPr>
            <a:r>
              <a:rPr lang="en-GB" sz="2000" dirty="0">
                <a:solidFill>
                  <a:srgbClr val="002060"/>
                </a:solidFill>
                <a:latin typeface="Lucida Sans" panose="020B0602030504020204" pitchFamily="34" charset="0"/>
              </a:rPr>
              <a:t>In this architecture, the database is directly available to the user. It means the user can directly sit on the DBMS and uses it.</a:t>
            </a:r>
          </a:p>
          <a:p>
            <a:pPr algn="just">
              <a:lnSpc>
                <a:spcPct val="150000"/>
              </a:lnSpc>
            </a:pPr>
            <a:r>
              <a:rPr lang="en-GB" sz="2000" dirty="0">
                <a:solidFill>
                  <a:srgbClr val="002060"/>
                </a:solidFill>
                <a:latin typeface="Lucida Sans" panose="020B0602030504020204" pitchFamily="34" charset="0"/>
              </a:rPr>
              <a:t>Any changes done here will directly be done on the database itself. It doesn't provide a handy tool for end users.</a:t>
            </a:r>
          </a:p>
          <a:p>
            <a:pPr algn="just">
              <a:lnSpc>
                <a:spcPct val="150000"/>
              </a:lnSpc>
            </a:pPr>
            <a:r>
              <a:rPr lang="en-GB" sz="2000" dirty="0">
                <a:solidFill>
                  <a:srgbClr val="002060"/>
                </a:solidFill>
                <a:latin typeface="Lucida Sans" panose="020B0602030504020204" pitchFamily="34" charset="0"/>
              </a:rPr>
              <a:t>The 1-Tier architecture is used for development of the local application, where programmers can directly communicate with the database for the quick response</a:t>
            </a:r>
            <a:r>
              <a:rPr lang="en-GB" sz="2000" dirty="0" smtClean="0">
                <a:solidFill>
                  <a:srgbClr val="002060"/>
                </a:solidFill>
                <a:latin typeface="Lucida Sans" panose="020B0602030504020204" pitchFamily="34" charset="0"/>
              </a:rPr>
              <a:t>.</a:t>
            </a:r>
          </a:p>
          <a:p>
            <a:pPr algn="just">
              <a:lnSpc>
                <a:spcPct val="150000"/>
              </a:lnSpc>
            </a:pPr>
            <a:r>
              <a:rPr lang="en-GB" sz="2000" dirty="0">
                <a:solidFill>
                  <a:srgbClr val="002060"/>
                </a:solidFill>
                <a:latin typeface="Lucida Sans" panose="020B0602030504020204" pitchFamily="34" charset="0"/>
              </a:rPr>
              <a:t>Database designers and programmers normally prefer to use single-tier architecture.</a:t>
            </a:r>
          </a:p>
          <a:p>
            <a:pPr algn="just">
              <a:lnSpc>
                <a:spcPct val="150000"/>
              </a:lnSpc>
            </a:pPr>
            <a:r>
              <a:rPr lang="en-GB" sz="2000" dirty="0">
                <a:solidFill>
                  <a:srgbClr val="002060"/>
                </a:solidFill>
                <a:latin typeface="Lucida Sans" panose="020B0602030504020204" pitchFamily="34" charset="0"/>
              </a:rPr>
              <a:t>In this type of architecture, the database is readily available on the client machine, any request made by client doesn’t require a network connection to perform the action on the database.</a:t>
            </a:r>
            <a:endParaRPr lang="en-IN" sz="2000" dirty="0">
              <a:solidFill>
                <a:srgbClr val="002060"/>
              </a:solidFill>
              <a:latin typeface="Lucida Sans" panose="020B0602030504020204" pitchFamily="34" charset="0"/>
            </a:endParaRPr>
          </a:p>
        </p:txBody>
      </p:sp>
      <p:sp>
        <p:nvSpPr>
          <p:cNvPr id="4" name="Footer Placeholder 3"/>
          <p:cNvSpPr>
            <a:spLocks noGrp="1"/>
          </p:cNvSpPr>
          <p:nvPr>
            <p:ph type="ftr" sz="quarter" idx="11"/>
          </p:nvPr>
        </p:nvSpPr>
        <p:spPr>
          <a:xfrm>
            <a:off x="-2772816" y="6356350"/>
            <a:ext cx="8792616" cy="601042"/>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spTree>
    <p:extLst>
      <p:ext uri="{BB962C8B-B14F-4D97-AF65-F5344CB8AC3E}">
        <p14:creationId xmlns:p14="http://schemas.microsoft.com/office/powerpoint/2010/main" val="31050428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98178"/>
          </a:xfrm>
        </p:spPr>
        <p:txBody>
          <a:bodyPr>
            <a:normAutofit/>
          </a:bodyPr>
          <a:lstStyle/>
          <a:p>
            <a:r>
              <a:rPr lang="en-IN" sz="3100" b="1" dirty="0">
                <a:solidFill>
                  <a:srgbClr val="C00000"/>
                </a:solidFill>
                <a:latin typeface="Lucida Sans" panose="020B0602030504020204" pitchFamily="34" charset="0"/>
              </a:rPr>
              <a:t>2-Tier Architecture</a:t>
            </a:r>
            <a:r>
              <a:rPr lang="en-IN" dirty="0"/>
              <a:t/>
            </a:r>
            <a:br>
              <a:rPr lang="en-IN" dirty="0"/>
            </a:br>
            <a:endParaRPr lang="en-IN" dirty="0"/>
          </a:p>
        </p:txBody>
      </p:sp>
      <p:sp>
        <p:nvSpPr>
          <p:cNvPr id="4" name="Footer Placeholder 3"/>
          <p:cNvSpPr>
            <a:spLocks noGrp="1"/>
          </p:cNvSpPr>
          <p:nvPr>
            <p:ph type="ftr" sz="quarter" idx="11"/>
          </p:nvPr>
        </p:nvSpPr>
        <p:spPr>
          <a:xfrm>
            <a:off x="-2628800" y="6356350"/>
            <a:ext cx="8648600" cy="673050"/>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pic>
        <p:nvPicPr>
          <p:cNvPr id="3074" name="Picture 2" descr="DBMS Architecture - 2-tie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1600" y="1287462"/>
            <a:ext cx="6912768"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07940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80728"/>
            <a:ext cx="8964488" cy="5472608"/>
          </a:xfrm>
        </p:spPr>
        <p:txBody>
          <a:bodyPr>
            <a:normAutofit fontScale="92500" lnSpcReduction="10000"/>
          </a:bodyPr>
          <a:lstStyle/>
          <a:p>
            <a:pPr algn="just"/>
            <a:r>
              <a:rPr lang="en-GB" sz="3000" dirty="0">
                <a:solidFill>
                  <a:srgbClr val="002060"/>
                </a:solidFill>
                <a:latin typeface="Lucida Sans" panose="020B0602030504020204" pitchFamily="34" charset="0"/>
              </a:rPr>
              <a:t>In two-tier architecture, the Database system is present at the server machine and the DBMS application is present at the client machine, these two machines are connected with each other through a reliable network as shown in </a:t>
            </a:r>
            <a:r>
              <a:rPr lang="en-GB" sz="3000" dirty="0" smtClean="0">
                <a:solidFill>
                  <a:srgbClr val="002060"/>
                </a:solidFill>
                <a:latin typeface="Lucida Sans" panose="020B0602030504020204" pitchFamily="34" charset="0"/>
              </a:rPr>
              <a:t>the </a:t>
            </a:r>
            <a:r>
              <a:rPr lang="en-GB" sz="3000" dirty="0">
                <a:solidFill>
                  <a:srgbClr val="002060"/>
                </a:solidFill>
                <a:latin typeface="Lucida Sans" panose="020B0602030504020204" pitchFamily="34" charset="0"/>
              </a:rPr>
              <a:t>diagram.</a:t>
            </a:r>
          </a:p>
          <a:p>
            <a:pPr algn="just"/>
            <a:r>
              <a:rPr lang="en-GB" sz="3000" dirty="0">
                <a:solidFill>
                  <a:srgbClr val="002060"/>
                </a:solidFill>
                <a:latin typeface="Lucida Sans" panose="020B0602030504020204" pitchFamily="34" charset="0"/>
              </a:rPr>
              <a:t>Whenever client machine makes a request to access the database present at server using a query language like </a:t>
            </a:r>
            <a:r>
              <a:rPr lang="en-GB" sz="3000" dirty="0" err="1">
                <a:solidFill>
                  <a:srgbClr val="002060"/>
                </a:solidFill>
                <a:latin typeface="Lucida Sans" panose="020B0602030504020204" pitchFamily="34" charset="0"/>
              </a:rPr>
              <a:t>sql</a:t>
            </a:r>
            <a:r>
              <a:rPr lang="en-GB" sz="3000" dirty="0">
                <a:solidFill>
                  <a:srgbClr val="002060"/>
                </a:solidFill>
                <a:latin typeface="Lucida Sans" panose="020B0602030504020204" pitchFamily="34" charset="0"/>
              </a:rPr>
              <a:t>, the server perform the request on the database and returns the result back to the client. The application connection interface such as JDBC, ODBC are used for the interaction between server and client.</a:t>
            </a:r>
          </a:p>
          <a:p>
            <a:endParaRPr lang="en-IN" dirty="0"/>
          </a:p>
        </p:txBody>
      </p:sp>
      <p:sp>
        <p:nvSpPr>
          <p:cNvPr id="4" name="Footer Placeholder 3"/>
          <p:cNvSpPr>
            <a:spLocks noGrp="1"/>
          </p:cNvSpPr>
          <p:nvPr>
            <p:ph type="ftr" sz="quarter" idx="11"/>
          </p:nvPr>
        </p:nvSpPr>
        <p:spPr>
          <a:xfrm>
            <a:off x="-2700808" y="6356350"/>
            <a:ext cx="8720608" cy="601042"/>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spTree>
    <p:extLst>
      <p:ext uri="{BB962C8B-B14F-4D97-AF65-F5344CB8AC3E}">
        <p14:creationId xmlns:p14="http://schemas.microsoft.com/office/powerpoint/2010/main" val="1121907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3420888" y="6356350"/>
            <a:ext cx="10009112" cy="673050"/>
          </a:xfrm>
        </p:spPr>
        <p:txBody>
          <a:bodyPr/>
          <a:lstStyle/>
          <a:p>
            <a:r>
              <a:rPr lang="en-IN" sz="1600" b="1" dirty="0" smtClean="0">
                <a:solidFill>
                  <a:schemeClr val="bg1"/>
                </a:solidFill>
              </a:rPr>
              <a:t>Data Base Management Systems</a:t>
            </a:r>
            <a:endParaRPr lang="en-IN" sz="1600" b="1" dirty="0">
              <a:solidFill>
                <a:schemeClr val="bg1"/>
              </a:solidFill>
            </a:endParaRPr>
          </a:p>
        </p:txBody>
      </p:sp>
      <p:sp>
        <p:nvSpPr>
          <p:cNvPr id="4" name="Content Placeholder 3"/>
          <p:cNvSpPr>
            <a:spLocks noGrp="1"/>
          </p:cNvSpPr>
          <p:nvPr>
            <p:ph idx="1"/>
          </p:nvPr>
        </p:nvSpPr>
        <p:spPr>
          <a:xfrm>
            <a:off x="457200" y="908720"/>
            <a:ext cx="8229600" cy="5447630"/>
          </a:xfrm>
        </p:spPr>
        <p:txBody>
          <a:bodyPr>
            <a:normAutofit/>
          </a:bodyPr>
          <a:lstStyle/>
          <a:p>
            <a:pPr algn="just"/>
            <a:r>
              <a:rPr lang="en-IN" sz="2600" b="1" dirty="0">
                <a:solidFill>
                  <a:srgbClr val="FF0000"/>
                </a:solidFill>
                <a:latin typeface="Lucida Sans" panose="020B0602030504020204" pitchFamily="34" charset="0"/>
              </a:rPr>
              <a:t>What is </a:t>
            </a:r>
            <a:r>
              <a:rPr lang="en-IN" sz="2600" b="1" dirty="0" smtClean="0">
                <a:solidFill>
                  <a:srgbClr val="FF0000"/>
                </a:solidFill>
                <a:latin typeface="Lucida Sans" panose="020B0602030504020204" pitchFamily="34" charset="0"/>
              </a:rPr>
              <a:t>Database?</a:t>
            </a:r>
          </a:p>
          <a:p>
            <a:pPr algn="just">
              <a:lnSpc>
                <a:spcPct val="110000"/>
              </a:lnSpc>
            </a:pPr>
            <a:r>
              <a:rPr lang="en-GB" sz="2600" dirty="0">
                <a:solidFill>
                  <a:srgbClr val="0070C0"/>
                </a:solidFill>
                <a:latin typeface="Lucida Sans" panose="020B0602030504020204" pitchFamily="34" charset="0"/>
              </a:rPr>
              <a:t>The database is a collection of inter-related data which is used to retrieve, insert and delete the data efficiently. </a:t>
            </a:r>
            <a:endParaRPr lang="en-GB" sz="2600" dirty="0" smtClean="0">
              <a:solidFill>
                <a:srgbClr val="0070C0"/>
              </a:solidFill>
              <a:latin typeface="Lucida Sans" panose="020B0602030504020204" pitchFamily="34" charset="0"/>
            </a:endParaRPr>
          </a:p>
          <a:p>
            <a:pPr algn="just">
              <a:lnSpc>
                <a:spcPct val="110000"/>
              </a:lnSpc>
            </a:pPr>
            <a:r>
              <a:rPr lang="en-GB" sz="2600" dirty="0" smtClean="0">
                <a:solidFill>
                  <a:srgbClr val="0070C0"/>
                </a:solidFill>
                <a:latin typeface="Lucida Sans" panose="020B0602030504020204" pitchFamily="34" charset="0"/>
              </a:rPr>
              <a:t>It </a:t>
            </a:r>
            <a:r>
              <a:rPr lang="en-GB" sz="2600" dirty="0">
                <a:solidFill>
                  <a:srgbClr val="0070C0"/>
                </a:solidFill>
                <a:latin typeface="Lucida Sans" panose="020B0602030504020204" pitchFamily="34" charset="0"/>
              </a:rPr>
              <a:t>is also used to organize the data in the form of a table, schema, views, and reports, etc.</a:t>
            </a:r>
          </a:p>
          <a:p>
            <a:pPr algn="just"/>
            <a:r>
              <a:rPr lang="en-GB" sz="2600" b="1" dirty="0">
                <a:latin typeface="Lucida Sans" panose="020B0602030504020204" pitchFamily="34" charset="0"/>
              </a:rPr>
              <a:t>For example:</a:t>
            </a:r>
            <a:r>
              <a:rPr lang="en-GB" sz="2600" dirty="0">
                <a:latin typeface="Lucida Sans" panose="020B0602030504020204" pitchFamily="34" charset="0"/>
              </a:rPr>
              <a:t> </a:t>
            </a:r>
            <a:r>
              <a:rPr lang="en-GB" sz="2600" dirty="0">
                <a:solidFill>
                  <a:srgbClr val="C00000"/>
                </a:solidFill>
                <a:latin typeface="Lucida Sans" panose="020B0602030504020204" pitchFamily="34" charset="0"/>
              </a:rPr>
              <a:t>The college Database organizes the data about the admin, staff, students and faculty etc.</a:t>
            </a:r>
          </a:p>
          <a:p>
            <a:pPr algn="just"/>
            <a:r>
              <a:rPr lang="en-GB" sz="2600" dirty="0">
                <a:solidFill>
                  <a:srgbClr val="00B0F0"/>
                </a:solidFill>
                <a:latin typeface="Lucida Sans" panose="020B0602030504020204" pitchFamily="34" charset="0"/>
              </a:rPr>
              <a:t>Using the database, you can easily retrieve, insert, and delete the information.</a:t>
            </a:r>
          </a:p>
          <a:p>
            <a:endParaRPr lang="en-IN" dirty="0"/>
          </a:p>
          <a:p>
            <a:endParaRPr lang="en-IN" dirty="0"/>
          </a:p>
        </p:txBody>
      </p:sp>
    </p:spTree>
    <p:extLst>
      <p:ext uri="{BB962C8B-B14F-4D97-AF65-F5344CB8AC3E}">
        <p14:creationId xmlns:p14="http://schemas.microsoft.com/office/powerpoint/2010/main" val="37231082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570186"/>
          </a:xfrm>
        </p:spPr>
        <p:txBody>
          <a:bodyPr>
            <a:normAutofit/>
          </a:bodyPr>
          <a:lstStyle/>
          <a:p>
            <a:r>
              <a:rPr lang="en-IN" sz="3100" b="1" dirty="0">
                <a:solidFill>
                  <a:srgbClr val="C00000"/>
                </a:solidFill>
                <a:latin typeface="Lucida Sans" panose="020B0602030504020204" pitchFamily="34" charset="0"/>
              </a:rPr>
              <a:t>3-Tier Architecture</a:t>
            </a:r>
            <a:r>
              <a:rPr lang="en-IN" dirty="0"/>
              <a:t/>
            </a:r>
            <a:br>
              <a:rPr lang="en-IN" dirty="0"/>
            </a:br>
            <a:endParaRPr lang="en-IN" dirty="0"/>
          </a:p>
        </p:txBody>
      </p:sp>
      <p:pic>
        <p:nvPicPr>
          <p:cNvPr id="5" name="Content Placeholder 4"/>
          <p:cNvPicPr>
            <a:picLocks noGrp="1" noChangeAspect="1"/>
          </p:cNvPicPr>
          <p:nvPr>
            <p:ph idx="1"/>
          </p:nvPr>
        </p:nvPicPr>
        <p:blipFill>
          <a:blip r:embed="rId2"/>
          <a:stretch>
            <a:fillRect/>
          </a:stretch>
        </p:blipFill>
        <p:spPr>
          <a:xfrm>
            <a:off x="323529" y="1609725"/>
            <a:ext cx="3312368" cy="4286250"/>
          </a:xfrm>
          <a:prstGeom prst="rect">
            <a:avLst/>
          </a:prstGeom>
        </p:spPr>
      </p:pic>
      <p:sp>
        <p:nvSpPr>
          <p:cNvPr id="4" name="Footer Placeholder 3"/>
          <p:cNvSpPr>
            <a:spLocks noGrp="1"/>
          </p:cNvSpPr>
          <p:nvPr>
            <p:ph type="ftr" sz="quarter" idx="11"/>
          </p:nvPr>
        </p:nvSpPr>
        <p:spPr>
          <a:xfrm>
            <a:off x="-2844824" y="6356350"/>
            <a:ext cx="8864624" cy="601042"/>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pic>
        <p:nvPicPr>
          <p:cNvPr id="4098" name="Picture 2" descr="DBMS Architecture - 3 ti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3929" y="1268760"/>
            <a:ext cx="4896542" cy="5087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23719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980728"/>
            <a:ext cx="8928992" cy="5472608"/>
          </a:xfrm>
        </p:spPr>
        <p:txBody>
          <a:bodyPr>
            <a:normAutofit fontScale="92500" lnSpcReduction="10000"/>
          </a:bodyPr>
          <a:lstStyle/>
          <a:p>
            <a:pPr algn="just"/>
            <a:r>
              <a:rPr lang="en-GB" sz="2000" dirty="0">
                <a:solidFill>
                  <a:srgbClr val="002060"/>
                </a:solidFill>
                <a:latin typeface="Lucida Sans" panose="020B0602030504020204" pitchFamily="34" charset="0"/>
              </a:rPr>
              <a:t>A 3-tier architecture separates its tiers from each other based on the complexity of the users and how they use the data present in the database. It is the most widely used architecture to design a DBMS</a:t>
            </a:r>
            <a:r>
              <a:rPr lang="en-GB" sz="2000" dirty="0" smtClean="0">
                <a:solidFill>
                  <a:srgbClr val="002060"/>
                </a:solidFill>
                <a:latin typeface="Lucida Sans" panose="020B0602030504020204" pitchFamily="34" charset="0"/>
              </a:rPr>
              <a:t>.</a:t>
            </a:r>
          </a:p>
          <a:p>
            <a:pPr algn="just"/>
            <a:r>
              <a:rPr lang="en-GB" sz="2200" b="1" dirty="0">
                <a:latin typeface="Lucida Sans" panose="020B0602030504020204" pitchFamily="34" charset="0"/>
              </a:rPr>
              <a:t>Database (Data) Tier</a:t>
            </a:r>
            <a:r>
              <a:rPr lang="en-GB" sz="2200" dirty="0">
                <a:solidFill>
                  <a:srgbClr val="002060"/>
                </a:solidFill>
                <a:latin typeface="Lucida Sans" panose="020B0602030504020204" pitchFamily="34" charset="0"/>
              </a:rPr>
              <a:t> − At this tier, the database resides along with its query processing languages. We also have the relations that define the data and their constraints at this level.</a:t>
            </a:r>
          </a:p>
          <a:p>
            <a:pPr algn="just"/>
            <a:r>
              <a:rPr lang="en-GB" sz="2200" b="1" dirty="0">
                <a:latin typeface="Lucida Sans" panose="020B0602030504020204" pitchFamily="34" charset="0"/>
              </a:rPr>
              <a:t>Application (Middle) Tier</a:t>
            </a:r>
            <a:r>
              <a:rPr lang="en-GB" sz="2200" dirty="0">
                <a:solidFill>
                  <a:srgbClr val="002060"/>
                </a:solidFill>
                <a:latin typeface="Lucida Sans" panose="020B0602030504020204" pitchFamily="34" charset="0"/>
              </a:rPr>
              <a:t> − At this tier reside the application server and the programs that access the database. For a user, this application tier presents an abstracted view of the database. End-users are unaware of any existence of the database beyond the application. At the other end, the database tier is not aware of any other user beyond the application tier. Hence, the application layer sits in the middle and acts as a mediator between the end-user and the database.</a:t>
            </a:r>
          </a:p>
          <a:p>
            <a:pPr algn="just"/>
            <a:r>
              <a:rPr lang="en-GB" sz="2200" b="1" dirty="0">
                <a:latin typeface="Lucida Sans" panose="020B0602030504020204" pitchFamily="34" charset="0"/>
              </a:rPr>
              <a:t>User (Presentation) Tier</a:t>
            </a:r>
            <a:r>
              <a:rPr lang="en-GB" sz="2200" dirty="0">
                <a:solidFill>
                  <a:srgbClr val="002060"/>
                </a:solidFill>
                <a:latin typeface="Lucida Sans" panose="020B0602030504020204" pitchFamily="34" charset="0"/>
              </a:rPr>
              <a:t> − End-users operate on this tier and they know nothing about any existence of the database beyond this layer. At this layer, multiple views of the database can be provided by the application. All views are generated by applications that reside in the application tier.</a:t>
            </a:r>
          </a:p>
          <a:p>
            <a:pPr algn="just"/>
            <a:endParaRPr lang="en-IN" sz="2000" dirty="0">
              <a:latin typeface="Lucida Sans" panose="020B0602030504020204" pitchFamily="34" charset="0"/>
            </a:endParaRPr>
          </a:p>
        </p:txBody>
      </p:sp>
      <p:sp>
        <p:nvSpPr>
          <p:cNvPr id="4" name="Footer Placeholder 3"/>
          <p:cNvSpPr>
            <a:spLocks noGrp="1"/>
          </p:cNvSpPr>
          <p:nvPr>
            <p:ph type="ftr" sz="quarter" idx="11"/>
          </p:nvPr>
        </p:nvSpPr>
        <p:spPr>
          <a:xfrm>
            <a:off x="-2628800" y="6356350"/>
            <a:ext cx="8648600" cy="601042"/>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spTree>
    <p:extLst>
      <p:ext uri="{BB962C8B-B14F-4D97-AF65-F5344CB8AC3E}">
        <p14:creationId xmlns:p14="http://schemas.microsoft.com/office/powerpoint/2010/main" val="33201822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a:bodyPr>
          <a:lstStyle/>
          <a:p>
            <a:pPr algn="l"/>
            <a:r>
              <a:rPr lang="en-US" sz="2800" b="1" dirty="0">
                <a:solidFill>
                  <a:srgbClr val="C00000"/>
                </a:solidFill>
                <a:latin typeface="Lucida Sans" panose="020B0602030504020204" pitchFamily="34" charset="0"/>
              </a:rPr>
              <a:t>Data Abstraction</a:t>
            </a:r>
            <a:endParaRPr lang="en-IN" sz="2800" b="1" dirty="0">
              <a:solidFill>
                <a:srgbClr val="C00000"/>
              </a:solidFill>
              <a:latin typeface="Lucida Sans" panose="020B0602030504020204" pitchFamily="34" charset="0"/>
            </a:endParaRPr>
          </a:p>
        </p:txBody>
      </p:sp>
      <p:sp>
        <p:nvSpPr>
          <p:cNvPr id="3" name="Content Placeholder 2"/>
          <p:cNvSpPr>
            <a:spLocks noGrp="1"/>
          </p:cNvSpPr>
          <p:nvPr>
            <p:ph idx="1"/>
          </p:nvPr>
        </p:nvSpPr>
        <p:spPr>
          <a:xfrm>
            <a:off x="107504" y="908720"/>
            <a:ext cx="8928992" cy="5544616"/>
          </a:xfrm>
        </p:spPr>
        <p:txBody>
          <a:bodyPr>
            <a:normAutofit/>
          </a:bodyPr>
          <a:lstStyle/>
          <a:p>
            <a:pPr algn="just"/>
            <a:r>
              <a:rPr lang="en-GB" sz="2400" dirty="0">
                <a:latin typeface="Lucida Sans" panose="020B0602030504020204" pitchFamily="34" charset="0"/>
              </a:rPr>
              <a:t>Database systems are made-up of complex data structures. To ease the user interaction with database, the developers hide internal irrelevant details from users. This process of hiding irrelevant details from user is called </a:t>
            </a:r>
            <a:r>
              <a:rPr lang="en-GB" sz="2400" b="1" dirty="0">
                <a:solidFill>
                  <a:srgbClr val="FF0000"/>
                </a:solidFill>
                <a:latin typeface="Lucida Sans" panose="020B0602030504020204" pitchFamily="34" charset="0"/>
              </a:rPr>
              <a:t>data abstraction</a:t>
            </a:r>
            <a:r>
              <a:rPr lang="en-GB" sz="2400" dirty="0" smtClean="0">
                <a:latin typeface="Lucida Sans" panose="020B0602030504020204" pitchFamily="34" charset="0"/>
              </a:rPr>
              <a:t>.</a:t>
            </a:r>
          </a:p>
          <a:p>
            <a:pPr algn="just"/>
            <a:endParaRPr lang="en-IN" sz="2400" dirty="0">
              <a:latin typeface="Lucida Sans" panose="020B0602030504020204" pitchFamily="34" charset="0"/>
            </a:endParaRPr>
          </a:p>
        </p:txBody>
      </p:sp>
      <p:sp>
        <p:nvSpPr>
          <p:cNvPr id="4" name="Footer Placeholder 3"/>
          <p:cNvSpPr>
            <a:spLocks noGrp="1"/>
          </p:cNvSpPr>
          <p:nvPr>
            <p:ph type="ftr" sz="quarter" idx="11"/>
          </p:nvPr>
        </p:nvSpPr>
        <p:spPr>
          <a:xfrm>
            <a:off x="-2916832" y="6356350"/>
            <a:ext cx="8936632" cy="673050"/>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pic>
        <p:nvPicPr>
          <p:cNvPr id="5" name="Picture 4"/>
          <p:cNvPicPr>
            <a:picLocks noChangeAspect="1"/>
          </p:cNvPicPr>
          <p:nvPr/>
        </p:nvPicPr>
        <p:blipFill>
          <a:blip r:embed="rId2"/>
          <a:stretch>
            <a:fillRect/>
          </a:stretch>
        </p:blipFill>
        <p:spPr>
          <a:xfrm>
            <a:off x="1547664" y="2780928"/>
            <a:ext cx="6120680" cy="3791446"/>
          </a:xfrm>
          <a:prstGeom prst="rect">
            <a:avLst/>
          </a:prstGeom>
        </p:spPr>
      </p:pic>
    </p:spTree>
    <p:extLst>
      <p:ext uri="{BB962C8B-B14F-4D97-AF65-F5344CB8AC3E}">
        <p14:creationId xmlns:p14="http://schemas.microsoft.com/office/powerpoint/2010/main" val="28555352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908720"/>
            <a:ext cx="8928992" cy="5544616"/>
          </a:xfrm>
        </p:spPr>
        <p:txBody>
          <a:bodyPr>
            <a:normAutofit fontScale="47500" lnSpcReduction="20000"/>
          </a:bodyPr>
          <a:lstStyle/>
          <a:p>
            <a:pPr algn="just">
              <a:lnSpc>
                <a:spcPct val="170000"/>
              </a:lnSpc>
            </a:pPr>
            <a:r>
              <a:rPr lang="en-GB" sz="2900" b="1" dirty="0">
                <a:latin typeface="Lucida Sans" panose="020B0602030504020204" pitchFamily="34" charset="0"/>
              </a:rPr>
              <a:t>Physical level</a:t>
            </a:r>
            <a:r>
              <a:rPr lang="en-GB" sz="2900" dirty="0">
                <a:latin typeface="Lucida Sans" panose="020B0602030504020204" pitchFamily="34" charset="0"/>
              </a:rPr>
              <a:t>: </a:t>
            </a:r>
            <a:r>
              <a:rPr lang="en-GB" sz="2900" dirty="0">
                <a:solidFill>
                  <a:srgbClr val="002060"/>
                </a:solidFill>
                <a:latin typeface="Lucida Sans" panose="020B0602030504020204" pitchFamily="34" charset="0"/>
              </a:rPr>
              <a:t>This is the lowest level of data abstraction. It describes how data is actually stored in database. You can get the complex data structure details at this level.</a:t>
            </a:r>
          </a:p>
          <a:p>
            <a:pPr algn="just">
              <a:lnSpc>
                <a:spcPct val="170000"/>
              </a:lnSpc>
            </a:pPr>
            <a:r>
              <a:rPr lang="en-GB" sz="2900" b="1" dirty="0">
                <a:latin typeface="Lucida Sans" panose="020B0602030504020204" pitchFamily="34" charset="0"/>
              </a:rPr>
              <a:t>Logical level</a:t>
            </a:r>
            <a:r>
              <a:rPr lang="en-GB" sz="2900" dirty="0">
                <a:solidFill>
                  <a:srgbClr val="002060"/>
                </a:solidFill>
                <a:latin typeface="Lucida Sans" panose="020B0602030504020204" pitchFamily="34" charset="0"/>
              </a:rPr>
              <a:t>: This is the middle level of 3-level data abstraction architecture. It describes what data is stored in database.</a:t>
            </a:r>
          </a:p>
          <a:p>
            <a:pPr algn="just">
              <a:lnSpc>
                <a:spcPct val="170000"/>
              </a:lnSpc>
            </a:pPr>
            <a:r>
              <a:rPr lang="en-GB" sz="2900" b="1" dirty="0">
                <a:latin typeface="Lucida Sans" panose="020B0602030504020204" pitchFamily="34" charset="0"/>
              </a:rPr>
              <a:t>View level</a:t>
            </a:r>
            <a:r>
              <a:rPr lang="en-GB" sz="2900" dirty="0">
                <a:latin typeface="Lucida Sans" panose="020B0602030504020204" pitchFamily="34" charset="0"/>
              </a:rPr>
              <a:t>:</a:t>
            </a:r>
            <a:r>
              <a:rPr lang="en-GB" sz="2900" dirty="0">
                <a:solidFill>
                  <a:srgbClr val="002060"/>
                </a:solidFill>
                <a:latin typeface="Lucida Sans" panose="020B0602030504020204" pitchFamily="34" charset="0"/>
              </a:rPr>
              <a:t> Highest level of data abstraction. This level describes the </a:t>
            </a:r>
            <a:r>
              <a:rPr lang="en-GB" sz="2900" dirty="0" smtClean="0">
                <a:solidFill>
                  <a:srgbClr val="002060"/>
                </a:solidFill>
                <a:latin typeface="Lucida Sans" panose="020B0602030504020204" pitchFamily="34" charset="0"/>
              </a:rPr>
              <a:t>user </a:t>
            </a:r>
            <a:r>
              <a:rPr lang="en-GB" sz="2900" dirty="0">
                <a:solidFill>
                  <a:srgbClr val="002060"/>
                </a:solidFill>
                <a:latin typeface="Lucida Sans" panose="020B0602030504020204" pitchFamily="34" charset="0"/>
              </a:rPr>
              <a:t>interaction with database system</a:t>
            </a:r>
            <a:r>
              <a:rPr lang="en-GB" sz="2900" dirty="0" smtClean="0">
                <a:solidFill>
                  <a:srgbClr val="002060"/>
                </a:solidFill>
                <a:latin typeface="Lucida Sans" panose="020B0602030504020204" pitchFamily="34" charset="0"/>
              </a:rPr>
              <a:t>.</a:t>
            </a:r>
          </a:p>
          <a:p>
            <a:pPr marL="0" indent="0" algn="just">
              <a:lnSpc>
                <a:spcPct val="170000"/>
              </a:lnSpc>
              <a:buNone/>
            </a:pPr>
            <a:r>
              <a:rPr lang="en-GB" sz="3400" b="1" dirty="0">
                <a:solidFill>
                  <a:schemeClr val="accent3">
                    <a:lumMod val="50000"/>
                  </a:schemeClr>
                </a:solidFill>
                <a:latin typeface="Lucida Sans" panose="020B0602030504020204" pitchFamily="34" charset="0"/>
              </a:rPr>
              <a:t>Example: Let’s say we are storing customer information in a customer table. </a:t>
            </a:r>
            <a:endParaRPr lang="en-GB" sz="3400" b="1" dirty="0" smtClean="0">
              <a:solidFill>
                <a:schemeClr val="accent3">
                  <a:lumMod val="50000"/>
                </a:schemeClr>
              </a:solidFill>
              <a:latin typeface="Lucida Sans" panose="020B0602030504020204" pitchFamily="34" charset="0"/>
            </a:endParaRPr>
          </a:p>
          <a:p>
            <a:pPr algn="just">
              <a:lnSpc>
                <a:spcPct val="170000"/>
              </a:lnSpc>
            </a:pPr>
            <a:r>
              <a:rPr lang="en-GB" sz="2900" b="1" dirty="0" smtClean="0">
                <a:solidFill>
                  <a:srgbClr val="C00000"/>
                </a:solidFill>
                <a:latin typeface="Lucida Sans" panose="020B0602030504020204" pitchFamily="34" charset="0"/>
              </a:rPr>
              <a:t>At</a:t>
            </a:r>
            <a:r>
              <a:rPr lang="en-GB" sz="2900" b="1" dirty="0">
                <a:solidFill>
                  <a:srgbClr val="C00000"/>
                </a:solidFill>
                <a:latin typeface="Lucida Sans" panose="020B0602030504020204" pitchFamily="34" charset="0"/>
              </a:rPr>
              <a:t> physical level</a:t>
            </a:r>
            <a:r>
              <a:rPr lang="en-GB" sz="2900" b="1" dirty="0">
                <a:solidFill>
                  <a:srgbClr val="0070C0"/>
                </a:solidFill>
                <a:latin typeface="Lucida Sans" panose="020B0602030504020204" pitchFamily="34" charset="0"/>
              </a:rPr>
              <a:t> these records can be described as blocks of storage (bytes, gigabytes, terabytes etc.) in memory. These details are often hidden from the programmers.</a:t>
            </a:r>
          </a:p>
          <a:p>
            <a:pPr algn="just">
              <a:lnSpc>
                <a:spcPct val="170000"/>
              </a:lnSpc>
            </a:pPr>
            <a:r>
              <a:rPr lang="en-GB" sz="2900" b="1" dirty="0">
                <a:solidFill>
                  <a:srgbClr val="C00000"/>
                </a:solidFill>
                <a:latin typeface="Lucida Sans" panose="020B0602030504020204" pitchFamily="34" charset="0"/>
              </a:rPr>
              <a:t>At the logical level</a:t>
            </a:r>
            <a:r>
              <a:rPr lang="en-GB" sz="2900" b="1" dirty="0">
                <a:solidFill>
                  <a:srgbClr val="0070C0"/>
                </a:solidFill>
                <a:latin typeface="Lucida Sans" panose="020B0602030504020204" pitchFamily="34" charset="0"/>
              </a:rPr>
              <a:t> these records can be described as fields and attributes along with their data types, their relationship among each other can be logically implemented. The programmers generally work at this level because they are aware of such things about database systems.</a:t>
            </a:r>
          </a:p>
          <a:p>
            <a:pPr algn="just">
              <a:lnSpc>
                <a:spcPct val="170000"/>
              </a:lnSpc>
            </a:pPr>
            <a:r>
              <a:rPr lang="en-GB" sz="2900" b="1" dirty="0">
                <a:solidFill>
                  <a:srgbClr val="C00000"/>
                </a:solidFill>
                <a:latin typeface="Lucida Sans" panose="020B0602030504020204" pitchFamily="34" charset="0"/>
              </a:rPr>
              <a:t>At view level</a:t>
            </a:r>
            <a:r>
              <a:rPr lang="en-GB" sz="2900" b="1" dirty="0">
                <a:solidFill>
                  <a:srgbClr val="0070C0"/>
                </a:solidFill>
                <a:latin typeface="Lucida Sans" panose="020B0602030504020204" pitchFamily="34" charset="0"/>
              </a:rPr>
              <a:t>, user just interact with system with the help of GUI and enter the details at the screen, they are not aware of how the data is stored and what data is stored; such details are hidden from them.</a:t>
            </a:r>
          </a:p>
          <a:p>
            <a:pPr algn="just"/>
            <a:endParaRPr lang="en-IN" sz="2400" dirty="0">
              <a:solidFill>
                <a:srgbClr val="002060"/>
              </a:solidFill>
              <a:latin typeface="Lucida Sans" panose="020B0602030504020204" pitchFamily="34" charset="0"/>
            </a:endParaRPr>
          </a:p>
        </p:txBody>
      </p:sp>
      <p:sp>
        <p:nvSpPr>
          <p:cNvPr id="4" name="Footer Placeholder 3"/>
          <p:cNvSpPr>
            <a:spLocks noGrp="1"/>
          </p:cNvSpPr>
          <p:nvPr>
            <p:ph type="ftr" sz="quarter" idx="11"/>
          </p:nvPr>
        </p:nvSpPr>
        <p:spPr>
          <a:xfrm>
            <a:off x="-2772816" y="6356350"/>
            <a:ext cx="8792616" cy="673050"/>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spTree>
    <p:extLst>
      <p:ext uri="{BB962C8B-B14F-4D97-AF65-F5344CB8AC3E}">
        <p14:creationId xmlns:p14="http://schemas.microsoft.com/office/powerpoint/2010/main" val="30743815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724942"/>
          </a:xfrm>
        </p:spPr>
        <p:txBody>
          <a:bodyPr>
            <a:normAutofit fontScale="90000"/>
          </a:bodyPr>
          <a:lstStyle/>
          <a:p>
            <a:pPr algn="l"/>
            <a:r>
              <a:rPr lang="en-IN" sz="3100" b="1" dirty="0">
                <a:solidFill>
                  <a:srgbClr val="C00000"/>
                </a:solidFill>
                <a:latin typeface="Lucida Sans" panose="020B0602030504020204" pitchFamily="34" charset="0"/>
              </a:rPr>
              <a:t>DBMS Schema</a:t>
            </a:r>
            <a:r>
              <a:rPr lang="en-IN" b="1" dirty="0"/>
              <a:t/>
            </a:r>
            <a:br>
              <a:rPr lang="en-IN" b="1" dirty="0"/>
            </a:br>
            <a:endParaRPr lang="en-IN" dirty="0"/>
          </a:p>
        </p:txBody>
      </p:sp>
      <p:sp>
        <p:nvSpPr>
          <p:cNvPr id="3" name="Content Placeholder 2"/>
          <p:cNvSpPr>
            <a:spLocks noGrp="1"/>
          </p:cNvSpPr>
          <p:nvPr>
            <p:ph idx="1"/>
          </p:nvPr>
        </p:nvSpPr>
        <p:spPr>
          <a:xfrm>
            <a:off x="107504" y="980728"/>
            <a:ext cx="8856984" cy="5375622"/>
          </a:xfrm>
        </p:spPr>
        <p:txBody>
          <a:bodyPr>
            <a:normAutofit/>
          </a:bodyPr>
          <a:lstStyle/>
          <a:p>
            <a:pPr algn="just"/>
            <a:r>
              <a:rPr lang="en-GB" sz="2400" dirty="0">
                <a:latin typeface="Lucida Sans" panose="020B0602030504020204" pitchFamily="34" charset="0"/>
              </a:rPr>
              <a:t>Design of a database is called the schema. Schema is of three types: </a:t>
            </a:r>
            <a:r>
              <a:rPr lang="en-GB" sz="2400" dirty="0">
                <a:solidFill>
                  <a:srgbClr val="FF0000"/>
                </a:solidFill>
                <a:latin typeface="Lucida Sans" panose="020B0602030504020204" pitchFamily="34" charset="0"/>
              </a:rPr>
              <a:t>Physical schema, logical schema and view schema</a:t>
            </a:r>
            <a:r>
              <a:rPr lang="en-GB" sz="2400" dirty="0" smtClean="0">
                <a:solidFill>
                  <a:srgbClr val="FF0000"/>
                </a:solidFill>
                <a:latin typeface="Lucida Sans" panose="020B0602030504020204" pitchFamily="34" charset="0"/>
              </a:rPr>
              <a:t>.</a:t>
            </a:r>
          </a:p>
          <a:p>
            <a:pPr algn="just"/>
            <a:endParaRPr lang="en-GB" sz="2400" dirty="0" smtClean="0">
              <a:solidFill>
                <a:srgbClr val="FF0000"/>
              </a:solidFill>
              <a:latin typeface="Lucida Sans" panose="020B0602030504020204" pitchFamily="34" charset="0"/>
            </a:endParaRPr>
          </a:p>
          <a:p>
            <a:pPr algn="just"/>
            <a:endParaRPr lang="en-IN" sz="2400" dirty="0">
              <a:latin typeface="Lucida Sans" panose="020B0602030504020204" pitchFamily="34" charset="0"/>
            </a:endParaRPr>
          </a:p>
        </p:txBody>
      </p:sp>
      <p:sp>
        <p:nvSpPr>
          <p:cNvPr id="4" name="Footer Placeholder 3"/>
          <p:cNvSpPr>
            <a:spLocks noGrp="1"/>
          </p:cNvSpPr>
          <p:nvPr>
            <p:ph type="ftr" sz="quarter" idx="11"/>
          </p:nvPr>
        </p:nvSpPr>
        <p:spPr>
          <a:xfrm>
            <a:off x="-2772816" y="6356350"/>
            <a:ext cx="8792616" cy="673050"/>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pic>
        <p:nvPicPr>
          <p:cNvPr id="5" name="Picture 4"/>
          <p:cNvPicPr>
            <a:picLocks noChangeAspect="1"/>
          </p:cNvPicPr>
          <p:nvPr/>
        </p:nvPicPr>
        <p:blipFill>
          <a:blip r:embed="rId2"/>
          <a:stretch>
            <a:fillRect/>
          </a:stretch>
        </p:blipFill>
        <p:spPr>
          <a:xfrm>
            <a:off x="1907704" y="2132856"/>
            <a:ext cx="5400600" cy="4223494"/>
          </a:xfrm>
          <a:prstGeom prst="rect">
            <a:avLst/>
          </a:prstGeom>
        </p:spPr>
      </p:pic>
    </p:spTree>
    <p:extLst>
      <p:ext uri="{BB962C8B-B14F-4D97-AF65-F5344CB8AC3E}">
        <p14:creationId xmlns:p14="http://schemas.microsoft.com/office/powerpoint/2010/main" val="3959771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052736"/>
            <a:ext cx="8928992" cy="6408712"/>
          </a:xfrm>
        </p:spPr>
        <p:txBody>
          <a:bodyPr>
            <a:noAutofit/>
          </a:bodyPr>
          <a:lstStyle/>
          <a:p>
            <a:pPr algn="just"/>
            <a:r>
              <a:rPr lang="en-GB" sz="2400" dirty="0">
                <a:solidFill>
                  <a:srgbClr val="002060"/>
                </a:solidFill>
                <a:latin typeface="Lucida Sans" panose="020B0602030504020204" pitchFamily="34" charset="0"/>
              </a:rPr>
              <a:t>The design of a database at physical level is called </a:t>
            </a:r>
            <a:r>
              <a:rPr lang="en-GB" sz="2400" b="1" dirty="0">
                <a:latin typeface="Lucida Sans" panose="020B0602030504020204" pitchFamily="34" charset="0"/>
              </a:rPr>
              <a:t>physical schema</a:t>
            </a:r>
            <a:r>
              <a:rPr lang="en-GB" sz="2400" dirty="0">
                <a:solidFill>
                  <a:srgbClr val="002060"/>
                </a:solidFill>
                <a:latin typeface="Lucida Sans" panose="020B0602030504020204" pitchFamily="34" charset="0"/>
              </a:rPr>
              <a:t>, how the data stored in blocks of storage is described at this level.</a:t>
            </a:r>
          </a:p>
          <a:p>
            <a:pPr algn="just"/>
            <a:r>
              <a:rPr lang="en-GB" sz="2400" dirty="0">
                <a:solidFill>
                  <a:srgbClr val="002060"/>
                </a:solidFill>
                <a:latin typeface="Lucida Sans" panose="020B0602030504020204" pitchFamily="34" charset="0"/>
              </a:rPr>
              <a:t>Design of database at logical level is called </a:t>
            </a:r>
            <a:r>
              <a:rPr lang="en-GB" sz="2400" b="1" dirty="0">
                <a:latin typeface="Lucida Sans" panose="020B0602030504020204" pitchFamily="34" charset="0"/>
              </a:rPr>
              <a:t>logical schema</a:t>
            </a:r>
            <a:r>
              <a:rPr lang="en-GB" sz="2400" dirty="0">
                <a:solidFill>
                  <a:srgbClr val="002060"/>
                </a:solidFill>
                <a:latin typeface="Lucida Sans" panose="020B0602030504020204" pitchFamily="34" charset="0"/>
              </a:rPr>
              <a:t>, programmers and database administrators work at this level, at this level data can be described as certain types of data records gets stored in data structures, however the internal details such as implementation of data structure is hidden at this </a:t>
            </a:r>
            <a:r>
              <a:rPr lang="en-GB" sz="2400" dirty="0" smtClean="0">
                <a:solidFill>
                  <a:srgbClr val="002060"/>
                </a:solidFill>
                <a:latin typeface="Lucida Sans" panose="020B0602030504020204" pitchFamily="34" charset="0"/>
              </a:rPr>
              <a:t>level.</a:t>
            </a:r>
          </a:p>
          <a:p>
            <a:pPr algn="just"/>
            <a:r>
              <a:rPr lang="en-GB" sz="2400" dirty="0">
                <a:solidFill>
                  <a:srgbClr val="002060"/>
                </a:solidFill>
                <a:latin typeface="Lucida Sans" panose="020B0602030504020204" pitchFamily="34" charset="0"/>
              </a:rPr>
              <a:t>Design of database at view level is called </a:t>
            </a:r>
            <a:r>
              <a:rPr lang="en-GB" sz="2400" b="1" dirty="0">
                <a:latin typeface="Lucida Sans" panose="020B0602030504020204" pitchFamily="34" charset="0"/>
              </a:rPr>
              <a:t>view schema</a:t>
            </a:r>
            <a:r>
              <a:rPr lang="en-GB" sz="2400" dirty="0">
                <a:solidFill>
                  <a:srgbClr val="002060"/>
                </a:solidFill>
                <a:latin typeface="Lucida Sans" panose="020B0602030504020204" pitchFamily="34" charset="0"/>
              </a:rPr>
              <a:t>. </a:t>
            </a:r>
            <a:endParaRPr lang="en-GB" sz="2400" dirty="0" smtClean="0">
              <a:solidFill>
                <a:srgbClr val="002060"/>
              </a:solidFill>
              <a:latin typeface="Lucida Sans" panose="020B0602030504020204" pitchFamily="34" charset="0"/>
            </a:endParaRPr>
          </a:p>
          <a:p>
            <a:pPr algn="just"/>
            <a:r>
              <a:rPr lang="en-GB" sz="2400" dirty="0" smtClean="0">
                <a:solidFill>
                  <a:srgbClr val="002060"/>
                </a:solidFill>
                <a:latin typeface="Lucida Sans" panose="020B0602030504020204" pitchFamily="34" charset="0"/>
              </a:rPr>
              <a:t>This </a:t>
            </a:r>
            <a:r>
              <a:rPr lang="en-GB" sz="2400" dirty="0">
                <a:solidFill>
                  <a:srgbClr val="002060"/>
                </a:solidFill>
                <a:latin typeface="Lucida Sans" panose="020B0602030504020204" pitchFamily="34" charset="0"/>
              </a:rPr>
              <a:t>generally describes end user interaction with </a:t>
            </a:r>
            <a:r>
              <a:rPr lang="en-GB" sz="2400" dirty="0" err="1" smtClean="0">
                <a:solidFill>
                  <a:srgbClr val="002060"/>
                </a:solidFill>
                <a:latin typeface="Lucida Sans" panose="020B0602030504020204" pitchFamily="34" charset="0"/>
              </a:rPr>
              <a:t>databasesystems</a:t>
            </a:r>
            <a:r>
              <a:rPr lang="en-GB" sz="2400" dirty="0">
                <a:solidFill>
                  <a:srgbClr val="002060"/>
                </a:solidFill>
                <a:latin typeface="Lucida Sans" panose="020B0602030504020204" pitchFamily="34" charset="0"/>
              </a:rPr>
              <a:t>.</a:t>
            </a:r>
            <a:br>
              <a:rPr lang="en-GB" sz="2400" dirty="0">
                <a:solidFill>
                  <a:srgbClr val="002060"/>
                </a:solidFill>
                <a:latin typeface="Lucida Sans" panose="020B0602030504020204" pitchFamily="34" charset="0"/>
              </a:rPr>
            </a:br>
            <a:endParaRPr lang="en-IN" sz="2400" dirty="0">
              <a:solidFill>
                <a:srgbClr val="002060"/>
              </a:solidFill>
              <a:latin typeface="Lucida Sans" panose="020B0602030504020204" pitchFamily="34" charset="0"/>
            </a:endParaRPr>
          </a:p>
        </p:txBody>
      </p:sp>
      <p:sp>
        <p:nvSpPr>
          <p:cNvPr id="4" name="Footer Placeholder 3"/>
          <p:cNvSpPr>
            <a:spLocks noGrp="1"/>
          </p:cNvSpPr>
          <p:nvPr>
            <p:ph type="ftr" sz="quarter" idx="11"/>
          </p:nvPr>
        </p:nvSpPr>
        <p:spPr>
          <a:xfrm>
            <a:off x="-2916832" y="6356350"/>
            <a:ext cx="8936632" cy="601042"/>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spTree>
    <p:extLst>
      <p:ext uri="{BB962C8B-B14F-4D97-AF65-F5344CB8AC3E}">
        <p14:creationId xmlns:p14="http://schemas.microsoft.com/office/powerpoint/2010/main" val="1377739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672"/>
            <a:ext cx="8229600" cy="940966"/>
          </a:xfrm>
        </p:spPr>
        <p:txBody>
          <a:bodyPr>
            <a:normAutofit/>
          </a:bodyPr>
          <a:lstStyle/>
          <a:p>
            <a:pPr algn="l"/>
            <a:r>
              <a:rPr lang="en-IN" sz="2400" b="1" dirty="0">
                <a:solidFill>
                  <a:srgbClr val="C00000"/>
                </a:solidFill>
                <a:latin typeface="Lucida Sans" panose="020B0602030504020204" pitchFamily="34" charset="0"/>
              </a:rPr>
              <a:t>DBMS Instance</a:t>
            </a:r>
            <a:r>
              <a:rPr lang="en-IN" sz="2400" b="1" dirty="0">
                <a:latin typeface="Lucida Sans" panose="020B0602030504020204" pitchFamily="34" charset="0"/>
              </a:rPr>
              <a:t/>
            </a:r>
            <a:br>
              <a:rPr lang="en-IN" sz="2400" b="1" dirty="0">
                <a:latin typeface="Lucida Sans" panose="020B0602030504020204" pitchFamily="34" charset="0"/>
              </a:rPr>
            </a:br>
            <a:endParaRPr lang="en-IN" sz="2400" dirty="0">
              <a:latin typeface="Lucida Sans" panose="020B0602030504020204" pitchFamily="34" charset="0"/>
            </a:endParaRPr>
          </a:p>
        </p:txBody>
      </p:sp>
      <p:sp>
        <p:nvSpPr>
          <p:cNvPr id="3" name="Content Placeholder 2"/>
          <p:cNvSpPr>
            <a:spLocks noGrp="1"/>
          </p:cNvSpPr>
          <p:nvPr>
            <p:ph idx="1"/>
          </p:nvPr>
        </p:nvSpPr>
        <p:spPr>
          <a:xfrm>
            <a:off x="0" y="908720"/>
            <a:ext cx="9036496" cy="5544616"/>
          </a:xfrm>
        </p:spPr>
        <p:txBody>
          <a:bodyPr>
            <a:noAutofit/>
          </a:bodyPr>
          <a:lstStyle/>
          <a:p>
            <a:pPr algn="just"/>
            <a:r>
              <a:rPr lang="en-GB" sz="2400" dirty="0">
                <a:solidFill>
                  <a:srgbClr val="002060"/>
                </a:solidFill>
                <a:latin typeface="Lucida Sans" panose="020B0602030504020204" pitchFamily="34" charset="0"/>
              </a:rPr>
              <a:t>The data stored in database at a particular moment of time is called </a:t>
            </a:r>
            <a:r>
              <a:rPr lang="en-GB" sz="2400" b="1" dirty="0">
                <a:solidFill>
                  <a:srgbClr val="FF0000"/>
                </a:solidFill>
                <a:latin typeface="Lucida Sans" panose="020B0602030504020204" pitchFamily="34" charset="0"/>
              </a:rPr>
              <a:t>instance</a:t>
            </a:r>
            <a:r>
              <a:rPr lang="en-GB" sz="2400" dirty="0">
                <a:solidFill>
                  <a:srgbClr val="002060"/>
                </a:solidFill>
                <a:latin typeface="Lucida Sans" panose="020B0602030504020204" pitchFamily="34" charset="0"/>
              </a:rPr>
              <a:t> of database. </a:t>
            </a:r>
            <a:endParaRPr lang="en-GB" sz="2400" dirty="0" smtClean="0">
              <a:solidFill>
                <a:srgbClr val="002060"/>
              </a:solidFill>
              <a:latin typeface="Lucida Sans" panose="020B0602030504020204" pitchFamily="34" charset="0"/>
            </a:endParaRPr>
          </a:p>
          <a:p>
            <a:pPr algn="just"/>
            <a:r>
              <a:rPr lang="en-GB" sz="2400" dirty="0">
                <a:solidFill>
                  <a:srgbClr val="002060"/>
                </a:solidFill>
                <a:latin typeface="Lucida Sans" panose="020B0602030504020204" pitchFamily="34" charset="0"/>
              </a:rPr>
              <a:t>Database schema defines the variable declarations in tables that belong to a particular database; the value of these variables at a moment of time is called the </a:t>
            </a:r>
            <a:r>
              <a:rPr lang="en-GB" sz="2400" b="1" dirty="0">
                <a:solidFill>
                  <a:srgbClr val="FF0000"/>
                </a:solidFill>
                <a:latin typeface="Lucida Sans" panose="020B0602030504020204" pitchFamily="34" charset="0"/>
              </a:rPr>
              <a:t>instance</a:t>
            </a:r>
            <a:r>
              <a:rPr lang="en-GB" sz="2400" dirty="0">
                <a:solidFill>
                  <a:srgbClr val="002060"/>
                </a:solidFill>
                <a:latin typeface="Lucida Sans" panose="020B0602030504020204" pitchFamily="34" charset="0"/>
              </a:rPr>
              <a:t> of that database</a:t>
            </a:r>
            <a:r>
              <a:rPr lang="en-GB" sz="2400" dirty="0" smtClean="0">
                <a:solidFill>
                  <a:srgbClr val="002060"/>
                </a:solidFill>
                <a:latin typeface="Lucida Sans" panose="020B0602030504020204" pitchFamily="34" charset="0"/>
              </a:rPr>
              <a:t>.</a:t>
            </a:r>
          </a:p>
          <a:p>
            <a:pPr algn="just"/>
            <a:r>
              <a:rPr lang="en-GB" sz="2400" b="1" dirty="0">
                <a:solidFill>
                  <a:schemeClr val="accent2"/>
                </a:solidFill>
                <a:latin typeface="Lucida Sans" panose="020B0602030504020204" pitchFamily="34" charset="0"/>
              </a:rPr>
              <a:t>For example, lets say we have a single table student in the database, today the table has 100 records, so today the </a:t>
            </a:r>
            <a:r>
              <a:rPr lang="en-GB" sz="2400" b="1" dirty="0">
                <a:solidFill>
                  <a:srgbClr val="FF0000"/>
                </a:solidFill>
                <a:latin typeface="Lucida Sans" panose="020B0602030504020204" pitchFamily="34" charset="0"/>
              </a:rPr>
              <a:t>instance</a:t>
            </a:r>
            <a:r>
              <a:rPr lang="en-GB" sz="2400" b="1" dirty="0">
                <a:solidFill>
                  <a:schemeClr val="accent2"/>
                </a:solidFill>
                <a:latin typeface="Lucida Sans" panose="020B0602030504020204" pitchFamily="34" charset="0"/>
              </a:rPr>
              <a:t> of the database has 100 records. Lets say we are going to add another 100 records in this table by tomorrow so the instance of database tomorrow will have 200 records in table. In short, at a particular moment the data stored in database is called the </a:t>
            </a:r>
            <a:r>
              <a:rPr lang="en-GB" sz="2400" b="1" dirty="0">
                <a:solidFill>
                  <a:srgbClr val="FF0000"/>
                </a:solidFill>
                <a:latin typeface="Lucida Sans" panose="020B0602030504020204" pitchFamily="34" charset="0"/>
              </a:rPr>
              <a:t>instance</a:t>
            </a:r>
            <a:r>
              <a:rPr lang="en-GB" sz="2400" b="1" dirty="0">
                <a:solidFill>
                  <a:schemeClr val="accent2"/>
                </a:solidFill>
                <a:latin typeface="Lucida Sans" panose="020B0602030504020204" pitchFamily="34" charset="0"/>
              </a:rPr>
              <a:t>, that changes over time when we add or delete data from the database.</a:t>
            </a:r>
            <a:endParaRPr lang="en-IN" sz="2400" b="1" dirty="0">
              <a:solidFill>
                <a:schemeClr val="accent2"/>
              </a:solidFill>
              <a:latin typeface="Lucida Sans" panose="020B0602030504020204" pitchFamily="34" charset="0"/>
            </a:endParaRPr>
          </a:p>
        </p:txBody>
      </p:sp>
      <p:sp>
        <p:nvSpPr>
          <p:cNvPr id="4" name="Footer Placeholder 3"/>
          <p:cNvSpPr>
            <a:spLocks noGrp="1"/>
          </p:cNvSpPr>
          <p:nvPr>
            <p:ph type="ftr" sz="quarter" idx="11"/>
          </p:nvPr>
        </p:nvSpPr>
        <p:spPr>
          <a:xfrm>
            <a:off x="-2700808" y="6356350"/>
            <a:ext cx="8720608" cy="673050"/>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spTree>
    <p:extLst>
      <p:ext uri="{BB962C8B-B14F-4D97-AF65-F5344CB8AC3E}">
        <p14:creationId xmlns:p14="http://schemas.microsoft.com/office/powerpoint/2010/main" val="23119554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200" b="1" dirty="0" smtClean="0">
                <a:solidFill>
                  <a:srgbClr val="C00000"/>
                </a:solidFill>
                <a:latin typeface="Lucida Sans" panose="020B0602030504020204" pitchFamily="34" charset="0"/>
              </a:rPr>
              <a:t>DBMS Languages</a:t>
            </a:r>
            <a:endParaRPr lang="en-IN" sz="3200" b="1" dirty="0">
              <a:solidFill>
                <a:srgbClr val="C00000"/>
              </a:solidFill>
              <a:latin typeface="Lucida Sans" panose="020B0602030504020204" pitchFamily="34" charset="0"/>
            </a:endParaRPr>
          </a:p>
        </p:txBody>
      </p:sp>
      <p:sp>
        <p:nvSpPr>
          <p:cNvPr id="3" name="Content Placeholder 2"/>
          <p:cNvSpPr>
            <a:spLocks noGrp="1"/>
          </p:cNvSpPr>
          <p:nvPr>
            <p:ph idx="1"/>
          </p:nvPr>
        </p:nvSpPr>
        <p:spPr>
          <a:xfrm>
            <a:off x="107504" y="1052736"/>
            <a:ext cx="8928992" cy="5400600"/>
          </a:xfrm>
        </p:spPr>
        <p:txBody>
          <a:bodyPr>
            <a:normAutofit/>
          </a:bodyPr>
          <a:lstStyle/>
          <a:p>
            <a:pPr algn="just"/>
            <a:r>
              <a:rPr lang="en-GB" sz="2000" dirty="0">
                <a:latin typeface="Lucida Sans" panose="020B0602030504020204" pitchFamily="34" charset="0"/>
              </a:rPr>
              <a:t>Database languages are used to read, update and store data in a database. There are several such languages that can be used for this purpose; one of them is </a:t>
            </a:r>
            <a:r>
              <a:rPr lang="en-GB" sz="2000" b="1" dirty="0">
                <a:solidFill>
                  <a:srgbClr val="FF0000"/>
                </a:solidFill>
                <a:latin typeface="Lucida Sans" panose="020B0602030504020204" pitchFamily="34" charset="0"/>
              </a:rPr>
              <a:t>SQL (Structured Query </a:t>
            </a:r>
            <a:r>
              <a:rPr lang="en-GB" sz="2000" b="1" dirty="0" smtClean="0">
                <a:solidFill>
                  <a:srgbClr val="FF0000"/>
                </a:solidFill>
                <a:latin typeface="Lucida Sans" panose="020B0602030504020204" pitchFamily="34" charset="0"/>
              </a:rPr>
              <a:t>Language).</a:t>
            </a:r>
          </a:p>
          <a:p>
            <a:r>
              <a:rPr lang="en-IN" sz="2000" b="1" dirty="0">
                <a:latin typeface="Lucida Sans" panose="020B0602030504020204" pitchFamily="34" charset="0"/>
              </a:rPr>
              <a:t>Types of DBMS languages</a:t>
            </a:r>
            <a:r>
              <a:rPr lang="en-IN" sz="2000" b="1" dirty="0" smtClean="0">
                <a:latin typeface="Lucida Sans" panose="020B0602030504020204" pitchFamily="34" charset="0"/>
              </a:rPr>
              <a:t>:</a:t>
            </a:r>
          </a:p>
          <a:p>
            <a:endParaRPr lang="en-IN" sz="2000" b="1" dirty="0">
              <a:latin typeface="Lucida Sans" panose="020B0602030504020204" pitchFamily="34" charset="0"/>
            </a:endParaRPr>
          </a:p>
          <a:p>
            <a:endParaRPr lang="en-IN" sz="2000" b="1" dirty="0" smtClean="0">
              <a:latin typeface="Lucida Sans" panose="020B0602030504020204" pitchFamily="34" charset="0"/>
            </a:endParaRPr>
          </a:p>
          <a:p>
            <a:pPr marL="0" indent="0">
              <a:buNone/>
            </a:pPr>
            <a:endParaRPr lang="en-IN" sz="2000" b="1" dirty="0">
              <a:latin typeface="Lucida Sans" panose="020B0602030504020204" pitchFamily="34" charset="0"/>
            </a:endParaRPr>
          </a:p>
          <a:p>
            <a:pPr marL="457200" indent="-457200">
              <a:buFont typeface="+mj-lt"/>
              <a:buAutoNum type="arabicPeriod"/>
            </a:pPr>
            <a:r>
              <a:rPr lang="en-IN" sz="2400" dirty="0" smtClean="0"/>
              <a:t>        </a:t>
            </a:r>
            <a:r>
              <a:rPr lang="en-IN" sz="2800" b="1" dirty="0" smtClean="0">
                <a:solidFill>
                  <a:srgbClr val="7030A0"/>
                </a:solidFill>
                <a:latin typeface="Lucida Sans" panose="020B0602030504020204" pitchFamily="34" charset="0"/>
              </a:rPr>
              <a:t>DDL.</a:t>
            </a:r>
          </a:p>
          <a:p>
            <a:pPr marL="457200" indent="-457200">
              <a:buFont typeface="+mj-lt"/>
              <a:buAutoNum type="arabicPeriod"/>
            </a:pPr>
            <a:r>
              <a:rPr lang="en-IN" sz="2800" b="1" dirty="0" smtClean="0">
                <a:solidFill>
                  <a:srgbClr val="7030A0"/>
                </a:solidFill>
                <a:latin typeface="Lucida Sans" panose="020B0602030504020204" pitchFamily="34" charset="0"/>
              </a:rPr>
              <a:t>     DCL.</a:t>
            </a:r>
          </a:p>
          <a:p>
            <a:pPr marL="457200" indent="-457200">
              <a:buFont typeface="+mj-lt"/>
              <a:buAutoNum type="arabicPeriod"/>
            </a:pPr>
            <a:r>
              <a:rPr lang="en-IN" sz="2800" b="1" dirty="0" smtClean="0">
                <a:solidFill>
                  <a:srgbClr val="7030A0"/>
                </a:solidFill>
                <a:latin typeface="Lucida Sans" panose="020B0602030504020204" pitchFamily="34" charset="0"/>
              </a:rPr>
              <a:t>     DML.</a:t>
            </a:r>
          </a:p>
          <a:p>
            <a:pPr marL="457200" indent="-457200">
              <a:buFont typeface="+mj-lt"/>
              <a:buAutoNum type="arabicPeriod"/>
            </a:pPr>
            <a:r>
              <a:rPr lang="en-IN" sz="2800" b="1" dirty="0" smtClean="0">
                <a:solidFill>
                  <a:srgbClr val="7030A0"/>
                </a:solidFill>
                <a:latin typeface="Lucida Sans" panose="020B0602030504020204" pitchFamily="34" charset="0"/>
              </a:rPr>
              <a:t>     TCL</a:t>
            </a:r>
            <a:r>
              <a:rPr lang="en-IN" sz="2400" dirty="0" smtClean="0"/>
              <a:t>.</a:t>
            </a:r>
            <a:r>
              <a:rPr lang="en-IN" sz="2400" dirty="0"/>
              <a:t/>
            </a:r>
            <a:br>
              <a:rPr lang="en-IN" sz="2400" dirty="0"/>
            </a:br>
            <a:endParaRPr lang="en-IN" sz="2400" b="1" dirty="0">
              <a:solidFill>
                <a:srgbClr val="FF0000"/>
              </a:solidFill>
              <a:latin typeface="Lucida Sans" panose="020B0602030504020204" pitchFamily="34" charset="0"/>
            </a:endParaRPr>
          </a:p>
        </p:txBody>
      </p:sp>
      <p:sp>
        <p:nvSpPr>
          <p:cNvPr id="4" name="Footer Placeholder 3"/>
          <p:cNvSpPr>
            <a:spLocks noGrp="1"/>
          </p:cNvSpPr>
          <p:nvPr>
            <p:ph type="ftr" sz="quarter" idx="11"/>
          </p:nvPr>
        </p:nvSpPr>
        <p:spPr>
          <a:xfrm>
            <a:off x="-2844824" y="6356350"/>
            <a:ext cx="8864624" cy="673050"/>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pic>
        <p:nvPicPr>
          <p:cNvPr id="5" name="Picture 4"/>
          <p:cNvPicPr>
            <a:picLocks noChangeAspect="1"/>
          </p:cNvPicPr>
          <p:nvPr/>
        </p:nvPicPr>
        <p:blipFill>
          <a:blip r:embed="rId2"/>
          <a:stretch>
            <a:fillRect/>
          </a:stretch>
        </p:blipFill>
        <p:spPr>
          <a:xfrm>
            <a:off x="4139952" y="2060848"/>
            <a:ext cx="4546848" cy="4392488"/>
          </a:xfrm>
          <a:prstGeom prst="rect">
            <a:avLst/>
          </a:prstGeom>
        </p:spPr>
      </p:pic>
    </p:spTree>
    <p:extLst>
      <p:ext uri="{BB962C8B-B14F-4D97-AF65-F5344CB8AC3E}">
        <p14:creationId xmlns:p14="http://schemas.microsoft.com/office/powerpoint/2010/main" val="149975921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98178"/>
          </a:xfrm>
        </p:spPr>
        <p:txBody>
          <a:bodyPr>
            <a:normAutofit/>
          </a:bodyPr>
          <a:lstStyle/>
          <a:p>
            <a:pPr algn="l"/>
            <a:r>
              <a:rPr lang="en-IN" sz="2400" b="1" dirty="0">
                <a:solidFill>
                  <a:srgbClr val="C00000"/>
                </a:solidFill>
                <a:latin typeface="Lucida Sans" panose="020B0602030504020204" pitchFamily="34" charset="0"/>
              </a:rPr>
              <a:t>Data Definition Language (DDL)</a:t>
            </a:r>
            <a:br>
              <a:rPr lang="en-IN" sz="2400" b="1" dirty="0">
                <a:solidFill>
                  <a:srgbClr val="C00000"/>
                </a:solidFill>
                <a:latin typeface="Lucida Sans" panose="020B0602030504020204" pitchFamily="34" charset="0"/>
              </a:rPr>
            </a:br>
            <a:endParaRPr lang="en-IN" sz="2400" dirty="0">
              <a:solidFill>
                <a:srgbClr val="C00000"/>
              </a:solidFill>
              <a:latin typeface="Lucida Sans" panose="020B0602030504020204" pitchFamily="34" charset="0"/>
            </a:endParaRPr>
          </a:p>
        </p:txBody>
      </p:sp>
      <p:sp>
        <p:nvSpPr>
          <p:cNvPr id="3" name="Content Placeholder 2"/>
          <p:cNvSpPr>
            <a:spLocks noGrp="1"/>
          </p:cNvSpPr>
          <p:nvPr>
            <p:ph idx="1"/>
          </p:nvPr>
        </p:nvSpPr>
        <p:spPr>
          <a:xfrm>
            <a:off x="107504" y="980728"/>
            <a:ext cx="8856984" cy="5877272"/>
          </a:xfrm>
        </p:spPr>
        <p:txBody>
          <a:bodyPr>
            <a:normAutofit/>
          </a:bodyPr>
          <a:lstStyle/>
          <a:p>
            <a:pPr algn="just"/>
            <a:r>
              <a:rPr lang="en-GB" sz="2400" dirty="0">
                <a:solidFill>
                  <a:srgbClr val="002060"/>
                </a:solidFill>
                <a:latin typeface="Lucida Sans" panose="020B0602030504020204" pitchFamily="34" charset="0"/>
              </a:rPr>
              <a:t>DDL is used for specifying the database schema. It is used for creating tables, schema, indexes, constraints etc. in database. Lets see the operations that we can perform on database using DDL</a:t>
            </a:r>
            <a:r>
              <a:rPr lang="en-GB" sz="2400" dirty="0" smtClean="0">
                <a:solidFill>
                  <a:srgbClr val="002060"/>
                </a:solidFill>
                <a:latin typeface="Lucida Sans" panose="020B0602030504020204" pitchFamily="34" charset="0"/>
              </a:rPr>
              <a:t>:</a:t>
            </a:r>
          </a:p>
          <a:p>
            <a:r>
              <a:rPr lang="en-GB" sz="2400" dirty="0">
                <a:solidFill>
                  <a:srgbClr val="002060"/>
                </a:solidFill>
                <a:latin typeface="Lucida Sans" panose="020B0602030504020204" pitchFamily="34" charset="0"/>
              </a:rPr>
              <a:t>To create the database instance – </a:t>
            </a:r>
            <a:r>
              <a:rPr lang="en-GB" sz="2400" b="1" dirty="0">
                <a:solidFill>
                  <a:srgbClr val="FF0000"/>
                </a:solidFill>
                <a:latin typeface="Lucida Sans" panose="020B0602030504020204" pitchFamily="34" charset="0"/>
              </a:rPr>
              <a:t>CREATE</a:t>
            </a:r>
          </a:p>
          <a:p>
            <a:r>
              <a:rPr lang="en-GB" sz="2400" dirty="0">
                <a:solidFill>
                  <a:srgbClr val="002060"/>
                </a:solidFill>
                <a:latin typeface="Lucida Sans" panose="020B0602030504020204" pitchFamily="34" charset="0"/>
              </a:rPr>
              <a:t>To alter the structure of database – </a:t>
            </a:r>
            <a:r>
              <a:rPr lang="en-GB" sz="2400" b="1" dirty="0">
                <a:solidFill>
                  <a:srgbClr val="FF0000"/>
                </a:solidFill>
                <a:latin typeface="Lucida Sans" panose="020B0602030504020204" pitchFamily="34" charset="0"/>
              </a:rPr>
              <a:t>ALTER</a:t>
            </a:r>
          </a:p>
          <a:p>
            <a:r>
              <a:rPr lang="en-GB" sz="2400" dirty="0">
                <a:solidFill>
                  <a:srgbClr val="002060"/>
                </a:solidFill>
                <a:latin typeface="Lucida Sans" panose="020B0602030504020204" pitchFamily="34" charset="0"/>
              </a:rPr>
              <a:t>To drop database instances – </a:t>
            </a:r>
            <a:r>
              <a:rPr lang="en-GB" sz="2400" b="1" dirty="0">
                <a:solidFill>
                  <a:srgbClr val="FF0000"/>
                </a:solidFill>
                <a:latin typeface="Lucida Sans" panose="020B0602030504020204" pitchFamily="34" charset="0"/>
              </a:rPr>
              <a:t>DROP</a:t>
            </a:r>
            <a:endParaRPr lang="en-GB" sz="2400" dirty="0">
              <a:solidFill>
                <a:srgbClr val="FF0000"/>
              </a:solidFill>
              <a:latin typeface="Lucida Sans" panose="020B0602030504020204" pitchFamily="34" charset="0"/>
            </a:endParaRPr>
          </a:p>
          <a:p>
            <a:r>
              <a:rPr lang="en-GB" sz="2400" dirty="0">
                <a:solidFill>
                  <a:srgbClr val="002060"/>
                </a:solidFill>
                <a:latin typeface="Lucida Sans" panose="020B0602030504020204" pitchFamily="34" charset="0"/>
              </a:rPr>
              <a:t>To delete tables in a database instance – </a:t>
            </a:r>
            <a:r>
              <a:rPr lang="en-GB" sz="2400" b="1" dirty="0">
                <a:solidFill>
                  <a:srgbClr val="FF0000"/>
                </a:solidFill>
                <a:latin typeface="Lucida Sans" panose="020B0602030504020204" pitchFamily="34" charset="0"/>
              </a:rPr>
              <a:t>TRUNCATE</a:t>
            </a:r>
            <a:endParaRPr lang="en-GB" sz="2400" dirty="0">
              <a:solidFill>
                <a:srgbClr val="FF0000"/>
              </a:solidFill>
              <a:latin typeface="Lucida Sans" panose="020B0602030504020204" pitchFamily="34" charset="0"/>
            </a:endParaRPr>
          </a:p>
          <a:p>
            <a:r>
              <a:rPr lang="en-GB" sz="2400" dirty="0">
                <a:solidFill>
                  <a:srgbClr val="002060"/>
                </a:solidFill>
                <a:latin typeface="Lucida Sans" panose="020B0602030504020204" pitchFamily="34" charset="0"/>
              </a:rPr>
              <a:t>To rename database instances – </a:t>
            </a:r>
            <a:r>
              <a:rPr lang="en-GB" sz="2400" b="1" dirty="0">
                <a:solidFill>
                  <a:srgbClr val="FF0000"/>
                </a:solidFill>
                <a:latin typeface="Lucida Sans" panose="020B0602030504020204" pitchFamily="34" charset="0"/>
              </a:rPr>
              <a:t>RENAME</a:t>
            </a:r>
            <a:endParaRPr lang="en-GB" sz="2400" dirty="0">
              <a:solidFill>
                <a:srgbClr val="FF0000"/>
              </a:solidFill>
              <a:latin typeface="Lucida Sans" panose="020B0602030504020204" pitchFamily="34" charset="0"/>
            </a:endParaRPr>
          </a:p>
          <a:p>
            <a:r>
              <a:rPr lang="en-GB" sz="2400" dirty="0">
                <a:solidFill>
                  <a:srgbClr val="002060"/>
                </a:solidFill>
                <a:latin typeface="Lucida Sans" panose="020B0602030504020204" pitchFamily="34" charset="0"/>
              </a:rPr>
              <a:t>To drop objects from database such as tables – </a:t>
            </a:r>
            <a:r>
              <a:rPr lang="en-GB" sz="2400" b="1" dirty="0">
                <a:solidFill>
                  <a:srgbClr val="FF0000"/>
                </a:solidFill>
                <a:latin typeface="Lucida Sans" panose="020B0602030504020204" pitchFamily="34" charset="0"/>
              </a:rPr>
              <a:t>DROP</a:t>
            </a:r>
            <a:endParaRPr lang="en-GB" sz="2400" dirty="0">
              <a:solidFill>
                <a:srgbClr val="FF0000"/>
              </a:solidFill>
              <a:latin typeface="Lucida Sans" panose="020B0602030504020204" pitchFamily="34" charset="0"/>
            </a:endParaRPr>
          </a:p>
          <a:p>
            <a:r>
              <a:rPr lang="en-GB" sz="2400" dirty="0">
                <a:solidFill>
                  <a:srgbClr val="002060"/>
                </a:solidFill>
                <a:latin typeface="Lucida Sans" panose="020B0602030504020204" pitchFamily="34" charset="0"/>
              </a:rPr>
              <a:t>To Comment – </a:t>
            </a:r>
            <a:r>
              <a:rPr lang="en-GB" sz="2400" b="1" dirty="0" smtClean="0">
                <a:solidFill>
                  <a:srgbClr val="FF0000"/>
                </a:solidFill>
                <a:latin typeface="Lucida Sans" panose="020B0602030504020204" pitchFamily="34" charset="0"/>
              </a:rPr>
              <a:t>COMMENT</a:t>
            </a:r>
          </a:p>
          <a:p>
            <a:pPr marL="0" indent="0" algn="just">
              <a:buNone/>
            </a:pPr>
            <a:r>
              <a:rPr lang="en-GB" sz="2400" b="1" dirty="0">
                <a:solidFill>
                  <a:schemeClr val="accent2">
                    <a:lumMod val="50000"/>
                  </a:schemeClr>
                </a:solidFill>
              </a:rPr>
              <a:t>All of these commands either defines or update the database schema that’s why they come under Data Definition language.</a:t>
            </a:r>
            <a:endParaRPr lang="en-GB" sz="2400" b="1" dirty="0">
              <a:solidFill>
                <a:schemeClr val="accent2">
                  <a:lumMod val="50000"/>
                </a:schemeClr>
              </a:solidFill>
              <a:latin typeface="Lucida Sans" panose="020B0602030504020204" pitchFamily="34" charset="0"/>
            </a:endParaRPr>
          </a:p>
          <a:p>
            <a:pPr algn="just"/>
            <a:endParaRPr lang="en-IN" sz="2400" dirty="0">
              <a:solidFill>
                <a:srgbClr val="002060"/>
              </a:solidFill>
              <a:latin typeface="Lucida Sans" panose="020B0602030504020204" pitchFamily="34" charset="0"/>
            </a:endParaRPr>
          </a:p>
        </p:txBody>
      </p:sp>
      <p:sp>
        <p:nvSpPr>
          <p:cNvPr id="4" name="Footer Placeholder 3"/>
          <p:cNvSpPr>
            <a:spLocks noGrp="1"/>
          </p:cNvSpPr>
          <p:nvPr>
            <p:ph type="ftr" sz="quarter" idx="11"/>
          </p:nvPr>
        </p:nvSpPr>
        <p:spPr>
          <a:xfrm>
            <a:off x="-2700808" y="6356350"/>
            <a:ext cx="8720608" cy="673050"/>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spTree>
    <p:extLst>
      <p:ext uri="{BB962C8B-B14F-4D97-AF65-F5344CB8AC3E}">
        <p14:creationId xmlns:p14="http://schemas.microsoft.com/office/powerpoint/2010/main" val="32000064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0688"/>
            <a:ext cx="8229600" cy="1143000"/>
          </a:xfrm>
        </p:spPr>
        <p:txBody>
          <a:bodyPr>
            <a:normAutofit/>
          </a:bodyPr>
          <a:lstStyle/>
          <a:p>
            <a:pPr algn="l"/>
            <a:r>
              <a:rPr lang="en-IN" sz="2800" b="1" dirty="0">
                <a:solidFill>
                  <a:srgbClr val="C00000"/>
                </a:solidFill>
                <a:latin typeface="Lucida Sans" panose="020B0602030504020204" pitchFamily="34" charset="0"/>
              </a:rPr>
              <a:t>Data Manipulation Language (DML)</a:t>
            </a:r>
            <a:br>
              <a:rPr lang="en-IN" sz="2800" b="1" dirty="0">
                <a:solidFill>
                  <a:srgbClr val="C00000"/>
                </a:solidFill>
                <a:latin typeface="Lucida Sans" panose="020B0602030504020204" pitchFamily="34" charset="0"/>
              </a:rPr>
            </a:br>
            <a:endParaRPr lang="en-IN" sz="2800" dirty="0">
              <a:solidFill>
                <a:srgbClr val="C00000"/>
              </a:solidFill>
              <a:latin typeface="Lucida Sans" panose="020B0602030504020204" pitchFamily="34" charset="0"/>
            </a:endParaRPr>
          </a:p>
        </p:txBody>
      </p:sp>
      <p:sp>
        <p:nvSpPr>
          <p:cNvPr id="3" name="Content Placeholder 2"/>
          <p:cNvSpPr>
            <a:spLocks noGrp="1"/>
          </p:cNvSpPr>
          <p:nvPr>
            <p:ph idx="1"/>
          </p:nvPr>
        </p:nvSpPr>
        <p:spPr>
          <a:xfrm>
            <a:off x="107504" y="1340768"/>
            <a:ext cx="8856984" cy="5015582"/>
          </a:xfrm>
        </p:spPr>
        <p:txBody>
          <a:bodyPr>
            <a:normAutofit/>
          </a:bodyPr>
          <a:lstStyle/>
          <a:p>
            <a:pPr algn="just"/>
            <a:r>
              <a:rPr lang="en-GB" sz="2800" dirty="0">
                <a:solidFill>
                  <a:srgbClr val="002060"/>
                </a:solidFill>
                <a:latin typeface="Lucida Sans" panose="020B0602030504020204" pitchFamily="34" charset="0"/>
              </a:rPr>
              <a:t>DML is used for accessing and manipulating data in a database. The following operations on database comes under DML</a:t>
            </a:r>
            <a:r>
              <a:rPr lang="en-GB" sz="2800" dirty="0" smtClean="0">
                <a:solidFill>
                  <a:srgbClr val="002060"/>
                </a:solidFill>
                <a:latin typeface="Lucida Sans" panose="020B0602030504020204" pitchFamily="34" charset="0"/>
              </a:rPr>
              <a:t>:</a:t>
            </a:r>
          </a:p>
          <a:p>
            <a:pPr marL="0" indent="0" algn="just">
              <a:buNone/>
            </a:pPr>
            <a:endParaRPr lang="en-GB" sz="2800" dirty="0">
              <a:solidFill>
                <a:srgbClr val="002060"/>
              </a:solidFill>
              <a:latin typeface="Lucida Sans" panose="020B0602030504020204" pitchFamily="34" charset="0"/>
            </a:endParaRPr>
          </a:p>
          <a:p>
            <a:pPr algn="just"/>
            <a:r>
              <a:rPr lang="en-GB" sz="2800" dirty="0">
                <a:solidFill>
                  <a:srgbClr val="002060"/>
                </a:solidFill>
                <a:latin typeface="Lucida Sans" panose="020B0602030504020204" pitchFamily="34" charset="0"/>
              </a:rPr>
              <a:t>To read records from table(s) – </a:t>
            </a:r>
            <a:r>
              <a:rPr lang="en-GB" sz="2800" b="1" dirty="0">
                <a:solidFill>
                  <a:srgbClr val="FF0000"/>
                </a:solidFill>
                <a:latin typeface="Lucida Sans" panose="020B0602030504020204" pitchFamily="34" charset="0"/>
              </a:rPr>
              <a:t>SELECT</a:t>
            </a:r>
            <a:endParaRPr lang="en-GB" sz="2800" dirty="0">
              <a:solidFill>
                <a:srgbClr val="FF0000"/>
              </a:solidFill>
              <a:latin typeface="Lucida Sans" panose="020B0602030504020204" pitchFamily="34" charset="0"/>
            </a:endParaRPr>
          </a:p>
          <a:p>
            <a:pPr algn="just"/>
            <a:r>
              <a:rPr lang="en-GB" sz="2800" dirty="0">
                <a:solidFill>
                  <a:srgbClr val="002060"/>
                </a:solidFill>
                <a:latin typeface="Lucida Sans" panose="020B0602030504020204" pitchFamily="34" charset="0"/>
              </a:rPr>
              <a:t>To insert record(s) into the table(s) – </a:t>
            </a:r>
            <a:r>
              <a:rPr lang="en-GB" sz="2800" b="1" dirty="0">
                <a:solidFill>
                  <a:srgbClr val="FF0000"/>
                </a:solidFill>
                <a:latin typeface="Lucida Sans" panose="020B0602030504020204" pitchFamily="34" charset="0"/>
              </a:rPr>
              <a:t>INSERT</a:t>
            </a:r>
            <a:endParaRPr lang="en-GB" sz="2800" dirty="0">
              <a:solidFill>
                <a:srgbClr val="FF0000"/>
              </a:solidFill>
              <a:latin typeface="Lucida Sans" panose="020B0602030504020204" pitchFamily="34" charset="0"/>
            </a:endParaRPr>
          </a:p>
          <a:p>
            <a:pPr algn="just"/>
            <a:r>
              <a:rPr lang="en-GB" sz="2800" dirty="0">
                <a:solidFill>
                  <a:srgbClr val="002060"/>
                </a:solidFill>
                <a:latin typeface="Lucida Sans" panose="020B0602030504020204" pitchFamily="34" charset="0"/>
              </a:rPr>
              <a:t>Update the data in table(s) – </a:t>
            </a:r>
            <a:r>
              <a:rPr lang="en-GB" sz="2800" b="1" dirty="0">
                <a:solidFill>
                  <a:srgbClr val="FF0000"/>
                </a:solidFill>
                <a:latin typeface="Lucida Sans" panose="020B0602030504020204" pitchFamily="34" charset="0"/>
              </a:rPr>
              <a:t>UPDATE</a:t>
            </a:r>
            <a:endParaRPr lang="en-GB" sz="2800" dirty="0">
              <a:solidFill>
                <a:srgbClr val="FF0000"/>
              </a:solidFill>
              <a:latin typeface="Lucida Sans" panose="020B0602030504020204" pitchFamily="34" charset="0"/>
            </a:endParaRPr>
          </a:p>
          <a:p>
            <a:pPr algn="just"/>
            <a:r>
              <a:rPr lang="en-GB" sz="2800" dirty="0">
                <a:solidFill>
                  <a:srgbClr val="002060"/>
                </a:solidFill>
                <a:latin typeface="Lucida Sans" panose="020B0602030504020204" pitchFamily="34" charset="0"/>
              </a:rPr>
              <a:t>Delete all the records from the table – </a:t>
            </a:r>
            <a:r>
              <a:rPr lang="en-GB" sz="2800" b="1" dirty="0">
                <a:solidFill>
                  <a:srgbClr val="FF0000"/>
                </a:solidFill>
                <a:latin typeface="Lucida Sans" panose="020B0602030504020204" pitchFamily="34" charset="0"/>
              </a:rPr>
              <a:t>DELETE</a:t>
            </a:r>
            <a:endParaRPr lang="en-GB" sz="2800" dirty="0">
              <a:solidFill>
                <a:srgbClr val="FF0000"/>
              </a:solidFill>
              <a:latin typeface="Lucida Sans" panose="020B0602030504020204" pitchFamily="34" charset="0"/>
            </a:endParaRPr>
          </a:p>
          <a:p>
            <a:pPr algn="just"/>
            <a:endParaRPr lang="en-IN" sz="2800" dirty="0">
              <a:solidFill>
                <a:srgbClr val="002060"/>
              </a:solidFill>
              <a:latin typeface="Lucida Sans" panose="020B0602030504020204" pitchFamily="34" charset="0"/>
            </a:endParaRPr>
          </a:p>
        </p:txBody>
      </p:sp>
      <p:sp>
        <p:nvSpPr>
          <p:cNvPr id="4" name="Footer Placeholder 3"/>
          <p:cNvSpPr>
            <a:spLocks noGrp="1"/>
          </p:cNvSpPr>
          <p:nvPr>
            <p:ph type="ftr" sz="quarter" idx="11"/>
          </p:nvPr>
        </p:nvSpPr>
        <p:spPr>
          <a:xfrm>
            <a:off x="-2772816" y="6356350"/>
            <a:ext cx="8792616" cy="673050"/>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spTree>
    <p:extLst>
      <p:ext uri="{BB962C8B-B14F-4D97-AF65-F5344CB8AC3E}">
        <p14:creationId xmlns:p14="http://schemas.microsoft.com/office/powerpoint/2010/main" val="33398931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08720"/>
            <a:ext cx="8229600" cy="5688632"/>
          </a:xfrm>
        </p:spPr>
        <p:txBody>
          <a:bodyPr>
            <a:normAutofit lnSpcReduction="10000"/>
          </a:bodyPr>
          <a:lstStyle/>
          <a:p>
            <a:r>
              <a:rPr lang="en-IN" sz="2400" b="1" dirty="0">
                <a:solidFill>
                  <a:srgbClr val="FF0000"/>
                </a:solidFill>
                <a:latin typeface="Lucida Sans" panose="020B0602030504020204" pitchFamily="34" charset="0"/>
              </a:rPr>
              <a:t>Database Management </a:t>
            </a:r>
            <a:r>
              <a:rPr lang="en-IN" sz="2400" b="1" dirty="0" smtClean="0">
                <a:solidFill>
                  <a:srgbClr val="FF0000"/>
                </a:solidFill>
                <a:latin typeface="Lucida Sans" panose="020B0602030504020204" pitchFamily="34" charset="0"/>
              </a:rPr>
              <a:t>System</a:t>
            </a:r>
            <a:r>
              <a:rPr lang="en-IN" dirty="0" smtClean="0"/>
              <a:t>:</a:t>
            </a:r>
          </a:p>
          <a:p>
            <a:pPr algn="just"/>
            <a:r>
              <a:rPr lang="en-GB" sz="2800" dirty="0">
                <a:solidFill>
                  <a:srgbClr val="0070C0"/>
                </a:solidFill>
                <a:latin typeface="Lucida Sans" panose="020B0602030504020204" pitchFamily="34" charset="0"/>
              </a:rPr>
              <a:t>Database management system is a software which is used to manage the database</a:t>
            </a:r>
            <a:r>
              <a:rPr lang="en-GB" sz="2800" dirty="0">
                <a:latin typeface="Lucida Sans" panose="020B0602030504020204" pitchFamily="34" charset="0"/>
              </a:rPr>
              <a:t>. </a:t>
            </a:r>
            <a:endParaRPr lang="en-GB" sz="2800" dirty="0" smtClean="0">
              <a:latin typeface="Lucida Sans" panose="020B0602030504020204" pitchFamily="34" charset="0"/>
            </a:endParaRPr>
          </a:p>
          <a:p>
            <a:pPr algn="just"/>
            <a:r>
              <a:rPr lang="en-GB" sz="2800" b="1" dirty="0" smtClean="0">
                <a:latin typeface="Lucida Sans" panose="020B0602030504020204" pitchFamily="34" charset="0"/>
              </a:rPr>
              <a:t>For </a:t>
            </a:r>
            <a:r>
              <a:rPr lang="en-GB" sz="2800" b="1" dirty="0">
                <a:latin typeface="Lucida Sans" panose="020B0602030504020204" pitchFamily="34" charset="0"/>
              </a:rPr>
              <a:t>example</a:t>
            </a:r>
            <a:r>
              <a:rPr lang="en-GB" sz="2800" dirty="0">
                <a:latin typeface="Lucida Sans" panose="020B0602030504020204" pitchFamily="34" charset="0"/>
              </a:rPr>
              <a:t>: </a:t>
            </a:r>
            <a:r>
              <a:rPr lang="en-GB" sz="2600" dirty="0">
                <a:solidFill>
                  <a:srgbClr val="C00000"/>
                </a:solidFill>
                <a:latin typeface="Lucida Sans" panose="020B0602030504020204" pitchFamily="34" charset="0"/>
                <a:hlinkClick r:id="rId2"/>
              </a:rPr>
              <a:t>MySQL</a:t>
            </a:r>
            <a:r>
              <a:rPr lang="en-GB" sz="2600" dirty="0">
                <a:solidFill>
                  <a:srgbClr val="C00000"/>
                </a:solidFill>
                <a:latin typeface="Lucida Sans" panose="020B0602030504020204" pitchFamily="34" charset="0"/>
              </a:rPr>
              <a:t>, </a:t>
            </a:r>
            <a:r>
              <a:rPr lang="en-GB" sz="2600" dirty="0">
                <a:solidFill>
                  <a:srgbClr val="C00000"/>
                </a:solidFill>
                <a:latin typeface="Lucida Sans" panose="020B0602030504020204" pitchFamily="34" charset="0"/>
                <a:hlinkClick r:id="rId3"/>
              </a:rPr>
              <a:t>Oracle</a:t>
            </a:r>
            <a:r>
              <a:rPr lang="en-GB" sz="2600" dirty="0">
                <a:solidFill>
                  <a:srgbClr val="C00000"/>
                </a:solidFill>
                <a:latin typeface="Lucida Sans" panose="020B0602030504020204" pitchFamily="34" charset="0"/>
              </a:rPr>
              <a:t>, </a:t>
            </a:r>
            <a:r>
              <a:rPr lang="en-GB" sz="2600" dirty="0" err="1">
                <a:solidFill>
                  <a:srgbClr val="C00000"/>
                </a:solidFill>
                <a:latin typeface="Lucida Sans" panose="020B0602030504020204" pitchFamily="34" charset="0"/>
              </a:rPr>
              <a:t>etc</a:t>
            </a:r>
            <a:r>
              <a:rPr lang="en-GB" sz="2600" dirty="0">
                <a:solidFill>
                  <a:srgbClr val="C00000"/>
                </a:solidFill>
                <a:latin typeface="Lucida Sans" panose="020B0602030504020204" pitchFamily="34" charset="0"/>
              </a:rPr>
              <a:t> are a very popular commercial database which is used in different applications.</a:t>
            </a:r>
          </a:p>
          <a:p>
            <a:pPr algn="just"/>
            <a:r>
              <a:rPr lang="en-GB" sz="2600" dirty="0">
                <a:solidFill>
                  <a:srgbClr val="0070C0"/>
                </a:solidFill>
                <a:latin typeface="Lucida Sans" panose="020B0602030504020204" pitchFamily="34" charset="0"/>
              </a:rPr>
              <a:t>DBMS provides an interface to perform various operations like database creation, storing data in it, updating data, creating a table in the database and a lot more.</a:t>
            </a:r>
          </a:p>
          <a:p>
            <a:pPr algn="just"/>
            <a:r>
              <a:rPr lang="en-GB" sz="2600" dirty="0">
                <a:solidFill>
                  <a:srgbClr val="0070C0"/>
                </a:solidFill>
                <a:latin typeface="Lucida Sans" panose="020B0602030504020204" pitchFamily="34" charset="0"/>
              </a:rPr>
              <a:t>It provides protection and security to the database. In the case of multiple users, it also maintains data consistency.</a:t>
            </a:r>
          </a:p>
          <a:p>
            <a:endParaRPr lang="en-IN" dirty="0"/>
          </a:p>
          <a:p>
            <a:endParaRPr lang="en-IN" dirty="0"/>
          </a:p>
        </p:txBody>
      </p:sp>
      <p:sp>
        <p:nvSpPr>
          <p:cNvPr id="4" name="Footer Placeholder 3"/>
          <p:cNvSpPr>
            <a:spLocks noGrp="1"/>
          </p:cNvSpPr>
          <p:nvPr>
            <p:ph type="ftr" sz="quarter" idx="11"/>
          </p:nvPr>
        </p:nvSpPr>
        <p:spPr>
          <a:xfrm>
            <a:off x="-2772816" y="6356350"/>
            <a:ext cx="8792616" cy="601042"/>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spTree>
    <p:extLst>
      <p:ext uri="{BB962C8B-B14F-4D97-AF65-F5344CB8AC3E}">
        <p14:creationId xmlns:p14="http://schemas.microsoft.com/office/powerpoint/2010/main" val="86672232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52736"/>
            <a:ext cx="8229600" cy="364902"/>
          </a:xfrm>
        </p:spPr>
        <p:txBody>
          <a:bodyPr>
            <a:noAutofit/>
          </a:bodyPr>
          <a:lstStyle/>
          <a:p>
            <a:pPr algn="l"/>
            <a:r>
              <a:rPr lang="en-IN" sz="2800" b="1" dirty="0">
                <a:solidFill>
                  <a:srgbClr val="C00000"/>
                </a:solidFill>
                <a:latin typeface="Lucida Sans" panose="020B0602030504020204" pitchFamily="34" charset="0"/>
              </a:rPr>
              <a:t>Data Control language (DCL)</a:t>
            </a:r>
            <a:br>
              <a:rPr lang="en-IN" sz="2800" b="1" dirty="0">
                <a:solidFill>
                  <a:srgbClr val="C00000"/>
                </a:solidFill>
                <a:latin typeface="Lucida Sans" panose="020B0602030504020204" pitchFamily="34" charset="0"/>
              </a:rPr>
            </a:br>
            <a:endParaRPr lang="en-IN" sz="2800" dirty="0">
              <a:solidFill>
                <a:srgbClr val="C00000"/>
              </a:solidFill>
              <a:latin typeface="Lucida Sans" panose="020B0602030504020204" pitchFamily="34" charset="0"/>
            </a:endParaRPr>
          </a:p>
        </p:txBody>
      </p:sp>
      <p:sp>
        <p:nvSpPr>
          <p:cNvPr id="3" name="Content Placeholder 2"/>
          <p:cNvSpPr>
            <a:spLocks noGrp="1"/>
          </p:cNvSpPr>
          <p:nvPr>
            <p:ph idx="1"/>
          </p:nvPr>
        </p:nvSpPr>
        <p:spPr>
          <a:xfrm>
            <a:off x="107504" y="1600200"/>
            <a:ext cx="8579296" cy="4525963"/>
          </a:xfrm>
        </p:spPr>
        <p:txBody>
          <a:bodyPr>
            <a:normAutofit/>
          </a:bodyPr>
          <a:lstStyle/>
          <a:p>
            <a:pPr algn="just"/>
            <a:r>
              <a:rPr lang="en-GB" sz="3000" dirty="0">
                <a:solidFill>
                  <a:srgbClr val="002060"/>
                </a:solidFill>
                <a:latin typeface="Lucida Sans" panose="020B0602030504020204" pitchFamily="34" charset="0"/>
              </a:rPr>
              <a:t>DCL is used for granting and revoking user access on a database –</a:t>
            </a:r>
          </a:p>
          <a:p>
            <a:pPr algn="just"/>
            <a:r>
              <a:rPr lang="en-GB" sz="3000" dirty="0">
                <a:solidFill>
                  <a:srgbClr val="002060"/>
                </a:solidFill>
                <a:latin typeface="Lucida Sans" panose="020B0602030504020204" pitchFamily="34" charset="0"/>
              </a:rPr>
              <a:t>To grant access to user – </a:t>
            </a:r>
            <a:r>
              <a:rPr lang="en-GB" sz="3000" b="1" dirty="0">
                <a:solidFill>
                  <a:srgbClr val="FF0000"/>
                </a:solidFill>
                <a:latin typeface="Lucida Sans" panose="020B0602030504020204" pitchFamily="34" charset="0"/>
              </a:rPr>
              <a:t>GRANT</a:t>
            </a:r>
          </a:p>
          <a:p>
            <a:pPr algn="just"/>
            <a:r>
              <a:rPr lang="en-GB" sz="3000" dirty="0">
                <a:solidFill>
                  <a:srgbClr val="002060"/>
                </a:solidFill>
                <a:latin typeface="Lucida Sans" panose="020B0602030504020204" pitchFamily="34" charset="0"/>
              </a:rPr>
              <a:t>To revoke access from user – </a:t>
            </a:r>
            <a:r>
              <a:rPr lang="en-GB" sz="3000" b="1" dirty="0">
                <a:solidFill>
                  <a:srgbClr val="FF0000"/>
                </a:solidFill>
                <a:latin typeface="Lucida Sans" panose="020B0602030504020204" pitchFamily="34" charset="0"/>
              </a:rPr>
              <a:t>REVOKE</a:t>
            </a:r>
          </a:p>
          <a:p>
            <a:pPr marL="0" indent="0" algn="just">
              <a:buNone/>
            </a:pPr>
            <a:r>
              <a:rPr lang="en-GB" sz="3000" dirty="0">
                <a:solidFill>
                  <a:schemeClr val="accent2">
                    <a:lumMod val="75000"/>
                  </a:schemeClr>
                </a:solidFill>
                <a:latin typeface="Lucida Sans" panose="020B0602030504020204" pitchFamily="34" charset="0"/>
              </a:rPr>
              <a:t>In practical data definition language, data </a:t>
            </a:r>
            <a:r>
              <a:rPr lang="en-GB" sz="3000" dirty="0" smtClean="0">
                <a:solidFill>
                  <a:schemeClr val="accent2">
                    <a:lumMod val="75000"/>
                  </a:schemeClr>
                </a:solidFill>
                <a:latin typeface="Lucida Sans" panose="020B0602030504020204" pitchFamily="34" charset="0"/>
              </a:rPr>
              <a:t>manipulation </a:t>
            </a:r>
            <a:r>
              <a:rPr lang="en-GB" sz="3000" dirty="0">
                <a:solidFill>
                  <a:schemeClr val="accent2">
                    <a:lumMod val="75000"/>
                  </a:schemeClr>
                </a:solidFill>
                <a:latin typeface="Lucida Sans" panose="020B0602030504020204" pitchFamily="34" charset="0"/>
              </a:rPr>
              <a:t>language and data control languages are not separate language, rather they are the parts of a single database language such as SQL.</a:t>
            </a:r>
          </a:p>
          <a:p>
            <a:endParaRPr lang="en-IN" dirty="0"/>
          </a:p>
        </p:txBody>
      </p:sp>
      <p:sp>
        <p:nvSpPr>
          <p:cNvPr id="4" name="Footer Placeholder 3"/>
          <p:cNvSpPr>
            <a:spLocks noGrp="1"/>
          </p:cNvSpPr>
          <p:nvPr>
            <p:ph type="ftr" sz="quarter" idx="11"/>
          </p:nvPr>
        </p:nvSpPr>
        <p:spPr>
          <a:xfrm>
            <a:off x="-2772816" y="6356350"/>
            <a:ext cx="8792616" cy="673050"/>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spTree>
    <p:extLst>
      <p:ext uri="{BB962C8B-B14F-4D97-AF65-F5344CB8AC3E}">
        <p14:creationId xmlns:p14="http://schemas.microsoft.com/office/powerpoint/2010/main" val="23793501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8680"/>
            <a:ext cx="8229600" cy="868958"/>
          </a:xfrm>
        </p:spPr>
        <p:txBody>
          <a:bodyPr>
            <a:normAutofit fontScale="90000"/>
          </a:bodyPr>
          <a:lstStyle/>
          <a:p>
            <a:pPr algn="l"/>
            <a:r>
              <a:rPr lang="en-IN" sz="2800" b="1" dirty="0">
                <a:solidFill>
                  <a:srgbClr val="C00000"/>
                </a:solidFill>
                <a:latin typeface="Lucida Sans" panose="020B0602030504020204" pitchFamily="34" charset="0"/>
              </a:rPr>
              <a:t>Transaction Control Language(TCL)</a:t>
            </a:r>
            <a:br>
              <a:rPr lang="en-IN" sz="2800" b="1" dirty="0">
                <a:solidFill>
                  <a:srgbClr val="C00000"/>
                </a:solidFill>
                <a:latin typeface="Lucida Sans" panose="020B0602030504020204" pitchFamily="34" charset="0"/>
              </a:rPr>
            </a:br>
            <a:endParaRPr lang="en-IN" sz="2800" dirty="0">
              <a:solidFill>
                <a:srgbClr val="C00000"/>
              </a:solidFill>
              <a:latin typeface="Lucida Sans" panose="020B0602030504020204" pitchFamily="34" charset="0"/>
            </a:endParaRPr>
          </a:p>
        </p:txBody>
      </p:sp>
      <p:sp>
        <p:nvSpPr>
          <p:cNvPr id="3" name="Content Placeholder 2"/>
          <p:cNvSpPr>
            <a:spLocks noGrp="1"/>
          </p:cNvSpPr>
          <p:nvPr>
            <p:ph idx="1"/>
          </p:nvPr>
        </p:nvSpPr>
        <p:spPr>
          <a:xfrm>
            <a:off x="179512" y="1124744"/>
            <a:ext cx="8784976" cy="5328592"/>
          </a:xfrm>
        </p:spPr>
        <p:txBody>
          <a:bodyPr/>
          <a:lstStyle/>
          <a:p>
            <a:pPr algn="just"/>
            <a:r>
              <a:rPr lang="en-GB" dirty="0">
                <a:solidFill>
                  <a:srgbClr val="002060"/>
                </a:solidFill>
                <a:latin typeface="Lucida Sans" panose="020B0602030504020204" pitchFamily="34" charset="0"/>
              </a:rPr>
              <a:t>The changes in the database that we made using DML commands are either performed or </a:t>
            </a:r>
            <a:r>
              <a:rPr lang="en-GB" dirty="0" smtClean="0">
                <a:solidFill>
                  <a:srgbClr val="002060"/>
                </a:solidFill>
                <a:latin typeface="Lucida Sans" panose="020B0602030504020204" pitchFamily="34" charset="0"/>
              </a:rPr>
              <a:t>roll backed </a:t>
            </a:r>
            <a:r>
              <a:rPr lang="en-GB" dirty="0">
                <a:solidFill>
                  <a:srgbClr val="002060"/>
                </a:solidFill>
                <a:latin typeface="Lucida Sans" panose="020B0602030504020204" pitchFamily="34" charset="0"/>
              </a:rPr>
              <a:t>using TCL.</a:t>
            </a:r>
          </a:p>
          <a:p>
            <a:pPr algn="just"/>
            <a:r>
              <a:rPr lang="en-GB" dirty="0">
                <a:solidFill>
                  <a:srgbClr val="002060"/>
                </a:solidFill>
                <a:latin typeface="Lucida Sans" panose="020B0602030504020204" pitchFamily="34" charset="0"/>
              </a:rPr>
              <a:t>To persist the changes made by DML commands in database – </a:t>
            </a:r>
            <a:r>
              <a:rPr lang="en-GB" b="1" dirty="0">
                <a:solidFill>
                  <a:srgbClr val="FF0000"/>
                </a:solidFill>
                <a:latin typeface="Lucida Sans" panose="020B0602030504020204" pitchFamily="34" charset="0"/>
              </a:rPr>
              <a:t>COMMIT</a:t>
            </a:r>
          </a:p>
          <a:p>
            <a:pPr algn="just"/>
            <a:r>
              <a:rPr lang="en-GB" dirty="0">
                <a:solidFill>
                  <a:srgbClr val="002060"/>
                </a:solidFill>
                <a:latin typeface="Lucida Sans" panose="020B0602030504020204" pitchFamily="34" charset="0"/>
              </a:rPr>
              <a:t>To rollback the changes made to the database – </a:t>
            </a:r>
            <a:r>
              <a:rPr lang="en-GB" b="1" dirty="0" smtClean="0">
                <a:solidFill>
                  <a:srgbClr val="FF0000"/>
                </a:solidFill>
                <a:latin typeface="Lucida Sans" panose="020B0602030504020204" pitchFamily="34" charset="0"/>
              </a:rPr>
              <a:t>ROLLBACK</a:t>
            </a:r>
            <a:endParaRPr lang="en-GB" b="1" dirty="0">
              <a:solidFill>
                <a:srgbClr val="FF0000"/>
              </a:solidFill>
              <a:latin typeface="Lucida Sans" panose="020B0602030504020204" pitchFamily="34" charset="0"/>
            </a:endParaRPr>
          </a:p>
        </p:txBody>
      </p:sp>
      <p:sp>
        <p:nvSpPr>
          <p:cNvPr id="4" name="Footer Placeholder 3"/>
          <p:cNvSpPr>
            <a:spLocks noGrp="1"/>
          </p:cNvSpPr>
          <p:nvPr>
            <p:ph type="ftr" sz="quarter" idx="11"/>
          </p:nvPr>
        </p:nvSpPr>
        <p:spPr>
          <a:xfrm>
            <a:off x="-2772816" y="6356350"/>
            <a:ext cx="8792616" cy="601042"/>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spTree>
    <p:extLst>
      <p:ext uri="{BB962C8B-B14F-4D97-AF65-F5344CB8AC3E}">
        <p14:creationId xmlns:p14="http://schemas.microsoft.com/office/powerpoint/2010/main" val="16917958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94122"/>
          </a:xfrm>
        </p:spPr>
        <p:txBody>
          <a:bodyPr>
            <a:normAutofit/>
          </a:bodyPr>
          <a:lstStyle/>
          <a:p>
            <a:pPr algn="l"/>
            <a:r>
              <a:rPr lang="en-IN" sz="2800" b="1" dirty="0" smtClean="0">
                <a:solidFill>
                  <a:srgbClr val="C00000"/>
                </a:solidFill>
                <a:latin typeface="Lucida Sans" panose="020B0602030504020204" pitchFamily="34" charset="0"/>
              </a:rPr>
              <a:t>Data Independence</a:t>
            </a:r>
            <a:endParaRPr lang="en-IN" sz="2800" b="1" dirty="0">
              <a:solidFill>
                <a:srgbClr val="C00000"/>
              </a:solidFill>
              <a:latin typeface="Lucida Sans" panose="020B0602030504020204" pitchFamily="34" charset="0"/>
            </a:endParaRPr>
          </a:p>
        </p:txBody>
      </p:sp>
      <p:sp>
        <p:nvSpPr>
          <p:cNvPr id="3" name="Content Placeholder 2"/>
          <p:cNvSpPr>
            <a:spLocks noGrp="1"/>
          </p:cNvSpPr>
          <p:nvPr>
            <p:ph idx="1"/>
          </p:nvPr>
        </p:nvSpPr>
        <p:spPr>
          <a:xfrm>
            <a:off x="107504" y="980728"/>
            <a:ext cx="8928992" cy="5472608"/>
          </a:xfrm>
        </p:spPr>
        <p:txBody>
          <a:bodyPr>
            <a:noAutofit/>
          </a:bodyPr>
          <a:lstStyle/>
          <a:p>
            <a:pPr algn="just"/>
            <a:r>
              <a:rPr lang="en-GB" sz="2400" dirty="0">
                <a:solidFill>
                  <a:srgbClr val="0070C0"/>
                </a:solidFill>
                <a:latin typeface="Lucida Sans" panose="020B0602030504020204" pitchFamily="34" charset="0"/>
              </a:rPr>
              <a:t>Data Independence is defined as a property of DBMS that helps you to </a:t>
            </a:r>
            <a:r>
              <a:rPr lang="en-GB" sz="2400" b="1" dirty="0">
                <a:solidFill>
                  <a:srgbClr val="FF0000"/>
                </a:solidFill>
                <a:latin typeface="Lucida Sans" panose="020B0602030504020204" pitchFamily="34" charset="0"/>
              </a:rPr>
              <a:t>change the Database schema at one level of a database system without requiring to change the schema at the next higher leve</a:t>
            </a:r>
            <a:r>
              <a:rPr lang="en-GB" sz="2400" dirty="0">
                <a:solidFill>
                  <a:srgbClr val="0070C0"/>
                </a:solidFill>
                <a:latin typeface="Lucida Sans" panose="020B0602030504020204" pitchFamily="34" charset="0"/>
              </a:rPr>
              <a:t>l. Data independence helps you to keep data separated from all programs that make use of it</a:t>
            </a:r>
            <a:r>
              <a:rPr lang="en-GB" sz="2400" dirty="0" smtClean="0">
                <a:latin typeface="Lucida Sans" panose="020B0602030504020204" pitchFamily="34" charset="0"/>
              </a:rPr>
              <a:t>.</a:t>
            </a:r>
          </a:p>
          <a:p>
            <a:pPr algn="just"/>
            <a:r>
              <a:rPr lang="en-GB" sz="2400" dirty="0">
                <a:solidFill>
                  <a:srgbClr val="0070C0"/>
                </a:solidFill>
                <a:latin typeface="Lucida Sans" panose="020B0602030504020204" pitchFamily="34" charset="0"/>
              </a:rPr>
              <a:t>A database system normally contains a lot of data in addition to users’ data. </a:t>
            </a:r>
            <a:r>
              <a:rPr lang="en-GB" sz="2400" b="1" dirty="0">
                <a:latin typeface="Lucida Sans" panose="020B0602030504020204" pitchFamily="34" charset="0"/>
              </a:rPr>
              <a:t>For example</a:t>
            </a:r>
            <a:r>
              <a:rPr lang="en-GB" sz="2400" dirty="0">
                <a:solidFill>
                  <a:srgbClr val="0070C0"/>
                </a:solidFill>
                <a:latin typeface="Lucida Sans" panose="020B0602030504020204" pitchFamily="34" charset="0"/>
              </a:rPr>
              <a:t>, it stores data about data, </a:t>
            </a:r>
            <a:r>
              <a:rPr lang="en-GB" sz="2400" dirty="0">
                <a:solidFill>
                  <a:srgbClr val="C00000"/>
                </a:solidFill>
                <a:latin typeface="Lucida Sans" panose="020B0602030504020204" pitchFamily="34" charset="0"/>
              </a:rPr>
              <a:t>known as metadata</a:t>
            </a:r>
            <a:r>
              <a:rPr lang="en-GB" sz="2400" dirty="0">
                <a:solidFill>
                  <a:srgbClr val="0070C0"/>
                </a:solidFill>
                <a:latin typeface="Lucida Sans" panose="020B0602030504020204" pitchFamily="34" charset="0"/>
              </a:rPr>
              <a:t>, to locate and retrieve data easily. It is rather difficult to modify or update a set of metadata once it is stored in the database. But as a DBMS expands, it needs to change over time to satisfy the requirements of the users. If the entire data is dependent, it would become a tedious and highly complex job.</a:t>
            </a:r>
            <a:endParaRPr lang="en-IN" sz="2400" dirty="0">
              <a:solidFill>
                <a:srgbClr val="0070C0"/>
              </a:solidFill>
              <a:latin typeface="Lucida Sans" panose="020B0602030504020204" pitchFamily="34" charset="0"/>
            </a:endParaRPr>
          </a:p>
        </p:txBody>
      </p:sp>
      <p:sp>
        <p:nvSpPr>
          <p:cNvPr id="4" name="Footer Placeholder 3"/>
          <p:cNvSpPr>
            <a:spLocks noGrp="1"/>
          </p:cNvSpPr>
          <p:nvPr>
            <p:ph type="ftr" sz="quarter" idx="11"/>
          </p:nvPr>
        </p:nvSpPr>
        <p:spPr>
          <a:xfrm>
            <a:off x="-2484784" y="6356350"/>
            <a:ext cx="8504584" cy="601042"/>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spTree>
    <p:extLst>
      <p:ext uri="{BB962C8B-B14F-4D97-AF65-F5344CB8AC3E}">
        <p14:creationId xmlns:p14="http://schemas.microsoft.com/office/powerpoint/2010/main" val="26215735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94122"/>
          </a:xfrm>
        </p:spPr>
        <p:txBody>
          <a:bodyPr>
            <a:normAutofit/>
          </a:bodyPr>
          <a:lstStyle/>
          <a:p>
            <a:pPr algn="l"/>
            <a:r>
              <a:rPr lang="en-IN" sz="2800" b="1" dirty="0" smtClean="0">
                <a:solidFill>
                  <a:srgbClr val="C00000"/>
                </a:solidFill>
                <a:latin typeface="Lucida Sans" panose="020B0602030504020204" pitchFamily="34" charset="0"/>
              </a:rPr>
              <a:t>Data Independence</a:t>
            </a:r>
            <a:endParaRPr lang="en-IN" sz="2800" b="1" dirty="0">
              <a:solidFill>
                <a:srgbClr val="C00000"/>
              </a:solidFill>
              <a:latin typeface="Lucida Sans" panose="020B0602030504020204" pitchFamily="34" charset="0"/>
            </a:endParaRPr>
          </a:p>
        </p:txBody>
      </p:sp>
      <p:sp>
        <p:nvSpPr>
          <p:cNvPr id="4" name="Footer Placeholder 3"/>
          <p:cNvSpPr>
            <a:spLocks noGrp="1"/>
          </p:cNvSpPr>
          <p:nvPr>
            <p:ph type="ftr" sz="quarter" idx="11"/>
          </p:nvPr>
        </p:nvSpPr>
        <p:spPr>
          <a:xfrm>
            <a:off x="-2484784" y="6356350"/>
            <a:ext cx="8504584" cy="601042"/>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pic>
        <p:nvPicPr>
          <p:cNvPr id="3074" name="Picture 2" descr="DBMS Data Independence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529" y="1124744"/>
            <a:ext cx="5696272" cy="532859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019800" y="2348880"/>
            <a:ext cx="2808314" cy="4093428"/>
          </a:xfrm>
          <a:prstGeom prst="rect">
            <a:avLst/>
          </a:prstGeom>
        </p:spPr>
        <p:txBody>
          <a:bodyPr wrap="square">
            <a:spAutoFit/>
          </a:bodyPr>
          <a:lstStyle/>
          <a:p>
            <a:pPr algn="just">
              <a:buFont typeface="Arial" panose="020B0604020202020204" pitchFamily="34" charset="0"/>
              <a:buChar char="•"/>
            </a:pPr>
            <a:r>
              <a:rPr lang="en-GB" sz="2000" dirty="0">
                <a:solidFill>
                  <a:srgbClr val="0070C0"/>
                </a:solidFill>
                <a:latin typeface="Lucida Sans" panose="020B0602030504020204" pitchFamily="34" charset="0"/>
              </a:rPr>
              <a:t>Data independence can be explained using the three-schema architecture.</a:t>
            </a:r>
          </a:p>
          <a:p>
            <a:pPr algn="just">
              <a:buFont typeface="Arial" panose="020B0604020202020204" pitchFamily="34" charset="0"/>
              <a:buChar char="•"/>
            </a:pPr>
            <a:r>
              <a:rPr lang="en-GB" sz="2000" dirty="0">
                <a:solidFill>
                  <a:srgbClr val="0070C0"/>
                </a:solidFill>
                <a:latin typeface="Lucida Sans" panose="020B0602030504020204" pitchFamily="34" charset="0"/>
              </a:rPr>
              <a:t>Data independence refers characteristic of being able to modify the schema at one level of the database system without altering the schema at the next higher level.</a:t>
            </a:r>
            <a:endParaRPr lang="en-GB" sz="2000" b="0" dirty="0">
              <a:solidFill>
                <a:srgbClr val="0070C0"/>
              </a:solidFill>
              <a:effectLst/>
              <a:latin typeface="Lucida Sans" panose="020B0602030504020204" pitchFamily="34" charset="0"/>
            </a:endParaRPr>
          </a:p>
        </p:txBody>
      </p:sp>
    </p:spTree>
    <p:extLst>
      <p:ext uri="{BB962C8B-B14F-4D97-AF65-F5344CB8AC3E}">
        <p14:creationId xmlns:p14="http://schemas.microsoft.com/office/powerpoint/2010/main" val="326190958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7" y="908720"/>
            <a:ext cx="6624737" cy="3024335"/>
          </a:xfrm>
        </p:spPr>
        <p:txBody>
          <a:bodyPr/>
          <a:lstStyle/>
          <a:p>
            <a:endParaRPr lang="en-IN" dirty="0"/>
          </a:p>
        </p:txBody>
      </p:sp>
      <p:sp>
        <p:nvSpPr>
          <p:cNvPr id="3" name="Content Placeholder 2"/>
          <p:cNvSpPr>
            <a:spLocks noGrp="1"/>
          </p:cNvSpPr>
          <p:nvPr>
            <p:ph idx="1"/>
          </p:nvPr>
        </p:nvSpPr>
        <p:spPr>
          <a:xfrm>
            <a:off x="179512" y="3933054"/>
            <a:ext cx="8579296" cy="2664298"/>
          </a:xfrm>
        </p:spPr>
        <p:txBody>
          <a:bodyPr>
            <a:normAutofit fontScale="62500" lnSpcReduction="20000"/>
          </a:bodyPr>
          <a:lstStyle/>
          <a:p>
            <a:pPr algn="just"/>
            <a:r>
              <a:rPr lang="en-GB" b="1" dirty="0">
                <a:latin typeface="Lucida Sans" panose="020B0602030504020204" pitchFamily="34" charset="0"/>
              </a:rPr>
              <a:t>Logical data </a:t>
            </a:r>
            <a:r>
              <a:rPr lang="en-GB" dirty="0">
                <a:solidFill>
                  <a:srgbClr val="0070C0"/>
                </a:solidFill>
                <a:latin typeface="Lucida Sans" panose="020B0602030504020204" pitchFamily="34" charset="0"/>
              </a:rPr>
              <a:t>is data about database, that is, it stores information about how data is managed inside. For example, a table (relation) stored in the database and all its constraints, applied on that relation</a:t>
            </a:r>
            <a:r>
              <a:rPr lang="en-GB" dirty="0" smtClean="0">
                <a:solidFill>
                  <a:srgbClr val="0070C0"/>
                </a:solidFill>
                <a:latin typeface="Lucida Sans" panose="020B0602030504020204" pitchFamily="34" charset="0"/>
              </a:rPr>
              <a:t>.</a:t>
            </a:r>
            <a:r>
              <a:rPr lang="en-GB" dirty="0">
                <a:solidFill>
                  <a:srgbClr val="0070C0"/>
                </a:solidFill>
                <a:latin typeface="Lucida Sans" panose="020B0602030504020204" pitchFamily="34" charset="0"/>
              </a:rPr>
              <a:t> </a:t>
            </a:r>
            <a:endParaRPr lang="en-GB" dirty="0" smtClean="0">
              <a:solidFill>
                <a:srgbClr val="0070C0"/>
              </a:solidFill>
              <a:latin typeface="Lucida Sans" panose="020B0602030504020204" pitchFamily="34" charset="0"/>
            </a:endParaRPr>
          </a:p>
          <a:p>
            <a:pPr algn="just"/>
            <a:r>
              <a:rPr lang="en-GB" b="1" dirty="0" smtClean="0">
                <a:latin typeface="Lucida Sans" panose="020B0602030504020204" pitchFamily="34" charset="0"/>
              </a:rPr>
              <a:t>Physical </a:t>
            </a:r>
            <a:r>
              <a:rPr lang="en-GB" b="1" dirty="0">
                <a:latin typeface="Lucida Sans" panose="020B0602030504020204" pitchFamily="34" charset="0"/>
              </a:rPr>
              <a:t>data </a:t>
            </a:r>
            <a:r>
              <a:rPr lang="en-GB" dirty="0">
                <a:solidFill>
                  <a:srgbClr val="0070C0"/>
                </a:solidFill>
                <a:latin typeface="Lucida Sans" panose="020B0602030504020204" pitchFamily="34" charset="0"/>
              </a:rPr>
              <a:t>independence is the power to change the physical data without impacting the schema or logical </a:t>
            </a:r>
            <a:r>
              <a:rPr lang="en-GB" dirty="0" err="1" smtClean="0">
                <a:solidFill>
                  <a:srgbClr val="0070C0"/>
                </a:solidFill>
                <a:latin typeface="Lucida Sans" panose="020B0602030504020204" pitchFamily="34" charset="0"/>
              </a:rPr>
              <a:t>data.For</a:t>
            </a:r>
            <a:r>
              <a:rPr lang="en-GB" dirty="0" smtClean="0">
                <a:solidFill>
                  <a:srgbClr val="0070C0"/>
                </a:solidFill>
                <a:latin typeface="Lucida Sans" panose="020B0602030504020204" pitchFamily="34" charset="0"/>
              </a:rPr>
              <a:t> </a:t>
            </a:r>
            <a:r>
              <a:rPr lang="en-GB" dirty="0">
                <a:solidFill>
                  <a:srgbClr val="0070C0"/>
                </a:solidFill>
                <a:latin typeface="Lucida Sans" panose="020B0602030504020204" pitchFamily="34" charset="0"/>
              </a:rPr>
              <a:t>example, in case we want to change or upgrade the storage system itself − suppose we want to replace hard-disks with SSD − it should not have any impact on the logical data or schemas.</a:t>
            </a:r>
          </a:p>
          <a:p>
            <a:endParaRPr lang="en-GB" dirty="0" smtClean="0"/>
          </a:p>
          <a:p>
            <a:endParaRPr lang="en-GB" dirty="0" smtClean="0"/>
          </a:p>
          <a:p>
            <a:endParaRPr lang="en-GB" dirty="0" smtClean="0"/>
          </a:p>
          <a:p>
            <a:endParaRPr lang="en-IN" dirty="0"/>
          </a:p>
        </p:txBody>
      </p:sp>
      <p:sp>
        <p:nvSpPr>
          <p:cNvPr id="4" name="Footer Placeholder 3"/>
          <p:cNvSpPr>
            <a:spLocks noGrp="1"/>
          </p:cNvSpPr>
          <p:nvPr>
            <p:ph type="ftr" sz="quarter" idx="11"/>
          </p:nvPr>
        </p:nvSpPr>
        <p:spPr>
          <a:xfrm>
            <a:off x="-2844824" y="6356350"/>
            <a:ext cx="8864624" cy="601042"/>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pic>
        <p:nvPicPr>
          <p:cNvPr id="2050" name="Picture 2" descr="Data independ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7" y="476673"/>
            <a:ext cx="7416825" cy="3456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527038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620688"/>
            <a:ext cx="9036496" cy="6237312"/>
          </a:xfrm>
        </p:spPr>
        <p:txBody>
          <a:bodyPr>
            <a:normAutofit fontScale="62500" lnSpcReduction="20000"/>
          </a:bodyPr>
          <a:lstStyle/>
          <a:p>
            <a:pPr marL="0" indent="0" algn="just">
              <a:buNone/>
            </a:pPr>
            <a:r>
              <a:rPr lang="en-GB" sz="2600" b="1" dirty="0">
                <a:solidFill>
                  <a:srgbClr val="C00000"/>
                </a:solidFill>
                <a:latin typeface="Lucida Sans" panose="020B0602030504020204" pitchFamily="34" charset="0"/>
              </a:rPr>
              <a:t>Examples of changes under Physical Data Independence</a:t>
            </a:r>
          </a:p>
          <a:p>
            <a:pPr marL="0" indent="0" algn="just">
              <a:buNone/>
            </a:pPr>
            <a:r>
              <a:rPr lang="en-GB" sz="2600" dirty="0">
                <a:solidFill>
                  <a:srgbClr val="0070C0"/>
                </a:solidFill>
                <a:latin typeface="Lucida Sans" panose="020B0602030504020204" pitchFamily="34" charset="0"/>
              </a:rPr>
              <a:t>Due to Physical independence, any of the below change will not affect the conceptual layer.</a:t>
            </a:r>
          </a:p>
          <a:p>
            <a:pPr algn="just">
              <a:lnSpc>
                <a:spcPct val="170000"/>
              </a:lnSpc>
            </a:pPr>
            <a:r>
              <a:rPr lang="en-GB" sz="2600" b="1" dirty="0">
                <a:solidFill>
                  <a:srgbClr val="00B050"/>
                </a:solidFill>
                <a:latin typeface="Lucida Sans" panose="020B0602030504020204" pitchFamily="34" charset="0"/>
              </a:rPr>
              <a:t>Using a new storage device like Hard Drive or Magnetic Tapes</a:t>
            </a:r>
          </a:p>
          <a:p>
            <a:pPr algn="just">
              <a:lnSpc>
                <a:spcPct val="170000"/>
              </a:lnSpc>
            </a:pPr>
            <a:r>
              <a:rPr lang="en-GB" sz="2600" b="1" dirty="0">
                <a:solidFill>
                  <a:srgbClr val="00B050"/>
                </a:solidFill>
                <a:latin typeface="Lucida Sans" panose="020B0602030504020204" pitchFamily="34" charset="0"/>
              </a:rPr>
              <a:t>Modifying the file organization technique in the Database</a:t>
            </a:r>
          </a:p>
          <a:p>
            <a:pPr algn="just">
              <a:lnSpc>
                <a:spcPct val="170000"/>
              </a:lnSpc>
            </a:pPr>
            <a:r>
              <a:rPr lang="en-GB" sz="2600" b="1" dirty="0">
                <a:solidFill>
                  <a:srgbClr val="00B050"/>
                </a:solidFill>
                <a:latin typeface="Lucida Sans" panose="020B0602030504020204" pitchFamily="34" charset="0"/>
              </a:rPr>
              <a:t>Switching to different data structures.</a:t>
            </a:r>
          </a:p>
          <a:p>
            <a:pPr algn="just">
              <a:lnSpc>
                <a:spcPct val="170000"/>
              </a:lnSpc>
            </a:pPr>
            <a:r>
              <a:rPr lang="en-GB" sz="2600" b="1" dirty="0">
                <a:solidFill>
                  <a:srgbClr val="00B050"/>
                </a:solidFill>
                <a:latin typeface="Lucida Sans" panose="020B0602030504020204" pitchFamily="34" charset="0"/>
              </a:rPr>
              <a:t>Changing the access method.</a:t>
            </a:r>
          </a:p>
          <a:p>
            <a:pPr algn="just">
              <a:lnSpc>
                <a:spcPct val="170000"/>
              </a:lnSpc>
            </a:pPr>
            <a:r>
              <a:rPr lang="en-GB" sz="2600" b="1" dirty="0">
                <a:solidFill>
                  <a:srgbClr val="00B050"/>
                </a:solidFill>
                <a:latin typeface="Lucida Sans" panose="020B0602030504020204" pitchFamily="34" charset="0"/>
              </a:rPr>
              <a:t>Modifying indexes.</a:t>
            </a:r>
          </a:p>
          <a:p>
            <a:pPr algn="just">
              <a:lnSpc>
                <a:spcPct val="170000"/>
              </a:lnSpc>
            </a:pPr>
            <a:r>
              <a:rPr lang="en-GB" sz="2600" b="1" dirty="0">
                <a:solidFill>
                  <a:srgbClr val="00B050"/>
                </a:solidFill>
                <a:latin typeface="Lucida Sans" panose="020B0602030504020204" pitchFamily="34" charset="0"/>
              </a:rPr>
              <a:t>Changes to compression techniques or hashing algorithms.</a:t>
            </a:r>
          </a:p>
          <a:p>
            <a:pPr algn="just">
              <a:lnSpc>
                <a:spcPct val="170000"/>
              </a:lnSpc>
            </a:pPr>
            <a:r>
              <a:rPr lang="en-GB" sz="2600" b="1" dirty="0">
                <a:solidFill>
                  <a:srgbClr val="00B050"/>
                </a:solidFill>
                <a:latin typeface="Lucida Sans" panose="020B0602030504020204" pitchFamily="34" charset="0"/>
              </a:rPr>
              <a:t>Change of Location of Database from say C drive to D </a:t>
            </a:r>
            <a:r>
              <a:rPr lang="en-GB" sz="2600" b="1" dirty="0" smtClean="0">
                <a:solidFill>
                  <a:srgbClr val="00B050"/>
                </a:solidFill>
                <a:latin typeface="Lucida Sans" panose="020B0602030504020204" pitchFamily="34" charset="0"/>
              </a:rPr>
              <a:t>Drive</a:t>
            </a:r>
          </a:p>
          <a:p>
            <a:pPr marL="0" indent="0" algn="just">
              <a:buNone/>
            </a:pPr>
            <a:endParaRPr lang="en-GB" sz="2600" b="1" dirty="0">
              <a:solidFill>
                <a:srgbClr val="00B050"/>
              </a:solidFill>
              <a:latin typeface="Lucida Sans" panose="020B0602030504020204" pitchFamily="34" charset="0"/>
            </a:endParaRPr>
          </a:p>
          <a:p>
            <a:pPr marL="0" indent="0">
              <a:buNone/>
            </a:pPr>
            <a:r>
              <a:rPr lang="en-GB" sz="2600" b="1" dirty="0">
                <a:solidFill>
                  <a:srgbClr val="C00000"/>
                </a:solidFill>
                <a:latin typeface="Lucida Sans" panose="020B0602030504020204" pitchFamily="34" charset="0"/>
              </a:rPr>
              <a:t>Examples of changes under Logical Data Independence</a:t>
            </a:r>
          </a:p>
          <a:p>
            <a:pPr marL="0" indent="0">
              <a:buNone/>
            </a:pPr>
            <a:r>
              <a:rPr lang="en-GB" sz="2600" dirty="0">
                <a:solidFill>
                  <a:srgbClr val="0070C0"/>
                </a:solidFill>
                <a:latin typeface="Lucida Sans" panose="020B0602030504020204" pitchFamily="34" charset="0"/>
              </a:rPr>
              <a:t>Due to Logical independence, any of the below change will not affect the external layer.</a:t>
            </a:r>
          </a:p>
          <a:p>
            <a:pPr>
              <a:lnSpc>
                <a:spcPct val="170000"/>
              </a:lnSpc>
            </a:pPr>
            <a:r>
              <a:rPr lang="en-GB" sz="2600" b="1" dirty="0">
                <a:solidFill>
                  <a:srgbClr val="00B050"/>
                </a:solidFill>
                <a:latin typeface="Lucida Sans" panose="020B0602030504020204" pitchFamily="34" charset="0"/>
              </a:rPr>
              <a:t>Add/Modify/Delete a new attribute, entity or relationship is possible without a rewrite of existing application programs</a:t>
            </a:r>
          </a:p>
          <a:p>
            <a:pPr>
              <a:lnSpc>
                <a:spcPct val="170000"/>
              </a:lnSpc>
            </a:pPr>
            <a:r>
              <a:rPr lang="en-GB" sz="2600" b="1" dirty="0">
                <a:solidFill>
                  <a:srgbClr val="00B050"/>
                </a:solidFill>
                <a:latin typeface="Lucida Sans" panose="020B0602030504020204" pitchFamily="34" charset="0"/>
              </a:rPr>
              <a:t>Merging two records into one</a:t>
            </a:r>
          </a:p>
          <a:p>
            <a:pPr>
              <a:lnSpc>
                <a:spcPct val="170000"/>
              </a:lnSpc>
            </a:pPr>
            <a:r>
              <a:rPr lang="en-GB" sz="2600" b="1" dirty="0">
                <a:solidFill>
                  <a:srgbClr val="00B050"/>
                </a:solidFill>
                <a:latin typeface="Lucida Sans" panose="020B0602030504020204" pitchFamily="34" charset="0"/>
              </a:rPr>
              <a:t>Breaking an existing record into two or more records</a:t>
            </a:r>
          </a:p>
          <a:p>
            <a:endParaRPr lang="en-IN" dirty="0"/>
          </a:p>
        </p:txBody>
      </p:sp>
      <p:sp>
        <p:nvSpPr>
          <p:cNvPr id="4" name="Footer Placeholder 3"/>
          <p:cNvSpPr>
            <a:spLocks noGrp="1"/>
          </p:cNvSpPr>
          <p:nvPr>
            <p:ph type="ftr" sz="quarter" idx="11"/>
          </p:nvPr>
        </p:nvSpPr>
        <p:spPr>
          <a:xfrm>
            <a:off x="-2700808" y="6356350"/>
            <a:ext cx="8720608" cy="601042"/>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spTree>
    <p:extLst>
      <p:ext uri="{BB962C8B-B14F-4D97-AF65-F5344CB8AC3E}">
        <p14:creationId xmlns:p14="http://schemas.microsoft.com/office/powerpoint/2010/main" val="10707709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sz="1600" b="1" dirty="0">
                <a:solidFill>
                  <a:srgbClr val="C00000"/>
                </a:solidFill>
                <a:latin typeface="Lucida Sans" panose="020B0602030504020204" pitchFamily="34" charset="0"/>
              </a:rPr>
              <a:t>Difference between Physical and Logical Data Independence</a:t>
            </a:r>
            <a:br>
              <a:rPr lang="en-GB" sz="1600" b="1" dirty="0">
                <a:solidFill>
                  <a:srgbClr val="C00000"/>
                </a:solidFill>
                <a:latin typeface="Lucida Sans" panose="020B0602030504020204" pitchFamily="34" charset="0"/>
              </a:rPr>
            </a:br>
            <a:endParaRPr lang="en-IN" sz="1600" dirty="0">
              <a:solidFill>
                <a:srgbClr val="C00000"/>
              </a:solidFill>
              <a:latin typeface="Lucida Sans" panose="020B0602030504020204"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764570520"/>
              </p:ext>
            </p:extLst>
          </p:nvPr>
        </p:nvGraphicFramePr>
        <p:xfrm>
          <a:off x="457200" y="980728"/>
          <a:ext cx="8507288" cy="5787542"/>
        </p:xfrm>
        <a:graphic>
          <a:graphicData uri="http://schemas.openxmlformats.org/drawingml/2006/table">
            <a:tbl>
              <a:tblPr/>
              <a:tblGrid>
                <a:gridCol w="4253644"/>
                <a:gridCol w="4253644"/>
              </a:tblGrid>
              <a:tr h="302673">
                <a:tc>
                  <a:txBody>
                    <a:bodyPr/>
                    <a:lstStyle/>
                    <a:p>
                      <a:pPr algn="ctr" fontAlgn="t"/>
                      <a:r>
                        <a:rPr lang="en-IN" sz="1800" b="1" dirty="0" smtClean="0">
                          <a:solidFill>
                            <a:srgbClr val="FF0000"/>
                          </a:solidFill>
                          <a:effectLst/>
                          <a:latin typeface="Lucida Sans" panose="020B0602030504020204" pitchFamily="34" charset="0"/>
                        </a:rPr>
                        <a:t>Logical </a:t>
                      </a:r>
                      <a:r>
                        <a:rPr lang="en-IN" sz="1800" b="1" dirty="0">
                          <a:solidFill>
                            <a:srgbClr val="FF0000"/>
                          </a:solidFill>
                          <a:effectLst/>
                          <a:latin typeface="Lucida Sans" panose="020B0602030504020204" pitchFamily="34" charset="0"/>
                        </a:rPr>
                        <a:t>Data Independence</a:t>
                      </a:r>
                      <a:endParaRPr lang="en-IN" sz="1800" dirty="0">
                        <a:solidFill>
                          <a:srgbClr val="FF0000"/>
                        </a:solidFill>
                        <a:effectLst/>
                        <a:latin typeface="Lucida Sans" panose="020B0602030504020204" pitchFamily="34" charset="0"/>
                      </a:endParaRPr>
                    </a:p>
                  </a:txBody>
                  <a:tcPr marL="47542" marR="47542" marT="47542" marB="47542">
                    <a:lnL w="12700" cap="flat" cmpd="sng" algn="ctr">
                      <a:solidFill>
                        <a:srgbClr val="70FE49"/>
                      </a:solidFill>
                      <a:prstDash val="solid"/>
                      <a:round/>
                      <a:headEnd type="none" w="med" len="med"/>
                      <a:tailEnd type="none" w="med" len="med"/>
                    </a:lnL>
                    <a:lnR w="12700" cap="flat" cmpd="sng" algn="ctr">
                      <a:solidFill>
                        <a:srgbClr val="10FE4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IN" sz="1800" b="1" dirty="0">
                          <a:solidFill>
                            <a:srgbClr val="FF0000"/>
                          </a:solidFill>
                          <a:effectLst/>
                          <a:latin typeface="Lucida Sans" panose="020B0602030504020204" pitchFamily="34" charset="0"/>
                        </a:rPr>
                        <a:t>Physical Data Independence</a:t>
                      </a:r>
                      <a:endParaRPr lang="en-IN" sz="1800" dirty="0">
                        <a:solidFill>
                          <a:srgbClr val="FF0000"/>
                        </a:solidFill>
                        <a:effectLst/>
                        <a:latin typeface="Lucida Sans" panose="020B0602030504020204" pitchFamily="34" charset="0"/>
                      </a:endParaRPr>
                    </a:p>
                  </a:txBody>
                  <a:tcPr marL="47542" marR="47542" marT="47542" marB="47542">
                    <a:lnL w="12700" cap="flat" cmpd="sng" algn="ctr">
                      <a:solidFill>
                        <a:srgbClr val="10FE49"/>
                      </a:solidFill>
                      <a:prstDash val="solid"/>
                      <a:round/>
                      <a:headEnd type="none" w="med" len="med"/>
                      <a:tailEnd type="none" w="med" len="med"/>
                    </a:lnL>
                    <a:lnR w="12700" cap="flat" cmpd="sng" algn="ctr">
                      <a:solidFill>
                        <a:srgbClr val="50F94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691823">
                <a:tc>
                  <a:txBody>
                    <a:bodyPr/>
                    <a:lstStyle/>
                    <a:p>
                      <a:pPr algn="l" fontAlgn="t"/>
                      <a:r>
                        <a:rPr lang="en-GB" sz="1600" dirty="0">
                          <a:effectLst/>
                          <a:latin typeface="Lucida Sans" panose="020B0602030504020204" pitchFamily="34" charset="0"/>
                        </a:rPr>
                        <a:t>Logical Data Independence is mainly concerned with the structure or changing the data definition.</a:t>
                      </a:r>
                    </a:p>
                  </a:txBody>
                  <a:tcPr marL="47542" marR="47542" marT="47542" marB="47542">
                    <a:lnL w="12700" cap="flat" cmpd="sng" algn="ctr">
                      <a:solidFill>
                        <a:srgbClr val="70FC49"/>
                      </a:solidFill>
                      <a:prstDash val="solid"/>
                      <a:round/>
                      <a:headEnd type="none" w="med" len="med"/>
                      <a:tailEnd type="none" w="med" len="med"/>
                    </a:lnL>
                    <a:lnR w="12700" cap="flat" cmpd="sng" algn="ctr">
                      <a:solidFill>
                        <a:srgbClr val="B0004A"/>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GB" sz="1600" dirty="0">
                          <a:effectLst/>
                          <a:latin typeface="Lucida Sans" panose="020B0602030504020204" pitchFamily="34" charset="0"/>
                        </a:rPr>
                        <a:t>Mainly concerned with the storage of the data.</a:t>
                      </a:r>
                    </a:p>
                  </a:txBody>
                  <a:tcPr marL="47542" marR="47542" marT="47542" marB="47542">
                    <a:lnL w="12700" cap="flat" cmpd="sng" algn="ctr">
                      <a:solidFill>
                        <a:srgbClr val="B0004A"/>
                      </a:solidFill>
                      <a:prstDash val="solid"/>
                      <a:round/>
                      <a:headEnd type="none" w="med" len="med"/>
                      <a:tailEnd type="none" w="med" len="med"/>
                    </a:lnL>
                    <a:lnR w="12700" cap="flat" cmpd="sng" algn="ctr">
                      <a:solidFill>
                        <a:srgbClr val="50004A"/>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691823">
                <a:tc>
                  <a:txBody>
                    <a:bodyPr/>
                    <a:lstStyle/>
                    <a:p>
                      <a:pPr algn="l" fontAlgn="t"/>
                      <a:r>
                        <a:rPr lang="en-GB" sz="1600" dirty="0">
                          <a:effectLst/>
                          <a:latin typeface="Lucida Sans" panose="020B0602030504020204" pitchFamily="34" charset="0"/>
                        </a:rPr>
                        <a:t>It is difficult as the retrieving of data is mainly dependent on the logical structure of data.</a:t>
                      </a:r>
                    </a:p>
                  </a:txBody>
                  <a:tcPr marL="47542" marR="47542" marT="47542" marB="47542">
                    <a:lnL w="12700" cap="flat" cmpd="sng" algn="ctr">
                      <a:solidFill>
                        <a:srgbClr val="D0F949"/>
                      </a:solidFill>
                      <a:prstDash val="solid"/>
                      <a:round/>
                      <a:headEnd type="none" w="med" len="med"/>
                      <a:tailEnd type="none" w="med" len="med"/>
                    </a:lnL>
                    <a:lnR w="12700" cap="flat" cmpd="sng" algn="ctr">
                      <a:solidFill>
                        <a:srgbClr val="F0FF4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GB" sz="1600" dirty="0">
                          <a:effectLst/>
                          <a:latin typeface="Lucida Sans" panose="020B0602030504020204" pitchFamily="34" charset="0"/>
                        </a:rPr>
                        <a:t>It is easy to retrieve.</a:t>
                      </a:r>
                    </a:p>
                  </a:txBody>
                  <a:tcPr marL="47542" marR="47542" marT="47542" marB="47542">
                    <a:lnL w="12700" cap="flat" cmpd="sng" algn="ctr">
                      <a:solidFill>
                        <a:srgbClr val="F0FF49"/>
                      </a:solidFill>
                      <a:prstDash val="solid"/>
                      <a:round/>
                      <a:headEnd type="none" w="med" len="med"/>
                      <a:tailEnd type="none" w="med" len="med"/>
                    </a:lnL>
                    <a:lnR w="12700" cap="flat" cmpd="sng" algn="ctr">
                      <a:solidFill>
                        <a:srgbClr val="50FF4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691823">
                <a:tc>
                  <a:txBody>
                    <a:bodyPr/>
                    <a:lstStyle/>
                    <a:p>
                      <a:pPr algn="l" fontAlgn="t"/>
                      <a:r>
                        <a:rPr lang="en-GB" sz="1600" dirty="0">
                          <a:effectLst/>
                          <a:latin typeface="Lucida Sans" panose="020B0602030504020204" pitchFamily="34" charset="0"/>
                        </a:rPr>
                        <a:t>Compared to Logic Physical independence it is difficult to achieve logical data independence.</a:t>
                      </a:r>
                    </a:p>
                  </a:txBody>
                  <a:tcPr marL="47542" marR="47542" marT="47542" marB="47542">
                    <a:lnL w="12700" cap="flat" cmpd="sng" algn="ctr">
                      <a:solidFill>
                        <a:srgbClr val="50F949"/>
                      </a:solidFill>
                      <a:prstDash val="solid"/>
                      <a:round/>
                      <a:headEnd type="none" w="med" len="med"/>
                      <a:tailEnd type="none" w="med" len="med"/>
                    </a:lnL>
                    <a:lnR w="12700" cap="flat" cmpd="sng" algn="ctr">
                      <a:solidFill>
                        <a:srgbClr val="30F94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GB" sz="1600" dirty="0">
                          <a:effectLst/>
                          <a:latin typeface="Lucida Sans" panose="020B0602030504020204" pitchFamily="34" charset="0"/>
                        </a:rPr>
                        <a:t>Compared to Logical Independence it is easy to achieve physical data independence.</a:t>
                      </a:r>
                    </a:p>
                  </a:txBody>
                  <a:tcPr marL="47542" marR="47542" marT="47542" marB="47542">
                    <a:lnL w="12700" cap="flat" cmpd="sng" algn="ctr">
                      <a:solidFill>
                        <a:srgbClr val="30F949"/>
                      </a:solidFill>
                      <a:prstDash val="solid"/>
                      <a:round/>
                      <a:headEnd type="none" w="med" len="med"/>
                      <a:tailEnd type="none" w="med" len="med"/>
                    </a:lnL>
                    <a:lnR w="12700" cap="flat" cmpd="sng" algn="ctr">
                      <a:solidFill>
                        <a:srgbClr val="D0FE4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886399">
                <a:tc>
                  <a:txBody>
                    <a:bodyPr/>
                    <a:lstStyle/>
                    <a:p>
                      <a:pPr algn="l" fontAlgn="t"/>
                      <a:r>
                        <a:rPr lang="en-GB" sz="1600" dirty="0">
                          <a:effectLst/>
                          <a:latin typeface="Lucida Sans" panose="020B0602030504020204" pitchFamily="34" charset="0"/>
                        </a:rPr>
                        <a:t>You need to make changes in the Application program if new fields are added or deleted from the database.</a:t>
                      </a:r>
                    </a:p>
                  </a:txBody>
                  <a:tcPr marL="47542" marR="47542" marT="47542" marB="47542">
                    <a:lnL w="12700" cap="flat" cmpd="sng" algn="ctr">
                      <a:solidFill>
                        <a:srgbClr val="B0F949"/>
                      </a:solidFill>
                      <a:prstDash val="solid"/>
                      <a:round/>
                      <a:headEnd type="none" w="med" len="med"/>
                      <a:tailEnd type="none" w="med" len="med"/>
                    </a:lnL>
                    <a:lnR w="12700" cap="flat" cmpd="sng" algn="ctr">
                      <a:solidFill>
                        <a:srgbClr val="D0F94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GB" sz="1600" dirty="0">
                          <a:effectLst/>
                          <a:latin typeface="Lucida Sans" panose="020B0602030504020204" pitchFamily="34" charset="0"/>
                        </a:rPr>
                        <a:t>A change in the physical level usually does not need change at the Application program level.</a:t>
                      </a:r>
                    </a:p>
                  </a:txBody>
                  <a:tcPr marL="47542" marR="47542" marT="47542" marB="47542">
                    <a:lnL w="12700" cap="flat" cmpd="sng" algn="ctr">
                      <a:solidFill>
                        <a:srgbClr val="D0F949"/>
                      </a:solidFill>
                      <a:prstDash val="solid"/>
                      <a:round/>
                      <a:headEnd type="none" w="med" len="med"/>
                      <a:tailEnd type="none" w="med" len="med"/>
                    </a:lnL>
                    <a:lnR w="12700" cap="flat" cmpd="sng" algn="ctr">
                      <a:solidFill>
                        <a:srgbClr val="90F94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886399">
                <a:tc>
                  <a:txBody>
                    <a:bodyPr/>
                    <a:lstStyle/>
                    <a:p>
                      <a:pPr algn="l" fontAlgn="t"/>
                      <a:r>
                        <a:rPr lang="en-GB" sz="1600" dirty="0">
                          <a:effectLst/>
                          <a:latin typeface="Lucida Sans" panose="020B0602030504020204" pitchFamily="34" charset="0"/>
                        </a:rPr>
                        <a:t>Modification at the logical levels is significant whenever the logical structures of the database are changed.</a:t>
                      </a:r>
                    </a:p>
                  </a:txBody>
                  <a:tcPr marL="47542" marR="47542" marT="47542" marB="47542">
                    <a:lnL w="12700" cap="flat" cmpd="sng" algn="ctr">
                      <a:solidFill>
                        <a:srgbClr val="F0F949"/>
                      </a:solidFill>
                      <a:prstDash val="solid"/>
                      <a:round/>
                      <a:headEnd type="none" w="med" len="med"/>
                      <a:tailEnd type="none" w="med" len="med"/>
                    </a:lnL>
                    <a:lnR w="12700" cap="flat" cmpd="sng" algn="ctr">
                      <a:solidFill>
                        <a:srgbClr val="90054A"/>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GB" sz="1600" dirty="0">
                          <a:effectLst/>
                          <a:latin typeface="Lucida Sans" panose="020B0602030504020204" pitchFamily="34" charset="0"/>
                        </a:rPr>
                        <a:t>Modifications made at the internal levels may or may not be needed to improve the performance of the structure.</a:t>
                      </a:r>
                    </a:p>
                  </a:txBody>
                  <a:tcPr marL="47542" marR="47542" marT="47542" marB="47542">
                    <a:lnL w="12700" cap="flat" cmpd="sng" algn="ctr">
                      <a:solidFill>
                        <a:srgbClr val="90054A"/>
                      </a:solidFill>
                      <a:prstDash val="solid"/>
                      <a:round/>
                      <a:headEnd type="none" w="med" len="med"/>
                      <a:tailEnd type="none" w="med" len="med"/>
                    </a:lnL>
                    <a:lnR w="12700" cap="flat" cmpd="sng" algn="ctr">
                      <a:solidFill>
                        <a:srgbClr val="90F94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02673">
                <a:tc>
                  <a:txBody>
                    <a:bodyPr/>
                    <a:lstStyle/>
                    <a:p>
                      <a:pPr algn="l" fontAlgn="t"/>
                      <a:r>
                        <a:rPr lang="en-IN" sz="1600" dirty="0">
                          <a:effectLst/>
                          <a:latin typeface="Lucida Sans" panose="020B0602030504020204" pitchFamily="34" charset="0"/>
                        </a:rPr>
                        <a:t>Concerned with conceptual schema</a:t>
                      </a:r>
                    </a:p>
                  </a:txBody>
                  <a:tcPr marL="47542" marR="47542" marT="47542" marB="47542">
                    <a:lnL w="12700" cap="flat" cmpd="sng" algn="ctr">
                      <a:solidFill>
                        <a:srgbClr val="90014A"/>
                      </a:solidFill>
                      <a:prstDash val="solid"/>
                      <a:round/>
                      <a:headEnd type="none" w="med" len="med"/>
                      <a:tailEnd type="none" w="med" len="med"/>
                    </a:lnL>
                    <a:lnR w="12700" cap="flat" cmpd="sng" algn="ctr">
                      <a:solidFill>
                        <a:srgbClr val="50034A"/>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600" dirty="0">
                          <a:effectLst/>
                          <a:latin typeface="Lucida Sans" panose="020B0602030504020204" pitchFamily="34" charset="0"/>
                        </a:rPr>
                        <a:t>Concerned with internal schema</a:t>
                      </a:r>
                    </a:p>
                  </a:txBody>
                  <a:tcPr marL="47542" marR="47542" marT="47542" marB="47542">
                    <a:lnL w="12700" cap="flat" cmpd="sng" algn="ctr">
                      <a:solidFill>
                        <a:srgbClr val="50034A"/>
                      </a:solidFill>
                      <a:prstDash val="solid"/>
                      <a:round/>
                      <a:headEnd type="none" w="med" len="med"/>
                      <a:tailEnd type="none" w="med" len="med"/>
                    </a:lnL>
                    <a:lnR w="12700" cap="flat" cmpd="sng" algn="ctr">
                      <a:solidFill>
                        <a:srgbClr val="B0F94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691823">
                <a:tc>
                  <a:txBody>
                    <a:bodyPr/>
                    <a:lstStyle/>
                    <a:p>
                      <a:pPr algn="l" fontAlgn="t"/>
                      <a:r>
                        <a:rPr lang="en-GB" sz="1600" dirty="0">
                          <a:effectLst/>
                          <a:latin typeface="Lucida Sans" panose="020B0602030504020204" pitchFamily="34" charset="0"/>
                        </a:rPr>
                        <a:t>Example: Add/Modify/Delete a new attribute</a:t>
                      </a:r>
                    </a:p>
                  </a:txBody>
                  <a:tcPr marL="47542" marR="47542" marT="47542" marB="47542">
                    <a:lnL w="12700" cap="flat" cmpd="sng" algn="ctr">
                      <a:solidFill>
                        <a:srgbClr val="50014A"/>
                      </a:solidFill>
                      <a:prstDash val="solid"/>
                      <a:round/>
                      <a:headEnd type="none" w="med" len="med"/>
                      <a:tailEnd type="none" w="med" len="med"/>
                    </a:lnL>
                    <a:lnR w="12700" cap="flat" cmpd="sng" algn="ctr">
                      <a:solidFill>
                        <a:srgbClr val="B0024A"/>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F0F949"/>
                      </a:solidFill>
                      <a:prstDash val="solid"/>
                      <a:round/>
                      <a:headEnd type="none" w="med" len="med"/>
                      <a:tailEnd type="none" w="med" len="med"/>
                    </a:lnB>
                    <a:solidFill>
                      <a:srgbClr val="FFFFFF"/>
                    </a:solidFill>
                  </a:tcPr>
                </a:tc>
                <a:tc>
                  <a:txBody>
                    <a:bodyPr/>
                    <a:lstStyle/>
                    <a:p>
                      <a:pPr algn="l" fontAlgn="t"/>
                      <a:r>
                        <a:rPr lang="fr-FR" sz="1600" dirty="0" err="1">
                          <a:effectLst/>
                          <a:latin typeface="Lucida Sans" panose="020B0602030504020204" pitchFamily="34" charset="0"/>
                        </a:rPr>
                        <a:t>Example</a:t>
                      </a:r>
                      <a:r>
                        <a:rPr lang="fr-FR" sz="1600" dirty="0">
                          <a:effectLst/>
                          <a:latin typeface="Lucida Sans" panose="020B0602030504020204" pitchFamily="34" charset="0"/>
                        </a:rPr>
                        <a:t>: change in compression techniques, </a:t>
                      </a:r>
                      <a:r>
                        <a:rPr lang="fr-FR" sz="1600" dirty="0" err="1">
                          <a:effectLst/>
                          <a:latin typeface="Lucida Sans" panose="020B0602030504020204" pitchFamily="34" charset="0"/>
                        </a:rPr>
                        <a:t>hashing</a:t>
                      </a:r>
                      <a:r>
                        <a:rPr lang="fr-FR" sz="1600" dirty="0">
                          <a:effectLst/>
                          <a:latin typeface="Lucida Sans" panose="020B0602030504020204" pitchFamily="34" charset="0"/>
                        </a:rPr>
                        <a:t> </a:t>
                      </a:r>
                      <a:r>
                        <a:rPr lang="fr-FR" sz="1600" dirty="0" err="1">
                          <a:effectLst/>
                          <a:latin typeface="Lucida Sans" panose="020B0602030504020204" pitchFamily="34" charset="0"/>
                        </a:rPr>
                        <a:t>algorithms</a:t>
                      </a:r>
                      <a:r>
                        <a:rPr lang="fr-FR" sz="1600" dirty="0">
                          <a:effectLst/>
                          <a:latin typeface="Lucida Sans" panose="020B0602030504020204" pitchFamily="34" charset="0"/>
                        </a:rPr>
                        <a:t>, </a:t>
                      </a:r>
                      <a:r>
                        <a:rPr lang="fr-FR" sz="1600" dirty="0" err="1">
                          <a:effectLst/>
                          <a:latin typeface="Lucida Sans" panose="020B0602030504020204" pitchFamily="34" charset="0"/>
                        </a:rPr>
                        <a:t>storage</a:t>
                      </a:r>
                      <a:r>
                        <a:rPr lang="fr-FR" sz="1600" dirty="0">
                          <a:effectLst/>
                          <a:latin typeface="Lucida Sans" panose="020B0602030504020204" pitchFamily="34" charset="0"/>
                        </a:rPr>
                        <a:t> </a:t>
                      </a:r>
                      <a:r>
                        <a:rPr lang="fr-FR" sz="1600" dirty="0" err="1">
                          <a:effectLst/>
                          <a:latin typeface="Lucida Sans" panose="020B0602030504020204" pitchFamily="34" charset="0"/>
                        </a:rPr>
                        <a:t>devices</a:t>
                      </a:r>
                      <a:r>
                        <a:rPr lang="fr-FR" sz="1600" dirty="0">
                          <a:effectLst/>
                          <a:latin typeface="Lucida Sans" panose="020B0602030504020204" pitchFamily="34" charset="0"/>
                        </a:rPr>
                        <a:t>, </a:t>
                      </a:r>
                      <a:r>
                        <a:rPr lang="fr-FR" sz="1600" dirty="0" err="1">
                          <a:effectLst/>
                          <a:latin typeface="Lucida Sans" panose="020B0602030504020204" pitchFamily="34" charset="0"/>
                        </a:rPr>
                        <a:t>etc</a:t>
                      </a:r>
                      <a:endParaRPr lang="fr-FR" sz="1600" dirty="0">
                        <a:effectLst/>
                        <a:latin typeface="Lucida Sans" panose="020B0602030504020204" pitchFamily="34" charset="0"/>
                      </a:endParaRPr>
                    </a:p>
                  </a:txBody>
                  <a:tcPr marL="47542" marR="47542" marT="47542" marB="47542">
                    <a:lnL w="12700" cap="flat" cmpd="sng" algn="ctr">
                      <a:solidFill>
                        <a:srgbClr val="B0024A"/>
                      </a:solidFill>
                      <a:prstDash val="solid"/>
                      <a:round/>
                      <a:headEnd type="none" w="med" len="med"/>
                      <a:tailEnd type="none" w="med" len="med"/>
                    </a:lnL>
                    <a:lnR w="12700" cap="flat" cmpd="sng" algn="ctr">
                      <a:solidFill>
                        <a:srgbClr val="D0F949"/>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F0F949"/>
                      </a:solidFill>
                      <a:prstDash val="solid"/>
                      <a:round/>
                      <a:headEnd type="none" w="med" len="med"/>
                      <a:tailEnd type="none" w="med" len="med"/>
                    </a:lnB>
                    <a:solidFill>
                      <a:srgbClr val="FFFFFF"/>
                    </a:solidFill>
                  </a:tcPr>
                </a:tc>
              </a:tr>
            </a:tbl>
          </a:graphicData>
        </a:graphic>
      </p:graphicFrame>
      <p:sp>
        <p:nvSpPr>
          <p:cNvPr id="4" name="Footer Placeholder 3"/>
          <p:cNvSpPr>
            <a:spLocks noGrp="1"/>
          </p:cNvSpPr>
          <p:nvPr>
            <p:ph type="ftr" sz="quarter" idx="11"/>
          </p:nvPr>
        </p:nvSpPr>
        <p:spPr>
          <a:xfrm>
            <a:off x="-2772816" y="6356350"/>
            <a:ext cx="8792616" cy="673050"/>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spTree>
    <p:extLst>
      <p:ext uri="{BB962C8B-B14F-4D97-AF65-F5344CB8AC3E}">
        <p14:creationId xmlns:p14="http://schemas.microsoft.com/office/powerpoint/2010/main" val="272095917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74638"/>
            <a:ext cx="8579296" cy="1786210"/>
          </a:xfrm>
        </p:spPr>
        <p:txBody>
          <a:bodyPr>
            <a:normAutofit/>
          </a:bodyPr>
          <a:lstStyle/>
          <a:p>
            <a:r>
              <a:rPr lang="en-GB" sz="2800" b="1" dirty="0">
                <a:solidFill>
                  <a:srgbClr val="C00000"/>
                </a:solidFill>
                <a:latin typeface="Lucida Sans" panose="020B0602030504020204" pitchFamily="34" charset="0"/>
              </a:rPr>
              <a:t>Importance of Data Independence</a:t>
            </a:r>
            <a:br>
              <a:rPr lang="en-GB" sz="2800" b="1" dirty="0">
                <a:solidFill>
                  <a:srgbClr val="C00000"/>
                </a:solidFill>
                <a:latin typeface="Lucida Sans" panose="020B0602030504020204" pitchFamily="34" charset="0"/>
              </a:rPr>
            </a:br>
            <a:endParaRPr lang="en-IN" sz="2800" dirty="0">
              <a:solidFill>
                <a:srgbClr val="C00000"/>
              </a:solidFill>
              <a:latin typeface="Lucida Sans" panose="020B0602030504020204" pitchFamily="34" charset="0"/>
            </a:endParaRPr>
          </a:p>
        </p:txBody>
      </p:sp>
      <p:sp>
        <p:nvSpPr>
          <p:cNvPr id="3" name="Content Placeholder 2"/>
          <p:cNvSpPr>
            <a:spLocks noGrp="1"/>
          </p:cNvSpPr>
          <p:nvPr>
            <p:ph idx="1"/>
          </p:nvPr>
        </p:nvSpPr>
        <p:spPr>
          <a:xfrm>
            <a:off x="107504" y="1268760"/>
            <a:ext cx="8928992" cy="5328592"/>
          </a:xfrm>
        </p:spPr>
        <p:txBody>
          <a:bodyPr>
            <a:normAutofit fontScale="77500" lnSpcReduction="20000"/>
          </a:bodyPr>
          <a:lstStyle/>
          <a:p>
            <a:pPr algn="just"/>
            <a:r>
              <a:rPr lang="en-GB" dirty="0" smtClean="0">
                <a:solidFill>
                  <a:srgbClr val="0070C0"/>
                </a:solidFill>
                <a:latin typeface="Lucida Sans" panose="020B0602030504020204" pitchFamily="34" charset="0"/>
              </a:rPr>
              <a:t>Helps </a:t>
            </a:r>
            <a:r>
              <a:rPr lang="en-GB" dirty="0">
                <a:solidFill>
                  <a:srgbClr val="0070C0"/>
                </a:solidFill>
                <a:latin typeface="Lucida Sans" panose="020B0602030504020204" pitchFamily="34" charset="0"/>
              </a:rPr>
              <a:t>you to improve the quality of the data</a:t>
            </a:r>
          </a:p>
          <a:p>
            <a:pPr algn="just"/>
            <a:r>
              <a:rPr lang="en-GB" dirty="0">
                <a:solidFill>
                  <a:srgbClr val="0070C0"/>
                </a:solidFill>
                <a:latin typeface="Lucida Sans" panose="020B0602030504020204" pitchFamily="34" charset="0"/>
              </a:rPr>
              <a:t>Database system maintenance becomes affordable</a:t>
            </a:r>
          </a:p>
          <a:p>
            <a:pPr algn="just"/>
            <a:r>
              <a:rPr lang="en-GB" dirty="0">
                <a:solidFill>
                  <a:srgbClr val="0070C0"/>
                </a:solidFill>
                <a:latin typeface="Lucida Sans" panose="020B0602030504020204" pitchFamily="34" charset="0"/>
              </a:rPr>
              <a:t>Enforcement of standards and improvement in database security</a:t>
            </a:r>
          </a:p>
          <a:p>
            <a:pPr algn="just"/>
            <a:r>
              <a:rPr lang="en-GB" dirty="0">
                <a:solidFill>
                  <a:srgbClr val="0070C0"/>
                </a:solidFill>
                <a:latin typeface="Lucida Sans" panose="020B0602030504020204" pitchFamily="34" charset="0"/>
              </a:rPr>
              <a:t>You don't need to alter data structure in application programs</a:t>
            </a:r>
          </a:p>
          <a:p>
            <a:pPr algn="just"/>
            <a:r>
              <a:rPr lang="en-GB" dirty="0">
                <a:solidFill>
                  <a:srgbClr val="0070C0"/>
                </a:solidFill>
                <a:latin typeface="Lucida Sans" panose="020B0602030504020204" pitchFamily="34" charset="0"/>
              </a:rPr>
              <a:t>Permit developers to focus on the general structure of the Database rather than worrying about the internal implementation</a:t>
            </a:r>
          </a:p>
          <a:p>
            <a:pPr algn="just"/>
            <a:r>
              <a:rPr lang="en-GB" dirty="0">
                <a:solidFill>
                  <a:srgbClr val="0070C0"/>
                </a:solidFill>
                <a:latin typeface="Lucida Sans" panose="020B0602030504020204" pitchFamily="34" charset="0"/>
              </a:rPr>
              <a:t>It allows you to improve state which is undamaged or undivided</a:t>
            </a:r>
          </a:p>
          <a:p>
            <a:pPr algn="just"/>
            <a:r>
              <a:rPr lang="en-GB" dirty="0">
                <a:solidFill>
                  <a:srgbClr val="0070C0"/>
                </a:solidFill>
                <a:latin typeface="Lucida Sans" panose="020B0602030504020204" pitchFamily="34" charset="0"/>
              </a:rPr>
              <a:t>Database incongruity is vastly reduced.</a:t>
            </a:r>
          </a:p>
          <a:p>
            <a:pPr algn="just"/>
            <a:r>
              <a:rPr lang="en-GB" dirty="0">
                <a:solidFill>
                  <a:srgbClr val="0070C0"/>
                </a:solidFill>
                <a:latin typeface="Lucida Sans" panose="020B0602030504020204" pitchFamily="34" charset="0"/>
              </a:rPr>
              <a:t>Easily make modifications in the physical level is needed to improve the performance of the system.</a:t>
            </a:r>
          </a:p>
          <a:p>
            <a:endParaRPr lang="en-IN" dirty="0"/>
          </a:p>
        </p:txBody>
      </p:sp>
      <p:sp>
        <p:nvSpPr>
          <p:cNvPr id="4" name="Footer Placeholder 3"/>
          <p:cNvSpPr>
            <a:spLocks noGrp="1"/>
          </p:cNvSpPr>
          <p:nvPr>
            <p:ph type="ftr" sz="quarter" idx="11"/>
          </p:nvPr>
        </p:nvSpPr>
        <p:spPr>
          <a:xfrm>
            <a:off x="-2844824" y="6356350"/>
            <a:ext cx="8864624" cy="601042"/>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spTree>
    <p:extLst>
      <p:ext uri="{BB962C8B-B14F-4D97-AF65-F5344CB8AC3E}">
        <p14:creationId xmlns:p14="http://schemas.microsoft.com/office/powerpoint/2010/main" val="33047680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b="1" dirty="0">
                <a:solidFill>
                  <a:srgbClr val="C00000"/>
                </a:solidFill>
                <a:latin typeface="Lucida Sans" panose="020B0602030504020204" pitchFamily="34" charset="0"/>
              </a:rPr>
              <a:t>Database Administrator</a:t>
            </a:r>
            <a:endParaRPr lang="en-IN" sz="2800" b="1" dirty="0">
              <a:solidFill>
                <a:srgbClr val="C00000"/>
              </a:solidFill>
              <a:latin typeface="Lucida Sans" panose="020B0602030504020204" pitchFamily="34" charset="0"/>
            </a:endParaRPr>
          </a:p>
        </p:txBody>
      </p:sp>
      <p:sp>
        <p:nvSpPr>
          <p:cNvPr id="3" name="Content Placeholder 2"/>
          <p:cNvSpPr>
            <a:spLocks noGrp="1"/>
          </p:cNvSpPr>
          <p:nvPr>
            <p:ph idx="1"/>
          </p:nvPr>
        </p:nvSpPr>
        <p:spPr>
          <a:xfrm>
            <a:off x="179512" y="1124744"/>
            <a:ext cx="8784976" cy="5616624"/>
          </a:xfrm>
        </p:spPr>
        <p:txBody>
          <a:bodyPr>
            <a:normAutofit fontScale="92500" lnSpcReduction="10000"/>
          </a:bodyPr>
          <a:lstStyle/>
          <a:p>
            <a:pPr algn="just"/>
            <a:r>
              <a:rPr lang="en-GB" sz="2000" dirty="0">
                <a:solidFill>
                  <a:srgbClr val="0070C0"/>
                </a:solidFill>
                <a:latin typeface="Lucida Sans" panose="020B0602030504020204" pitchFamily="34" charset="0"/>
              </a:rPr>
              <a:t>A Database Administrator (DBA) in Database Management System (DBMS) is an IT professional who works on creating, maintaining, querying, and tuning the database of the organization. </a:t>
            </a:r>
            <a:endParaRPr lang="en-GB" sz="2000" dirty="0" smtClean="0">
              <a:solidFill>
                <a:srgbClr val="0070C0"/>
              </a:solidFill>
              <a:latin typeface="Lucida Sans" panose="020B0602030504020204" pitchFamily="34" charset="0"/>
            </a:endParaRPr>
          </a:p>
          <a:p>
            <a:pPr algn="just"/>
            <a:r>
              <a:rPr lang="en-GB" sz="2000" dirty="0" smtClean="0">
                <a:solidFill>
                  <a:srgbClr val="0070C0"/>
                </a:solidFill>
                <a:latin typeface="Lucida Sans" panose="020B0602030504020204" pitchFamily="34" charset="0"/>
              </a:rPr>
              <a:t>They </a:t>
            </a:r>
            <a:r>
              <a:rPr lang="en-GB" sz="2000" dirty="0">
                <a:solidFill>
                  <a:srgbClr val="0070C0"/>
                </a:solidFill>
                <a:latin typeface="Lucida Sans" panose="020B0602030504020204" pitchFamily="34" charset="0"/>
              </a:rPr>
              <a:t>are also responsible for maintaining data security and integrity. </a:t>
            </a:r>
            <a:endParaRPr lang="en-GB" sz="2000" dirty="0" smtClean="0">
              <a:solidFill>
                <a:srgbClr val="0070C0"/>
              </a:solidFill>
              <a:latin typeface="Lucida Sans" panose="020B0602030504020204" pitchFamily="34" charset="0"/>
            </a:endParaRPr>
          </a:p>
          <a:p>
            <a:pPr algn="just"/>
            <a:r>
              <a:rPr lang="en-GB" sz="2000" dirty="0" smtClean="0">
                <a:solidFill>
                  <a:srgbClr val="0070C0"/>
                </a:solidFill>
                <a:latin typeface="Lucida Sans" panose="020B0602030504020204" pitchFamily="34" charset="0"/>
              </a:rPr>
              <a:t>This </a:t>
            </a:r>
            <a:r>
              <a:rPr lang="en-GB" sz="2000" dirty="0">
                <a:solidFill>
                  <a:srgbClr val="0070C0"/>
                </a:solidFill>
                <a:latin typeface="Lucida Sans" panose="020B0602030504020204" pitchFamily="34" charset="0"/>
              </a:rPr>
              <a:t>role requires the professionals to have good knowledge and experience in the particular RDBMS that the company uses. </a:t>
            </a:r>
            <a:endParaRPr lang="en-GB" sz="2000" dirty="0" smtClean="0">
              <a:solidFill>
                <a:srgbClr val="0070C0"/>
              </a:solidFill>
              <a:latin typeface="Lucida Sans" panose="020B0602030504020204" pitchFamily="34" charset="0"/>
            </a:endParaRPr>
          </a:p>
          <a:p>
            <a:pPr algn="just"/>
            <a:r>
              <a:rPr lang="en-GB" sz="2000" dirty="0" smtClean="0">
                <a:solidFill>
                  <a:srgbClr val="0070C0"/>
                </a:solidFill>
                <a:latin typeface="Lucida Sans" panose="020B0602030504020204" pitchFamily="34" charset="0"/>
              </a:rPr>
              <a:t>Based </a:t>
            </a:r>
            <a:r>
              <a:rPr lang="en-GB" sz="2000" dirty="0">
                <a:solidFill>
                  <a:srgbClr val="0070C0"/>
                </a:solidFill>
                <a:latin typeface="Lucida Sans" panose="020B0602030504020204" pitchFamily="34" charset="0"/>
              </a:rPr>
              <a:t>on the requirements of the company, there are various types of DBAs including</a:t>
            </a:r>
            <a:r>
              <a:rPr lang="en-GB" sz="2000" dirty="0" smtClean="0">
                <a:solidFill>
                  <a:srgbClr val="0070C0"/>
                </a:solidFill>
                <a:latin typeface="Lucida Sans" panose="020B0602030504020204" pitchFamily="34" charset="0"/>
              </a:rPr>
              <a:t>:</a:t>
            </a:r>
          </a:p>
          <a:p>
            <a:pPr algn="just"/>
            <a:r>
              <a:rPr lang="en-GB" sz="2000" b="1" dirty="0">
                <a:latin typeface="Lucida Sans" panose="020B0602030504020204" pitchFamily="34" charset="0"/>
              </a:rPr>
              <a:t>Administrative DBA</a:t>
            </a:r>
            <a:r>
              <a:rPr lang="en-GB" sz="2000" b="1" dirty="0">
                <a:solidFill>
                  <a:srgbClr val="0070C0"/>
                </a:solidFill>
                <a:latin typeface="Lucida Sans" panose="020B0602030504020204" pitchFamily="34" charset="0"/>
              </a:rPr>
              <a:t>:</a:t>
            </a:r>
            <a:r>
              <a:rPr lang="en-GB" sz="2000" dirty="0">
                <a:solidFill>
                  <a:srgbClr val="0070C0"/>
                </a:solidFill>
                <a:latin typeface="Lucida Sans" panose="020B0602030504020204" pitchFamily="34" charset="0"/>
              </a:rPr>
              <a:t> They maintain and run the databases and servers of the organization. They are mainly concerned with the security patches, replication, and backup of data.</a:t>
            </a:r>
          </a:p>
          <a:p>
            <a:pPr algn="just"/>
            <a:r>
              <a:rPr lang="en-GB" sz="2000" b="1" dirty="0">
                <a:latin typeface="Lucida Sans" panose="020B0602030504020204" pitchFamily="34" charset="0"/>
              </a:rPr>
              <a:t>Development DBA:</a:t>
            </a:r>
            <a:r>
              <a:rPr lang="en-GB" sz="2000" dirty="0">
                <a:solidFill>
                  <a:srgbClr val="0070C0"/>
                </a:solidFill>
                <a:latin typeface="Lucida Sans" panose="020B0602030504020204" pitchFamily="34" charset="0"/>
              </a:rPr>
              <a:t> They work on developing SQL queries and stored procedures to meet the requirements of the business. They specialize in database development.</a:t>
            </a:r>
          </a:p>
          <a:p>
            <a:pPr algn="just"/>
            <a:r>
              <a:rPr lang="en-GB" sz="2000" b="1" dirty="0">
                <a:latin typeface="Lucida Sans" panose="020B0602030504020204" pitchFamily="34" charset="0"/>
              </a:rPr>
              <a:t>Data Architect:</a:t>
            </a:r>
            <a:r>
              <a:rPr lang="en-GB" sz="2000" dirty="0">
                <a:solidFill>
                  <a:srgbClr val="0070C0"/>
                </a:solidFill>
                <a:latin typeface="Lucida Sans" panose="020B0602030504020204" pitchFamily="34" charset="0"/>
              </a:rPr>
              <a:t> They design schemas, build data structures, table indexes, and relationships. They are mainly responsible for building a structure the meets the business requirements in a specific area.</a:t>
            </a:r>
          </a:p>
          <a:p>
            <a:pPr algn="just"/>
            <a:r>
              <a:rPr lang="en-GB" sz="2000" b="1" dirty="0">
                <a:latin typeface="Lucida Sans" panose="020B0602030504020204" pitchFamily="34" charset="0"/>
              </a:rPr>
              <a:t>Data Warehouse DBA</a:t>
            </a:r>
            <a:r>
              <a:rPr lang="en-GB" sz="2000" b="1" dirty="0">
                <a:solidFill>
                  <a:srgbClr val="0070C0"/>
                </a:solidFill>
                <a:latin typeface="Lucida Sans" panose="020B0602030504020204" pitchFamily="34" charset="0"/>
              </a:rPr>
              <a:t>:</a:t>
            </a:r>
            <a:r>
              <a:rPr lang="en-GB" sz="2000" dirty="0">
                <a:solidFill>
                  <a:srgbClr val="0070C0"/>
                </a:solidFill>
                <a:latin typeface="Lucida Sans" panose="020B0602030504020204" pitchFamily="34" charset="0"/>
              </a:rPr>
              <a:t> They merge data from numerous data sources and store them in a data warehouse.</a:t>
            </a:r>
          </a:p>
          <a:p>
            <a:pPr algn="just"/>
            <a:endParaRPr lang="en-IN" sz="2000" dirty="0">
              <a:solidFill>
                <a:srgbClr val="0070C0"/>
              </a:solidFill>
              <a:latin typeface="Lucida Sans" panose="020B0602030504020204" pitchFamily="34" charset="0"/>
            </a:endParaRPr>
          </a:p>
        </p:txBody>
      </p:sp>
      <p:sp>
        <p:nvSpPr>
          <p:cNvPr id="4" name="Footer Placeholder 3"/>
          <p:cNvSpPr>
            <a:spLocks noGrp="1"/>
          </p:cNvSpPr>
          <p:nvPr>
            <p:ph type="ftr" sz="quarter" idx="11"/>
          </p:nvPr>
        </p:nvSpPr>
        <p:spPr>
          <a:xfrm>
            <a:off x="-2700808" y="6356350"/>
            <a:ext cx="8720608" cy="673050"/>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spTree>
    <p:extLst>
      <p:ext uri="{BB962C8B-B14F-4D97-AF65-F5344CB8AC3E}">
        <p14:creationId xmlns:p14="http://schemas.microsoft.com/office/powerpoint/2010/main" val="272466932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1143000"/>
          </a:xfrm>
        </p:spPr>
        <p:txBody>
          <a:bodyPr>
            <a:normAutofit/>
          </a:bodyPr>
          <a:lstStyle/>
          <a:p>
            <a:pPr algn="l"/>
            <a:r>
              <a:rPr lang="en-US" sz="2400" b="1" dirty="0">
                <a:solidFill>
                  <a:srgbClr val="C00000"/>
                </a:solidFill>
                <a:latin typeface="Lucida Sans" panose="020B0602030504020204" pitchFamily="34" charset="0"/>
              </a:rPr>
              <a:t>Designing an Enterprise Database System</a:t>
            </a:r>
            <a:endParaRPr lang="en-IN" sz="2400" b="1" dirty="0">
              <a:solidFill>
                <a:srgbClr val="C00000"/>
              </a:solidFill>
              <a:latin typeface="Lucida Sans" panose="020B0602030504020204" pitchFamily="34" charset="0"/>
            </a:endParaRPr>
          </a:p>
        </p:txBody>
      </p:sp>
      <p:sp>
        <p:nvSpPr>
          <p:cNvPr id="3" name="Content Placeholder 2"/>
          <p:cNvSpPr>
            <a:spLocks noGrp="1"/>
          </p:cNvSpPr>
          <p:nvPr>
            <p:ph idx="1"/>
          </p:nvPr>
        </p:nvSpPr>
        <p:spPr>
          <a:xfrm>
            <a:off x="179512" y="1052736"/>
            <a:ext cx="8784976" cy="5400600"/>
          </a:xfrm>
        </p:spPr>
        <p:txBody>
          <a:bodyPr>
            <a:normAutofit/>
          </a:bodyPr>
          <a:lstStyle/>
          <a:p>
            <a:pPr algn="just"/>
            <a:r>
              <a:rPr lang="en-GB" sz="2400" dirty="0">
                <a:solidFill>
                  <a:srgbClr val="0070C0"/>
                </a:solidFill>
                <a:latin typeface="Lucida Sans" panose="020B0602030504020204" pitchFamily="34" charset="0"/>
              </a:rPr>
              <a:t>Enterprise Database design represents a coherent set of corporate policy across a subject area. As corporate policy is executed, data is produced that enables business analysts to research the past, control the present and plan for the future</a:t>
            </a:r>
            <a:r>
              <a:rPr lang="en-GB" sz="2400" dirty="0" smtClean="0">
                <a:solidFill>
                  <a:srgbClr val="0070C0"/>
                </a:solidFill>
                <a:latin typeface="Lucida Sans" panose="020B0602030504020204" pitchFamily="34" charset="0"/>
              </a:rPr>
              <a:t>.</a:t>
            </a:r>
          </a:p>
          <a:p>
            <a:pPr algn="just"/>
            <a:endParaRPr lang="en-IN" sz="2400" dirty="0">
              <a:solidFill>
                <a:srgbClr val="0070C0"/>
              </a:solidFill>
              <a:latin typeface="Lucida Sans" panose="020B0602030504020204" pitchFamily="34" charset="0"/>
            </a:endParaRPr>
          </a:p>
        </p:txBody>
      </p:sp>
      <p:sp>
        <p:nvSpPr>
          <p:cNvPr id="4" name="Footer Placeholder 3"/>
          <p:cNvSpPr>
            <a:spLocks noGrp="1"/>
          </p:cNvSpPr>
          <p:nvPr>
            <p:ph type="ftr" sz="quarter" idx="11"/>
          </p:nvPr>
        </p:nvSpPr>
        <p:spPr>
          <a:xfrm>
            <a:off x="-2772816" y="6356350"/>
            <a:ext cx="8792616" cy="673050"/>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pic>
        <p:nvPicPr>
          <p:cNvPr id="5" name="Picture 4"/>
          <p:cNvPicPr>
            <a:picLocks noChangeAspect="1"/>
          </p:cNvPicPr>
          <p:nvPr/>
        </p:nvPicPr>
        <p:blipFill>
          <a:blip r:embed="rId2"/>
          <a:stretch>
            <a:fillRect/>
          </a:stretch>
        </p:blipFill>
        <p:spPr>
          <a:xfrm>
            <a:off x="179512" y="3068960"/>
            <a:ext cx="8784976" cy="3384376"/>
          </a:xfrm>
          <a:prstGeom prst="rect">
            <a:avLst/>
          </a:prstGeom>
        </p:spPr>
      </p:pic>
    </p:spTree>
    <p:extLst>
      <p:ext uri="{BB962C8B-B14F-4D97-AF65-F5344CB8AC3E}">
        <p14:creationId xmlns:p14="http://schemas.microsoft.com/office/powerpoint/2010/main" val="37657569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548680"/>
            <a:ext cx="8928992" cy="6552728"/>
          </a:xfrm>
        </p:spPr>
        <p:txBody>
          <a:bodyPr>
            <a:normAutofit fontScale="77500" lnSpcReduction="20000"/>
          </a:bodyPr>
          <a:lstStyle/>
          <a:p>
            <a:r>
              <a:rPr lang="en-IN" sz="2600" b="1" dirty="0">
                <a:solidFill>
                  <a:srgbClr val="FF0000"/>
                </a:solidFill>
                <a:latin typeface="Lucida Sans" panose="020B0602030504020204" pitchFamily="34" charset="0"/>
              </a:rPr>
              <a:t>Why to Learn DBMS</a:t>
            </a:r>
            <a:r>
              <a:rPr lang="en-IN" sz="2600" b="1" dirty="0" smtClean="0">
                <a:solidFill>
                  <a:srgbClr val="FF0000"/>
                </a:solidFill>
                <a:latin typeface="Lucida Sans" panose="020B0602030504020204" pitchFamily="34" charset="0"/>
              </a:rPr>
              <a:t>?</a:t>
            </a:r>
          </a:p>
          <a:p>
            <a:pPr algn="just"/>
            <a:r>
              <a:rPr lang="en-GB" sz="2400" dirty="0">
                <a:solidFill>
                  <a:srgbClr val="0070C0"/>
                </a:solidFill>
                <a:latin typeface="Lucida Sans" panose="020B0602030504020204" pitchFamily="34" charset="0"/>
              </a:rPr>
              <a:t>Traditionally, data was organized in file formats. DBMS was a new concept then, and all the research was done to make it overcome the deficiencies in traditional style of data management</a:t>
            </a:r>
            <a:r>
              <a:rPr lang="en-GB" sz="2400" dirty="0" smtClean="0">
                <a:solidFill>
                  <a:srgbClr val="0070C0"/>
                </a:solidFill>
                <a:latin typeface="Lucida Sans" panose="020B0602030504020204" pitchFamily="34" charset="0"/>
              </a:rPr>
              <a:t>.</a:t>
            </a:r>
          </a:p>
          <a:p>
            <a:pPr algn="just"/>
            <a:r>
              <a:rPr lang="en-GB" sz="2600" b="1" dirty="0">
                <a:latin typeface="Lucida Sans" panose="020B0602030504020204" pitchFamily="34" charset="0"/>
              </a:rPr>
              <a:t>Real-world entity</a:t>
            </a:r>
            <a:r>
              <a:rPr lang="en-GB" sz="2600" dirty="0">
                <a:latin typeface="Lucida Sans" panose="020B0602030504020204" pitchFamily="34" charset="0"/>
              </a:rPr>
              <a:t> − </a:t>
            </a:r>
            <a:r>
              <a:rPr lang="en-GB" sz="2600" dirty="0">
                <a:solidFill>
                  <a:srgbClr val="0070C0"/>
                </a:solidFill>
                <a:latin typeface="Lucida Sans" panose="020B0602030504020204" pitchFamily="34" charset="0"/>
              </a:rPr>
              <a:t>A modern DBMS is more realistic and uses real-world entities to design its architecture. It uses the </a:t>
            </a:r>
            <a:r>
              <a:rPr lang="en-GB" sz="2600" dirty="0" err="1">
                <a:solidFill>
                  <a:srgbClr val="0070C0"/>
                </a:solidFill>
                <a:latin typeface="Lucida Sans" panose="020B0602030504020204" pitchFamily="34" charset="0"/>
              </a:rPr>
              <a:t>behavior</a:t>
            </a:r>
            <a:r>
              <a:rPr lang="en-GB" sz="2600" dirty="0">
                <a:solidFill>
                  <a:srgbClr val="0070C0"/>
                </a:solidFill>
                <a:latin typeface="Lucida Sans" panose="020B0602030504020204" pitchFamily="34" charset="0"/>
              </a:rPr>
              <a:t> and attributes </a:t>
            </a:r>
            <a:r>
              <a:rPr lang="en-GB" sz="2600" dirty="0" smtClean="0">
                <a:solidFill>
                  <a:srgbClr val="0070C0"/>
                </a:solidFill>
                <a:latin typeface="Lucida Sans" panose="020B0602030504020204" pitchFamily="34" charset="0"/>
              </a:rPr>
              <a:t>too</a:t>
            </a:r>
          </a:p>
          <a:p>
            <a:pPr algn="just"/>
            <a:r>
              <a:rPr lang="en-GB" sz="2600" b="1" dirty="0" smtClean="0">
                <a:latin typeface="Lucida Sans" panose="020B0602030504020204" pitchFamily="34" charset="0"/>
              </a:rPr>
              <a:t>Relation-based </a:t>
            </a:r>
            <a:r>
              <a:rPr lang="en-GB" sz="2600" b="1" dirty="0">
                <a:latin typeface="Lucida Sans" panose="020B0602030504020204" pitchFamily="34" charset="0"/>
              </a:rPr>
              <a:t>tables</a:t>
            </a:r>
            <a:r>
              <a:rPr lang="en-GB" sz="2600" dirty="0">
                <a:latin typeface="Lucida Sans" panose="020B0602030504020204" pitchFamily="34" charset="0"/>
              </a:rPr>
              <a:t> − </a:t>
            </a:r>
            <a:r>
              <a:rPr lang="en-GB" sz="2600" dirty="0">
                <a:solidFill>
                  <a:srgbClr val="0070C0"/>
                </a:solidFill>
                <a:latin typeface="Lucida Sans" panose="020B0602030504020204" pitchFamily="34" charset="0"/>
              </a:rPr>
              <a:t>DBMS allows entities and relations among them to form tables. </a:t>
            </a:r>
            <a:endParaRPr lang="en-GB" sz="2600" dirty="0" smtClean="0">
              <a:solidFill>
                <a:srgbClr val="0070C0"/>
              </a:solidFill>
              <a:latin typeface="Lucida Sans" panose="020B0602030504020204" pitchFamily="34" charset="0"/>
            </a:endParaRPr>
          </a:p>
          <a:p>
            <a:pPr algn="just"/>
            <a:r>
              <a:rPr lang="en-GB" sz="2600" b="1" dirty="0" smtClean="0">
                <a:latin typeface="Lucida Sans" panose="020B0602030504020204" pitchFamily="34" charset="0"/>
              </a:rPr>
              <a:t>Isolation </a:t>
            </a:r>
            <a:r>
              <a:rPr lang="en-GB" sz="2600" b="1" dirty="0">
                <a:latin typeface="Lucida Sans" panose="020B0602030504020204" pitchFamily="34" charset="0"/>
              </a:rPr>
              <a:t>of data and application</a:t>
            </a:r>
            <a:r>
              <a:rPr lang="en-GB" sz="2600" dirty="0">
                <a:latin typeface="Lucida Sans" panose="020B0602030504020204" pitchFamily="34" charset="0"/>
              </a:rPr>
              <a:t> − </a:t>
            </a:r>
            <a:r>
              <a:rPr lang="en-GB" sz="2600" dirty="0">
                <a:solidFill>
                  <a:srgbClr val="0070C0"/>
                </a:solidFill>
                <a:latin typeface="Lucida Sans" panose="020B0602030504020204" pitchFamily="34" charset="0"/>
              </a:rPr>
              <a:t>A database system is entirely different than its data. A database is an active entity, whereas data is said to be passive, on which the database works and organizes. DBMS also stores metadata, which is data about data, to ease its own process.</a:t>
            </a:r>
          </a:p>
          <a:p>
            <a:pPr algn="just"/>
            <a:r>
              <a:rPr lang="en-GB" sz="2600" b="1" dirty="0">
                <a:latin typeface="Lucida Sans" panose="020B0602030504020204" pitchFamily="34" charset="0"/>
              </a:rPr>
              <a:t>Less redundancy</a:t>
            </a:r>
            <a:r>
              <a:rPr lang="en-GB" sz="2600" dirty="0">
                <a:latin typeface="Lucida Sans" panose="020B0602030504020204" pitchFamily="34" charset="0"/>
              </a:rPr>
              <a:t> − </a:t>
            </a:r>
            <a:r>
              <a:rPr lang="en-GB" sz="2600" dirty="0">
                <a:solidFill>
                  <a:srgbClr val="0070C0"/>
                </a:solidFill>
                <a:latin typeface="Lucida Sans" panose="020B0602030504020204" pitchFamily="34" charset="0"/>
              </a:rPr>
              <a:t>DBMS follows the rules of normalization, which splits a relation when any of its attributes is having redundancy in values. </a:t>
            </a:r>
            <a:endParaRPr lang="en-GB" sz="2600" dirty="0" smtClean="0">
              <a:solidFill>
                <a:srgbClr val="0070C0"/>
              </a:solidFill>
              <a:latin typeface="Lucida Sans" panose="020B0602030504020204" pitchFamily="34" charset="0"/>
            </a:endParaRPr>
          </a:p>
          <a:p>
            <a:pPr algn="just"/>
            <a:r>
              <a:rPr lang="en-GB" sz="2600" b="1" dirty="0" smtClean="0">
                <a:latin typeface="Lucida Sans" panose="020B0602030504020204" pitchFamily="34" charset="0"/>
              </a:rPr>
              <a:t>Consistency</a:t>
            </a:r>
            <a:r>
              <a:rPr lang="en-GB" sz="2600" dirty="0">
                <a:latin typeface="Lucida Sans" panose="020B0602030504020204" pitchFamily="34" charset="0"/>
              </a:rPr>
              <a:t> − </a:t>
            </a:r>
            <a:r>
              <a:rPr lang="en-GB" sz="2600" dirty="0">
                <a:solidFill>
                  <a:srgbClr val="0070C0"/>
                </a:solidFill>
                <a:latin typeface="Lucida Sans" panose="020B0602030504020204" pitchFamily="34" charset="0"/>
              </a:rPr>
              <a:t>Consistency is a state where every relation in a database remains consistent. There exist methods and techniques, which can detect attempt of leaving database in inconsistent state. </a:t>
            </a:r>
            <a:endParaRPr lang="en-GB" sz="2600" dirty="0" smtClean="0">
              <a:solidFill>
                <a:srgbClr val="0070C0"/>
              </a:solidFill>
              <a:latin typeface="Lucida Sans" panose="020B0602030504020204" pitchFamily="34" charset="0"/>
            </a:endParaRPr>
          </a:p>
          <a:p>
            <a:pPr algn="just"/>
            <a:r>
              <a:rPr lang="en-GB" sz="2600" b="1" dirty="0" smtClean="0">
                <a:latin typeface="Lucida Sans" panose="020B0602030504020204" pitchFamily="34" charset="0"/>
              </a:rPr>
              <a:t>Query </a:t>
            </a:r>
            <a:r>
              <a:rPr lang="en-GB" sz="2600" b="1" dirty="0">
                <a:latin typeface="Lucida Sans" panose="020B0602030504020204" pitchFamily="34" charset="0"/>
              </a:rPr>
              <a:t>Language</a:t>
            </a:r>
            <a:r>
              <a:rPr lang="en-GB" sz="2600" dirty="0">
                <a:latin typeface="Lucida Sans" panose="020B0602030504020204" pitchFamily="34" charset="0"/>
              </a:rPr>
              <a:t> − </a:t>
            </a:r>
            <a:r>
              <a:rPr lang="en-GB" sz="2600" dirty="0">
                <a:solidFill>
                  <a:srgbClr val="0070C0"/>
                </a:solidFill>
                <a:latin typeface="Lucida Sans" panose="020B0602030504020204" pitchFamily="34" charset="0"/>
              </a:rPr>
              <a:t>DBMS is equipped with query language, which makes it more efficient to retrieve and manipulate data. </a:t>
            </a:r>
            <a:endParaRPr lang="en-IN" sz="2600" b="1" dirty="0" smtClean="0">
              <a:solidFill>
                <a:srgbClr val="0070C0"/>
              </a:solidFill>
              <a:latin typeface="Lucida Sans" panose="020B0602030504020204" pitchFamily="34" charset="0"/>
            </a:endParaRPr>
          </a:p>
          <a:p>
            <a:endParaRPr lang="en-IN" sz="2000" b="1" dirty="0">
              <a:solidFill>
                <a:srgbClr val="0070C0"/>
              </a:solidFill>
              <a:latin typeface="Lucida Sans" panose="020B0602030504020204" pitchFamily="34" charset="0"/>
            </a:endParaRPr>
          </a:p>
          <a:p>
            <a:endParaRPr lang="en-IN" dirty="0"/>
          </a:p>
        </p:txBody>
      </p:sp>
      <p:sp>
        <p:nvSpPr>
          <p:cNvPr id="4" name="Footer Placeholder 3"/>
          <p:cNvSpPr>
            <a:spLocks noGrp="1"/>
          </p:cNvSpPr>
          <p:nvPr>
            <p:ph type="ftr" sz="quarter" idx="11"/>
          </p:nvPr>
        </p:nvSpPr>
        <p:spPr>
          <a:xfrm>
            <a:off x="-2844824" y="6356350"/>
            <a:ext cx="8864624" cy="601042"/>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spTree>
    <p:extLst>
      <p:ext uri="{BB962C8B-B14F-4D97-AF65-F5344CB8AC3E}">
        <p14:creationId xmlns:p14="http://schemas.microsoft.com/office/powerpoint/2010/main" val="257846401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800" b="1" dirty="0" smtClean="0">
                <a:solidFill>
                  <a:srgbClr val="C00000"/>
                </a:solidFill>
                <a:latin typeface="Lucida Sans" panose="020B0602030504020204" pitchFamily="34" charset="0"/>
              </a:rPr>
              <a:t>Web Databases</a:t>
            </a:r>
            <a:endParaRPr lang="en-IN" sz="2800" b="1" dirty="0">
              <a:solidFill>
                <a:srgbClr val="C00000"/>
              </a:solidFill>
              <a:latin typeface="Lucida Sans" panose="020B0602030504020204" pitchFamily="34" charset="0"/>
            </a:endParaRPr>
          </a:p>
        </p:txBody>
      </p:sp>
      <p:sp>
        <p:nvSpPr>
          <p:cNvPr id="3" name="Content Placeholder 2"/>
          <p:cNvSpPr>
            <a:spLocks noGrp="1"/>
          </p:cNvSpPr>
          <p:nvPr>
            <p:ph idx="1"/>
          </p:nvPr>
        </p:nvSpPr>
        <p:spPr>
          <a:xfrm>
            <a:off x="107504" y="1052736"/>
            <a:ext cx="8928992" cy="5303614"/>
          </a:xfrm>
        </p:spPr>
        <p:txBody>
          <a:bodyPr>
            <a:normAutofit/>
          </a:bodyPr>
          <a:lstStyle/>
          <a:p>
            <a:pPr algn="just"/>
            <a:r>
              <a:rPr lang="en-GB" sz="2200" dirty="0">
                <a:latin typeface="Lucida Sans" panose="020B0602030504020204" pitchFamily="34" charset="0"/>
              </a:rPr>
              <a:t>A Web database is a database application designed to be managed and accessed through the Internet</a:t>
            </a:r>
            <a:r>
              <a:rPr lang="en-GB" sz="2200" dirty="0" smtClean="0">
                <a:latin typeface="Lucida Sans" panose="020B0602030504020204" pitchFamily="34" charset="0"/>
              </a:rPr>
              <a:t>.</a:t>
            </a:r>
          </a:p>
          <a:p>
            <a:pPr algn="just"/>
            <a:r>
              <a:rPr lang="en-GB" sz="2200" dirty="0">
                <a:latin typeface="Lucida Sans" panose="020B0602030504020204" pitchFamily="34" charset="0"/>
              </a:rPr>
              <a:t>Website operators can manage this collection of data and present analytical results based on the data in the Web database application</a:t>
            </a:r>
            <a:r>
              <a:rPr lang="en-GB" sz="2200" dirty="0" smtClean="0">
                <a:latin typeface="Lucida Sans" panose="020B0602030504020204" pitchFamily="34" charset="0"/>
              </a:rPr>
              <a:t>.</a:t>
            </a:r>
          </a:p>
          <a:p>
            <a:pPr algn="just"/>
            <a:r>
              <a:rPr lang="en-GB" sz="2200" dirty="0">
                <a:latin typeface="Lucida Sans" panose="020B0602030504020204" pitchFamily="34" charset="0"/>
              </a:rPr>
              <a:t>Databases first appeared in the 1990s, and have been an asset for businesses, allowing the collection of seemingly infinite amounts of data from infinite amounts of customers</a:t>
            </a:r>
            <a:r>
              <a:rPr lang="en-GB" sz="2200" dirty="0" smtClean="0">
                <a:latin typeface="Lucida Sans" panose="020B0602030504020204" pitchFamily="34" charset="0"/>
              </a:rPr>
              <a:t>.</a:t>
            </a:r>
          </a:p>
          <a:p>
            <a:pPr algn="just"/>
            <a:r>
              <a:rPr lang="en-GB" sz="2400" dirty="0"/>
              <a:t>Web databases enable collected data to be organized and </a:t>
            </a:r>
            <a:r>
              <a:rPr lang="en-GB" sz="2400" dirty="0" err="1"/>
              <a:t>cataloged</a:t>
            </a:r>
            <a:r>
              <a:rPr lang="en-GB" sz="2400" dirty="0"/>
              <a:t> thoroughly within hundreds of parameters</a:t>
            </a:r>
            <a:r>
              <a:rPr lang="en-GB" sz="2400" dirty="0" smtClean="0"/>
              <a:t>.</a:t>
            </a:r>
          </a:p>
          <a:p>
            <a:pPr algn="just"/>
            <a:r>
              <a:rPr lang="en-GB" sz="2400" dirty="0"/>
              <a:t>The Web database does not require advanced computer skills, and many database software programs provide an easy "click-and-create" style with no complicated </a:t>
            </a:r>
            <a:r>
              <a:rPr lang="en-GB" sz="2400" dirty="0" smtClean="0"/>
              <a:t>coding.</a:t>
            </a:r>
          </a:p>
          <a:p>
            <a:pPr algn="just"/>
            <a:endParaRPr lang="en-GB" sz="2200" dirty="0" smtClean="0">
              <a:latin typeface="Lucida Sans" panose="020B0602030504020204" pitchFamily="34" charset="0"/>
            </a:endParaRPr>
          </a:p>
          <a:p>
            <a:endParaRPr lang="en-IN" dirty="0"/>
          </a:p>
        </p:txBody>
      </p:sp>
      <p:sp>
        <p:nvSpPr>
          <p:cNvPr id="4" name="Footer Placeholder 3"/>
          <p:cNvSpPr>
            <a:spLocks noGrp="1"/>
          </p:cNvSpPr>
          <p:nvPr>
            <p:ph type="ftr" sz="quarter" idx="11"/>
          </p:nvPr>
        </p:nvSpPr>
        <p:spPr>
          <a:xfrm>
            <a:off x="-2772816" y="6356350"/>
            <a:ext cx="8792616" cy="673050"/>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spTree>
    <p:extLst>
      <p:ext uri="{BB962C8B-B14F-4D97-AF65-F5344CB8AC3E}">
        <p14:creationId xmlns:p14="http://schemas.microsoft.com/office/powerpoint/2010/main" val="160523917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467544" y="1052736"/>
            <a:ext cx="8280920" cy="5472608"/>
          </a:xfrm>
          <a:prstGeom prst="rect">
            <a:avLst/>
          </a:prstGeom>
        </p:spPr>
      </p:pic>
      <p:sp>
        <p:nvSpPr>
          <p:cNvPr id="4" name="Footer Placeholder 3"/>
          <p:cNvSpPr>
            <a:spLocks noGrp="1"/>
          </p:cNvSpPr>
          <p:nvPr>
            <p:ph type="ftr" sz="quarter" idx="11"/>
          </p:nvPr>
        </p:nvSpPr>
        <p:spPr>
          <a:xfrm>
            <a:off x="-2916832" y="6356350"/>
            <a:ext cx="8936632" cy="673050"/>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spTree>
    <p:extLst>
      <p:ext uri="{BB962C8B-B14F-4D97-AF65-F5344CB8AC3E}">
        <p14:creationId xmlns:p14="http://schemas.microsoft.com/office/powerpoint/2010/main" val="365327483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79512" y="1052736"/>
            <a:ext cx="8507288" cy="5303614"/>
          </a:xfrm>
          <a:prstGeom prst="rect">
            <a:avLst/>
          </a:prstGeom>
        </p:spPr>
      </p:pic>
      <p:sp>
        <p:nvSpPr>
          <p:cNvPr id="4" name="Footer Placeholder 3"/>
          <p:cNvSpPr>
            <a:spLocks noGrp="1"/>
          </p:cNvSpPr>
          <p:nvPr>
            <p:ph type="ftr" sz="quarter" idx="11"/>
          </p:nvPr>
        </p:nvSpPr>
        <p:spPr>
          <a:xfrm>
            <a:off x="-2916832" y="6356350"/>
            <a:ext cx="8936632" cy="673050"/>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spTree>
    <p:extLst>
      <p:ext uri="{BB962C8B-B14F-4D97-AF65-F5344CB8AC3E}">
        <p14:creationId xmlns:p14="http://schemas.microsoft.com/office/powerpoint/2010/main" val="166144274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476672"/>
            <a:ext cx="8579296" cy="936104"/>
          </a:xfrm>
        </p:spPr>
        <p:txBody>
          <a:bodyPr>
            <a:noAutofit/>
          </a:bodyPr>
          <a:lstStyle/>
          <a:p>
            <a:pPr algn="l"/>
            <a:r>
              <a:rPr lang="en-US" sz="3200" b="1" dirty="0">
                <a:solidFill>
                  <a:srgbClr val="C00000"/>
                </a:solidFill>
                <a:latin typeface="Lucida Sans" panose="020B0602030504020204" pitchFamily="34" charset="0"/>
              </a:rPr>
              <a:t>Choosing a DBMS.</a:t>
            </a:r>
            <a:r>
              <a:rPr lang="en-IN" sz="3200" b="1" dirty="0">
                <a:solidFill>
                  <a:srgbClr val="C00000"/>
                </a:solidFill>
                <a:latin typeface="Lucida Sans" panose="020B0602030504020204" pitchFamily="34" charset="0"/>
              </a:rPr>
              <a:t/>
            </a:r>
            <a:br>
              <a:rPr lang="en-IN" sz="3200" b="1" dirty="0">
                <a:solidFill>
                  <a:srgbClr val="C00000"/>
                </a:solidFill>
                <a:latin typeface="Lucida Sans" panose="020B0602030504020204" pitchFamily="34" charset="0"/>
              </a:rPr>
            </a:br>
            <a:endParaRPr lang="en-IN" sz="3200" b="1" dirty="0">
              <a:solidFill>
                <a:srgbClr val="C00000"/>
              </a:solidFill>
              <a:latin typeface="Lucida Sans" panose="020B0602030504020204" pitchFamily="34" charset="0"/>
            </a:endParaRPr>
          </a:p>
        </p:txBody>
      </p:sp>
      <p:sp>
        <p:nvSpPr>
          <p:cNvPr id="3" name="Content Placeholder 2"/>
          <p:cNvSpPr>
            <a:spLocks noGrp="1"/>
          </p:cNvSpPr>
          <p:nvPr>
            <p:ph idx="1"/>
          </p:nvPr>
        </p:nvSpPr>
        <p:spPr>
          <a:xfrm>
            <a:off x="107504" y="1052736"/>
            <a:ext cx="8928992" cy="5616624"/>
          </a:xfrm>
        </p:spPr>
        <p:txBody>
          <a:bodyPr>
            <a:normAutofit lnSpcReduction="10000"/>
          </a:bodyPr>
          <a:lstStyle/>
          <a:p>
            <a:r>
              <a:rPr lang="en-IN" b="1" dirty="0">
                <a:solidFill>
                  <a:srgbClr val="00B050"/>
                </a:solidFill>
                <a:latin typeface="Lucida Sans" panose="020B0602030504020204" pitchFamily="34" charset="0"/>
              </a:rPr>
              <a:t>Usability</a:t>
            </a:r>
          </a:p>
          <a:p>
            <a:r>
              <a:rPr lang="en-IN" b="1" dirty="0">
                <a:solidFill>
                  <a:srgbClr val="00B050"/>
                </a:solidFill>
                <a:latin typeface="Lucida Sans" panose="020B0602030504020204" pitchFamily="34" charset="0"/>
              </a:rPr>
              <a:t>Visualisation &amp; Reporting</a:t>
            </a:r>
          </a:p>
          <a:p>
            <a:r>
              <a:rPr lang="en-IN" b="1" dirty="0">
                <a:solidFill>
                  <a:srgbClr val="00B050"/>
                </a:solidFill>
                <a:latin typeface="Lucida Sans" panose="020B0602030504020204" pitchFamily="34" charset="0"/>
              </a:rPr>
              <a:t>Security</a:t>
            </a:r>
          </a:p>
          <a:p>
            <a:r>
              <a:rPr lang="en-IN" b="1" dirty="0">
                <a:solidFill>
                  <a:srgbClr val="00B050"/>
                </a:solidFill>
                <a:latin typeface="Lucida Sans" panose="020B0602030504020204" pitchFamily="34" charset="0"/>
              </a:rPr>
              <a:t>Functionality</a:t>
            </a:r>
          </a:p>
          <a:p>
            <a:r>
              <a:rPr lang="en-IN" b="1" dirty="0">
                <a:solidFill>
                  <a:srgbClr val="00B050"/>
                </a:solidFill>
                <a:latin typeface="Lucida Sans" panose="020B0602030504020204" pitchFamily="34" charset="0"/>
              </a:rPr>
              <a:t>Support &amp; Development</a:t>
            </a:r>
          </a:p>
          <a:p>
            <a:r>
              <a:rPr lang="en-IN" b="1" dirty="0">
                <a:solidFill>
                  <a:srgbClr val="00B050"/>
                </a:solidFill>
                <a:latin typeface="Lucida Sans" panose="020B0602030504020204" pitchFamily="34" charset="0"/>
              </a:rPr>
              <a:t>Integration</a:t>
            </a:r>
          </a:p>
          <a:p>
            <a:r>
              <a:rPr lang="en-IN" b="1" dirty="0">
                <a:solidFill>
                  <a:srgbClr val="00B050"/>
                </a:solidFill>
                <a:latin typeface="Lucida Sans" panose="020B0602030504020204" pitchFamily="34" charset="0"/>
              </a:rPr>
              <a:t>Scalability</a:t>
            </a:r>
          </a:p>
          <a:p>
            <a:r>
              <a:rPr lang="en-IN" b="1" dirty="0">
                <a:solidFill>
                  <a:srgbClr val="00B050"/>
                </a:solidFill>
                <a:latin typeface="Lucida Sans" panose="020B0602030504020204" pitchFamily="34" charset="0"/>
              </a:rPr>
              <a:t>Cost and Suitability</a:t>
            </a:r>
          </a:p>
          <a:p>
            <a:r>
              <a:rPr lang="en-IN" b="1" dirty="0" smtClean="0">
                <a:solidFill>
                  <a:srgbClr val="00B050"/>
                </a:solidFill>
                <a:latin typeface="Lucida Sans" panose="020B0602030504020204" pitchFamily="34" charset="0"/>
              </a:rPr>
              <a:t>Hosting</a:t>
            </a:r>
          </a:p>
          <a:p>
            <a:r>
              <a:rPr lang="en-IN" b="1" dirty="0" smtClean="0">
                <a:solidFill>
                  <a:srgbClr val="00B050"/>
                </a:solidFill>
                <a:latin typeface="Lucida Sans" panose="020B0602030504020204" pitchFamily="34" charset="0"/>
              </a:rPr>
              <a:t>Updates</a:t>
            </a:r>
            <a:endParaRPr lang="en-IN" b="1" dirty="0">
              <a:solidFill>
                <a:srgbClr val="00B050"/>
              </a:solidFill>
              <a:latin typeface="Lucida Sans" panose="020B0602030504020204" pitchFamily="34" charset="0"/>
            </a:endParaRPr>
          </a:p>
          <a:p>
            <a:endParaRPr lang="en-IN" dirty="0"/>
          </a:p>
        </p:txBody>
      </p:sp>
      <p:sp>
        <p:nvSpPr>
          <p:cNvPr id="4" name="Footer Placeholder 3"/>
          <p:cNvSpPr>
            <a:spLocks noGrp="1"/>
          </p:cNvSpPr>
          <p:nvPr>
            <p:ph type="ftr" sz="quarter" idx="11"/>
          </p:nvPr>
        </p:nvSpPr>
        <p:spPr>
          <a:xfrm>
            <a:off x="-2916832" y="6356350"/>
            <a:ext cx="8936632" cy="673050"/>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spTree>
    <p:extLst>
      <p:ext uri="{BB962C8B-B14F-4D97-AF65-F5344CB8AC3E}">
        <p14:creationId xmlns:p14="http://schemas.microsoft.com/office/powerpoint/2010/main" val="399500611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36912"/>
            <a:ext cx="8229600" cy="3489251"/>
          </a:xfrm>
        </p:spPr>
        <p:txBody>
          <a:bodyPr>
            <a:normAutofit/>
          </a:bodyPr>
          <a:lstStyle/>
          <a:p>
            <a:pPr marL="0" indent="0" algn="ctr">
              <a:buNone/>
            </a:pPr>
            <a:r>
              <a:rPr lang="en-IN" sz="9600" dirty="0" smtClean="0">
                <a:solidFill>
                  <a:srgbClr val="C00000"/>
                </a:solidFill>
                <a:latin typeface="Algerian" panose="04020705040A02060702" pitchFamily="82" charset="0"/>
              </a:rPr>
              <a:t>THANK YOU</a:t>
            </a:r>
            <a:endParaRPr lang="en-IN" sz="9600" dirty="0">
              <a:solidFill>
                <a:srgbClr val="C00000"/>
              </a:solidFill>
              <a:latin typeface="Algerian" panose="04020705040A02060702" pitchFamily="82" charset="0"/>
            </a:endParaRPr>
          </a:p>
        </p:txBody>
      </p:sp>
      <p:sp>
        <p:nvSpPr>
          <p:cNvPr id="4" name="Footer Placeholder 3"/>
          <p:cNvSpPr>
            <a:spLocks noGrp="1"/>
          </p:cNvSpPr>
          <p:nvPr>
            <p:ph type="ftr" sz="quarter" idx="11"/>
          </p:nvPr>
        </p:nvSpPr>
        <p:spPr>
          <a:xfrm>
            <a:off x="-2916832" y="6356350"/>
            <a:ext cx="8936632" cy="673050"/>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spTree>
    <p:extLst>
      <p:ext uri="{BB962C8B-B14F-4D97-AF65-F5344CB8AC3E}">
        <p14:creationId xmlns:p14="http://schemas.microsoft.com/office/powerpoint/2010/main" val="39172338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052736"/>
            <a:ext cx="9144000" cy="5805264"/>
          </a:xfrm>
        </p:spPr>
        <p:txBody>
          <a:bodyPr>
            <a:normAutofit fontScale="77500" lnSpcReduction="20000"/>
          </a:bodyPr>
          <a:lstStyle/>
          <a:p>
            <a:r>
              <a:rPr lang="en-GB" b="1" dirty="0">
                <a:solidFill>
                  <a:srgbClr val="FF0000"/>
                </a:solidFill>
              </a:rPr>
              <a:t>DBMS allows users the following tasks:</a:t>
            </a:r>
            <a:endParaRPr lang="en-GB" dirty="0">
              <a:solidFill>
                <a:srgbClr val="FF0000"/>
              </a:solidFill>
            </a:endParaRPr>
          </a:p>
          <a:p>
            <a:pPr algn="just">
              <a:lnSpc>
                <a:spcPct val="120000"/>
              </a:lnSpc>
            </a:pPr>
            <a:r>
              <a:rPr lang="en-GB" sz="3100" b="1" dirty="0">
                <a:latin typeface="Lucida Sans" panose="020B0602030504020204" pitchFamily="34" charset="0"/>
              </a:rPr>
              <a:t>Data Definition:</a:t>
            </a:r>
            <a:r>
              <a:rPr lang="en-GB" sz="3100" dirty="0">
                <a:latin typeface="Lucida Sans" panose="020B0602030504020204" pitchFamily="34" charset="0"/>
              </a:rPr>
              <a:t> </a:t>
            </a:r>
            <a:r>
              <a:rPr lang="en-GB" sz="3100" dirty="0">
                <a:solidFill>
                  <a:srgbClr val="0070C0"/>
                </a:solidFill>
                <a:latin typeface="Lucida Sans" panose="020B0602030504020204" pitchFamily="34" charset="0"/>
              </a:rPr>
              <a:t>It is used for creation, modification, and removal of definition that defines the organization of data in the database.</a:t>
            </a:r>
          </a:p>
          <a:p>
            <a:pPr algn="just">
              <a:lnSpc>
                <a:spcPct val="120000"/>
              </a:lnSpc>
            </a:pPr>
            <a:r>
              <a:rPr lang="en-GB" sz="3100" b="1" dirty="0">
                <a:latin typeface="Lucida Sans" panose="020B0602030504020204" pitchFamily="34" charset="0"/>
              </a:rPr>
              <a:t>Data </a:t>
            </a:r>
            <a:r>
              <a:rPr lang="en-GB" sz="3100" b="1" dirty="0" smtClean="0">
                <a:latin typeface="Lucida Sans" panose="020B0602030504020204" pitchFamily="34" charset="0"/>
              </a:rPr>
              <a:t>Updating:</a:t>
            </a:r>
            <a:r>
              <a:rPr lang="en-GB" sz="3100" dirty="0">
                <a:latin typeface="Lucida Sans" panose="020B0602030504020204" pitchFamily="34" charset="0"/>
              </a:rPr>
              <a:t> </a:t>
            </a:r>
            <a:r>
              <a:rPr lang="en-GB" sz="3100" dirty="0">
                <a:solidFill>
                  <a:srgbClr val="0070C0"/>
                </a:solidFill>
                <a:latin typeface="Lucida Sans" panose="020B0602030504020204" pitchFamily="34" charset="0"/>
              </a:rPr>
              <a:t>It is used for the insertion, modification, and deletion of the actual data in the database</a:t>
            </a:r>
            <a:r>
              <a:rPr lang="en-GB" sz="3100" dirty="0">
                <a:latin typeface="Lucida Sans" panose="020B0602030504020204" pitchFamily="34" charset="0"/>
              </a:rPr>
              <a:t>.</a:t>
            </a:r>
          </a:p>
          <a:p>
            <a:pPr algn="just">
              <a:lnSpc>
                <a:spcPct val="120000"/>
              </a:lnSpc>
            </a:pPr>
            <a:r>
              <a:rPr lang="en-GB" sz="3100" b="1" dirty="0">
                <a:latin typeface="Lucida Sans" panose="020B0602030504020204" pitchFamily="34" charset="0"/>
              </a:rPr>
              <a:t>Data Retrieval:</a:t>
            </a:r>
            <a:r>
              <a:rPr lang="en-GB" sz="3100" dirty="0">
                <a:latin typeface="Lucida Sans" panose="020B0602030504020204" pitchFamily="34" charset="0"/>
              </a:rPr>
              <a:t> </a:t>
            </a:r>
            <a:r>
              <a:rPr lang="en-GB" sz="3100" dirty="0">
                <a:solidFill>
                  <a:srgbClr val="0070C0"/>
                </a:solidFill>
                <a:latin typeface="Lucida Sans" panose="020B0602030504020204" pitchFamily="34" charset="0"/>
              </a:rPr>
              <a:t>It is used to retrieve the data from the database which can be used by applications for various purposes.</a:t>
            </a:r>
          </a:p>
          <a:p>
            <a:pPr algn="just">
              <a:lnSpc>
                <a:spcPct val="120000"/>
              </a:lnSpc>
            </a:pPr>
            <a:r>
              <a:rPr lang="en-GB" sz="3100" b="1" dirty="0">
                <a:latin typeface="Lucida Sans" panose="020B0602030504020204" pitchFamily="34" charset="0"/>
              </a:rPr>
              <a:t>User Administration:</a:t>
            </a:r>
            <a:r>
              <a:rPr lang="en-GB" sz="3100" dirty="0">
                <a:latin typeface="Lucida Sans" panose="020B0602030504020204" pitchFamily="34" charset="0"/>
              </a:rPr>
              <a:t> </a:t>
            </a:r>
            <a:r>
              <a:rPr lang="en-GB" sz="3100" dirty="0">
                <a:solidFill>
                  <a:srgbClr val="0070C0"/>
                </a:solidFill>
                <a:latin typeface="Lucida Sans" panose="020B0602030504020204" pitchFamily="34" charset="0"/>
              </a:rPr>
              <a:t>It is used for registering and monitoring users, maintain data integrity, enforcing data security, dealing with concurrency control, monitoring performance and recovering information corrupted by unexpected failure.</a:t>
            </a:r>
          </a:p>
          <a:p>
            <a:endParaRPr lang="en-IN" dirty="0"/>
          </a:p>
        </p:txBody>
      </p:sp>
      <p:sp>
        <p:nvSpPr>
          <p:cNvPr id="4" name="Footer Placeholder 3"/>
          <p:cNvSpPr>
            <a:spLocks noGrp="1"/>
          </p:cNvSpPr>
          <p:nvPr>
            <p:ph type="ftr" sz="quarter" idx="11"/>
          </p:nvPr>
        </p:nvSpPr>
        <p:spPr>
          <a:xfrm>
            <a:off x="-2844824" y="6356350"/>
            <a:ext cx="8864624" cy="601042"/>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spTree>
    <p:extLst>
      <p:ext uri="{BB962C8B-B14F-4D97-AF65-F5344CB8AC3E}">
        <p14:creationId xmlns:p14="http://schemas.microsoft.com/office/powerpoint/2010/main" val="11894645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980728"/>
            <a:ext cx="8964488" cy="5976664"/>
          </a:xfrm>
        </p:spPr>
        <p:txBody>
          <a:bodyPr>
            <a:normAutofit fontScale="47500" lnSpcReduction="20000"/>
          </a:bodyPr>
          <a:lstStyle/>
          <a:p>
            <a:r>
              <a:rPr lang="en-GB" sz="4200" b="1" dirty="0">
                <a:solidFill>
                  <a:srgbClr val="FF0000"/>
                </a:solidFill>
                <a:latin typeface="Lucida Sans" panose="020B0602030504020204" pitchFamily="34" charset="0"/>
              </a:rPr>
              <a:t>Characteristics of DBMS</a:t>
            </a:r>
          </a:p>
          <a:p>
            <a:pPr algn="just">
              <a:lnSpc>
                <a:spcPct val="170000"/>
              </a:lnSpc>
            </a:pPr>
            <a:r>
              <a:rPr lang="en-GB" sz="3800" dirty="0">
                <a:solidFill>
                  <a:srgbClr val="0070C0"/>
                </a:solidFill>
                <a:latin typeface="Lucida Sans" panose="020B0602030504020204" pitchFamily="34" charset="0"/>
              </a:rPr>
              <a:t>It uses a digital repository established on a server to store and manage the information.</a:t>
            </a:r>
          </a:p>
          <a:p>
            <a:pPr algn="just">
              <a:lnSpc>
                <a:spcPct val="170000"/>
              </a:lnSpc>
            </a:pPr>
            <a:r>
              <a:rPr lang="en-GB" sz="3800" dirty="0">
                <a:solidFill>
                  <a:srgbClr val="0070C0"/>
                </a:solidFill>
                <a:latin typeface="Lucida Sans" panose="020B0602030504020204" pitchFamily="34" charset="0"/>
              </a:rPr>
              <a:t>It can provide a clear and logical view of the process that manipulates data.</a:t>
            </a:r>
          </a:p>
          <a:p>
            <a:pPr algn="just">
              <a:lnSpc>
                <a:spcPct val="170000"/>
              </a:lnSpc>
            </a:pPr>
            <a:r>
              <a:rPr lang="en-GB" sz="3800" dirty="0">
                <a:solidFill>
                  <a:srgbClr val="0070C0"/>
                </a:solidFill>
                <a:latin typeface="Lucida Sans" panose="020B0602030504020204" pitchFamily="34" charset="0"/>
              </a:rPr>
              <a:t>DBMS contains automatic backup and recovery procedures.</a:t>
            </a:r>
          </a:p>
          <a:p>
            <a:pPr algn="just">
              <a:lnSpc>
                <a:spcPct val="170000"/>
              </a:lnSpc>
            </a:pPr>
            <a:r>
              <a:rPr lang="en-GB" sz="3800" dirty="0">
                <a:solidFill>
                  <a:srgbClr val="0070C0"/>
                </a:solidFill>
                <a:latin typeface="Lucida Sans" panose="020B0602030504020204" pitchFamily="34" charset="0"/>
              </a:rPr>
              <a:t>It contains ACID properties which maintain data in a healthy state in case of failure.</a:t>
            </a:r>
          </a:p>
          <a:p>
            <a:pPr algn="just">
              <a:lnSpc>
                <a:spcPct val="170000"/>
              </a:lnSpc>
            </a:pPr>
            <a:r>
              <a:rPr lang="en-GB" sz="3800" dirty="0">
                <a:solidFill>
                  <a:srgbClr val="0070C0"/>
                </a:solidFill>
                <a:latin typeface="Lucida Sans" panose="020B0602030504020204" pitchFamily="34" charset="0"/>
              </a:rPr>
              <a:t>It can reduce the complex relationship between data.</a:t>
            </a:r>
          </a:p>
          <a:p>
            <a:pPr algn="just">
              <a:lnSpc>
                <a:spcPct val="170000"/>
              </a:lnSpc>
            </a:pPr>
            <a:r>
              <a:rPr lang="en-GB" sz="3800" dirty="0">
                <a:solidFill>
                  <a:srgbClr val="0070C0"/>
                </a:solidFill>
                <a:latin typeface="Lucida Sans" panose="020B0602030504020204" pitchFamily="34" charset="0"/>
              </a:rPr>
              <a:t>It is used to support manipulation and processing of data.</a:t>
            </a:r>
          </a:p>
          <a:p>
            <a:pPr algn="just">
              <a:lnSpc>
                <a:spcPct val="170000"/>
              </a:lnSpc>
            </a:pPr>
            <a:r>
              <a:rPr lang="en-GB" sz="3800" dirty="0">
                <a:solidFill>
                  <a:srgbClr val="0070C0"/>
                </a:solidFill>
                <a:latin typeface="Lucida Sans" panose="020B0602030504020204" pitchFamily="34" charset="0"/>
              </a:rPr>
              <a:t>It is used to provide security of data.</a:t>
            </a:r>
          </a:p>
          <a:p>
            <a:pPr algn="just">
              <a:lnSpc>
                <a:spcPct val="170000"/>
              </a:lnSpc>
            </a:pPr>
            <a:r>
              <a:rPr lang="en-GB" sz="3800" dirty="0">
                <a:solidFill>
                  <a:srgbClr val="0070C0"/>
                </a:solidFill>
                <a:latin typeface="Lucida Sans" panose="020B0602030504020204" pitchFamily="34" charset="0"/>
              </a:rPr>
              <a:t>It can view the database from different viewpoints according to the requirements of the user.</a:t>
            </a:r>
          </a:p>
          <a:p>
            <a:pPr marL="0" indent="0">
              <a:buNone/>
            </a:pPr>
            <a:endParaRPr lang="en-IN" dirty="0"/>
          </a:p>
        </p:txBody>
      </p:sp>
      <p:sp>
        <p:nvSpPr>
          <p:cNvPr id="4" name="Footer Placeholder 3"/>
          <p:cNvSpPr>
            <a:spLocks noGrp="1"/>
          </p:cNvSpPr>
          <p:nvPr>
            <p:ph type="ftr" sz="quarter" idx="11"/>
          </p:nvPr>
        </p:nvSpPr>
        <p:spPr>
          <a:xfrm>
            <a:off x="-2772816" y="6492875"/>
            <a:ext cx="8792616" cy="365125"/>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spTree>
    <p:extLst>
      <p:ext uri="{BB962C8B-B14F-4D97-AF65-F5344CB8AC3E}">
        <p14:creationId xmlns:p14="http://schemas.microsoft.com/office/powerpoint/2010/main" val="29292692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620688"/>
            <a:ext cx="8928992" cy="6768752"/>
          </a:xfrm>
        </p:spPr>
        <p:txBody>
          <a:bodyPr>
            <a:normAutofit fontScale="47500" lnSpcReduction="20000"/>
          </a:bodyPr>
          <a:lstStyle/>
          <a:p>
            <a:r>
              <a:rPr lang="en-GB" sz="4200" b="1" dirty="0">
                <a:solidFill>
                  <a:srgbClr val="FF0000"/>
                </a:solidFill>
                <a:latin typeface="Lucida Sans" panose="020B0602030504020204" pitchFamily="34" charset="0"/>
              </a:rPr>
              <a:t>Advantages of DBMS</a:t>
            </a:r>
          </a:p>
          <a:p>
            <a:pPr algn="just">
              <a:lnSpc>
                <a:spcPct val="170000"/>
              </a:lnSpc>
            </a:pPr>
            <a:r>
              <a:rPr lang="en-GB" sz="3800" b="1" dirty="0">
                <a:latin typeface="Lucida Sans" panose="020B0602030504020204" pitchFamily="34" charset="0"/>
              </a:rPr>
              <a:t>Controls database redundancy:</a:t>
            </a:r>
            <a:r>
              <a:rPr lang="en-GB" sz="3800" dirty="0">
                <a:latin typeface="Lucida Sans" panose="020B0602030504020204" pitchFamily="34" charset="0"/>
              </a:rPr>
              <a:t> </a:t>
            </a:r>
            <a:r>
              <a:rPr lang="en-GB" sz="3800" dirty="0">
                <a:solidFill>
                  <a:srgbClr val="0070C0"/>
                </a:solidFill>
                <a:latin typeface="Lucida Sans" panose="020B0602030504020204" pitchFamily="34" charset="0"/>
              </a:rPr>
              <a:t>It can control data redundancy because it stores all the data in one single database file and that recorded data is placed in the database.</a:t>
            </a:r>
          </a:p>
          <a:p>
            <a:pPr algn="just">
              <a:lnSpc>
                <a:spcPct val="170000"/>
              </a:lnSpc>
            </a:pPr>
            <a:r>
              <a:rPr lang="en-GB" sz="3800" b="1" dirty="0">
                <a:latin typeface="Lucida Sans" panose="020B0602030504020204" pitchFamily="34" charset="0"/>
              </a:rPr>
              <a:t>Data sharing:</a:t>
            </a:r>
            <a:r>
              <a:rPr lang="en-GB" sz="3800" dirty="0">
                <a:latin typeface="Lucida Sans" panose="020B0602030504020204" pitchFamily="34" charset="0"/>
              </a:rPr>
              <a:t> </a:t>
            </a:r>
            <a:r>
              <a:rPr lang="en-GB" sz="3800" dirty="0">
                <a:solidFill>
                  <a:srgbClr val="0070C0"/>
                </a:solidFill>
                <a:latin typeface="Lucida Sans" panose="020B0602030504020204" pitchFamily="34" charset="0"/>
              </a:rPr>
              <a:t>In DBMS, the authorized users of an organization can share the data among multiple users.</a:t>
            </a:r>
          </a:p>
          <a:p>
            <a:pPr algn="just">
              <a:lnSpc>
                <a:spcPct val="170000"/>
              </a:lnSpc>
            </a:pPr>
            <a:r>
              <a:rPr lang="en-GB" sz="3800" b="1" dirty="0">
                <a:latin typeface="Lucida Sans" panose="020B0602030504020204" pitchFamily="34" charset="0"/>
              </a:rPr>
              <a:t>Easily Maintenance:</a:t>
            </a:r>
            <a:r>
              <a:rPr lang="en-GB" sz="3800" dirty="0">
                <a:latin typeface="Lucida Sans" panose="020B0602030504020204" pitchFamily="34" charset="0"/>
              </a:rPr>
              <a:t> </a:t>
            </a:r>
            <a:r>
              <a:rPr lang="en-GB" sz="3800" dirty="0">
                <a:solidFill>
                  <a:srgbClr val="0070C0"/>
                </a:solidFill>
                <a:latin typeface="Lucida Sans" panose="020B0602030504020204" pitchFamily="34" charset="0"/>
              </a:rPr>
              <a:t>It can be easily maintainable due to the centralized nature of the database system.</a:t>
            </a:r>
          </a:p>
          <a:p>
            <a:pPr algn="just">
              <a:lnSpc>
                <a:spcPct val="170000"/>
              </a:lnSpc>
            </a:pPr>
            <a:r>
              <a:rPr lang="en-GB" sz="3800" b="1" dirty="0">
                <a:latin typeface="Lucida Sans" panose="020B0602030504020204" pitchFamily="34" charset="0"/>
              </a:rPr>
              <a:t>Reduce time:</a:t>
            </a:r>
            <a:r>
              <a:rPr lang="en-GB" sz="3800" dirty="0">
                <a:latin typeface="Lucida Sans" panose="020B0602030504020204" pitchFamily="34" charset="0"/>
              </a:rPr>
              <a:t> </a:t>
            </a:r>
            <a:r>
              <a:rPr lang="en-GB" sz="3800" dirty="0">
                <a:solidFill>
                  <a:srgbClr val="0070C0"/>
                </a:solidFill>
                <a:latin typeface="Lucida Sans" panose="020B0602030504020204" pitchFamily="34" charset="0"/>
              </a:rPr>
              <a:t>It reduces development time and maintenance need.</a:t>
            </a:r>
          </a:p>
          <a:p>
            <a:pPr algn="just">
              <a:lnSpc>
                <a:spcPct val="170000"/>
              </a:lnSpc>
            </a:pPr>
            <a:r>
              <a:rPr lang="en-GB" sz="3800" b="1" dirty="0">
                <a:latin typeface="Lucida Sans" panose="020B0602030504020204" pitchFamily="34" charset="0"/>
              </a:rPr>
              <a:t>Backup:</a:t>
            </a:r>
            <a:r>
              <a:rPr lang="en-GB" sz="3800" dirty="0">
                <a:latin typeface="Lucida Sans" panose="020B0602030504020204" pitchFamily="34" charset="0"/>
              </a:rPr>
              <a:t> </a:t>
            </a:r>
            <a:r>
              <a:rPr lang="en-GB" sz="3800" dirty="0">
                <a:solidFill>
                  <a:srgbClr val="0070C0"/>
                </a:solidFill>
                <a:latin typeface="Lucida Sans" panose="020B0602030504020204" pitchFamily="34" charset="0"/>
              </a:rPr>
              <a:t>It provides backup and recovery subsystems which create automatic backup of data from </a:t>
            </a:r>
            <a:r>
              <a:rPr lang="en-GB" sz="3800" dirty="0">
                <a:solidFill>
                  <a:srgbClr val="0070C0"/>
                </a:solidFill>
                <a:latin typeface="Lucida Sans" panose="020B0602030504020204" pitchFamily="34" charset="0"/>
                <a:hlinkClick r:id="rId2"/>
              </a:rPr>
              <a:t>hardware</a:t>
            </a:r>
            <a:r>
              <a:rPr lang="en-GB" sz="3800" dirty="0">
                <a:solidFill>
                  <a:srgbClr val="0070C0"/>
                </a:solidFill>
                <a:latin typeface="Lucida Sans" panose="020B0602030504020204" pitchFamily="34" charset="0"/>
              </a:rPr>
              <a:t> and </a:t>
            </a:r>
            <a:r>
              <a:rPr lang="en-GB" sz="3800" dirty="0">
                <a:solidFill>
                  <a:srgbClr val="0070C0"/>
                </a:solidFill>
                <a:latin typeface="Lucida Sans" panose="020B0602030504020204" pitchFamily="34" charset="0"/>
                <a:hlinkClick r:id="rId3"/>
              </a:rPr>
              <a:t>software</a:t>
            </a:r>
            <a:r>
              <a:rPr lang="en-GB" sz="3800" dirty="0">
                <a:solidFill>
                  <a:srgbClr val="0070C0"/>
                </a:solidFill>
                <a:latin typeface="Lucida Sans" panose="020B0602030504020204" pitchFamily="34" charset="0"/>
              </a:rPr>
              <a:t> failures and restores the data if required.</a:t>
            </a:r>
          </a:p>
          <a:p>
            <a:pPr algn="just">
              <a:lnSpc>
                <a:spcPct val="170000"/>
              </a:lnSpc>
            </a:pPr>
            <a:r>
              <a:rPr lang="en-GB" sz="3800" b="1" dirty="0">
                <a:latin typeface="Lucida Sans" panose="020B0602030504020204" pitchFamily="34" charset="0"/>
              </a:rPr>
              <a:t>multiple user interface:</a:t>
            </a:r>
            <a:r>
              <a:rPr lang="en-GB" sz="3800" dirty="0">
                <a:latin typeface="Lucida Sans" panose="020B0602030504020204" pitchFamily="34" charset="0"/>
              </a:rPr>
              <a:t> </a:t>
            </a:r>
            <a:r>
              <a:rPr lang="en-GB" sz="3800" dirty="0">
                <a:solidFill>
                  <a:srgbClr val="0070C0"/>
                </a:solidFill>
                <a:latin typeface="Lucida Sans" panose="020B0602030504020204" pitchFamily="34" charset="0"/>
              </a:rPr>
              <a:t>It provides different types of user interfaces like graphical user interfaces, application program </a:t>
            </a:r>
            <a:r>
              <a:rPr lang="en-GB" sz="3800" dirty="0" smtClean="0">
                <a:solidFill>
                  <a:srgbClr val="0070C0"/>
                </a:solidFill>
                <a:latin typeface="Lucida Sans" panose="020B0602030504020204" pitchFamily="34" charset="0"/>
              </a:rPr>
              <a:t>interfaces.</a:t>
            </a:r>
            <a:endParaRPr lang="en-GB" sz="3800" dirty="0">
              <a:solidFill>
                <a:srgbClr val="0070C0"/>
              </a:solidFill>
              <a:latin typeface="Lucida Sans" panose="020B0602030504020204" pitchFamily="34" charset="0"/>
            </a:endParaRPr>
          </a:p>
          <a:p>
            <a:endParaRPr lang="en-IN" dirty="0"/>
          </a:p>
        </p:txBody>
      </p:sp>
      <p:sp>
        <p:nvSpPr>
          <p:cNvPr id="4" name="Footer Placeholder 3"/>
          <p:cNvSpPr>
            <a:spLocks noGrp="1"/>
          </p:cNvSpPr>
          <p:nvPr>
            <p:ph type="ftr" sz="quarter" idx="11"/>
          </p:nvPr>
        </p:nvSpPr>
        <p:spPr>
          <a:xfrm>
            <a:off x="-2844824" y="6356350"/>
            <a:ext cx="8864624" cy="673050"/>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spTree>
    <p:extLst>
      <p:ext uri="{BB962C8B-B14F-4D97-AF65-F5344CB8AC3E}">
        <p14:creationId xmlns:p14="http://schemas.microsoft.com/office/powerpoint/2010/main" val="3152771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980728"/>
            <a:ext cx="8928992" cy="5145435"/>
          </a:xfrm>
        </p:spPr>
        <p:txBody>
          <a:bodyPr>
            <a:normAutofit fontScale="77500" lnSpcReduction="20000"/>
          </a:bodyPr>
          <a:lstStyle/>
          <a:p>
            <a:r>
              <a:rPr lang="en-GB" b="1" dirty="0">
                <a:solidFill>
                  <a:srgbClr val="FF0000"/>
                </a:solidFill>
                <a:latin typeface="Lucida Sans" panose="020B0602030504020204" pitchFamily="34" charset="0"/>
              </a:rPr>
              <a:t>Disadvantages of DBMS</a:t>
            </a:r>
          </a:p>
          <a:p>
            <a:pPr algn="just">
              <a:lnSpc>
                <a:spcPct val="160000"/>
              </a:lnSpc>
            </a:pPr>
            <a:r>
              <a:rPr lang="en-GB" sz="2600" b="1" dirty="0">
                <a:latin typeface="Lucida Sans" panose="020B0602030504020204" pitchFamily="34" charset="0"/>
              </a:rPr>
              <a:t>Cost of Hardware and Software:</a:t>
            </a:r>
            <a:r>
              <a:rPr lang="en-GB" sz="2600" dirty="0">
                <a:latin typeface="Lucida Sans" panose="020B0602030504020204" pitchFamily="34" charset="0"/>
              </a:rPr>
              <a:t> </a:t>
            </a:r>
            <a:r>
              <a:rPr lang="en-GB" sz="2600" dirty="0">
                <a:solidFill>
                  <a:srgbClr val="0070C0"/>
                </a:solidFill>
                <a:latin typeface="Lucida Sans" panose="020B0602030504020204" pitchFamily="34" charset="0"/>
              </a:rPr>
              <a:t>It requires a high speed of data processor and large memory size to run DBMS software.</a:t>
            </a:r>
          </a:p>
          <a:p>
            <a:pPr algn="just">
              <a:lnSpc>
                <a:spcPct val="160000"/>
              </a:lnSpc>
            </a:pPr>
            <a:r>
              <a:rPr lang="en-GB" sz="2600" b="1" dirty="0">
                <a:latin typeface="Lucida Sans" panose="020B0602030504020204" pitchFamily="34" charset="0"/>
              </a:rPr>
              <a:t>Size:</a:t>
            </a:r>
            <a:r>
              <a:rPr lang="en-GB" sz="2600" dirty="0">
                <a:latin typeface="Lucida Sans" panose="020B0602030504020204" pitchFamily="34" charset="0"/>
              </a:rPr>
              <a:t> </a:t>
            </a:r>
            <a:r>
              <a:rPr lang="en-GB" sz="2600" dirty="0">
                <a:solidFill>
                  <a:srgbClr val="0070C0"/>
                </a:solidFill>
                <a:latin typeface="Lucida Sans" panose="020B0602030504020204" pitchFamily="34" charset="0"/>
              </a:rPr>
              <a:t>It occupies a large space of disks and large memory to run them efficiently.</a:t>
            </a:r>
          </a:p>
          <a:p>
            <a:pPr algn="just">
              <a:lnSpc>
                <a:spcPct val="160000"/>
              </a:lnSpc>
            </a:pPr>
            <a:r>
              <a:rPr lang="en-GB" sz="2600" b="1" dirty="0">
                <a:latin typeface="Lucida Sans" panose="020B0602030504020204" pitchFamily="34" charset="0"/>
              </a:rPr>
              <a:t>Complexity:</a:t>
            </a:r>
            <a:r>
              <a:rPr lang="en-GB" sz="2600" dirty="0">
                <a:latin typeface="Lucida Sans" panose="020B0602030504020204" pitchFamily="34" charset="0"/>
              </a:rPr>
              <a:t> </a:t>
            </a:r>
            <a:r>
              <a:rPr lang="en-GB" sz="2600" dirty="0">
                <a:solidFill>
                  <a:srgbClr val="0070C0"/>
                </a:solidFill>
                <a:latin typeface="Lucida Sans" panose="020B0602030504020204" pitchFamily="34" charset="0"/>
              </a:rPr>
              <a:t>Database system creates additional complexity and requirements.</a:t>
            </a:r>
          </a:p>
          <a:p>
            <a:pPr algn="just">
              <a:lnSpc>
                <a:spcPct val="160000"/>
              </a:lnSpc>
            </a:pPr>
            <a:r>
              <a:rPr lang="en-GB" sz="2600" b="1" dirty="0">
                <a:latin typeface="Lucida Sans" panose="020B0602030504020204" pitchFamily="34" charset="0"/>
              </a:rPr>
              <a:t>Higher impact of failure:</a:t>
            </a:r>
            <a:r>
              <a:rPr lang="en-GB" sz="2600" dirty="0">
                <a:latin typeface="Lucida Sans" panose="020B0602030504020204" pitchFamily="34" charset="0"/>
              </a:rPr>
              <a:t> </a:t>
            </a:r>
            <a:r>
              <a:rPr lang="en-GB" sz="2600" dirty="0">
                <a:solidFill>
                  <a:srgbClr val="0070C0"/>
                </a:solidFill>
                <a:latin typeface="Lucida Sans" panose="020B0602030504020204" pitchFamily="34" charset="0"/>
              </a:rPr>
              <a:t>Failure is highly impacted the database because in most of the organization, all the data stored in a single database and if the database is damaged due to electric failure or database corruption then the data may be lost forever</a:t>
            </a:r>
            <a:r>
              <a:rPr lang="en-GB" sz="2600" dirty="0">
                <a:latin typeface="Lucida Sans" panose="020B0602030504020204" pitchFamily="34" charset="0"/>
              </a:rPr>
              <a:t>.</a:t>
            </a:r>
          </a:p>
          <a:p>
            <a:endParaRPr lang="en-IN" dirty="0"/>
          </a:p>
        </p:txBody>
      </p:sp>
      <p:sp>
        <p:nvSpPr>
          <p:cNvPr id="4" name="Footer Placeholder 3"/>
          <p:cNvSpPr>
            <a:spLocks noGrp="1"/>
          </p:cNvSpPr>
          <p:nvPr>
            <p:ph type="ftr" sz="quarter" idx="11"/>
          </p:nvPr>
        </p:nvSpPr>
        <p:spPr>
          <a:xfrm>
            <a:off x="-2844824" y="6356350"/>
            <a:ext cx="8864624" cy="673050"/>
          </a:xfrm>
        </p:spPr>
        <p:txBody>
          <a:bodyPr/>
          <a:lstStyle/>
          <a:p>
            <a:r>
              <a:rPr lang="en-IN" sz="1400" b="1" dirty="0" smtClean="0">
                <a:solidFill>
                  <a:schemeClr val="bg1"/>
                </a:solidFill>
                <a:latin typeface="Lucida Sans" panose="020B0602030504020204" pitchFamily="34" charset="0"/>
              </a:rPr>
              <a:t>Data Base Management Systems</a:t>
            </a:r>
            <a:endParaRPr lang="en-IN" sz="1400" b="1" dirty="0">
              <a:solidFill>
                <a:schemeClr val="bg1"/>
              </a:solidFill>
              <a:latin typeface="Lucida Sans" panose="020B0602030504020204" pitchFamily="34" charset="0"/>
            </a:endParaRPr>
          </a:p>
        </p:txBody>
      </p:sp>
    </p:spTree>
    <p:extLst>
      <p:ext uri="{BB962C8B-B14F-4D97-AF65-F5344CB8AC3E}">
        <p14:creationId xmlns:p14="http://schemas.microsoft.com/office/powerpoint/2010/main" val="8522017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740</TotalTime>
  <Words>3416</Words>
  <Application>Microsoft Office PowerPoint</Application>
  <PresentationFormat>On-screen Show (4:3)</PresentationFormat>
  <Paragraphs>419</Paragraphs>
  <Slides>54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54</vt:i4>
      </vt:variant>
    </vt:vector>
  </HeadingPairs>
  <TitlesOfParts>
    <vt:vector size="63" baseType="lpstr">
      <vt:lpstr>Algerian</vt:lpstr>
      <vt:lpstr>Arial</vt:lpstr>
      <vt:lpstr>Arial Black</vt:lpstr>
      <vt:lpstr>Calibri</vt:lpstr>
      <vt:lpstr>Graduate</vt:lpstr>
      <vt:lpstr>Liberation Sans</vt:lpstr>
      <vt:lpstr>Lucida Sans</vt:lpstr>
      <vt:lpstr>Times New Roman</vt:lpstr>
      <vt:lpstr>Office Theme</vt:lpstr>
      <vt:lpstr>UNIT-1 Introduction</vt:lpstr>
      <vt:lpstr>Course Outcomes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Popular DBMS Software </vt:lpstr>
      <vt:lpstr>Application of DBMS </vt:lpstr>
      <vt:lpstr>Types of DBMS </vt:lpstr>
      <vt:lpstr>PowerPoint Presentation</vt:lpstr>
      <vt:lpstr>DBMS Architecture </vt:lpstr>
      <vt:lpstr>1-Tier Architecture </vt:lpstr>
      <vt:lpstr>2-Tier Architecture </vt:lpstr>
      <vt:lpstr>PowerPoint Presentation</vt:lpstr>
      <vt:lpstr>3-Tier Architecture </vt:lpstr>
      <vt:lpstr>PowerPoint Presentation</vt:lpstr>
      <vt:lpstr>Data Abstraction</vt:lpstr>
      <vt:lpstr>PowerPoint Presentation</vt:lpstr>
      <vt:lpstr>DBMS Schema </vt:lpstr>
      <vt:lpstr>PowerPoint Presentation</vt:lpstr>
      <vt:lpstr>DBMS Instance </vt:lpstr>
      <vt:lpstr>DBMS Languages</vt:lpstr>
      <vt:lpstr>Data Definition Language (DDL) </vt:lpstr>
      <vt:lpstr>Data Manipulation Language (DML) </vt:lpstr>
      <vt:lpstr>Data Control language (DCL) </vt:lpstr>
      <vt:lpstr>Transaction Control Language(TCL) </vt:lpstr>
      <vt:lpstr>Data Independence</vt:lpstr>
      <vt:lpstr>Data Independence</vt:lpstr>
      <vt:lpstr>PowerPoint Presentation</vt:lpstr>
      <vt:lpstr>PowerPoint Presentation</vt:lpstr>
      <vt:lpstr>Difference between Physical and Logical Data Independence </vt:lpstr>
      <vt:lpstr>Importance of Data Independence </vt:lpstr>
      <vt:lpstr>Database Administrator</vt:lpstr>
      <vt:lpstr>Designing an Enterprise Database System</vt:lpstr>
      <vt:lpstr>Web Databases</vt:lpstr>
      <vt:lpstr>PowerPoint Presentation</vt:lpstr>
      <vt:lpstr>PowerPoint Presentation</vt:lpstr>
      <vt:lpstr>Choosing a DBMS.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jhonson</dc:creator>
  <cp:lastModifiedBy>Windows User</cp:lastModifiedBy>
  <cp:revision>36</cp:revision>
  <dcterms:created xsi:type="dcterms:W3CDTF">2018-06-12T17:38:58Z</dcterms:created>
  <dcterms:modified xsi:type="dcterms:W3CDTF">2022-07-15T06:15:33Z</dcterms:modified>
</cp:coreProperties>
</file>