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60" r:id="rId2"/>
    <p:sldId id="261" r:id="rId3"/>
    <p:sldId id="275" r:id="rId4"/>
    <p:sldId id="274" r:id="rId5"/>
    <p:sldId id="273" r:id="rId6"/>
    <p:sldId id="272" r:id="rId7"/>
    <p:sldId id="271" r:id="rId8"/>
    <p:sldId id="270" r:id="rId9"/>
    <p:sldId id="280" r:id="rId10"/>
    <p:sldId id="269" r:id="rId11"/>
    <p:sldId id="268" r:id="rId12"/>
    <p:sldId id="279" r:id="rId13"/>
    <p:sldId id="278" r:id="rId14"/>
    <p:sldId id="277" r:id="rId15"/>
    <p:sldId id="276" r:id="rId16"/>
    <p:sldId id="267" r:id="rId17"/>
    <p:sldId id="266" r:id="rId18"/>
    <p:sldId id="265" r:id="rId19"/>
    <p:sldId id="264" r:id="rId20"/>
    <p:sldId id="263" r:id="rId21"/>
    <p:sldId id="262" r:id="rId22"/>
    <p:sldId id="299" r:id="rId23"/>
    <p:sldId id="298" r:id="rId24"/>
    <p:sldId id="297" r:id="rId25"/>
    <p:sldId id="296" r:id="rId26"/>
    <p:sldId id="295" r:id="rId27"/>
    <p:sldId id="294" r:id="rId28"/>
    <p:sldId id="293" r:id="rId29"/>
    <p:sldId id="292" r:id="rId30"/>
    <p:sldId id="291" r:id="rId31"/>
    <p:sldId id="322" r:id="rId32"/>
    <p:sldId id="321" r:id="rId33"/>
    <p:sldId id="330" r:id="rId34"/>
    <p:sldId id="290" r:id="rId35"/>
    <p:sldId id="289" r:id="rId36"/>
    <p:sldId id="288" r:id="rId37"/>
    <p:sldId id="287" r:id="rId38"/>
    <p:sldId id="286" r:id="rId39"/>
    <p:sldId id="300" r:id="rId40"/>
    <p:sldId id="285" r:id="rId41"/>
    <p:sldId id="284" r:id="rId42"/>
    <p:sldId id="283" r:id="rId43"/>
    <p:sldId id="282" r:id="rId44"/>
    <p:sldId id="281" r:id="rId45"/>
    <p:sldId id="309" r:id="rId46"/>
    <p:sldId id="310" r:id="rId47"/>
    <p:sldId id="308" r:id="rId48"/>
    <p:sldId id="307" r:id="rId49"/>
    <p:sldId id="306" r:id="rId50"/>
    <p:sldId id="305" r:id="rId51"/>
    <p:sldId id="304" r:id="rId52"/>
    <p:sldId id="303" r:id="rId53"/>
    <p:sldId id="302" r:id="rId54"/>
    <p:sldId id="301" r:id="rId55"/>
    <p:sldId id="320" r:id="rId56"/>
    <p:sldId id="323" r:id="rId57"/>
    <p:sldId id="319" r:id="rId58"/>
    <p:sldId id="318" r:id="rId59"/>
    <p:sldId id="317" r:id="rId60"/>
    <p:sldId id="316" r:id="rId61"/>
    <p:sldId id="315" r:id="rId62"/>
    <p:sldId id="314" r:id="rId63"/>
    <p:sldId id="329" r:id="rId64"/>
    <p:sldId id="331" r:id="rId65"/>
    <p:sldId id="332" r:id="rId66"/>
    <p:sldId id="333" r:id="rId67"/>
    <p:sldId id="334" r:id="rId68"/>
    <p:sldId id="335" r:id="rId69"/>
    <p:sldId id="336" r:id="rId70"/>
    <p:sldId id="33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48" autoAdjust="0"/>
  </p:normalViewPr>
  <p:slideViewPr>
    <p:cSldViewPr>
      <p:cViewPr>
        <p:scale>
          <a:sx n="90" d="100"/>
          <a:sy n="90" d="100"/>
        </p:scale>
        <p:origin x="1548" y="-444"/>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t>6/18/2021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8FD84-A7F2-4610-9635-E3D017F2347A}" type="datetimeFigureOut">
              <a:rPr lang="en-IN" smtClean="0"/>
              <a:t>18-06-2021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D53FF-EBB9-499A-87A8-6AF8E48EC618}" type="slidenum">
              <a:rPr lang="en-IN" smtClean="0"/>
              <a:t>‹#›</a:t>
            </a:fld>
            <a:endParaRPr lang="en-IN"/>
          </a:p>
        </p:txBody>
      </p:sp>
    </p:spTree>
    <p:extLst>
      <p:ext uri="{BB962C8B-B14F-4D97-AF65-F5344CB8AC3E}">
        <p14:creationId xmlns:p14="http://schemas.microsoft.com/office/powerpoint/2010/main" val="280361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49D53FF-EBB9-499A-87A8-6AF8E48EC618}" type="slidenum">
              <a:rPr lang="en-IN" smtClean="0"/>
              <a:t>1</a:t>
            </a:fld>
            <a:endParaRPr lang="en-IN"/>
          </a:p>
        </p:txBody>
      </p:sp>
    </p:spTree>
    <p:extLst>
      <p:ext uri="{BB962C8B-B14F-4D97-AF65-F5344CB8AC3E}">
        <p14:creationId xmlns:p14="http://schemas.microsoft.com/office/powerpoint/2010/main" val="3543310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F43855-041B-4369-8FF7-40E95DD7CBE3}" type="datetime1">
              <a:rPr lang="en-IN" smtClean="0"/>
              <a:t>18-06-2021</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84C004-D21F-4CC5-AA3A-71F5529D1B53}" type="datetime1">
              <a:rPr lang="en-IN" smtClean="0"/>
              <a:t>18-06-2021</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3B8AED-FE82-4187-B595-4E9F8E7D5080}" type="datetime1">
              <a:rPr lang="en-IN" smtClean="0"/>
              <a:t>18-06-2021</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63CD9C-5D47-4359-8E01-3B2E65568EAB}" type="datetime1">
              <a:rPr lang="en-IN" smtClean="0"/>
              <a:t>18-06-2021</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583F5-E5BE-4D4C-8AD8-8967974C0F0E}" type="datetime1">
              <a:rPr lang="en-IN" smtClean="0"/>
              <a:t>18-06-2021</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563ABE-8ACC-433A-B73E-89FB24BD6286}" type="datetime1">
              <a:rPr lang="en-IN" smtClean="0"/>
              <a:t>18-06-2021</a:t>
            </a:fld>
            <a:endParaRPr lang="en-IN"/>
          </a:p>
        </p:txBody>
      </p:sp>
      <p:sp>
        <p:nvSpPr>
          <p:cNvPr id="6" name="Footer Placeholder 5"/>
          <p:cNvSpPr>
            <a:spLocks noGrp="1"/>
          </p:cNvSpPr>
          <p:nvPr>
            <p:ph type="ftr" sz="quarter" idx="11"/>
          </p:nvPr>
        </p:nvSpPr>
        <p:spPr/>
        <p:txBody>
          <a:bodyPr/>
          <a:lstStyle/>
          <a:p>
            <a:r>
              <a:rPr lang="en-IN" smtClean="0"/>
              <a:t>Data Base Management Systems</a:t>
            </a:r>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E7572E-3CED-4164-8F31-D19B4CB0D04D}" type="datetime1">
              <a:rPr lang="en-IN" smtClean="0"/>
              <a:t>18-06-2021</a:t>
            </a:fld>
            <a:endParaRPr lang="en-IN"/>
          </a:p>
        </p:txBody>
      </p:sp>
      <p:sp>
        <p:nvSpPr>
          <p:cNvPr id="8" name="Footer Placeholder 7"/>
          <p:cNvSpPr>
            <a:spLocks noGrp="1"/>
          </p:cNvSpPr>
          <p:nvPr>
            <p:ph type="ftr" sz="quarter" idx="11"/>
          </p:nvPr>
        </p:nvSpPr>
        <p:spPr/>
        <p:txBody>
          <a:bodyPr/>
          <a:lstStyle/>
          <a:p>
            <a:r>
              <a:rPr lang="en-IN" smtClean="0"/>
              <a:t>Data Base Management Systems</a:t>
            </a:r>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A7A674-1FA7-4DCA-A5B4-7406A58C36DD}" type="datetime1">
              <a:rPr lang="en-IN" smtClean="0"/>
              <a:t>18-06-2021</a:t>
            </a:fld>
            <a:endParaRPr lang="en-IN"/>
          </a:p>
        </p:txBody>
      </p:sp>
      <p:sp>
        <p:nvSpPr>
          <p:cNvPr id="4" name="Footer Placeholder 3"/>
          <p:cNvSpPr>
            <a:spLocks noGrp="1"/>
          </p:cNvSpPr>
          <p:nvPr>
            <p:ph type="ftr" sz="quarter" idx="11"/>
          </p:nvPr>
        </p:nvSpPr>
        <p:spPr/>
        <p:txBody>
          <a:bodyPr/>
          <a:lstStyle/>
          <a:p>
            <a:r>
              <a:rPr lang="en-IN" smtClean="0"/>
              <a:t>Data Base Management Systems</a:t>
            </a:r>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373A3-0092-43E2-9460-6D1C69D671A2}" type="datetime1">
              <a:rPr lang="en-IN" smtClean="0"/>
              <a:t>18-06-2021</a:t>
            </a:fld>
            <a:endParaRPr lang="en-IN"/>
          </a:p>
        </p:txBody>
      </p:sp>
      <p:sp>
        <p:nvSpPr>
          <p:cNvPr id="3" name="Footer Placeholder 2"/>
          <p:cNvSpPr>
            <a:spLocks noGrp="1"/>
          </p:cNvSpPr>
          <p:nvPr>
            <p:ph type="ftr" sz="quarter" idx="11"/>
          </p:nvPr>
        </p:nvSpPr>
        <p:spPr/>
        <p:txBody>
          <a:bodyPr/>
          <a:lstStyle/>
          <a:p>
            <a:r>
              <a:rPr lang="en-IN" smtClean="0"/>
              <a:t>Data Base Management Systems</a:t>
            </a:r>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A3830-7666-40AB-8F61-DF4C50230E6B}" type="datetime1">
              <a:rPr lang="en-IN" smtClean="0"/>
              <a:t>18-06-2021</a:t>
            </a:fld>
            <a:endParaRPr lang="en-IN"/>
          </a:p>
        </p:txBody>
      </p:sp>
      <p:sp>
        <p:nvSpPr>
          <p:cNvPr id="6" name="Footer Placeholder 5"/>
          <p:cNvSpPr>
            <a:spLocks noGrp="1"/>
          </p:cNvSpPr>
          <p:nvPr>
            <p:ph type="ftr" sz="quarter" idx="11"/>
          </p:nvPr>
        </p:nvSpPr>
        <p:spPr/>
        <p:txBody>
          <a:bodyPr/>
          <a:lstStyle/>
          <a:p>
            <a:r>
              <a:rPr lang="en-IN" smtClean="0"/>
              <a:t>Data Base Management Systems</a:t>
            </a:r>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CF329-EDD5-4798-9183-8A0A14503D48}" type="datetime1">
              <a:rPr lang="en-IN" smtClean="0"/>
              <a:t>18-06-2021</a:t>
            </a:fld>
            <a:endParaRPr lang="en-IN"/>
          </a:p>
        </p:txBody>
      </p:sp>
      <p:sp>
        <p:nvSpPr>
          <p:cNvPr id="6" name="Footer Placeholder 5"/>
          <p:cNvSpPr>
            <a:spLocks noGrp="1"/>
          </p:cNvSpPr>
          <p:nvPr>
            <p:ph type="ftr" sz="quarter" idx="11"/>
          </p:nvPr>
        </p:nvSpPr>
        <p:spPr/>
        <p:txBody>
          <a:bodyPr/>
          <a:lstStyle/>
          <a:p>
            <a:r>
              <a:rPr lang="en-IN" smtClean="0"/>
              <a:t>Data Base Management Systems</a:t>
            </a:r>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B1DC6-2314-4560-853C-C68800BE8BC6}" type="datetime1">
              <a:rPr lang="en-IN" smtClean="0"/>
              <a:t>18-06-2021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Data Base Management Systems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154559"/>
          </a:xfrm>
          <a:solidFill>
            <a:srgbClr val="E35F13"/>
          </a:solidFill>
        </p:spPr>
        <p:txBody>
          <a:bodyPr>
            <a:normAutofit/>
          </a:bodyPr>
          <a:lstStyle/>
          <a:p>
            <a:r>
              <a:rPr lang="en-US" sz="3200" b="1" dirty="0" smtClean="0">
                <a:solidFill>
                  <a:schemeClr val="bg1"/>
                </a:solidFill>
                <a:latin typeface="Lucida Sans" panose="020B0602030504020204" pitchFamily="34" charset="0"/>
                <a:ea typeface="Liberation Sans" panose="020B0604020202020204" pitchFamily="34" charset="0"/>
                <a:cs typeface="Liberation Sans" panose="020B0604020202020204" pitchFamily="34" charset="0"/>
              </a:rPr>
              <a:t>UNIT-2 </a:t>
            </a:r>
            <a:r>
              <a:rPr lang="en-US" sz="3200" b="1" dirty="0">
                <a:solidFill>
                  <a:schemeClr val="bg1"/>
                </a:solidFill>
                <a:latin typeface="Lucida Sans" panose="020B0602030504020204" pitchFamily="34" charset="0"/>
              </a:rPr>
              <a:t>Entity-Relationship Data Model</a:t>
            </a:r>
            <a:endParaRPr lang="en-US" sz="3200" b="1" dirty="0">
              <a:solidFill>
                <a:schemeClr val="bg1"/>
              </a:solidFill>
              <a:latin typeface="Lucida Sans" panose="020B0602030504020204" pitchFamily="34" charset="0"/>
              <a:ea typeface="Liberation Sans" panose="020B0604020202020204" pitchFamily="34" charset="0"/>
              <a:cs typeface="Liberation Sans" panose="020B0604020202020204" pitchFamily="34" charset="0"/>
            </a:endParaRPr>
          </a:p>
        </p:txBody>
      </p:sp>
      <p:sp>
        <p:nvSpPr>
          <p:cNvPr id="5" name="Subtitle 4"/>
          <p:cNvSpPr>
            <a:spLocks noGrp="1"/>
          </p:cNvSpPr>
          <p:nvPr>
            <p:ph type="subTitle" idx="1"/>
          </p:nvPr>
        </p:nvSpPr>
        <p:spPr>
          <a:xfrm>
            <a:off x="1371600" y="3886200"/>
            <a:ext cx="6400800" cy="2423120"/>
          </a:xfrm>
        </p:spPr>
        <p:txBody>
          <a:bodyPr>
            <a:normAutofit fontScale="70000" lnSpcReduction="20000"/>
          </a:bodyPr>
          <a:lstStyle/>
          <a:p>
            <a:r>
              <a:rPr lang="en-US" sz="4600" b="1" dirty="0" smtClean="0">
                <a:solidFill>
                  <a:srgbClr val="C00000"/>
                </a:solidFill>
                <a:latin typeface="Liberation Sans" panose="020B0604020202020204" pitchFamily="34" charset="0"/>
                <a:ea typeface="Liberation Sans" panose="020B0604020202020204" pitchFamily="34" charset="0"/>
                <a:cs typeface="Liberation Sans" panose="020B0604020202020204" pitchFamily="34" charset="0"/>
              </a:rPr>
              <a:t>MCA210 </a:t>
            </a:r>
            <a:r>
              <a:rPr lang="en-US" sz="4600" b="1" smtClean="0">
                <a:solidFill>
                  <a:srgbClr val="C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4600" b="1" smtClean="0">
                <a:solidFill>
                  <a:schemeClr val="accent1">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II Semester</a:t>
            </a:r>
            <a:endParaRPr lang="en-US" sz="4600" b="1" dirty="0" smtClean="0">
              <a:solidFill>
                <a:schemeClr val="accent1">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endParaRPr lang="en-US" sz="4600" b="1" dirty="0" smtClean="0">
              <a:solidFill>
                <a:srgbClr val="C00000"/>
              </a:solidFill>
              <a:latin typeface="Liberation Sans" panose="020B0604020202020204" pitchFamily="34" charset="0"/>
              <a:ea typeface="Liberation Sans" panose="020B0604020202020204" pitchFamily="34" charset="0"/>
              <a:cs typeface="Liberation Sans" panose="020B0604020202020204" pitchFamily="34" charset="0"/>
            </a:endParaRPr>
          </a:p>
          <a:p>
            <a:r>
              <a:rPr lang="en-US" b="1" dirty="0" smtClean="0">
                <a:solidFill>
                  <a:schemeClr val="accent2">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Prof C S </a:t>
            </a:r>
            <a:r>
              <a:rPr lang="en-US" b="1" dirty="0" err="1" smtClean="0">
                <a:solidFill>
                  <a:schemeClr val="accent2">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Santhosh</a:t>
            </a:r>
            <a:endParaRPr lang="en-US" b="1" dirty="0" smtClean="0">
              <a:solidFill>
                <a:schemeClr val="accent2">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Assistant Professor</a:t>
            </a:r>
          </a:p>
          <a:p>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Department of Computer Applications</a:t>
            </a:r>
          </a:p>
          <a:p>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JSS Science and Technology University, </a:t>
            </a:r>
            <a:r>
              <a:rPr lang="en-US"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Mysuru</a:t>
            </a:r>
            <a:endParaRPr lang="en-US"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 name="TextBox 5"/>
          <p:cNvSpPr txBox="1"/>
          <p:nvPr/>
        </p:nvSpPr>
        <p:spPr>
          <a:xfrm>
            <a:off x="0" y="2025134"/>
            <a:ext cx="9144000" cy="107722"/>
          </a:xfrm>
          <a:prstGeom prst="rect">
            <a:avLst/>
          </a:prstGeom>
          <a:solidFill>
            <a:srgbClr val="00405F"/>
          </a:solidFill>
        </p:spPr>
        <p:txBody>
          <a:bodyPr wrap="square" rtlCol="0">
            <a:spAutoFit/>
          </a:bodyPr>
          <a:lstStyle/>
          <a:p>
            <a:endParaRPr lang="en-US" sz="100" dirty="0"/>
          </a:p>
        </p:txBody>
      </p:sp>
      <p:sp>
        <p:nvSpPr>
          <p:cNvPr id="7" name="TextBox 6"/>
          <p:cNvSpPr txBox="1"/>
          <p:nvPr/>
        </p:nvSpPr>
        <p:spPr>
          <a:xfrm>
            <a:off x="0" y="3284984"/>
            <a:ext cx="9144000" cy="107722"/>
          </a:xfrm>
          <a:prstGeom prst="rect">
            <a:avLst/>
          </a:prstGeom>
          <a:solidFill>
            <a:srgbClr val="00405F"/>
          </a:solidFill>
        </p:spPr>
        <p:txBody>
          <a:bodyPr wrap="square" rtlCol="0">
            <a:spAutoFit/>
          </a:bodyPr>
          <a:lstStyle/>
          <a:p>
            <a:endParaRPr lang="en-US" sz="100" dirty="0"/>
          </a:p>
        </p:txBody>
      </p:sp>
      <p:sp>
        <p:nvSpPr>
          <p:cNvPr id="8" name="Footer Placeholder 7"/>
          <p:cNvSpPr>
            <a:spLocks noGrp="1"/>
          </p:cNvSpPr>
          <p:nvPr>
            <p:ph type="ftr" sz="quarter" idx="11"/>
          </p:nvPr>
        </p:nvSpPr>
        <p:spPr>
          <a:xfrm>
            <a:off x="-3852936" y="6525344"/>
            <a:ext cx="11625336" cy="332656"/>
          </a:xfrm>
        </p:spPr>
        <p:txBody>
          <a:bodyPr/>
          <a:lstStyle/>
          <a:p>
            <a:r>
              <a:rPr lang="en-IN" sz="1600" dirty="0" smtClean="0">
                <a:solidFill>
                  <a:schemeClr val="bg1"/>
                </a:solidFill>
                <a:latin typeface="Arial Black" panose="020B0A04020102020204" pitchFamily="34" charset="0"/>
              </a:rPr>
              <a:t>Data Base Management Systems</a:t>
            </a:r>
            <a:endParaRPr lang="en-IN" sz="16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735169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20688"/>
            <a:ext cx="8579296" cy="796950"/>
          </a:xfrm>
        </p:spPr>
        <p:txBody>
          <a:bodyPr>
            <a:normAutofit fontScale="90000"/>
          </a:bodyPr>
          <a:lstStyle/>
          <a:p>
            <a:pPr algn="l"/>
            <a:r>
              <a:rPr lang="en-IN" sz="2800" b="1" dirty="0">
                <a:solidFill>
                  <a:srgbClr val="C00000"/>
                </a:solidFill>
                <a:latin typeface="Lucida Sans" panose="020B0602030504020204" pitchFamily="34" charset="0"/>
              </a:rPr>
              <a:t>WHAT IS ENTITY?</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052736"/>
            <a:ext cx="9036496" cy="5303614"/>
          </a:xfrm>
        </p:spPr>
        <p:txBody>
          <a:bodyPr>
            <a:normAutofit/>
          </a:bodyPr>
          <a:lstStyle/>
          <a:p>
            <a:pPr algn="just"/>
            <a:r>
              <a:rPr lang="en-GB" sz="2400" dirty="0">
                <a:solidFill>
                  <a:srgbClr val="0070C0"/>
                </a:solidFill>
                <a:latin typeface="Lucida Sans" panose="020B0602030504020204" pitchFamily="34" charset="0"/>
              </a:rPr>
              <a:t>An entity may be any object, class, person or place. In the ER diagram, an entity can be represented as rectangles.</a:t>
            </a:r>
          </a:p>
          <a:p>
            <a:pPr algn="just"/>
            <a:r>
              <a:rPr lang="en-GB" sz="2400" dirty="0">
                <a:solidFill>
                  <a:srgbClr val="0070C0"/>
                </a:solidFill>
                <a:latin typeface="Lucida Sans" panose="020B0602030504020204" pitchFamily="34" charset="0"/>
              </a:rPr>
              <a:t>Consider an organization as an example- manager, product, employee, department etc. can be taken as an entity</a:t>
            </a:r>
            <a:r>
              <a:rPr lang="en-GB" sz="2400" dirty="0" smtClean="0">
                <a:solidFill>
                  <a:srgbClr val="0070C0"/>
                </a:solidFill>
                <a:latin typeface="Lucida Sans" panose="020B0602030504020204" pitchFamily="34" charset="0"/>
              </a:rPr>
              <a:t>.</a:t>
            </a:r>
          </a:p>
          <a:p>
            <a:pPr algn="just"/>
            <a:endParaRPr lang="en-GB" sz="2400" dirty="0">
              <a:latin typeface="Lucida Sans" panose="020B0602030504020204" pitchFamily="34" charset="0"/>
            </a:endParaRPr>
          </a:p>
          <a:p>
            <a:pPr marL="0" indent="0">
              <a:buNone/>
            </a:pPr>
            <a:r>
              <a:rPr lang="en-GB" sz="2800" b="1" dirty="0">
                <a:solidFill>
                  <a:srgbClr val="C00000"/>
                </a:solidFill>
                <a:latin typeface="Lucida Sans" panose="020B0602030504020204" pitchFamily="34" charset="0"/>
              </a:rPr>
              <a:t>Weak Entity</a:t>
            </a:r>
            <a:endParaRPr lang="en-GB" sz="2800" dirty="0">
              <a:solidFill>
                <a:srgbClr val="C00000"/>
              </a:solidFill>
              <a:latin typeface="Lucida Sans" panose="020B0602030504020204" pitchFamily="34" charset="0"/>
            </a:endParaRPr>
          </a:p>
          <a:p>
            <a:pPr algn="just"/>
            <a:r>
              <a:rPr lang="en-GB" sz="2400" dirty="0">
                <a:solidFill>
                  <a:srgbClr val="0070C0"/>
                </a:solidFill>
                <a:latin typeface="Lucida Sans" panose="020B0602030504020204" pitchFamily="34" charset="0"/>
              </a:rPr>
              <a:t>An entity that depends on another entity called a weak entity. The weak entity doesn't contain any key attribute of its own. The weak entity is represented by a double rectangle.</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2627784" y="2887290"/>
            <a:ext cx="6264696" cy="999704"/>
          </a:xfrm>
          <a:prstGeom prst="rect">
            <a:avLst/>
          </a:prstGeom>
        </p:spPr>
      </p:pic>
      <p:pic>
        <p:nvPicPr>
          <p:cNvPr id="6" name="Picture 5"/>
          <p:cNvPicPr>
            <a:picLocks noChangeAspect="1"/>
          </p:cNvPicPr>
          <p:nvPr/>
        </p:nvPicPr>
        <p:blipFill>
          <a:blip r:embed="rId3"/>
          <a:stretch>
            <a:fillRect/>
          </a:stretch>
        </p:blipFill>
        <p:spPr>
          <a:xfrm>
            <a:off x="2915816" y="5517232"/>
            <a:ext cx="5472608" cy="839118"/>
          </a:xfrm>
          <a:prstGeom prst="rect">
            <a:avLst/>
          </a:prstGeom>
        </p:spPr>
      </p:pic>
    </p:spTree>
    <p:extLst>
      <p:ext uri="{BB962C8B-B14F-4D97-AF65-F5344CB8AC3E}">
        <p14:creationId xmlns:p14="http://schemas.microsoft.com/office/powerpoint/2010/main" val="1113823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a:solidFill>
                  <a:srgbClr val="C00000"/>
                </a:solidFill>
                <a:latin typeface="Lucida Sans" panose="020B0602030504020204" pitchFamily="34" charset="0"/>
              </a:rPr>
              <a:t>Attribute</a:t>
            </a:r>
          </a:p>
        </p:txBody>
      </p:sp>
      <p:sp>
        <p:nvSpPr>
          <p:cNvPr id="3" name="Content Placeholder 2"/>
          <p:cNvSpPr>
            <a:spLocks noGrp="1"/>
          </p:cNvSpPr>
          <p:nvPr>
            <p:ph idx="1"/>
          </p:nvPr>
        </p:nvSpPr>
        <p:spPr>
          <a:xfrm>
            <a:off x="107504" y="1052736"/>
            <a:ext cx="8928992" cy="5400600"/>
          </a:xfrm>
        </p:spPr>
        <p:txBody>
          <a:bodyPr>
            <a:normAutofit/>
          </a:bodyPr>
          <a:lstStyle/>
          <a:p>
            <a:pPr algn="just"/>
            <a:r>
              <a:rPr lang="en-GB" sz="2800" dirty="0">
                <a:solidFill>
                  <a:srgbClr val="0070C0"/>
                </a:solidFill>
                <a:latin typeface="Lucida Sans" panose="020B0602030504020204" pitchFamily="34" charset="0"/>
              </a:rPr>
              <a:t>An attribute describes the property of an entity. An attribute is represented as Oval in an ER diagram. </a:t>
            </a:r>
            <a:endParaRPr lang="en-GB" sz="2800" dirty="0" smtClean="0">
              <a:solidFill>
                <a:srgbClr val="0070C0"/>
              </a:solidFill>
              <a:latin typeface="Lucida Sans" panose="020B0602030504020204" pitchFamily="34" charset="0"/>
            </a:endParaRPr>
          </a:p>
          <a:p>
            <a:pPr algn="just"/>
            <a:r>
              <a:rPr lang="en-GB" sz="2800" dirty="0" smtClean="0">
                <a:solidFill>
                  <a:srgbClr val="0070C0"/>
                </a:solidFill>
                <a:latin typeface="Lucida Sans" panose="020B0602030504020204" pitchFamily="34" charset="0"/>
              </a:rPr>
              <a:t>There </a:t>
            </a:r>
            <a:r>
              <a:rPr lang="en-GB" sz="2800" dirty="0">
                <a:solidFill>
                  <a:srgbClr val="0070C0"/>
                </a:solidFill>
                <a:latin typeface="Lucida Sans" panose="020B0602030504020204" pitchFamily="34" charset="0"/>
              </a:rPr>
              <a:t>are four types of attributes</a:t>
            </a:r>
            <a:r>
              <a:rPr lang="en-GB" sz="2800" dirty="0" smtClean="0">
                <a:latin typeface="Lucida Sans" panose="020B0602030504020204" pitchFamily="34" charset="0"/>
              </a:rPr>
              <a:t>:</a:t>
            </a:r>
          </a:p>
          <a:p>
            <a:pPr marL="514350" indent="-514350" algn="just">
              <a:buFont typeface="+mj-lt"/>
              <a:buAutoNum type="arabicPeriod"/>
            </a:pPr>
            <a:r>
              <a:rPr lang="en-GB" sz="2800" dirty="0">
                <a:solidFill>
                  <a:srgbClr val="FF0000"/>
                </a:solidFill>
                <a:latin typeface="Lucida Sans" panose="020B0602030504020204" pitchFamily="34" charset="0"/>
              </a:rPr>
              <a:t> Key attribute</a:t>
            </a:r>
          </a:p>
          <a:p>
            <a:pPr marL="514350" indent="-514350" algn="just">
              <a:buFont typeface="+mj-lt"/>
              <a:buAutoNum type="arabicPeriod"/>
            </a:pPr>
            <a:r>
              <a:rPr lang="en-GB" sz="2800" dirty="0" smtClean="0">
                <a:solidFill>
                  <a:srgbClr val="FF0000"/>
                </a:solidFill>
                <a:latin typeface="Lucida Sans" panose="020B0602030504020204" pitchFamily="34" charset="0"/>
              </a:rPr>
              <a:t> </a:t>
            </a:r>
            <a:r>
              <a:rPr lang="en-GB" sz="2800" dirty="0">
                <a:solidFill>
                  <a:srgbClr val="FF0000"/>
                </a:solidFill>
                <a:latin typeface="Lucida Sans" panose="020B0602030504020204" pitchFamily="34" charset="0"/>
              </a:rPr>
              <a:t>Composite attribute</a:t>
            </a:r>
          </a:p>
          <a:p>
            <a:pPr marL="514350" indent="-514350" algn="just">
              <a:buFont typeface="+mj-lt"/>
              <a:buAutoNum type="arabicPeriod"/>
            </a:pPr>
            <a:r>
              <a:rPr lang="en-GB" sz="2800" dirty="0" smtClean="0">
                <a:solidFill>
                  <a:srgbClr val="FF0000"/>
                </a:solidFill>
                <a:latin typeface="Lucida Sans" panose="020B0602030504020204" pitchFamily="34" charset="0"/>
              </a:rPr>
              <a:t> </a:t>
            </a:r>
            <a:r>
              <a:rPr lang="en-GB" sz="2800" dirty="0">
                <a:solidFill>
                  <a:srgbClr val="FF0000"/>
                </a:solidFill>
                <a:latin typeface="Lucida Sans" panose="020B0602030504020204" pitchFamily="34" charset="0"/>
              </a:rPr>
              <a:t>Multivalued attribute</a:t>
            </a:r>
          </a:p>
          <a:p>
            <a:pPr marL="514350" indent="-514350" algn="just">
              <a:buFont typeface="+mj-lt"/>
              <a:buAutoNum type="arabicPeriod"/>
            </a:pPr>
            <a:r>
              <a:rPr lang="en-GB" sz="2800" dirty="0">
                <a:solidFill>
                  <a:srgbClr val="FF0000"/>
                </a:solidFill>
                <a:latin typeface="Lucida Sans" panose="020B0602030504020204" pitchFamily="34" charset="0"/>
              </a:rPr>
              <a:t> </a:t>
            </a:r>
            <a:r>
              <a:rPr lang="en-GB" sz="2800" dirty="0" smtClean="0">
                <a:solidFill>
                  <a:srgbClr val="FF0000"/>
                </a:solidFill>
                <a:latin typeface="Lucida Sans" panose="020B0602030504020204" pitchFamily="34" charset="0"/>
              </a:rPr>
              <a:t>Derived </a:t>
            </a:r>
            <a:r>
              <a:rPr lang="en-GB" sz="2800" dirty="0">
                <a:solidFill>
                  <a:srgbClr val="FF0000"/>
                </a:solidFill>
                <a:latin typeface="Lucida Sans" panose="020B0602030504020204" pitchFamily="34" charset="0"/>
              </a:rPr>
              <a:t>attribute</a:t>
            </a:r>
            <a:endParaRPr lang="en-GB" sz="2800" dirty="0" smtClean="0">
              <a:solidFill>
                <a:srgbClr val="FF0000"/>
              </a:solidFill>
              <a:latin typeface="Lucida Sans" panose="020B0602030504020204" pitchFamily="34" charset="0"/>
            </a:endParaRPr>
          </a:p>
          <a:p>
            <a:pPr algn="just"/>
            <a:endParaRPr lang="en-IN" sz="28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4644008" y="3183069"/>
            <a:ext cx="4248472" cy="2910227"/>
          </a:xfrm>
          <a:prstGeom prst="rect">
            <a:avLst/>
          </a:prstGeom>
        </p:spPr>
      </p:pic>
    </p:spTree>
    <p:extLst>
      <p:ext uri="{BB962C8B-B14F-4D97-AF65-F5344CB8AC3E}">
        <p14:creationId xmlns:p14="http://schemas.microsoft.com/office/powerpoint/2010/main" val="4160986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24942"/>
          </a:xfrm>
        </p:spPr>
        <p:txBody>
          <a:bodyPr>
            <a:normAutofit fontScale="90000"/>
          </a:bodyPr>
          <a:lstStyle/>
          <a:p>
            <a:pPr algn="l"/>
            <a:r>
              <a:rPr lang="en-IN" b="1" dirty="0">
                <a:solidFill>
                  <a:srgbClr val="C00000"/>
                </a:solidFill>
              </a:rPr>
              <a:t>Key attribute</a:t>
            </a:r>
            <a:r>
              <a:rPr lang="en-IN" b="1" dirty="0"/>
              <a:t/>
            </a:r>
            <a:br>
              <a:rPr lang="en-IN" b="1" dirty="0"/>
            </a:br>
            <a:endParaRPr lang="en-IN" dirty="0"/>
          </a:p>
        </p:txBody>
      </p:sp>
      <p:sp>
        <p:nvSpPr>
          <p:cNvPr id="3" name="Content Placeholder 2"/>
          <p:cNvSpPr>
            <a:spLocks noGrp="1"/>
          </p:cNvSpPr>
          <p:nvPr>
            <p:ph idx="1"/>
          </p:nvPr>
        </p:nvSpPr>
        <p:spPr>
          <a:xfrm>
            <a:off x="107504" y="1052736"/>
            <a:ext cx="8856984" cy="5400600"/>
          </a:xfrm>
        </p:spPr>
        <p:txBody>
          <a:bodyPr>
            <a:normAutofit/>
          </a:bodyPr>
          <a:lstStyle/>
          <a:p>
            <a:pPr algn="just"/>
            <a:r>
              <a:rPr lang="en-GB" sz="2400" dirty="0">
                <a:solidFill>
                  <a:srgbClr val="0070C0"/>
                </a:solidFill>
                <a:latin typeface="Lucida Sans" panose="020B0602030504020204" pitchFamily="34" charset="0"/>
              </a:rPr>
              <a:t>A key attribute can uniquely identify an entity from an entity set. For example, student roll number can uniquely identify a student from a set of students. Key attribute is represented by oval same as other attributes however the </a:t>
            </a:r>
            <a:r>
              <a:rPr lang="en-GB" sz="2400" b="1" dirty="0">
                <a:solidFill>
                  <a:srgbClr val="0070C0"/>
                </a:solidFill>
                <a:latin typeface="Lucida Sans" panose="020B0602030504020204" pitchFamily="34" charset="0"/>
              </a:rPr>
              <a:t>text of key attribute is underlined</a:t>
            </a:r>
            <a:r>
              <a:rPr lang="en-GB" sz="2400" dirty="0" smtClean="0">
                <a:solidFill>
                  <a:srgbClr val="0070C0"/>
                </a:solidFill>
                <a:latin typeface="Lucida Sans" panose="020B0602030504020204" pitchFamily="34" charset="0"/>
              </a:rPr>
              <a:t>.</a:t>
            </a: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3074" name="Picture 2" descr="ER diagram key attrib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533893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9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fontScale="90000"/>
          </a:bodyPr>
          <a:lstStyle/>
          <a:p>
            <a:pPr algn="l"/>
            <a:r>
              <a:rPr lang="en-IN" sz="2800" b="1" dirty="0">
                <a:solidFill>
                  <a:srgbClr val="C00000"/>
                </a:solidFill>
                <a:latin typeface="Lucida Sans" panose="020B0602030504020204" pitchFamily="34" charset="0"/>
              </a:rPr>
              <a:t>Composite attribute:</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0" y="980728"/>
            <a:ext cx="8964488" cy="5375622"/>
          </a:xfrm>
        </p:spPr>
        <p:txBody>
          <a:bodyPr>
            <a:normAutofit/>
          </a:bodyPr>
          <a:lstStyle/>
          <a:p>
            <a:pPr algn="just"/>
            <a:r>
              <a:rPr lang="en-GB" sz="2400" dirty="0">
                <a:solidFill>
                  <a:srgbClr val="0070C0"/>
                </a:solidFill>
                <a:latin typeface="Lucida Sans" panose="020B0602030504020204" pitchFamily="34" charset="0"/>
              </a:rPr>
              <a:t>An attribute that is a combination of other attributes is known as composite attribute. For example, In student entity, the student address is a composite attribute as an address is composed of other attributes such as pin code, state, country</a:t>
            </a:r>
            <a:r>
              <a:rPr lang="en-GB" sz="2400" dirty="0" smtClean="0">
                <a:latin typeface="Lucida Sans" panose="020B0602030504020204" pitchFamily="34" charset="0"/>
              </a:rPr>
              <a:t>.</a:t>
            </a: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4100" name="Picture 4" descr="ER diagram composite attrib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64904"/>
            <a:ext cx="4752528"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26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8686800" cy="868958"/>
          </a:xfrm>
        </p:spPr>
        <p:txBody>
          <a:bodyPr>
            <a:normAutofit fontScale="90000"/>
          </a:bodyPr>
          <a:lstStyle/>
          <a:p>
            <a:pPr algn="l"/>
            <a:r>
              <a:rPr lang="en-IN" sz="2800" b="1" dirty="0">
                <a:solidFill>
                  <a:srgbClr val="C00000"/>
                </a:solidFill>
                <a:latin typeface="Lucida Sans" panose="020B0602030504020204" pitchFamily="34" charset="0"/>
              </a:rPr>
              <a:t>Multivalued attribute</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928992" cy="5375622"/>
          </a:xfrm>
        </p:spPr>
        <p:txBody>
          <a:bodyPr>
            <a:normAutofit lnSpcReduction="10000"/>
          </a:bodyPr>
          <a:lstStyle/>
          <a:p>
            <a:pPr algn="just"/>
            <a:r>
              <a:rPr lang="en-GB" sz="2800" dirty="0">
                <a:solidFill>
                  <a:srgbClr val="0070C0"/>
                </a:solidFill>
                <a:latin typeface="Lucida Sans" panose="020B0602030504020204" pitchFamily="34" charset="0"/>
              </a:rPr>
              <a:t>An attribute consisting </a:t>
            </a:r>
            <a:r>
              <a:rPr lang="en-GB" sz="2800" b="1" dirty="0">
                <a:solidFill>
                  <a:srgbClr val="0070C0"/>
                </a:solidFill>
                <a:latin typeface="Lucida Sans" panose="020B0602030504020204" pitchFamily="34" charset="0"/>
              </a:rPr>
              <a:t>more than one value</a:t>
            </a:r>
            <a:r>
              <a:rPr lang="en-GB" sz="2800" dirty="0">
                <a:solidFill>
                  <a:srgbClr val="0070C0"/>
                </a:solidFill>
                <a:latin typeface="Lucida Sans" panose="020B0602030504020204" pitchFamily="34" charset="0"/>
              </a:rPr>
              <a:t> for a given entity. For example, </a:t>
            </a:r>
            <a:r>
              <a:rPr lang="en-GB" sz="2800" dirty="0" err="1">
                <a:solidFill>
                  <a:srgbClr val="0070C0"/>
                </a:solidFill>
                <a:latin typeface="Lucida Sans" panose="020B0602030504020204" pitchFamily="34" charset="0"/>
              </a:rPr>
              <a:t>Phone_No</a:t>
            </a:r>
            <a:r>
              <a:rPr lang="en-GB" sz="2800" dirty="0">
                <a:solidFill>
                  <a:srgbClr val="0070C0"/>
                </a:solidFill>
                <a:latin typeface="Lucida Sans" panose="020B0602030504020204" pitchFamily="34" charset="0"/>
              </a:rPr>
              <a:t> (can be more than one for a given student). In ER diagram, multivalued attribute is represented by double oval</a:t>
            </a:r>
            <a:r>
              <a:rPr lang="en-GB" sz="2800" dirty="0" smtClean="0">
                <a:solidFill>
                  <a:srgbClr val="0070C0"/>
                </a:solidFill>
                <a:latin typeface="Lucida Sans" panose="020B0602030504020204" pitchFamily="34" charset="0"/>
              </a:rPr>
              <a:t>.</a:t>
            </a:r>
          </a:p>
          <a:p>
            <a:pPr marL="0" indent="0" algn="just">
              <a:buNone/>
            </a:pPr>
            <a:endParaRPr lang="en-GB" sz="2800" dirty="0">
              <a:latin typeface="Lucida Sans" panose="020B0602030504020204" pitchFamily="34" charset="0"/>
            </a:endParaRPr>
          </a:p>
          <a:p>
            <a:pPr marL="0" indent="0">
              <a:buNone/>
            </a:pPr>
            <a:r>
              <a:rPr lang="en-GB" sz="2800" b="1" dirty="0" smtClean="0">
                <a:solidFill>
                  <a:srgbClr val="C00000"/>
                </a:solidFill>
                <a:latin typeface="Lucida Sans" panose="020B0602030504020204" pitchFamily="34" charset="0"/>
              </a:rPr>
              <a:t>Derived Attribute</a:t>
            </a:r>
            <a:r>
              <a:rPr lang="en-GB" sz="2800" b="1" dirty="0" smtClean="0">
                <a:latin typeface="Lucida Sans" panose="020B0602030504020204" pitchFamily="34" charset="0"/>
              </a:rPr>
              <a:t> </a:t>
            </a:r>
          </a:p>
          <a:p>
            <a:pPr algn="just"/>
            <a:r>
              <a:rPr lang="en-GB" sz="2800" dirty="0" smtClean="0">
                <a:solidFill>
                  <a:srgbClr val="0070C0"/>
                </a:solidFill>
                <a:latin typeface="Lucida Sans" panose="020B0602030504020204" pitchFamily="34" charset="0"/>
              </a:rPr>
              <a:t>An </a:t>
            </a:r>
            <a:r>
              <a:rPr lang="en-GB" sz="2800" dirty="0">
                <a:solidFill>
                  <a:srgbClr val="0070C0"/>
                </a:solidFill>
                <a:latin typeface="Lucida Sans" panose="020B0602030504020204" pitchFamily="34" charset="0"/>
              </a:rPr>
              <a:t>attribute which can be </a:t>
            </a:r>
            <a:r>
              <a:rPr lang="en-GB" sz="2800" b="1" dirty="0">
                <a:solidFill>
                  <a:srgbClr val="0070C0"/>
                </a:solidFill>
                <a:latin typeface="Lucida Sans" panose="020B0602030504020204" pitchFamily="34" charset="0"/>
              </a:rPr>
              <a:t>derived from other attributes</a:t>
            </a:r>
            <a:r>
              <a:rPr lang="en-GB" sz="2800" dirty="0">
                <a:solidFill>
                  <a:srgbClr val="0070C0"/>
                </a:solidFill>
                <a:latin typeface="Lucida Sans" panose="020B0602030504020204" pitchFamily="34" charset="0"/>
              </a:rPr>
              <a:t> of the entity type is known as derived attribute. e.g.; Age (can be derived from DOB). In ER diagram, derived attribute is represented by dashed oval</a:t>
            </a:r>
            <a:r>
              <a:rPr lang="en-GB" sz="2800" dirty="0">
                <a:latin typeface="Lucida Sans" panose="020B0602030504020204" pitchFamily="34" charset="0"/>
              </a:rPr>
              <a:t>.</a:t>
            </a:r>
            <a:endParaRPr lang="en-GB" sz="2800" dirty="0" smtClean="0">
              <a:latin typeface="Lucida Sans" panose="020B0602030504020204" pitchFamily="34" charset="0"/>
            </a:endParaRPr>
          </a:p>
          <a:p>
            <a:pPr algn="just"/>
            <a:endParaRPr lang="en-IN" sz="28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4211960" y="2420888"/>
            <a:ext cx="2400300" cy="1584176"/>
          </a:xfrm>
          <a:prstGeom prst="rect">
            <a:avLst/>
          </a:prstGeom>
        </p:spPr>
      </p:pic>
      <p:pic>
        <p:nvPicPr>
          <p:cNvPr id="6" name="Picture 5"/>
          <p:cNvPicPr>
            <a:picLocks noChangeAspect="1"/>
          </p:cNvPicPr>
          <p:nvPr/>
        </p:nvPicPr>
        <p:blipFill>
          <a:blip r:embed="rId3"/>
          <a:stretch>
            <a:fillRect/>
          </a:stretch>
        </p:blipFill>
        <p:spPr>
          <a:xfrm>
            <a:off x="4211960" y="5530825"/>
            <a:ext cx="2209800" cy="1162050"/>
          </a:xfrm>
          <a:prstGeom prst="rect">
            <a:avLst/>
          </a:prstGeom>
        </p:spPr>
      </p:pic>
    </p:spTree>
    <p:extLst>
      <p:ext uri="{BB962C8B-B14F-4D97-AF65-F5344CB8AC3E}">
        <p14:creationId xmlns:p14="http://schemas.microsoft.com/office/powerpoint/2010/main" val="920832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64704"/>
            <a:ext cx="8507288" cy="652934"/>
          </a:xfrm>
        </p:spPr>
        <p:txBody>
          <a:bodyPr>
            <a:normAutofit fontScale="90000"/>
          </a:bodyPr>
          <a:lstStyle/>
          <a:p>
            <a:pPr algn="l"/>
            <a:r>
              <a:rPr lang="en-IN" sz="3100" b="1" dirty="0">
                <a:solidFill>
                  <a:srgbClr val="C00000"/>
                </a:solidFill>
                <a:latin typeface="Lucida Sans" panose="020B0602030504020204" pitchFamily="34" charset="0"/>
              </a:rPr>
              <a:t>Relationship</a:t>
            </a:r>
            <a:r>
              <a:rPr lang="en-IN" b="1" dirty="0"/>
              <a:t/>
            </a:r>
            <a:br>
              <a:rPr lang="en-IN" b="1" dirty="0"/>
            </a:br>
            <a:endParaRPr lang="en-IN" dirty="0"/>
          </a:p>
        </p:txBody>
      </p:sp>
      <p:sp>
        <p:nvSpPr>
          <p:cNvPr id="3" name="Content Placeholder 2"/>
          <p:cNvSpPr>
            <a:spLocks noGrp="1"/>
          </p:cNvSpPr>
          <p:nvPr>
            <p:ph idx="1"/>
          </p:nvPr>
        </p:nvSpPr>
        <p:spPr>
          <a:xfrm>
            <a:off x="179512" y="1052736"/>
            <a:ext cx="8784976" cy="5400600"/>
          </a:xfrm>
        </p:spPr>
        <p:txBody>
          <a:bodyPr>
            <a:normAutofit/>
          </a:bodyPr>
          <a:lstStyle/>
          <a:p>
            <a:r>
              <a:rPr lang="en-GB" sz="2400" dirty="0">
                <a:solidFill>
                  <a:srgbClr val="0070C0"/>
                </a:solidFill>
                <a:latin typeface="Lucida Sans" panose="020B0602030504020204" pitchFamily="34" charset="0"/>
              </a:rPr>
              <a:t>A relationship is represented by diamond shape in ER diagram, it shows the relationship among entities. </a:t>
            </a:r>
            <a:endParaRPr lang="en-GB" sz="2400" dirty="0" smtClean="0">
              <a:solidFill>
                <a:srgbClr val="0070C0"/>
              </a:solidFill>
              <a:latin typeface="Lucida Sans" panose="020B0602030504020204" pitchFamily="34" charset="0"/>
            </a:endParaRPr>
          </a:p>
          <a:p>
            <a:endParaRPr lang="en-GB" sz="2400" dirty="0">
              <a:latin typeface="Lucida Sans" panose="020B0602030504020204" pitchFamily="34" charset="0"/>
            </a:endParaRPr>
          </a:p>
          <a:p>
            <a:endParaRPr lang="en-GB" sz="2400" dirty="0" smtClean="0">
              <a:latin typeface="Lucida Sans" panose="020B0602030504020204" pitchFamily="34" charset="0"/>
            </a:endParaRPr>
          </a:p>
          <a:p>
            <a:endParaRPr lang="en-GB" sz="2400" dirty="0" smtClean="0">
              <a:latin typeface="Lucida Sans" panose="020B0602030504020204" pitchFamily="34" charset="0"/>
            </a:endParaRPr>
          </a:p>
          <a:p>
            <a:pPr>
              <a:lnSpc>
                <a:spcPct val="150000"/>
              </a:lnSpc>
            </a:pPr>
            <a:r>
              <a:rPr lang="en-GB" sz="2400" dirty="0" smtClean="0">
                <a:solidFill>
                  <a:srgbClr val="0070C0"/>
                </a:solidFill>
                <a:latin typeface="Lucida Sans" panose="020B0602030504020204" pitchFamily="34" charset="0"/>
              </a:rPr>
              <a:t>There </a:t>
            </a:r>
            <a:r>
              <a:rPr lang="en-GB" sz="2400" dirty="0">
                <a:solidFill>
                  <a:srgbClr val="0070C0"/>
                </a:solidFill>
                <a:latin typeface="Lucida Sans" panose="020B0602030504020204" pitchFamily="34" charset="0"/>
              </a:rPr>
              <a:t>are four types of relationships:</a:t>
            </a:r>
            <a:br>
              <a:rPr lang="en-GB" sz="2400" dirty="0">
                <a:solidFill>
                  <a:srgbClr val="0070C0"/>
                </a:solidFill>
                <a:latin typeface="Lucida Sans" panose="020B0602030504020204" pitchFamily="34" charset="0"/>
              </a:rPr>
            </a:br>
            <a:r>
              <a:rPr lang="en-GB" sz="2400" dirty="0">
                <a:solidFill>
                  <a:srgbClr val="FF0000"/>
                </a:solidFill>
                <a:latin typeface="Lucida Sans" panose="020B0602030504020204" pitchFamily="34" charset="0"/>
              </a:rPr>
              <a:t>1</a:t>
            </a:r>
            <a:r>
              <a:rPr lang="en-GB" sz="2400" dirty="0">
                <a:latin typeface="Lucida Sans" panose="020B0602030504020204" pitchFamily="34" charset="0"/>
              </a:rPr>
              <a:t>. </a:t>
            </a:r>
            <a:r>
              <a:rPr lang="en-GB" sz="2400" dirty="0">
                <a:solidFill>
                  <a:srgbClr val="FF0000"/>
                </a:solidFill>
                <a:latin typeface="Lucida Sans" panose="020B0602030504020204" pitchFamily="34" charset="0"/>
              </a:rPr>
              <a:t>One to One</a:t>
            </a:r>
            <a:br>
              <a:rPr lang="en-GB" sz="2400" dirty="0">
                <a:solidFill>
                  <a:srgbClr val="FF0000"/>
                </a:solidFill>
                <a:latin typeface="Lucida Sans" panose="020B0602030504020204" pitchFamily="34" charset="0"/>
              </a:rPr>
            </a:br>
            <a:r>
              <a:rPr lang="en-GB" sz="2400" dirty="0">
                <a:solidFill>
                  <a:srgbClr val="FF0000"/>
                </a:solidFill>
                <a:latin typeface="Lucida Sans" panose="020B0602030504020204" pitchFamily="34" charset="0"/>
              </a:rPr>
              <a:t>2. One to Many</a:t>
            </a:r>
            <a:br>
              <a:rPr lang="en-GB" sz="2400" dirty="0">
                <a:solidFill>
                  <a:srgbClr val="FF0000"/>
                </a:solidFill>
                <a:latin typeface="Lucida Sans" panose="020B0602030504020204" pitchFamily="34" charset="0"/>
              </a:rPr>
            </a:br>
            <a:r>
              <a:rPr lang="en-GB" sz="2400" dirty="0">
                <a:solidFill>
                  <a:srgbClr val="FF0000"/>
                </a:solidFill>
                <a:latin typeface="Lucida Sans" panose="020B0602030504020204" pitchFamily="34" charset="0"/>
              </a:rPr>
              <a:t>3. Many to One</a:t>
            </a:r>
            <a:br>
              <a:rPr lang="en-GB" sz="2400" dirty="0">
                <a:solidFill>
                  <a:srgbClr val="FF0000"/>
                </a:solidFill>
                <a:latin typeface="Lucida Sans" panose="020B0602030504020204" pitchFamily="34" charset="0"/>
              </a:rPr>
            </a:br>
            <a:r>
              <a:rPr lang="en-GB" sz="2400" dirty="0">
                <a:solidFill>
                  <a:srgbClr val="FF0000"/>
                </a:solidFill>
                <a:latin typeface="Lucida Sans" panose="020B0602030504020204" pitchFamily="34" charset="0"/>
              </a:rPr>
              <a:t>4. Many to Many</a:t>
            </a:r>
            <a:endParaRPr lang="en-IN" sz="2400" dirty="0">
              <a:solidFill>
                <a:srgbClr val="FF000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1331640" y="2132856"/>
            <a:ext cx="6838950" cy="1008112"/>
          </a:xfrm>
          <a:prstGeom prst="rect">
            <a:avLst/>
          </a:prstGeom>
        </p:spPr>
      </p:pic>
    </p:spTree>
    <p:extLst>
      <p:ext uri="{BB962C8B-B14F-4D97-AF65-F5344CB8AC3E}">
        <p14:creationId xmlns:p14="http://schemas.microsoft.com/office/powerpoint/2010/main" val="404313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704"/>
            <a:ext cx="8686800" cy="652934"/>
          </a:xfrm>
        </p:spPr>
        <p:txBody>
          <a:bodyPr>
            <a:normAutofit fontScale="90000"/>
          </a:bodyPr>
          <a:lstStyle/>
          <a:p>
            <a:pPr algn="l"/>
            <a:r>
              <a:rPr lang="en-IN" sz="3100" b="1" dirty="0">
                <a:solidFill>
                  <a:srgbClr val="C00000"/>
                </a:solidFill>
                <a:latin typeface="Lucida Sans" panose="020B0602030504020204" pitchFamily="34" charset="0"/>
              </a:rPr>
              <a:t>One to One Relationship</a:t>
            </a:r>
            <a:r>
              <a:rPr lang="en-IN" b="1" dirty="0"/>
              <a:t/>
            </a:r>
            <a:br>
              <a:rPr lang="en-IN" b="1" dirty="0"/>
            </a:br>
            <a:endParaRPr lang="en-IN" dirty="0"/>
          </a:p>
        </p:txBody>
      </p:sp>
      <p:sp>
        <p:nvSpPr>
          <p:cNvPr id="3" name="Content Placeholder 2"/>
          <p:cNvSpPr>
            <a:spLocks noGrp="1"/>
          </p:cNvSpPr>
          <p:nvPr>
            <p:ph idx="1"/>
          </p:nvPr>
        </p:nvSpPr>
        <p:spPr>
          <a:xfrm>
            <a:off x="107504" y="1052736"/>
            <a:ext cx="8955174" cy="3780576"/>
          </a:xfrm>
        </p:spPr>
        <p:txBody>
          <a:bodyPr/>
          <a:lstStyle/>
          <a:p>
            <a:pPr algn="just"/>
            <a:r>
              <a:rPr lang="en-GB" sz="2800" dirty="0">
                <a:solidFill>
                  <a:srgbClr val="0070C0"/>
                </a:solidFill>
                <a:latin typeface="Lucida Sans" panose="020B0602030504020204" pitchFamily="34" charset="0"/>
              </a:rPr>
              <a:t>When a single instance of an entity is associated with a single instance of another entity then it is called one to one relationship. For example, a person has only one passport and a passport is given to one person</a:t>
            </a:r>
            <a:r>
              <a:rPr lang="en-GB" dirty="0" smtClean="0">
                <a:solidFill>
                  <a:srgbClr val="0070C0"/>
                </a:solidFill>
              </a:rPr>
              <a:t>.</a:t>
            </a:r>
          </a:p>
          <a:p>
            <a:pPr algn="just"/>
            <a:endParaRPr lang="en-GB" dirty="0" smtClean="0"/>
          </a:p>
          <a:p>
            <a:pPr algn="just"/>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124" name="Picture 4" descr="ER diagram one to one relationshi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212976"/>
            <a:ext cx="8376866"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0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24942"/>
          </a:xfrm>
        </p:spPr>
        <p:txBody>
          <a:bodyPr>
            <a:normAutofit fontScale="90000"/>
          </a:bodyPr>
          <a:lstStyle/>
          <a:p>
            <a:pPr algn="l"/>
            <a:r>
              <a:rPr lang="en-IN" sz="3100" b="1" dirty="0">
                <a:solidFill>
                  <a:srgbClr val="C00000"/>
                </a:solidFill>
                <a:latin typeface="Lucida Sans" panose="020B0602030504020204" pitchFamily="34" charset="0"/>
              </a:rPr>
              <a:t>One to Many Relatio</a:t>
            </a:r>
            <a:r>
              <a:rPr lang="en-IN" b="1" dirty="0">
                <a:solidFill>
                  <a:srgbClr val="C00000"/>
                </a:solidFill>
              </a:rPr>
              <a:t>nship</a:t>
            </a:r>
            <a:r>
              <a:rPr lang="en-IN" b="1" dirty="0"/>
              <a:t/>
            </a:r>
            <a:br>
              <a:rPr lang="en-IN" b="1" dirty="0"/>
            </a:br>
            <a:endParaRPr lang="en-IN" dirty="0"/>
          </a:p>
        </p:txBody>
      </p:sp>
      <p:sp>
        <p:nvSpPr>
          <p:cNvPr id="3" name="Content Placeholder 2"/>
          <p:cNvSpPr>
            <a:spLocks noGrp="1"/>
          </p:cNvSpPr>
          <p:nvPr>
            <p:ph idx="1"/>
          </p:nvPr>
        </p:nvSpPr>
        <p:spPr>
          <a:xfrm>
            <a:off x="107504" y="1052736"/>
            <a:ext cx="8928992" cy="5303614"/>
          </a:xfrm>
        </p:spPr>
        <p:txBody>
          <a:bodyPr>
            <a:normAutofit/>
          </a:bodyPr>
          <a:lstStyle/>
          <a:p>
            <a:pPr algn="just"/>
            <a:r>
              <a:rPr lang="en-GB" sz="2400" dirty="0">
                <a:solidFill>
                  <a:srgbClr val="0070C0"/>
                </a:solidFill>
                <a:latin typeface="Lucida Sans" panose="020B0602030504020204" pitchFamily="34" charset="0"/>
              </a:rPr>
              <a:t>When a single instance of an entity is associated with more than one instances of another entity then it is called one to many relationship. For example – a customer can place many orders but a order cannot be placed by many </a:t>
            </a:r>
            <a:r>
              <a:rPr lang="en-GB" sz="2400" dirty="0" smtClean="0">
                <a:solidFill>
                  <a:srgbClr val="0070C0"/>
                </a:solidFill>
                <a:latin typeface="Lucida Sans" panose="020B0602030504020204" pitchFamily="34" charset="0"/>
              </a:rPr>
              <a:t>customers</a:t>
            </a:r>
            <a:r>
              <a:rPr lang="en-GB" sz="2400" dirty="0" smtClean="0">
                <a:latin typeface="Lucida Sans" panose="020B0602030504020204" pitchFamily="34" charset="0"/>
              </a:rPr>
              <a:t>.</a:t>
            </a: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6146" name="Picture 2" descr="ER diagram one to many relationshi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068960"/>
            <a:ext cx="8736905"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3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24942"/>
          </a:xfrm>
        </p:spPr>
        <p:txBody>
          <a:bodyPr>
            <a:normAutofit fontScale="90000"/>
          </a:bodyPr>
          <a:lstStyle/>
          <a:p>
            <a:pPr algn="l"/>
            <a:r>
              <a:rPr lang="en-IN" sz="2800" b="1" dirty="0">
                <a:solidFill>
                  <a:srgbClr val="C00000"/>
                </a:solidFill>
                <a:latin typeface="Lucida Sans" panose="020B0602030504020204" pitchFamily="34" charset="0"/>
              </a:rPr>
              <a:t>Many to One Relationship</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79512" y="1052736"/>
            <a:ext cx="8784976" cy="5400600"/>
          </a:xfrm>
        </p:spPr>
        <p:txBody>
          <a:bodyPr>
            <a:normAutofit/>
          </a:bodyPr>
          <a:lstStyle/>
          <a:p>
            <a:pPr algn="just"/>
            <a:r>
              <a:rPr lang="en-GB" sz="2400" dirty="0">
                <a:solidFill>
                  <a:srgbClr val="0070C0"/>
                </a:solidFill>
                <a:latin typeface="Lucida Sans" panose="020B0602030504020204" pitchFamily="34" charset="0"/>
              </a:rPr>
              <a:t>When more than one instances of an entity is associated with a single instance of another entity then it is called many to one relationship. For example – many students can study in a single college but a student cannot study in many colleges at the same time</a:t>
            </a:r>
            <a:r>
              <a:rPr lang="en-GB" sz="2400" dirty="0" smtClean="0">
                <a:solidFill>
                  <a:srgbClr val="0070C0"/>
                </a:solidFill>
                <a:latin typeface="Lucida Sans" panose="020B0602030504020204" pitchFamily="34" charset="0"/>
              </a:rPr>
              <a:t>.</a:t>
            </a: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7170" name="Picture 2" descr="ER diagram many to one relationshi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88" y="3284984"/>
            <a:ext cx="8769200"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1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8507288" cy="940966"/>
          </a:xfrm>
        </p:spPr>
        <p:txBody>
          <a:bodyPr>
            <a:normAutofit fontScale="90000"/>
          </a:bodyPr>
          <a:lstStyle/>
          <a:p>
            <a:pPr algn="l"/>
            <a:r>
              <a:rPr lang="en-IN" sz="2800" b="1" dirty="0">
                <a:solidFill>
                  <a:srgbClr val="C00000"/>
                </a:solidFill>
                <a:latin typeface="Lucida Sans" panose="020B0602030504020204" pitchFamily="34" charset="0"/>
              </a:rPr>
              <a:t>Many to Many Relationship</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79512" y="1052736"/>
            <a:ext cx="8856984" cy="5472608"/>
          </a:xfrm>
        </p:spPr>
        <p:txBody>
          <a:bodyPr>
            <a:normAutofit/>
          </a:bodyPr>
          <a:lstStyle/>
          <a:p>
            <a:pPr algn="just"/>
            <a:r>
              <a:rPr lang="en-GB" sz="2400" dirty="0">
                <a:solidFill>
                  <a:srgbClr val="0070C0"/>
                </a:solidFill>
                <a:latin typeface="Lucida Sans" panose="020B0602030504020204" pitchFamily="34" charset="0"/>
              </a:rPr>
              <a:t>When more than one instances of an entity is associated with more than one instances of another entity then it is called many to many relationship. For example, a can be assigned to many projects and a project can be assigned to many students</a:t>
            </a:r>
            <a:r>
              <a:rPr lang="en-GB" sz="2400" dirty="0" smtClean="0">
                <a:solidFill>
                  <a:srgbClr val="0070C0"/>
                </a:solidFill>
                <a:latin typeface="Lucida Sans" panose="020B0602030504020204" pitchFamily="34" charset="0"/>
              </a:rPr>
              <a:t>.</a:t>
            </a: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8194" name="Picture 2" descr="ER diagram many to many relationshi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501008"/>
            <a:ext cx="8531225"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628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pPr algn="l"/>
            <a:r>
              <a:rPr lang="en-IN" sz="3200" b="1" dirty="0" smtClean="0">
                <a:solidFill>
                  <a:srgbClr val="C00000"/>
                </a:solidFill>
                <a:latin typeface="Lucida Sans" panose="020B0602030504020204" pitchFamily="34" charset="0"/>
              </a:rPr>
              <a:t>Introduction</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08720"/>
            <a:ext cx="8928992" cy="5949280"/>
          </a:xfrm>
        </p:spPr>
        <p:txBody>
          <a:bodyPr>
            <a:normAutofit lnSpcReduction="10000"/>
          </a:bodyPr>
          <a:lstStyle/>
          <a:p>
            <a:pPr marL="0" indent="0">
              <a:buNone/>
            </a:pPr>
            <a:r>
              <a:rPr lang="en-GB" b="1" dirty="0"/>
              <a:t>What is the ER </a:t>
            </a:r>
            <a:r>
              <a:rPr lang="en-GB" b="1" dirty="0" smtClean="0"/>
              <a:t>Model ?</a:t>
            </a:r>
          </a:p>
          <a:p>
            <a:pPr algn="just"/>
            <a:r>
              <a:rPr lang="en-GB" sz="2600" b="1" dirty="0">
                <a:solidFill>
                  <a:srgbClr val="FF0000"/>
                </a:solidFill>
                <a:latin typeface="Lucida Sans" panose="020B0602030504020204" pitchFamily="34" charset="0"/>
              </a:rPr>
              <a:t>ENTITY RELATIONAL (ER) MODEL</a:t>
            </a:r>
            <a:r>
              <a:rPr lang="en-GB" sz="2600" dirty="0">
                <a:solidFill>
                  <a:srgbClr val="0070C0"/>
                </a:solidFill>
                <a:latin typeface="Lucida Sans" panose="020B0602030504020204" pitchFamily="34" charset="0"/>
              </a:rPr>
              <a:t> is a high-level conceptual data model diagram. </a:t>
            </a:r>
            <a:endParaRPr lang="en-GB" sz="2600" dirty="0" smtClean="0">
              <a:solidFill>
                <a:srgbClr val="0070C0"/>
              </a:solidFill>
              <a:latin typeface="Lucida Sans" panose="020B0602030504020204" pitchFamily="34" charset="0"/>
            </a:endParaRPr>
          </a:p>
          <a:p>
            <a:pPr algn="just"/>
            <a:r>
              <a:rPr lang="en-GB" sz="2600" dirty="0" smtClean="0">
                <a:solidFill>
                  <a:srgbClr val="0070C0"/>
                </a:solidFill>
                <a:latin typeface="Lucida Sans" panose="020B0602030504020204" pitchFamily="34" charset="0"/>
              </a:rPr>
              <a:t>ER modelling </a:t>
            </a:r>
            <a:r>
              <a:rPr lang="en-GB" sz="2600" dirty="0">
                <a:solidFill>
                  <a:srgbClr val="0070C0"/>
                </a:solidFill>
                <a:latin typeface="Lucida Sans" panose="020B0602030504020204" pitchFamily="34" charset="0"/>
              </a:rPr>
              <a:t>helps you to </a:t>
            </a:r>
            <a:r>
              <a:rPr lang="en-GB" sz="2600" dirty="0" smtClean="0">
                <a:solidFill>
                  <a:srgbClr val="0070C0"/>
                </a:solidFill>
                <a:latin typeface="Lucida Sans" panose="020B0602030504020204" pitchFamily="34" charset="0"/>
              </a:rPr>
              <a:t>analyse </a:t>
            </a:r>
            <a:r>
              <a:rPr lang="en-GB" sz="2600" dirty="0">
                <a:solidFill>
                  <a:srgbClr val="0070C0"/>
                </a:solidFill>
                <a:latin typeface="Lucida Sans" panose="020B0602030504020204" pitchFamily="34" charset="0"/>
              </a:rPr>
              <a:t>data requirements systematically to produce a well-designed database. </a:t>
            </a:r>
            <a:endParaRPr lang="en-GB" sz="2600" dirty="0" smtClean="0">
              <a:solidFill>
                <a:srgbClr val="0070C0"/>
              </a:solidFill>
              <a:latin typeface="Lucida Sans" panose="020B0602030504020204" pitchFamily="34" charset="0"/>
            </a:endParaRPr>
          </a:p>
          <a:p>
            <a:pPr algn="just"/>
            <a:r>
              <a:rPr lang="en-GB" sz="2600" dirty="0" smtClean="0">
                <a:solidFill>
                  <a:srgbClr val="0070C0"/>
                </a:solidFill>
                <a:latin typeface="Lucida Sans" panose="020B0602030504020204" pitchFamily="34" charset="0"/>
              </a:rPr>
              <a:t>The </a:t>
            </a:r>
            <a:r>
              <a:rPr lang="en-GB" sz="2600" dirty="0">
                <a:solidFill>
                  <a:srgbClr val="0070C0"/>
                </a:solidFill>
                <a:latin typeface="Lucida Sans" panose="020B0602030504020204" pitchFamily="34" charset="0"/>
              </a:rPr>
              <a:t>Entity-Relation model represents real-world entities and the relationship between them</a:t>
            </a:r>
            <a:r>
              <a:rPr lang="en-GB" sz="2600" dirty="0" smtClean="0">
                <a:solidFill>
                  <a:srgbClr val="0070C0"/>
                </a:solidFill>
                <a:latin typeface="Lucida Sans" panose="020B0602030504020204" pitchFamily="34" charset="0"/>
              </a:rPr>
              <a:t>.</a:t>
            </a:r>
          </a:p>
          <a:p>
            <a:pPr algn="just"/>
            <a:r>
              <a:rPr lang="en-GB" sz="2600" dirty="0" smtClean="0">
                <a:solidFill>
                  <a:srgbClr val="0070C0"/>
                </a:solidFill>
                <a:latin typeface="Lucida Sans" panose="020B0602030504020204" pitchFamily="34" charset="0"/>
              </a:rPr>
              <a:t> </a:t>
            </a:r>
            <a:r>
              <a:rPr lang="en-GB" sz="2600" dirty="0">
                <a:solidFill>
                  <a:srgbClr val="0070C0"/>
                </a:solidFill>
                <a:latin typeface="Lucida Sans" panose="020B0602030504020204" pitchFamily="34" charset="0"/>
              </a:rPr>
              <a:t>It is considered a best practice to complete ER </a:t>
            </a:r>
            <a:r>
              <a:rPr lang="en-GB" sz="2600" dirty="0" smtClean="0">
                <a:solidFill>
                  <a:srgbClr val="0070C0"/>
                </a:solidFill>
                <a:latin typeface="Lucida Sans" panose="020B0602030504020204" pitchFamily="34" charset="0"/>
              </a:rPr>
              <a:t>modelling </a:t>
            </a:r>
            <a:r>
              <a:rPr lang="en-GB" sz="2600" dirty="0">
                <a:solidFill>
                  <a:srgbClr val="0070C0"/>
                </a:solidFill>
                <a:latin typeface="Lucida Sans" panose="020B0602030504020204" pitchFamily="34" charset="0"/>
              </a:rPr>
              <a:t>before implementing your database.</a:t>
            </a:r>
            <a:endParaRPr lang="en-GB" sz="2600" b="1" dirty="0">
              <a:solidFill>
                <a:srgbClr val="0070C0"/>
              </a:solidFill>
              <a:latin typeface="Lucida Sans" panose="020B0602030504020204" pitchFamily="34" charset="0"/>
            </a:endParaRPr>
          </a:p>
          <a:p>
            <a:pPr algn="just"/>
            <a:r>
              <a:rPr lang="en-GB" sz="2600" dirty="0">
                <a:solidFill>
                  <a:srgbClr val="0070C0"/>
                </a:solidFill>
                <a:latin typeface="Lucida Sans" panose="020B0602030504020204" pitchFamily="34" charset="0"/>
              </a:rPr>
              <a:t>It was proposed by </a:t>
            </a:r>
            <a:r>
              <a:rPr lang="en-GB" sz="2600" b="1" dirty="0">
                <a:solidFill>
                  <a:schemeClr val="accent2"/>
                </a:solidFill>
                <a:latin typeface="Lucida Sans" panose="020B0602030504020204" pitchFamily="34" charset="0"/>
              </a:rPr>
              <a:t>Peter Chen in 1971</a:t>
            </a:r>
            <a:r>
              <a:rPr lang="en-GB" sz="2600" b="1" dirty="0">
                <a:solidFill>
                  <a:srgbClr val="00B050"/>
                </a:solidFill>
                <a:latin typeface="Lucida Sans" panose="020B0602030504020204" pitchFamily="34" charset="0"/>
              </a:rPr>
              <a:t> </a:t>
            </a:r>
            <a:r>
              <a:rPr lang="en-GB" sz="2600" dirty="0">
                <a:solidFill>
                  <a:srgbClr val="0070C0"/>
                </a:solidFill>
                <a:latin typeface="Lucida Sans" panose="020B0602030504020204" pitchFamily="34" charset="0"/>
              </a:rPr>
              <a:t>to create a uniform convention which can be used for relational database and network. He aimed to use an ER model as a conceptual </a:t>
            </a:r>
            <a:r>
              <a:rPr lang="en-GB" sz="2600" dirty="0" smtClean="0">
                <a:solidFill>
                  <a:srgbClr val="0070C0"/>
                </a:solidFill>
                <a:latin typeface="Lucida Sans" panose="020B0602030504020204" pitchFamily="34" charset="0"/>
              </a:rPr>
              <a:t>modelling </a:t>
            </a:r>
            <a:r>
              <a:rPr lang="en-GB" sz="2600" dirty="0">
                <a:solidFill>
                  <a:srgbClr val="0070C0"/>
                </a:solidFill>
                <a:latin typeface="Lucida Sans" panose="020B0602030504020204" pitchFamily="34" charset="0"/>
              </a:rPr>
              <a:t>approach.</a:t>
            </a:r>
            <a:endParaRPr lang="en-IN" sz="26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532124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76672"/>
            <a:ext cx="8579296" cy="940966"/>
          </a:xfrm>
        </p:spPr>
        <p:txBody>
          <a:bodyPr>
            <a:normAutofit fontScale="90000"/>
          </a:bodyPr>
          <a:lstStyle/>
          <a:p>
            <a:pPr algn="l"/>
            <a:r>
              <a:rPr lang="en-IN" sz="2800" b="1" dirty="0">
                <a:solidFill>
                  <a:srgbClr val="C00000"/>
                </a:solidFill>
                <a:latin typeface="Lucida Sans" panose="020B0602030504020204" pitchFamily="34" charset="0"/>
              </a:rPr>
              <a:t>Notation of ER diagram</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pic>
        <p:nvPicPr>
          <p:cNvPr id="5" name="Content Placeholder 4"/>
          <p:cNvPicPr>
            <a:picLocks noGrp="1" noChangeAspect="1"/>
          </p:cNvPicPr>
          <p:nvPr>
            <p:ph idx="1"/>
          </p:nvPr>
        </p:nvPicPr>
        <p:blipFill>
          <a:blip r:embed="rId2"/>
          <a:stretch>
            <a:fillRect/>
          </a:stretch>
        </p:blipFill>
        <p:spPr>
          <a:xfrm>
            <a:off x="107504" y="980728"/>
            <a:ext cx="5400600" cy="5375622"/>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6" name="Picture 5"/>
          <p:cNvPicPr>
            <a:picLocks noChangeAspect="1"/>
          </p:cNvPicPr>
          <p:nvPr/>
        </p:nvPicPr>
        <p:blipFill>
          <a:blip r:embed="rId3"/>
          <a:stretch>
            <a:fillRect/>
          </a:stretch>
        </p:blipFill>
        <p:spPr>
          <a:xfrm>
            <a:off x="5729897" y="1988840"/>
            <a:ext cx="3384376" cy="3091482"/>
          </a:xfrm>
          <a:prstGeom prst="rect">
            <a:avLst/>
          </a:prstGeom>
        </p:spPr>
      </p:pic>
    </p:spTree>
    <p:extLst>
      <p:ext uri="{BB962C8B-B14F-4D97-AF65-F5344CB8AC3E}">
        <p14:creationId xmlns:p14="http://schemas.microsoft.com/office/powerpoint/2010/main" val="4217716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Autofit/>
          </a:bodyPr>
          <a:lstStyle/>
          <a:p>
            <a:pPr algn="l"/>
            <a:r>
              <a:rPr lang="en-IN" sz="2800" b="1" dirty="0">
                <a:solidFill>
                  <a:srgbClr val="C00000"/>
                </a:solidFill>
                <a:latin typeface="Lucida Sans" panose="020B0602030504020204" pitchFamily="34" charset="0"/>
              </a:rPr>
              <a:t>Entity set:</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856984" cy="5375622"/>
          </a:xfrm>
        </p:spPr>
        <p:txBody>
          <a:bodyPr>
            <a:normAutofit/>
          </a:bodyPr>
          <a:lstStyle/>
          <a:p>
            <a:pPr algn="just"/>
            <a:r>
              <a:rPr lang="en-GB" sz="2400" dirty="0">
                <a:solidFill>
                  <a:srgbClr val="0070C0"/>
                </a:solidFill>
                <a:latin typeface="Lucida Sans" panose="020B0602030504020204" pitchFamily="34" charset="0"/>
              </a:rPr>
              <a:t>An entity set is a group of similar kind of entities. It may contain entities with attribute sharing similar values. Entities are represented by their properties, which also called attributes. All attributes have their separate values. For example, a student entity may have a name</a:t>
            </a:r>
            <a:r>
              <a:rPr lang="en-GB" sz="2400" dirty="0" smtClean="0">
                <a:solidFill>
                  <a:srgbClr val="0070C0"/>
                </a:solidFill>
                <a:latin typeface="Lucida Sans" panose="020B0602030504020204" pitchFamily="34" charset="0"/>
              </a:rPr>
              <a:t>, </a:t>
            </a:r>
            <a:r>
              <a:rPr lang="en-GB" sz="2400" dirty="0">
                <a:solidFill>
                  <a:srgbClr val="0070C0"/>
                </a:solidFill>
                <a:latin typeface="Lucida Sans" panose="020B0602030504020204" pitchFamily="34" charset="0"/>
              </a:rPr>
              <a:t>age, class, as attributes</a:t>
            </a:r>
            <a:r>
              <a:rPr lang="en-GB" sz="2400" dirty="0" smtClean="0">
                <a:solidFill>
                  <a:srgbClr val="0070C0"/>
                </a:solidFill>
                <a:latin typeface="Lucida Sans" panose="020B0602030504020204" pitchFamily="34" charset="0"/>
              </a:rPr>
              <a:t>.</a:t>
            </a: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107504" y="3668539"/>
            <a:ext cx="8579296" cy="2280741"/>
          </a:xfrm>
          <a:prstGeom prst="rect">
            <a:avLst/>
          </a:prstGeom>
        </p:spPr>
      </p:pic>
    </p:spTree>
    <p:extLst>
      <p:ext uri="{BB962C8B-B14F-4D97-AF65-F5344CB8AC3E}">
        <p14:creationId xmlns:p14="http://schemas.microsoft.com/office/powerpoint/2010/main" val="485204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rmAutofit fontScale="90000"/>
          </a:bodyPr>
          <a:lstStyle/>
          <a:p>
            <a:pPr algn="l"/>
            <a:r>
              <a:rPr lang="en-IN" sz="2800" b="1" dirty="0">
                <a:solidFill>
                  <a:srgbClr val="C00000"/>
                </a:solidFill>
                <a:latin typeface="Lucida Sans" panose="020B0602030504020204" pitchFamily="34" charset="0"/>
              </a:rPr>
              <a:t>Weak Entities</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928992" cy="5375622"/>
          </a:xfrm>
        </p:spPr>
        <p:txBody>
          <a:bodyPr>
            <a:normAutofit/>
          </a:bodyPr>
          <a:lstStyle/>
          <a:p>
            <a:pPr algn="just"/>
            <a:r>
              <a:rPr lang="en-GB" sz="2400" dirty="0">
                <a:solidFill>
                  <a:srgbClr val="0070C0"/>
                </a:solidFill>
                <a:latin typeface="Lucida Sans" panose="020B0602030504020204" pitchFamily="34" charset="0"/>
              </a:rPr>
              <a:t>A weak entity is a type of entity which doesn't have its key attribute. It can be identified uniquely by considering the primary key of another entity. For that, weak entity sets need to have participation</a:t>
            </a:r>
            <a:r>
              <a:rPr lang="en-GB" sz="2400" dirty="0" smtClean="0">
                <a:solidFill>
                  <a:srgbClr val="0070C0"/>
                </a:solidFill>
                <a:latin typeface="Lucida Sans" panose="020B0602030504020204" pitchFamily="34" charset="0"/>
              </a:rPr>
              <a:t>.</a:t>
            </a:r>
          </a:p>
          <a:p>
            <a:pPr algn="just"/>
            <a:endParaRPr lang="en-IN" sz="24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147440" y="2708920"/>
            <a:ext cx="8889056" cy="3647430"/>
          </a:xfrm>
          <a:prstGeom prst="rect">
            <a:avLst/>
          </a:prstGeom>
        </p:spPr>
      </p:pic>
    </p:spTree>
    <p:extLst>
      <p:ext uri="{BB962C8B-B14F-4D97-AF65-F5344CB8AC3E}">
        <p14:creationId xmlns:p14="http://schemas.microsoft.com/office/powerpoint/2010/main" val="2250907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10515385"/>
              </p:ext>
            </p:extLst>
          </p:nvPr>
        </p:nvGraphicFramePr>
        <p:xfrm>
          <a:off x="179511" y="1052736"/>
          <a:ext cx="8784976" cy="5479049"/>
        </p:xfrm>
        <a:graphic>
          <a:graphicData uri="http://schemas.openxmlformats.org/drawingml/2006/table">
            <a:tbl>
              <a:tblPr/>
              <a:tblGrid>
                <a:gridCol w="4392488"/>
                <a:gridCol w="4392488"/>
              </a:tblGrid>
              <a:tr h="397050">
                <a:tc>
                  <a:txBody>
                    <a:bodyPr/>
                    <a:lstStyle/>
                    <a:p>
                      <a:pPr algn="ctr" fontAlgn="t"/>
                      <a:r>
                        <a:rPr lang="en-IN" sz="2000" b="1" dirty="0">
                          <a:solidFill>
                            <a:srgbClr val="C00000"/>
                          </a:solidFill>
                          <a:effectLst/>
                          <a:latin typeface="Lucida Sans" panose="020B0602030504020204" pitchFamily="34" charset="0"/>
                        </a:rPr>
                        <a:t>Strong Entity Set</a:t>
                      </a:r>
                      <a:endParaRPr lang="en-IN" sz="2000" dirty="0">
                        <a:solidFill>
                          <a:srgbClr val="C00000"/>
                        </a:solidFill>
                        <a:effectLst/>
                        <a:latin typeface="Lucida Sans" panose="020B0602030504020204" pitchFamily="34" charset="0"/>
                      </a:endParaRPr>
                    </a:p>
                  </a:txBody>
                  <a:tcPr marL="51431" marR="51431" marT="51431" marB="51431">
                    <a:lnL w="12700" cap="flat" cmpd="sng" algn="ctr">
                      <a:solidFill>
                        <a:srgbClr val="A0A7F8"/>
                      </a:solidFill>
                      <a:prstDash val="solid"/>
                      <a:round/>
                      <a:headEnd type="none" w="med" len="med"/>
                      <a:tailEnd type="none" w="med" len="med"/>
                    </a:lnL>
                    <a:lnR w="12700" cap="flat" cmpd="sng" algn="ctr">
                      <a:solidFill>
                        <a:srgbClr val="60AB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2000" b="1" dirty="0">
                          <a:solidFill>
                            <a:srgbClr val="C00000"/>
                          </a:solidFill>
                          <a:effectLst/>
                          <a:latin typeface="Lucida Sans" panose="020B0602030504020204" pitchFamily="34" charset="0"/>
                        </a:rPr>
                        <a:t>Weak Entity Set</a:t>
                      </a:r>
                      <a:endParaRPr lang="en-IN" sz="2000" dirty="0">
                        <a:solidFill>
                          <a:srgbClr val="C00000"/>
                        </a:solidFill>
                        <a:effectLst/>
                        <a:latin typeface="Lucida Sans" panose="020B0602030504020204" pitchFamily="34" charset="0"/>
                      </a:endParaRPr>
                    </a:p>
                  </a:txBody>
                  <a:tcPr marL="51431" marR="51431" marT="51431" marB="51431">
                    <a:lnL w="12700" cap="flat" cmpd="sng" algn="ctr">
                      <a:solidFill>
                        <a:srgbClr val="60ABF8"/>
                      </a:solidFill>
                      <a:prstDash val="solid"/>
                      <a:round/>
                      <a:headEnd type="none" w="med" len="med"/>
                      <a:tailEnd type="none" w="med" len="med"/>
                    </a:lnL>
                    <a:lnR w="12700" cap="flat" cmpd="sng" algn="ctr">
                      <a:solidFill>
                        <a:srgbClr val="40A7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75170">
                <a:tc>
                  <a:txBody>
                    <a:bodyPr/>
                    <a:lstStyle/>
                    <a:p>
                      <a:pPr algn="l" fontAlgn="t"/>
                      <a:r>
                        <a:rPr lang="en-GB" sz="1600" dirty="0">
                          <a:solidFill>
                            <a:srgbClr val="0070C0"/>
                          </a:solidFill>
                          <a:effectLst/>
                          <a:latin typeface="Lucida Sans" panose="020B0602030504020204" pitchFamily="34" charset="0"/>
                        </a:rPr>
                        <a:t>Strong entity set always has a primary key.</a:t>
                      </a:r>
                    </a:p>
                  </a:txBody>
                  <a:tcPr marL="51431" marR="51431" marT="51431" marB="51431">
                    <a:lnL w="12700" cap="flat" cmpd="sng" algn="ctr">
                      <a:solidFill>
                        <a:srgbClr val="40A9F8"/>
                      </a:solidFill>
                      <a:prstDash val="solid"/>
                      <a:round/>
                      <a:headEnd type="none" w="med" len="med"/>
                      <a:tailEnd type="none" w="med" len="med"/>
                    </a:lnL>
                    <a:lnR w="12700" cap="flat" cmpd="sng" algn="ctr">
                      <a:solidFill>
                        <a:srgbClr val="60A4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dirty="0">
                          <a:solidFill>
                            <a:srgbClr val="0070C0"/>
                          </a:solidFill>
                          <a:effectLst/>
                          <a:latin typeface="Lucida Sans" panose="020B0602030504020204" pitchFamily="34" charset="0"/>
                        </a:rPr>
                        <a:t>It does not have enough attributes to build a primary key.</a:t>
                      </a:r>
                    </a:p>
                  </a:txBody>
                  <a:tcPr marL="51431" marR="51431" marT="51431" marB="51431">
                    <a:lnL w="12700" cap="flat" cmpd="sng" algn="ctr">
                      <a:solidFill>
                        <a:srgbClr val="60A4F8"/>
                      </a:solidFill>
                      <a:prstDash val="solid"/>
                      <a:round/>
                      <a:headEnd type="none" w="med" len="med"/>
                      <a:tailEnd type="none" w="med" len="med"/>
                    </a:lnL>
                    <a:lnR w="12700" cap="flat" cmpd="sng" algn="ctr">
                      <a:solidFill>
                        <a:srgbClr val="A0A8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75170">
                <a:tc>
                  <a:txBody>
                    <a:bodyPr/>
                    <a:lstStyle/>
                    <a:p>
                      <a:pPr algn="l" fontAlgn="t"/>
                      <a:r>
                        <a:rPr lang="en-GB" sz="1600" dirty="0">
                          <a:solidFill>
                            <a:srgbClr val="0070C0"/>
                          </a:solidFill>
                          <a:effectLst/>
                          <a:latin typeface="Lucida Sans" panose="020B0602030504020204" pitchFamily="34" charset="0"/>
                        </a:rPr>
                        <a:t>It is represented by a rectangle symbol.</a:t>
                      </a:r>
                    </a:p>
                  </a:txBody>
                  <a:tcPr marL="51431" marR="51431" marT="51431" marB="51431">
                    <a:lnL w="12700" cap="flat" cmpd="sng" algn="ctr">
                      <a:solidFill>
                        <a:srgbClr val="80A9F8"/>
                      </a:solidFill>
                      <a:prstDash val="solid"/>
                      <a:round/>
                      <a:headEnd type="none" w="med" len="med"/>
                      <a:tailEnd type="none" w="med" len="med"/>
                    </a:lnL>
                    <a:lnR w="12700" cap="flat" cmpd="sng" algn="ctr">
                      <a:solidFill>
                        <a:srgbClr val="80A9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600" dirty="0">
                          <a:solidFill>
                            <a:srgbClr val="0070C0"/>
                          </a:solidFill>
                          <a:effectLst/>
                          <a:latin typeface="Lucida Sans" panose="020B0602030504020204" pitchFamily="34" charset="0"/>
                        </a:rPr>
                        <a:t>It is represented by a double rectangle symbol.</a:t>
                      </a:r>
                    </a:p>
                  </a:txBody>
                  <a:tcPr marL="51431" marR="51431" marT="51431" marB="51431">
                    <a:lnL w="12700" cap="flat" cmpd="sng" algn="ctr">
                      <a:solidFill>
                        <a:srgbClr val="80A9F8"/>
                      </a:solidFill>
                      <a:prstDash val="solid"/>
                      <a:round/>
                      <a:headEnd type="none" w="med" len="med"/>
                      <a:tailEnd type="none" w="med" len="med"/>
                    </a:lnL>
                    <a:lnR w="12700" cap="flat" cmpd="sng" algn="ctr">
                      <a:solidFill>
                        <a:srgbClr val="E0A7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51354">
                <a:tc>
                  <a:txBody>
                    <a:bodyPr/>
                    <a:lstStyle/>
                    <a:p>
                      <a:pPr algn="l" fontAlgn="t"/>
                      <a:r>
                        <a:rPr lang="en-GB" sz="1600" dirty="0">
                          <a:solidFill>
                            <a:srgbClr val="0070C0"/>
                          </a:solidFill>
                          <a:effectLst/>
                          <a:latin typeface="Lucida Sans" panose="020B0602030504020204" pitchFamily="34" charset="0"/>
                        </a:rPr>
                        <a:t>It contains a Primary key represented by the underline symbol.</a:t>
                      </a:r>
                    </a:p>
                  </a:txBody>
                  <a:tcPr marL="51431" marR="51431" marT="51431" marB="51431">
                    <a:lnL w="12700" cap="flat" cmpd="sng" algn="ctr">
                      <a:solidFill>
                        <a:srgbClr val="00AAF8"/>
                      </a:solidFill>
                      <a:prstDash val="solid"/>
                      <a:round/>
                      <a:headEnd type="none" w="med" len="med"/>
                      <a:tailEnd type="none" w="med" len="med"/>
                    </a:lnL>
                    <a:lnR w="12700" cap="flat" cmpd="sng" algn="ctr">
                      <a:solidFill>
                        <a:srgbClr val="20AA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dirty="0">
                          <a:solidFill>
                            <a:srgbClr val="0070C0"/>
                          </a:solidFill>
                          <a:effectLst/>
                          <a:latin typeface="Lucida Sans" panose="020B0602030504020204" pitchFamily="34" charset="0"/>
                        </a:rPr>
                        <a:t>It contains a Partial Key which is represented by a dashed underline symbol.</a:t>
                      </a:r>
                    </a:p>
                  </a:txBody>
                  <a:tcPr marL="51431" marR="51431" marT="51431" marB="51431">
                    <a:lnL w="12700" cap="flat" cmpd="sng" algn="ctr">
                      <a:solidFill>
                        <a:srgbClr val="20AAF8"/>
                      </a:solidFill>
                      <a:prstDash val="solid"/>
                      <a:round/>
                      <a:headEnd type="none" w="med" len="med"/>
                      <a:tailEnd type="none" w="med" len="med"/>
                    </a:lnL>
                    <a:lnR w="12700" cap="flat" cmpd="sng" algn="ctr">
                      <a:solidFill>
                        <a:srgbClr val="80A9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75170">
                <a:tc>
                  <a:txBody>
                    <a:bodyPr/>
                    <a:lstStyle/>
                    <a:p>
                      <a:pPr algn="l" fontAlgn="t"/>
                      <a:r>
                        <a:rPr lang="en-GB" sz="1600">
                          <a:solidFill>
                            <a:srgbClr val="0070C0"/>
                          </a:solidFill>
                          <a:effectLst/>
                          <a:latin typeface="Lucida Sans" panose="020B0602030504020204" pitchFamily="34" charset="0"/>
                        </a:rPr>
                        <a:t>The member of a strong entity set is called as dominant entity set.</a:t>
                      </a:r>
                    </a:p>
                  </a:txBody>
                  <a:tcPr marL="51431" marR="51431" marT="51431" marB="51431">
                    <a:lnL w="12700" cap="flat" cmpd="sng" algn="ctr">
                      <a:solidFill>
                        <a:srgbClr val="A0A7F8"/>
                      </a:solidFill>
                      <a:prstDash val="solid"/>
                      <a:round/>
                      <a:headEnd type="none" w="med" len="med"/>
                      <a:tailEnd type="none" w="med" len="med"/>
                    </a:lnL>
                    <a:lnR w="12700" cap="flat" cmpd="sng" algn="ctr">
                      <a:solidFill>
                        <a:srgbClr val="A0A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600" dirty="0">
                          <a:solidFill>
                            <a:srgbClr val="0070C0"/>
                          </a:solidFill>
                          <a:effectLst/>
                          <a:latin typeface="Lucida Sans" panose="020B0602030504020204" pitchFamily="34" charset="0"/>
                        </a:rPr>
                        <a:t>The member of a weak entity set called as a subordinate entity set.</a:t>
                      </a:r>
                    </a:p>
                  </a:txBody>
                  <a:tcPr marL="51431" marR="51431" marT="51431" marB="51431">
                    <a:lnL w="12700" cap="flat" cmpd="sng" algn="ctr">
                      <a:solidFill>
                        <a:srgbClr val="A0AFF8"/>
                      </a:solidFill>
                      <a:prstDash val="solid"/>
                      <a:round/>
                      <a:headEnd type="none" w="med" len="med"/>
                      <a:tailEnd type="none" w="med" len="med"/>
                    </a:lnL>
                    <a:lnR w="12700" cap="flat" cmpd="sng" algn="ctr">
                      <a:solidFill>
                        <a:srgbClr val="00AA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12662">
                <a:tc>
                  <a:txBody>
                    <a:bodyPr/>
                    <a:lstStyle/>
                    <a:p>
                      <a:pPr algn="l" fontAlgn="t"/>
                      <a:r>
                        <a:rPr lang="en-GB" sz="1600">
                          <a:solidFill>
                            <a:srgbClr val="0070C0"/>
                          </a:solidFill>
                          <a:effectLst/>
                          <a:latin typeface="Lucida Sans" panose="020B0602030504020204" pitchFamily="34" charset="0"/>
                        </a:rPr>
                        <a:t>Primary Key is one of its attributes which helps to identify its member.</a:t>
                      </a:r>
                    </a:p>
                  </a:txBody>
                  <a:tcPr marL="51431" marR="51431" marT="51431" marB="51431">
                    <a:lnL w="12700" cap="flat" cmpd="sng" algn="ctr">
                      <a:solidFill>
                        <a:srgbClr val="A0B1F8"/>
                      </a:solidFill>
                      <a:prstDash val="solid"/>
                      <a:round/>
                      <a:headEnd type="none" w="med" len="med"/>
                      <a:tailEnd type="none" w="med" len="med"/>
                    </a:lnL>
                    <a:lnR w="12700" cap="flat" cmpd="sng" algn="ctr">
                      <a:solidFill>
                        <a:srgbClr val="C0B2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dirty="0">
                          <a:solidFill>
                            <a:srgbClr val="0070C0"/>
                          </a:solidFill>
                          <a:effectLst/>
                          <a:latin typeface="Lucida Sans" panose="020B0602030504020204" pitchFamily="34" charset="0"/>
                        </a:rPr>
                        <a:t>In a weak entity set, it is a combination of primary key and partial key of the strong entity set.</a:t>
                      </a:r>
                    </a:p>
                  </a:txBody>
                  <a:tcPr marL="51431" marR="51431" marT="51431" marB="51431">
                    <a:lnL w="12700" cap="flat" cmpd="sng" algn="ctr">
                      <a:solidFill>
                        <a:srgbClr val="C0B2F8"/>
                      </a:solidFill>
                      <a:prstDash val="solid"/>
                      <a:round/>
                      <a:headEnd type="none" w="med" len="med"/>
                      <a:tailEnd type="none" w="med" len="med"/>
                    </a:lnL>
                    <a:lnR w="12700" cap="flat" cmpd="sng" algn="ctr">
                      <a:solidFill>
                        <a:srgbClr val="60AA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62671">
                <a:tc>
                  <a:txBody>
                    <a:bodyPr/>
                    <a:lstStyle/>
                    <a:p>
                      <a:pPr algn="l" fontAlgn="t"/>
                      <a:r>
                        <a:rPr lang="en-GB" sz="1600">
                          <a:solidFill>
                            <a:srgbClr val="0070C0"/>
                          </a:solidFill>
                          <a:effectLst/>
                          <a:latin typeface="Lucida Sans" panose="020B0602030504020204" pitchFamily="34" charset="0"/>
                        </a:rPr>
                        <a:t>In the ER diagram the relationship between two strong entity set shown by using a diamond symbol.</a:t>
                      </a:r>
                    </a:p>
                  </a:txBody>
                  <a:tcPr marL="51431" marR="51431" marT="51431" marB="51431">
                    <a:lnL w="12700" cap="flat" cmpd="sng" algn="ctr">
                      <a:solidFill>
                        <a:srgbClr val="C0AEF8"/>
                      </a:solidFill>
                      <a:prstDash val="solid"/>
                      <a:round/>
                      <a:headEnd type="none" w="med" len="med"/>
                      <a:tailEnd type="none" w="med" len="med"/>
                    </a:lnL>
                    <a:lnR w="12700" cap="flat" cmpd="sng" algn="ctr">
                      <a:solidFill>
                        <a:srgbClr val="C0B0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600" dirty="0">
                          <a:solidFill>
                            <a:srgbClr val="0070C0"/>
                          </a:solidFill>
                          <a:effectLst/>
                          <a:latin typeface="Lucida Sans" panose="020B0602030504020204" pitchFamily="34" charset="0"/>
                        </a:rPr>
                        <a:t>The relationship between one strong and a weak entity set shown by using the double diamond symbol.</a:t>
                      </a:r>
                    </a:p>
                  </a:txBody>
                  <a:tcPr marL="51431" marR="51431" marT="51431" marB="51431">
                    <a:lnL w="12700" cap="flat" cmpd="sng" algn="ctr">
                      <a:solidFill>
                        <a:srgbClr val="C0B0F8"/>
                      </a:solidFill>
                      <a:prstDash val="solid"/>
                      <a:round/>
                      <a:headEnd type="none" w="med" len="med"/>
                      <a:tailEnd type="none" w="med" len="med"/>
                    </a:lnL>
                    <a:lnR w="12700" cap="flat" cmpd="sng" algn="ctr">
                      <a:solidFill>
                        <a:srgbClr val="60AA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51354">
                <a:tc>
                  <a:txBody>
                    <a:bodyPr/>
                    <a:lstStyle/>
                    <a:p>
                      <a:pPr algn="l" fontAlgn="t"/>
                      <a:r>
                        <a:rPr lang="en-GB" sz="1600">
                          <a:solidFill>
                            <a:srgbClr val="0070C0"/>
                          </a:solidFill>
                          <a:effectLst/>
                          <a:latin typeface="Lucida Sans" panose="020B0602030504020204" pitchFamily="34" charset="0"/>
                        </a:rPr>
                        <a:t>The connecting line of the strong entity set with the relationship is single.</a:t>
                      </a:r>
                    </a:p>
                  </a:txBody>
                  <a:tcPr marL="51431" marR="51431" marT="51431" marB="51431">
                    <a:lnL w="12700" cap="flat" cmpd="sng" algn="ctr">
                      <a:solidFill>
                        <a:srgbClr val="20B3F8"/>
                      </a:solidFill>
                      <a:prstDash val="solid"/>
                      <a:round/>
                      <a:headEnd type="none" w="med" len="med"/>
                      <a:tailEnd type="none" w="med" len="med"/>
                    </a:lnL>
                    <a:lnR w="12700" cap="flat" cmpd="sng" algn="ctr">
                      <a:solidFill>
                        <a:srgbClr val="A0AD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A9F8"/>
                      </a:solidFill>
                      <a:prstDash val="solid"/>
                      <a:round/>
                      <a:headEnd type="none" w="med" len="med"/>
                      <a:tailEnd type="none" w="med" len="med"/>
                    </a:lnB>
                    <a:solidFill>
                      <a:srgbClr val="FFFFFF"/>
                    </a:solidFill>
                  </a:tcPr>
                </a:tc>
                <a:tc>
                  <a:txBody>
                    <a:bodyPr/>
                    <a:lstStyle/>
                    <a:p>
                      <a:pPr algn="l" fontAlgn="t"/>
                      <a:r>
                        <a:rPr lang="en-GB" sz="1600" dirty="0">
                          <a:solidFill>
                            <a:srgbClr val="0070C0"/>
                          </a:solidFill>
                          <a:effectLst/>
                          <a:latin typeface="Lucida Sans" panose="020B0602030504020204" pitchFamily="34" charset="0"/>
                        </a:rPr>
                        <a:t>The line connecting the weak entity set for identifying relationship is double.</a:t>
                      </a:r>
                    </a:p>
                  </a:txBody>
                  <a:tcPr marL="51431" marR="51431" marT="51431" marB="51431">
                    <a:lnL w="12700" cap="flat" cmpd="sng" algn="ctr">
                      <a:solidFill>
                        <a:srgbClr val="A0ADF8"/>
                      </a:solidFill>
                      <a:prstDash val="solid"/>
                      <a:round/>
                      <a:headEnd type="none" w="med" len="med"/>
                      <a:tailEnd type="none" w="med" len="med"/>
                    </a:lnL>
                    <a:lnR w="12700" cap="flat" cmpd="sng" algn="ctr">
                      <a:solidFill>
                        <a:srgbClr val="20A7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A7F8"/>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947486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normAutofit fontScale="90000"/>
          </a:bodyPr>
          <a:lstStyle/>
          <a:p>
            <a:pPr algn="l"/>
            <a:r>
              <a:rPr lang="en-GB" sz="2800" b="1" dirty="0">
                <a:solidFill>
                  <a:srgbClr val="C00000"/>
                </a:solidFill>
                <a:latin typeface="Lucida Sans" panose="020B0602030504020204" pitchFamily="34" charset="0"/>
              </a:rPr>
              <a:t>Steps to Create an ERD</a:t>
            </a:r>
            <a:br>
              <a:rPr lang="en-GB"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
        <p:nvSpPr>
          <p:cNvPr id="7" name="Content Placeholder 6"/>
          <p:cNvSpPr>
            <a:spLocks noGrp="1"/>
          </p:cNvSpPr>
          <p:nvPr>
            <p:ph idx="1"/>
          </p:nvPr>
        </p:nvSpPr>
        <p:spPr>
          <a:xfrm>
            <a:off x="179512" y="2060848"/>
            <a:ext cx="8856984" cy="4464496"/>
          </a:xfrm>
        </p:spPr>
        <p:txBody>
          <a:bodyPr>
            <a:normAutofit fontScale="70000" lnSpcReduction="20000"/>
          </a:bodyPr>
          <a:lstStyle/>
          <a:p>
            <a:pPr marL="0" indent="0" algn="just">
              <a:buNone/>
            </a:pPr>
            <a:r>
              <a:rPr lang="en-GB" b="1" dirty="0">
                <a:latin typeface="Lucida Sans" panose="020B0602030504020204" pitchFamily="34" charset="0"/>
              </a:rPr>
              <a:t>Best Practices for Developing Effective ER Diagrams</a:t>
            </a:r>
          </a:p>
          <a:p>
            <a:pPr algn="just"/>
            <a:r>
              <a:rPr lang="en-GB" dirty="0">
                <a:solidFill>
                  <a:srgbClr val="0070C0"/>
                </a:solidFill>
                <a:latin typeface="Lucida Sans" panose="020B0602030504020204" pitchFamily="34" charset="0"/>
              </a:rPr>
              <a:t>Eliminate any redundant entities or </a:t>
            </a:r>
            <a:r>
              <a:rPr lang="en-GB" dirty="0" smtClean="0">
                <a:solidFill>
                  <a:srgbClr val="0070C0"/>
                </a:solidFill>
                <a:latin typeface="Lucida Sans" panose="020B0602030504020204" pitchFamily="34" charset="0"/>
              </a:rPr>
              <a:t>relationships.</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You need to make sure that all your entities and relationships are properly </a:t>
            </a:r>
            <a:r>
              <a:rPr lang="en-GB" dirty="0" smtClean="0">
                <a:solidFill>
                  <a:srgbClr val="0070C0"/>
                </a:solidFill>
                <a:latin typeface="Lucida Sans" panose="020B0602030504020204" pitchFamily="34" charset="0"/>
              </a:rPr>
              <a:t>labelled.</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There may be various valid approaches to an ER diagram. You need to make sure that the ER diagram supports all the data you need to </a:t>
            </a:r>
            <a:r>
              <a:rPr lang="en-GB" dirty="0" smtClean="0">
                <a:solidFill>
                  <a:srgbClr val="0070C0"/>
                </a:solidFill>
                <a:latin typeface="Lucida Sans" panose="020B0602030504020204" pitchFamily="34" charset="0"/>
              </a:rPr>
              <a:t>store.</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You should assure that each entity only appears a single time in the ER </a:t>
            </a:r>
            <a:r>
              <a:rPr lang="en-GB" dirty="0" smtClean="0">
                <a:solidFill>
                  <a:srgbClr val="0070C0"/>
                </a:solidFill>
                <a:latin typeface="Lucida Sans" panose="020B0602030504020204" pitchFamily="34" charset="0"/>
              </a:rPr>
              <a:t>diagram.</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Name every relationship, entity, and attribute are represented on your </a:t>
            </a:r>
            <a:r>
              <a:rPr lang="en-GB" dirty="0" smtClean="0">
                <a:solidFill>
                  <a:srgbClr val="0070C0"/>
                </a:solidFill>
                <a:latin typeface="Lucida Sans" panose="020B0602030504020204" pitchFamily="34" charset="0"/>
              </a:rPr>
              <a:t>diagram.</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Never connect relationships to each </a:t>
            </a:r>
            <a:r>
              <a:rPr lang="en-GB" dirty="0" smtClean="0">
                <a:solidFill>
                  <a:srgbClr val="0070C0"/>
                </a:solidFill>
                <a:latin typeface="Lucida Sans" panose="020B0602030504020204" pitchFamily="34" charset="0"/>
              </a:rPr>
              <a:t>other.</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You should use </a:t>
            </a:r>
            <a:r>
              <a:rPr lang="en-GB" dirty="0" smtClean="0">
                <a:solidFill>
                  <a:srgbClr val="0070C0"/>
                </a:solidFill>
                <a:latin typeface="Lucida Sans" panose="020B0602030504020204" pitchFamily="34" charset="0"/>
              </a:rPr>
              <a:t>colours </a:t>
            </a:r>
            <a:r>
              <a:rPr lang="en-GB" dirty="0">
                <a:solidFill>
                  <a:srgbClr val="0070C0"/>
                </a:solidFill>
                <a:latin typeface="Lucida Sans" panose="020B0602030504020204" pitchFamily="34" charset="0"/>
              </a:rPr>
              <a:t>to highlight important portions of the ER </a:t>
            </a:r>
            <a:r>
              <a:rPr lang="en-GB" dirty="0" smtClean="0">
                <a:solidFill>
                  <a:srgbClr val="0070C0"/>
                </a:solidFill>
                <a:latin typeface="Lucida Sans" panose="020B0602030504020204" pitchFamily="34" charset="0"/>
              </a:rPr>
              <a:t>diagram.</a:t>
            </a:r>
            <a:endParaRPr lang="en-GB" dirty="0">
              <a:solidFill>
                <a:srgbClr val="0070C0"/>
              </a:solidFill>
              <a:latin typeface="Lucida Sans" panose="020B0602030504020204" pitchFamily="34" charset="0"/>
            </a:endParaRPr>
          </a:p>
          <a:p>
            <a:endParaRPr lang="en-IN" dirty="0"/>
          </a:p>
        </p:txBody>
      </p:sp>
      <p:pic>
        <p:nvPicPr>
          <p:cNvPr id="8" name="Picture 7"/>
          <p:cNvPicPr>
            <a:picLocks noChangeAspect="1"/>
          </p:cNvPicPr>
          <p:nvPr/>
        </p:nvPicPr>
        <p:blipFill>
          <a:blip r:embed="rId2"/>
          <a:stretch>
            <a:fillRect/>
          </a:stretch>
        </p:blipFill>
        <p:spPr>
          <a:xfrm>
            <a:off x="457200" y="1124744"/>
            <a:ext cx="6979729" cy="936103"/>
          </a:xfrm>
          <a:prstGeom prst="rect">
            <a:avLst/>
          </a:prstGeom>
        </p:spPr>
      </p:pic>
    </p:spTree>
    <p:extLst>
      <p:ext uri="{BB962C8B-B14F-4D97-AF65-F5344CB8AC3E}">
        <p14:creationId xmlns:p14="http://schemas.microsoft.com/office/powerpoint/2010/main" val="848171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Autofit/>
          </a:bodyPr>
          <a:lstStyle/>
          <a:p>
            <a:pPr algn="l"/>
            <a:r>
              <a:rPr lang="en-IN" sz="3600" b="1" dirty="0">
                <a:solidFill>
                  <a:srgbClr val="C00000"/>
                </a:solidFill>
                <a:latin typeface="Lucida Sans" panose="020B0602030504020204" pitchFamily="34" charset="0"/>
              </a:rPr>
              <a:t>Keys</a:t>
            </a:r>
            <a:br>
              <a:rPr lang="en-IN" sz="3600" b="1" dirty="0">
                <a:solidFill>
                  <a:srgbClr val="C00000"/>
                </a:solidFill>
                <a:latin typeface="Lucida Sans" panose="020B0602030504020204" pitchFamily="34" charset="0"/>
              </a:rPr>
            </a:br>
            <a:endParaRPr lang="en-IN" sz="36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052736"/>
            <a:ext cx="8856984" cy="5400600"/>
          </a:xfrm>
        </p:spPr>
        <p:txBody>
          <a:bodyPr/>
          <a:lstStyle/>
          <a:p>
            <a:pPr algn="just"/>
            <a:r>
              <a:rPr lang="en-GB" sz="2400" dirty="0">
                <a:solidFill>
                  <a:srgbClr val="0070C0"/>
                </a:solidFill>
                <a:latin typeface="Lucida Sans" panose="020B0602030504020204" pitchFamily="34" charset="0"/>
              </a:rPr>
              <a:t>Keys play an important role in the relational database.</a:t>
            </a:r>
          </a:p>
          <a:p>
            <a:pPr algn="just"/>
            <a:r>
              <a:rPr lang="en-GB" sz="2400" dirty="0">
                <a:solidFill>
                  <a:srgbClr val="0070C0"/>
                </a:solidFill>
                <a:latin typeface="Lucida Sans" panose="020B0602030504020204" pitchFamily="34" charset="0"/>
              </a:rPr>
              <a:t>It is used to uniquely identify any record or row of data from the table. </a:t>
            </a:r>
            <a:endParaRPr lang="en-GB" sz="2400" dirty="0" smtClean="0">
              <a:solidFill>
                <a:srgbClr val="0070C0"/>
              </a:solidFill>
              <a:latin typeface="Lucida Sans" panose="020B0602030504020204" pitchFamily="34" charset="0"/>
            </a:endParaRPr>
          </a:p>
          <a:p>
            <a:pPr algn="just"/>
            <a:r>
              <a:rPr lang="en-GB" sz="2400" dirty="0" smtClean="0">
                <a:solidFill>
                  <a:srgbClr val="0070C0"/>
                </a:solidFill>
                <a:latin typeface="Lucida Sans" panose="020B0602030504020204" pitchFamily="34" charset="0"/>
              </a:rPr>
              <a:t>It </a:t>
            </a:r>
            <a:r>
              <a:rPr lang="en-GB" sz="2400" dirty="0">
                <a:solidFill>
                  <a:srgbClr val="0070C0"/>
                </a:solidFill>
                <a:latin typeface="Lucida Sans" panose="020B0602030504020204" pitchFamily="34" charset="0"/>
              </a:rPr>
              <a:t>is also used to establish and identify relationships between tables</a:t>
            </a:r>
            <a:r>
              <a:rPr lang="en-GB" sz="2400" dirty="0" smtClean="0">
                <a:solidFill>
                  <a:srgbClr val="0070C0"/>
                </a:solidFill>
                <a:latin typeface="Lucida Sans" panose="020B0602030504020204" pitchFamily="34" charset="0"/>
              </a:rPr>
              <a:t>.</a:t>
            </a:r>
          </a:p>
          <a:p>
            <a:pPr algn="just"/>
            <a:r>
              <a:rPr lang="en-GB" sz="2400" dirty="0">
                <a:solidFill>
                  <a:srgbClr val="0070C0"/>
                </a:solidFill>
                <a:latin typeface="Lucida Sans" panose="020B0602030504020204" pitchFamily="34" charset="0"/>
              </a:rPr>
              <a:t>Key is an attribute or collection of attributes that uniquely identifies an entity among entity set</a:t>
            </a:r>
            <a:r>
              <a:rPr lang="en-GB" sz="2400" dirty="0" smtClean="0">
                <a:solidFill>
                  <a:srgbClr val="0070C0"/>
                </a:solidFill>
                <a:latin typeface="Lucida Sans" panose="020B0602030504020204" pitchFamily="34" charset="0"/>
              </a:rPr>
              <a:t>.</a:t>
            </a:r>
          </a:p>
          <a:p>
            <a:pPr algn="just"/>
            <a:endParaRPr lang="en-GB" sz="2400" dirty="0">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827584" y="3933056"/>
            <a:ext cx="7704856" cy="2625649"/>
          </a:xfrm>
          <a:prstGeom prst="rect">
            <a:avLst/>
          </a:prstGeom>
        </p:spPr>
      </p:pic>
    </p:spTree>
    <p:extLst>
      <p:ext uri="{BB962C8B-B14F-4D97-AF65-F5344CB8AC3E}">
        <p14:creationId xmlns:p14="http://schemas.microsoft.com/office/powerpoint/2010/main" val="2795561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507288" cy="868958"/>
          </a:xfrm>
        </p:spPr>
        <p:txBody>
          <a:bodyPr>
            <a:normAutofit fontScale="90000"/>
          </a:bodyPr>
          <a:lstStyle/>
          <a:p>
            <a:pPr algn="l"/>
            <a:r>
              <a:rPr lang="en-IN" sz="2800" b="1" dirty="0">
                <a:solidFill>
                  <a:srgbClr val="C00000"/>
                </a:solidFill>
                <a:latin typeface="Lucida Sans" panose="020B0602030504020204" pitchFamily="34" charset="0"/>
              </a:rPr>
              <a:t>Primary key</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0" y="980728"/>
            <a:ext cx="5652120" cy="5472608"/>
          </a:xfrm>
        </p:spPr>
        <p:txBody>
          <a:bodyPr>
            <a:normAutofit fontScale="92500" lnSpcReduction="10000"/>
          </a:bodyPr>
          <a:lstStyle/>
          <a:p>
            <a:pPr algn="just"/>
            <a:r>
              <a:rPr lang="en-GB" sz="2400" dirty="0">
                <a:solidFill>
                  <a:srgbClr val="0070C0"/>
                </a:solidFill>
                <a:latin typeface="Lucida Sans" panose="020B0602030504020204" pitchFamily="34" charset="0"/>
              </a:rPr>
              <a:t>It is the first key which is used to identify one and only one instance of an entity uniquely. An entity can contain multiple keys as we saw in PERSON table. The key which is most suitable from those lists become a primary key.</a:t>
            </a:r>
          </a:p>
          <a:p>
            <a:pPr algn="just"/>
            <a:r>
              <a:rPr lang="en-GB" sz="2400" dirty="0">
                <a:solidFill>
                  <a:srgbClr val="0070C0"/>
                </a:solidFill>
                <a:latin typeface="Lucida Sans" panose="020B0602030504020204" pitchFamily="34" charset="0"/>
              </a:rPr>
              <a:t>In the EMPLOYEE table, </a:t>
            </a:r>
            <a:r>
              <a:rPr lang="en-GB" sz="2400" b="1" dirty="0">
                <a:solidFill>
                  <a:srgbClr val="FF0000"/>
                </a:solidFill>
                <a:latin typeface="Lucida Sans" panose="020B0602030504020204" pitchFamily="34" charset="0"/>
              </a:rPr>
              <a:t>ID</a:t>
            </a:r>
            <a:r>
              <a:rPr lang="en-GB" sz="2400" dirty="0">
                <a:solidFill>
                  <a:srgbClr val="0070C0"/>
                </a:solidFill>
                <a:latin typeface="Lucida Sans" panose="020B0602030504020204" pitchFamily="34" charset="0"/>
              </a:rPr>
              <a:t> can be primary key since it is unique for each employee. In the EMPLOYEE table, we can even select </a:t>
            </a:r>
            <a:r>
              <a:rPr lang="en-GB" sz="2400" dirty="0" err="1">
                <a:solidFill>
                  <a:srgbClr val="0070C0"/>
                </a:solidFill>
                <a:latin typeface="Lucida Sans" panose="020B0602030504020204" pitchFamily="34" charset="0"/>
              </a:rPr>
              <a:t>License_Number</a:t>
            </a:r>
            <a:r>
              <a:rPr lang="en-GB" sz="2400" dirty="0">
                <a:solidFill>
                  <a:srgbClr val="0070C0"/>
                </a:solidFill>
                <a:latin typeface="Lucida Sans" panose="020B0602030504020204" pitchFamily="34" charset="0"/>
              </a:rPr>
              <a:t> and </a:t>
            </a:r>
            <a:r>
              <a:rPr lang="en-GB" sz="2400" dirty="0" err="1">
                <a:solidFill>
                  <a:srgbClr val="0070C0"/>
                </a:solidFill>
                <a:latin typeface="Lucida Sans" panose="020B0602030504020204" pitchFamily="34" charset="0"/>
              </a:rPr>
              <a:t>Passport_Number</a:t>
            </a:r>
            <a:r>
              <a:rPr lang="en-GB" sz="2400" dirty="0">
                <a:solidFill>
                  <a:srgbClr val="0070C0"/>
                </a:solidFill>
                <a:latin typeface="Lucida Sans" panose="020B0602030504020204" pitchFamily="34" charset="0"/>
              </a:rPr>
              <a:t> as primary key since they are also unique.</a:t>
            </a:r>
          </a:p>
          <a:p>
            <a:pPr algn="just"/>
            <a:r>
              <a:rPr lang="en-GB" sz="2400" dirty="0">
                <a:solidFill>
                  <a:srgbClr val="0070C0"/>
                </a:solidFill>
                <a:latin typeface="Lucida Sans" panose="020B0602030504020204" pitchFamily="34" charset="0"/>
              </a:rPr>
              <a:t>For each entity, selection of the primary key is based on requirement and developers.</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5791200" y="980729"/>
            <a:ext cx="3352800" cy="5375622"/>
          </a:xfrm>
          <a:prstGeom prst="rect">
            <a:avLst/>
          </a:prstGeom>
        </p:spPr>
      </p:pic>
    </p:spTree>
    <p:extLst>
      <p:ext uri="{BB962C8B-B14F-4D97-AF65-F5344CB8AC3E}">
        <p14:creationId xmlns:p14="http://schemas.microsoft.com/office/powerpoint/2010/main" val="1262720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6712"/>
            <a:ext cx="8686800" cy="360040"/>
          </a:xfrm>
        </p:spPr>
        <p:txBody>
          <a:bodyPr>
            <a:normAutofit fontScale="90000"/>
          </a:bodyPr>
          <a:lstStyle/>
          <a:p>
            <a:pPr algn="l"/>
            <a:r>
              <a:rPr lang="en-IN" sz="3100" b="1" dirty="0">
                <a:solidFill>
                  <a:srgbClr val="C00000"/>
                </a:solidFill>
                <a:latin typeface="Lucida Sans" panose="020B0602030504020204" pitchFamily="34" charset="0"/>
              </a:rPr>
              <a:t>Candidate key</a:t>
            </a:r>
            <a:r>
              <a:rPr lang="en-IN" dirty="0"/>
              <a:t/>
            </a:r>
            <a:br>
              <a:rPr lang="en-IN" dirty="0"/>
            </a:br>
            <a:endParaRPr lang="en-IN" dirty="0"/>
          </a:p>
        </p:txBody>
      </p:sp>
      <p:sp>
        <p:nvSpPr>
          <p:cNvPr id="3" name="Content Placeholder 2"/>
          <p:cNvSpPr>
            <a:spLocks noGrp="1"/>
          </p:cNvSpPr>
          <p:nvPr>
            <p:ph idx="1"/>
          </p:nvPr>
        </p:nvSpPr>
        <p:spPr>
          <a:xfrm>
            <a:off x="0" y="980728"/>
            <a:ext cx="5436096" cy="5760640"/>
          </a:xfrm>
        </p:spPr>
        <p:txBody>
          <a:bodyPr>
            <a:normAutofit lnSpcReduction="10000"/>
          </a:bodyPr>
          <a:lstStyle/>
          <a:p>
            <a:pPr algn="just"/>
            <a:r>
              <a:rPr lang="en-GB" sz="2400" dirty="0">
                <a:solidFill>
                  <a:srgbClr val="0070C0"/>
                </a:solidFill>
                <a:latin typeface="Lucida Sans" panose="020B0602030504020204" pitchFamily="34" charset="0"/>
              </a:rPr>
              <a:t>A candidate key is an attribute or set of an attribute which can uniquely identify a tuple.</a:t>
            </a:r>
          </a:p>
          <a:p>
            <a:pPr algn="just"/>
            <a:r>
              <a:rPr lang="en-GB" sz="2400" dirty="0">
                <a:solidFill>
                  <a:srgbClr val="0070C0"/>
                </a:solidFill>
                <a:latin typeface="Lucida Sans" panose="020B0602030504020204" pitchFamily="34" charset="0"/>
              </a:rPr>
              <a:t>The remaining attributes except for primary key are considered as a candidate key. The candidate keys are as strong as the primary key.</a:t>
            </a:r>
          </a:p>
          <a:p>
            <a:pPr marL="0" indent="0" algn="just">
              <a:buNone/>
            </a:pPr>
            <a:r>
              <a:rPr lang="en-GB" sz="2400" b="1" dirty="0">
                <a:solidFill>
                  <a:srgbClr val="0070C0"/>
                </a:solidFill>
                <a:latin typeface="Lucida Sans" panose="020B0602030504020204" pitchFamily="34" charset="0"/>
              </a:rPr>
              <a:t>For example:</a:t>
            </a:r>
            <a:r>
              <a:rPr lang="en-GB" sz="2400" dirty="0">
                <a:solidFill>
                  <a:srgbClr val="0070C0"/>
                </a:solidFill>
                <a:latin typeface="Lucida Sans" panose="020B0602030504020204" pitchFamily="34" charset="0"/>
              </a:rPr>
              <a:t> </a:t>
            </a:r>
            <a:endParaRPr lang="en-GB" sz="2400" dirty="0" smtClean="0">
              <a:solidFill>
                <a:srgbClr val="0070C0"/>
              </a:solidFill>
              <a:latin typeface="Lucida Sans" panose="020B0602030504020204" pitchFamily="34" charset="0"/>
            </a:endParaRPr>
          </a:p>
          <a:p>
            <a:pPr algn="just"/>
            <a:r>
              <a:rPr lang="en-GB" sz="2400" dirty="0" smtClean="0">
                <a:solidFill>
                  <a:srgbClr val="0070C0"/>
                </a:solidFill>
                <a:latin typeface="Lucida Sans" panose="020B0602030504020204" pitchFamily="34" charset="0"/>
              </a:rPr>
              <a:t>In </a:t>
            </a:r>
            <a:r>
              <a:rPr lang="en-GB" sz="2400" dirty="0">
                <a:solidFill>
                  <a:srgbClr val="0070C0"/>
                </a:solidFill>
                <a:latin typeface="Lucida Sans" panose="020B0602030504020204" pitchFamily="34" charset="0"/>
              </a:rPr>
              <a:t>the EMPLOYEE table, id is best suited for the primary key. Rest of the attributes like SSN, </a:t>
            </a:r>
            <a:r>
              <a:rPr lang="en-GB" sz="2400" dirty="0" err="1">
                <a:solidFill>
                  <a:srgbClr val="0070C0"/>
                </a:solidFill>
                <a:latin typeface="Lucida Sans" panose="020B0602030504020204" pitchFamily="34" charset="0"/>
              </a:rPr>
              <a:t>Passport_Number</a:t>
            </a:r>
            <a:r>
              <a:rPr lang="en-GB" sz="2400" dirty="0">
                <a:solidFill>
                  <a:srgbClr val="0070C0"/>
                </a:solidFill>
                <a:latin typeface="Lucida Sans" panose="020B0602030504020204" pitchFamily="34" charset="0"/>
              </a:rPr>
              <a:t>, and </a:t>
            </a:r>
            <a:r>
              <a:rPr lang="en-GB" sz="2400" dirty="0" err="1">
                <a:solidFill>
                  <a:srgbClr val="0070C0"/>
                </a:solidFill>
                <a:latin typeface="Lucida Sans" panose="020B0602030504020204" pitchFamily="34" charset="0"/>
              </a:rPr>
              <a:t>License_Number</a:t>
            </a:r>
            <a:r>
              <a:rPr lang="en-GB" sz="2400" dirty="0">
                <a:solidFill>
                  <a:srgbClr val="0070C0"/>
                </a:solidFill>
                <a:latin typeface="Lucida Sans" panose="020B0602030504020204" pitchFamily="34" charset="0"/>
              </a:rPr>
              <a:t>, etc. are considered as a candidate key</a:t>
            </a:r>
            <a:r>
              <a:rPr lang="en-GB" sz="2400" dirty="0" smtClean="0">
                <a:solidFill>
                  <a:srgbClr val="0070C0"/>
                </a:solidFill>
                <a:latin typeface="Lucida Sans" panose="020B0602030504020204" pitchFamily="34" charset="0"/>
              </a:rPr>
              <a:t>.</a:t>
            </a:r>
            <a:r>
              <a:rPr lang="en-GB" sz="2400" dirty="0">
                <a:solidFill>
                  <a:srgbClr val="0070C0"/>
                </a:solidFill>
                <a:latin typeface="Lucida Sans" panose="020B0602030504020204" pitchFamily="34" charset="0"/>
              </a:rPr>
              <a:t/>
            </a:r>
            <a:br>
              <a:rPr lang="en-GB" sz="2400" dirty="0">
                <a:solidFill>
                  <a:srgbClr val="0070C0"/>
                </a:solidFill>
                <a:latin typeface="Lucida Sans" panose="020B0602030504020204" pitchFamily="34" charset="0"/>
              </a:rPr>
            </a:br>
            <a:endParaRPr lang="en-IN" sz="24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5580112" y="980728"/>
            <a:ext cx="3429000" cy="5375622"/>
          </a:xfrm>
          <a:prstGeom prst="rect">
            <a:avLst/>
          </a:prstGeom>
        </p:spPr>
      </p:pic>
    </p:spTree>
    <p:extLst>
      <p:ext uri="{BB962C8B-B14F-4D97-AF65-F5344CB8AC3E}">
        <p14:creationId xmlns:p14="http://schemas.microsoft.com/office/powerpoint/2010/main" val="631414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8507288" cy="940966"/>
          </a:xfrm>
        </p:spPr>
        <p:txBody>
          <a:bodyPr>
            <a:noAutofit/>
          </a:bodyPr>
          <a:lstStyle/>
          <a:p>
            <a:pPr algn="l"/>
            <a:r>
              <a:rPr lang="en-IN" sz="2800" b="1" dirty="0">
                <a:solidFill>
                  <a:srgbClr val="C00000"/>
                </a:solidFill>
                <a:latin typeface="Lucida Sans" panose="020B0602030504020204" pitchFamily="34" charset="0"/>
              </a:rPr>
              <a:t>Super Key</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79512" y="980728"/>
            <a:ext cx="8712968" cy="5375622"/>
          </a:xfrm>
        </p:spPr>
        <p:txBody>
          <a:bodyPr>
            <a:normAutofit fontScale="85000" lnSpcReduction="10000"/>
          </a:bodyPr>
          <a:lstStyle/>
          <a:p>
            <a:pPr algn="just">
              <a:lnSpc>
                <a:spcPct val="150000"/>
              </a:lnSpc>
            </a:pPr>
            <a:r>
              <a:rPr lang="en-GB" sz="2800" dirty="0">
                <a:solidFill>
                  <a:srgbClr val="0070C0"/>
                </a:solidFill>
                <a:latin typeface="Lucida Sans" panose="020B0602030504020204" pitchFamily="34" charset="0"/>
              </a:rPr>
              <a:t>Super key is a set of an attribute which can uniquely identify a tuple. Super key is a superset of a candidate key</a:t>
            </a:r>
            <a:r>
              <a:rPr lang="en-GB" sz="2800" dirty="0" smtClean="0">
                <a:solidFill>
                  <a:srgbClr val="0070C0"/>
                </a:solidFill>
                <a:latin typeface="Lucida Sans" panose="020B0602030504020204" pitchFamily="34" charset="0"/>
              </a:rPr>
              <a:t>.</a:t>
            </a:r>
          </a:p>
          <a:p>
            <a:pPr algn="just">
              <a:lnSpc>
                <a:spcPct val="150000"/>
              </a:lnSpc>
            </a:pPr>
            <a:r>
              <a:rPr lang="en-GB" sz="2800" b="1" dirty="0">
                <a:solidFill>
                  <a:srgbClr val="0070C0"/>
                </a:solidFill>
                <a:latin typeface="Lucida Sans" panose="020B0602030504020204" pitchFamily="34" charset="0"/>
              </a:rPr>
              <a:t>For example:</a:t>
            </a:r>
            <a:r>
              <a:rPr lang="en-GB" sz="2800" dirty="0">
                <a:solidFill>
                  <a:srgbClr val="0070C0"/>
                </a:solidFill>
                <a:latin typeface="Lucida Sans" panose="020B0602030504020204" pitchFamily="34" charset="0"/>
              </a:rPr>
              <a:t> In the above EMPLOYEE table, for(EMPLOEE_ID, EMPLOYEE_NAME) the name of two employees can be the same, but their EMPLYEE_ID can't be the same. Hence, this combination can also be a key.</a:t>
            </a:r>
          </a:p>
          <a:p>
            <a:pPr algn="just">
              <a:lnSpc>
                <a:spcPct val="150000"/>
              </a:lnSpc>
            </a:pPr>
            <a:r>
              <a:rPr lang="en-GB" sz="2800" dirty="0">
                <a:solidFill>
                  <a:srgbClr val="0070C0"/>
                </a:solidFill>
                <a:latin typeface="Lucida Sans" panose="020B0602030504020204" pitchFamily="34" charset="0"/>
              </a:rPr>
              <a:t>The super key would be EMPLOYEE-ID, (EMPLOYEE_ID, EMPLOYEE-NAME), etc.</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095897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8686800" cy="720080"/>
          </a:xfrm>
        </p:spPr>
        <p:txBody>
          <a:bodyPr>
            <a:normAutofit fontScale="90000"/>
          </a:bodyPr>
          <a:lstStyle/>
          <a:p>
            <a:pPr algn="l"/>
            <a:r>
              <a:rPr lang="en-IN" dirty="0"/>
              <a:t> </a:t>
            </a:r>
            <a:r>
              <a:rPr lang="en-IN" sz="3100" b="1" dirty="0">
                <a:solidFill>
                  <a:srgbClr val="C00000"/>
                </a:solidFill>
                <a:latin typeface="Lucida Sans" panose="020B0602030504020204" pitchFamily="34" charset="0"/>
              </a:rPr>
              <a:t>Foreign key</a:t>
            </a:r>
            <a:br>
              <a:rPr lang="en-IN" sz="3100" b="1" dirty="0">
                <a:solidFill>
                  <a:srgbClr val="C00000"/>
                </a:solidFill>
                <a:latin typeface="Lucida Sans" panose="020B0602030504020204" pitchFamily="34" charset="0"/>
              </a:rPr>
            </a:br>
            <a:endParaRPr lang="en-IN" sz="31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928992" cy="5616624"/>
          </a:xfrm>
        </p:spPr>
        <p:txBody>
          <a:bodyPr>
            <a:normAutofit fontScale="92500" lnSpcReduction="10000"/>
          </a:bodyPr>
          <a:lstStyle/>
          <a:p>
            <a:pPr algn="just"/>
            <a:r>
              <a:rPr lang="en-GB" sz="2800" dirty="0">
                <a:solidFill>
                  <a:srgbClr val="0070C0"/>
                </a:solidFill>
                <a:latin typeface="Lucida Sans" panose="020B0602030504020204" pitchFamily="34" charset="0"/>
              </a:rPr>
              <a:t>Foreign keys are the column of the table which is used to point to the primary key of another table.</a:t>
            </a:r>
          </a:p>
          <a:p>
            <a:pPr algn="just"/>
            <a:r>
              <a:rPr lang="en-GB" sz="2800" dirty="0">
                <a:solidFill>
                  <a:srgbClr val="0070C0"/>
                </a:solidFill>
                <a:latin typeface="Lucida Sans" panose="020B0602030504020204" pitchFamily="34" charset="0"/>
              </a:rPr>
              <a:t>In a company, every employee works in a specific department, and employee and department are two different entities. So we can't store the information of the department in the employee table. That's why we link these two tables through the primary key of one table.</a:t>
            </a:r>
          </a:p>
          <a:p>
            <a:pPr algn="just"/>
            <a:r>
              <a:rPr lang="en-GB" sz="2800" dirty="0">
                <a:solidFill>
                  <a:srgbClr val="0070C0"/>
                </a:solidFill>
                <a:latin typeface="Lucida Sans" panose="020B0602030504020204" pitchFamily="34" charset="0"/>
              </a:rPr>
              <a:t>We add the primary key of the DEPARTMENT table, </a:t>
            </a:r>
            <a:r>
              <a:rPr lang="en-GB" sz="2800" dirty="0" err="1">
                <a:solidFill>
                  <a:srgbClr val="0070C0"/>
                </a:solidFill>
                <a:latin typeface="Lucida Sans" panose="020B0602030504020204" pitchFamily="34" charset="0"/>
              </a:rPr>
              <a:t>Department_Id</a:t>
            </a:r>
            <a:r>
              <a:rPr lang="en-GB" sz="2800" dirty="0">
                <a:solidFill>
                  <a:srgbClr val="0070C0"/>
                </a:solidFill>
                <a:latin typeface="Lucida Sans" panose="020B0602030504020204" pitchFamily="34" charset="0"/>
              </a:rPr>
              <a:t> as a new attribute in the EMPLOYEE table.</a:t>
            </a:r>
          </a:p>
          <a:p>
            <a:pPr algn="just"/>
            <a:r>
              <a:rPr lang="en-GB" sz="2800" dirty="0">
                <a:solidFill>
                  <a:srgbClr val="C00000"/>
                </a:solidFill>
                <a:latin typeface="Lucida Sans" panose="020B0602030504020204" pitchFamily="34" charset="0"/>
              </a:rPr>
              <a:t>Now in the EMPLOYEE table, </a:t>
            </a:r>
            <a:r>
              <a:rPr lang="en-GB" sz="2800" dirty="0" err="1">
                <a:solidFill>
                  <a:srgbClr val="C00000"/>
                </a:solidFill>
                <a:latin typeface="Lucida Sans" panose="020B0602030504020204" pitchFamily="34" charset="0"/>
              </a:rPr>
              <a:t>Department_Id</a:t>
            </a:r>
            <a:r>
              <a:rPr lang="en-GB" sz="2800" dirty="0">
                <a:solidFill>
                  <a:srgbClr val="C00000"/>
                </a:solidFill>
                <a:latin typeface="Lucida Sans" panose="020B0602030504020204" pitchFamily="34" charset="0"/>
              </a:rPr>
              <a:t> is the foreign key, and both the tables are related</a:t>
            </a:r>
            <a:r>
              <a:rPr lang="en-GB" sz="2800" dirty="0" smtClean="0">
                <a:solidFill>
                  <a:srgbClr val="C00000"/>
                </a:solidFill>
                <a:latin typeface="Lucida Sans" panose="020B0602030504020204" pitchFamily="34" charset="0"/>
              </a:rPr>
              <a:t>.</a:t>
            </a:r>
            <a:r>
              <a:rPr lang="en-GB" sz="2800" dirty="0">
                <a:solidFill>
                  <a:srgbClr val="0070C0"/>
                </a:solidFill>
                <a:latin typeface="Lucida Sans" panose="020B0602030504020204" pitchFamily="34" charset="0"/>
              </a:rPr>
              <a:t/>
            </a:r>
            <a:br>
              <a:rPr lang="en-GB" sz="2800" dirty="0">
                <a:solidFill>
                  <a:srgbClr val="0070C0"/>
                </a:solidFill>
                <a:latin typeface="Lucida Sans" panose="020B0602030504020204" pitchFamily="34" charset="0"/>
              </a:rPr>
            </a:br>
            <a:endParaRPr lang="en-IN" sz="28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70730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922114"/>
          </a:xfrm>
        </p:spPr>
        <p:txBody>
          <a:bodyPr>
            <a:normAutofit/>
          </a:bodyPr>
          <a:lstStyle/>
          <a:p>
            <a:pPr algn="l"/>
            <a:r>
              <a:rPr lang="en-US" sz="2800" b="1" dirty="0">
                <a:solidFill>
                  <a:schemeClr val="accent2"/>
                </a:solidFill>
                <a:latin typeface="Lucida Sans" panose="020B0602030504020204" pitchFamily="34" charset="0"/>
              </a:rPr>
              <a:t>Benefits of Data Modeling</a:t>
            </a:r>
            <a:endParaRPr lang="en-IN" sz="2800" b="1" dirty="0">
              <a:solidFill>
                <a:schemeClr val="accent2"/>
              </a:solidFill>
              <a:latin typeface="Lucida Sans" panose="020B0602030504020204" pitchFamily="34" charset="0"/>
            </a:endParaRPr>
          </a:p>
        </p:txBody>
      </p:sp>
      <p:sp>
        <p:nvSpPr>
          <p:cNvPr id="3" name="Content Placeholder 2"/>
          <p:cNvSpPr>
            <a:spLocks noGrp="1"/>
          </p:cNvSpPr>
          <p:nvPr>
            <p:ph idx="1"/>
          </p:nvPr>
        </p:nvSpPr>
        <p:spPr>
          <a:xfrm>
            <a:off x="107504" y="980728"/>
            <a:ext cx="8928992" cy="5472608"/>
          </a:xfrm>
        </p:spPr>
        <p:txBody>
          <a:bodyPr>
            <a:normAutofit lnSpcReduction="10000"/>
          </a:bodyPr>
          <a:lstStyle/>
          <a:p>
            <a:pPr>
              <a:lnSpc>
                <a:spcPct val="150000"/>
              </a:lnSpc>
            </a:pPr>
            <a:r>
              <a:rPr lang="en-IN" sz="2800" b="1" dirty="0">
                <a:solidFill>
                  <a:srgbClr val="0070C0"/>
                </a:solidFill>
                <a:latin typeface="Lucida Sans" panose="020B0602030504020204" pitchFamily="34" charset="0"/>
              </a:rPr>
              <a:t>Higher application quality</a:t>
            </a:r>
          </a:p>
          <a:p>
            <a:pPr>
              <a:lnSpc>
                <a:spcPct val="150000"/>
              </a:lnSpc>
            </a:pPr>
            <a:r>
              <a:rPr lang="en-IN" sz="2800" b="1" dirty="0">
                <a:solidFill>
                  <a:srgbClr val="0070C0"/>
                </a:solidFill>
                <a:latin typeface="Lucida Sans" panose="020B0602030504020204" pitchFamily="34" charset="0"/>
              </a:rPr>
              <a:t>Quicker time to market</a:t>
            </a:r>
          </a:p>
          <a:p>
            <a:pPr>
              <a:lnSpc>
                <a:spcPct val="150000"/>
              </a:lnSpc>
            </a:pPr>
            <a:r>
              <a:rPr lang="en-GB" sz="2800" b="1" dirty="0">
                <a:solidFill>
                  <a:srgbClr val="0070C0"/>
                </a:solidFill>
                <a:latin typeface="Lucida Sans" panose="020B0602030504020204" pitchFamily="34" charset="0"/>
              </a:rPr>
              <a:t>Lower development and maintenance costs</a:t>
            </a:r>
          </a:p>
          <a:p>
            <a:pPr>
              <a:lnSpc>
                <a:spcPct val="150000"/>
              </a:lnSpc>
            </a:pPr>
            <a:r>
              <a:rPr lang="en-IN" sz="2800" b="1" dirty="0">
                <a:solidFill>
                  <a:srgbClr val="0070C0"/>
                </a:solidFill>
                <a:latin typeface="Lucida Sans" panose="020B0602030504020204" pitchFamily="34" charset="0"/>
              </a:rPr>
              <a:t>Improved data quality</a:t>
            </a:r>
          </a:p>
          <a:p>
            <a:pPr>
              <a:lnSpc>
                <a:spcPct val="150000"/>
              </a:lnSpc>
            </a:pPr>
            <a:r>
              <a:rPr lang="en-IN" sz="2800" b="1" dirty="0">
                <a:solidFill>
                  <a:srgbClr val="0070C0"/>
                </a:solidFill>
                <a:latin typeface="Lucida Sans" panose="020B0602030504020204" pitchFamily="34" charset="0"/>
              </a:rPr>
              <a:t>Better performance</a:t>
            </a:r>
          </a:p>
          <a:p>
            <a:pPr>
              <a:lnSpc>
                <a:spcPct val="150000"/>
              </a:lnSpc>
            </a:pPr>
            <a:r>
              <a:rPr lang="en-IN" sz="2800" b="1" dirty="0">
                <a:solidFill>
                  <a:srgbClr val="0070C0"/>
                </a:solidFill>
                <a:latin typeface="Lucida Sans" panose="020B0602030504020204" pitchFamily="34" charset="0"/>
              </a:rPr>
              <a:t>Business intelligence</a:t>
            </a:r>
          </a:p>
          <a:p>
            <a:pPr>
              <a:lnSpc>
                <a:spcPct val="150000"/>
              </a:lnSpc>
            </a:pPr>
            <a:r>
              <a:rPr lang="en-IN" sz="2800" b="1" dirty="0">
                <a:solidFill>
                  <a:srgbClr val="0070C0"/>
                </a:solidFill>
                <a:latin typeface="Lucida Sans" panose="020B0602030504020204" pitchFamily="34" charset="0"/>
              </a:rPr>
              <a:t>Documentation and knowledge transfer</a:t>
            </a:r>
          </a:p>
          <a:p>
            <a:pPr>
              <a:lnSpc>
                <a:spcPct val="150000"/>
              </a:lnSpc>
            </a:pPr>
            <a:r>
              <a:rPr lang="en-IN" sz="2800" b="1" dirty="0">
                <a:solidFill>
                  <a:srgbClr val="0070C0"/>
                </a:solidFill>
                <a:latin typeface="Lucida Sans" panose="020B0602030504020204" pitchFamily="34" charset="0"/>
              </a:rPr>
              <a:t>Enhanced </a:t>
            </a:r>
            <a:r>
              <a:rPr lang="en-IN" sz="2800" b="1" dirty="0" smtClean="0">
                <a:solidFill>
                  <a:srgbClr val="0070C0"/>
                </a:solidFill>
                <a:latin typeface="Lucida Sans" panose="020B0602030504020204" pitchFamily="34" charset="0"/>
              </a:rPr>
              <a:t>integration</a:t>
            </a:r>
            <a:endParaRPr lang="en-IN" sz="2800" b="1"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668643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39552" y="1340768"/>
            <a:ext cx="7920879" cy="5015582"/>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4291886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
        <p:nvSpPr>
          <p:cNvPr id="2" name="Content Placeholder 1"/>
          <p:cNvSpPr>
            <a:spLocks noGrp="1"/>
          </p:cNvSpPr>
          <p:nvPr>
            <p:ph idx="1"/>
          </p:nvPr>
        </p:nvSpPr>
        <p:spPr>
          <a:xfrm>
            <a:off x="179512" y="548680"/>
            <a:ext cx="8856984" cy="6309320"/>
          </a:xfrm>
        </p:spPr>
        <p:txBody>
          <a:bodyPr>
            <a:normAutofit fontScale="92500" lnSpcReduction="20000"/>
          </a:bodyPr>
          <a:lstStyle/>
          <a:p>
            <a:pPr marL="0" indent="0">
              <a:buNone/>
            </a:pPr>
            <a:r>
              <a:rPr lang="en-IN" b="1" dirty="0" smtClean="0">
                <a:solidFill>
                  <a:srgbClr val="C00000"/>
                </a:solidFill>
                <a:latin typeface="Lucida Sans" panose="020B0602030504020204" pitchFamily="34" charset="0"/>
              </a:rPr>
              <a:t>Null</a:t>
            </a:r>
          </a:p>
          <a:p>
            <a:pPr algn="just"/>
            <a:r>
              <a:rPr lang="en-GB" sz="2800" dirty="0">
                <a:solidFill>
                  <a:srgbClr val="0070C0"/>
                </a:solidFill>
                <a:latin typeface="Lucida Sans" panose="020B0602030504020204" pitchFamily="34" charset="0"/>
              </a:rPr>
              <a:t>A null is a special symbol, independent of data type, which means either unknown or inapplicable. </a:t>
            </a:r>
            <a:endParaRPr lang="en-GB" sz="2800" dirty="0" smtClean="0">
              <a:solidFill>
                <a:srgbClr val="0070C0"/>
              </a:solidFill>
              <a:latin typeface="Lucida Sans" panose="020B0602030504020204" pitchFamily="34" charset="0"/>
            </a:endParaRPr>
          </a:p>
          <a:p>
            <a:pPr algn="just"/>
            <a:r>
              <a:rPr lang="en-GB" sz="2800" dirty="0" smtClean="0">
                <a:solidFill>
                  <a:srgbClr val="0070C0"/>
                </a:solidFill>
                <a:latin typeface="Lucida Sans" panose="020B0602030504020204" pitchFamily="34" charset="0"/>
              </a:rPr>
              <a:t>It </a:t>
            </a:r>
            <a:r>
              <a:rPr lang="en-GB" sz="2800" dirty="0">
                <a:solidFill>
                  <a:srgbClr val="0070C0"/>
                </a:solidFill>
                <a:latin typeface="Lucida Sans" panose="020B0602030504020204" pitchFamily="34" charset="0"/>
              </a:rPr>
              <a:t>does not mean zero or blank. </a:t>
            </a:r>
            <a:endParaRPr lang="en-GB" sz="2800" dirty="0" smtClean="0">
              <a:solidFill>
                <a:srgbClr val="0070C0"/>
              </a:solidFill>
              <a:latin typeface="Lucida Sans" panose="020B0602030504020204" pitchFamily="34" charset="0"/>
            </a:endParaRPr>
          </a:p>
          <a:p>
            <a:pPr algn="just"/>
            <a:r>
              <a:rPr lang="en-GB" sz="2400" b="1" dirty="0" smtClean="0">
                <a:solidFill>
                  <a:srgbClr val="00B050"/>
                </a:solidFill>
                <a:latin typeface="Lucida Sans" panose="020B0602030504020204" pitchFamily="34" charset="0"/>
              </a:rPr>
              <a:t>Features </a:t>
            </a:r>
            <a:r>
              <a:rPr lang="en-GB" sz="2400" b="1" dirty="0">
                <a:solidFill>
                  <a:srgbClr val="00B050"/>
                </a:solidFill>
                <a:latin typeface="Lucida Sans" panose="020B0602030504020204" pitchFamily="34" charset="0"/>
              </a:rPr>
              <a:t>of null include</a:t>
            </a:r>
            <a:r>
              <a:rPr lang="en-GB" sz="2400" b="1" dirty="0" smtClean="0">
                <a:solidFill>
                  <a:srgbClr val="00B050"/>
                </a:solidFill>
                <a:latin typeface="Lucida Sans" panose="020B0602030504020204" pitchFamily="34" charset="0"/>
              </a:rPr>
              <a:t>:</a:t>
            </a:r>
          </a:p>
          <a:p>
            <a:r>
              <a:rPr lang="en-GB" sz="2600" dirty="0">
                <a:solidFill>
                  <a:srgbClr val="7030A0"/>
                </a:solidFill>
                <a:latin typeface="Lucida Sans" panose="020B0602030504020204" pitchFamily="34" charset="0"/>
              </a:rPr>
              <a:t>No data </a:t>
            </a:r>
            <a:r>
              <a:rPr lang="en-GB" sz="2600" dirty="0" smtClean="0">
                <a:solidFill>
                  <a:srgbClr val="7030A0"/>
                </a:solidFill>
                <a:latin typeface="Lucida Sans" panose="020B0602030504020204" pitchFamily="34" charset="0"/>
              </a:rPr>
              <a:t>entry.</a:t>
            </a:r>
            <a:endParaRPr lang="en-GB" sz="2600" dirty="0">
              <a:solidFill>
                <a:srgbClr val="7030A0"/>
              </a:solidFill>
              <a:latin typeface="Lucida Sans" panose="020B0602030504020204" pitchFamily="34" charset="0"/>
            </a:endParaRPr>
          </a:p>
          <a:p>
            <a:r>
              <a:rPr lang="en-GB" sz="2600" dirty="0">
                <a:solidFill>
                  <a:srgbClr val="7030A0"/>
                </a:solidFill>
                <a:latin typeface="Lucida Sans" panose="020B0602030504020204" pitchFamily="34" charset="0"/>
              </a:rPr>
              <a:t>Not permitted in the primary </a:t>
            </a:r>
            <a:r>
              <a:rPr lang="en-GB" sz="2600" dirty="0" smtClean="0">
                <a:solidFill>
                  <a:srgbClr val="7030A0"/>
                </a:solidFill>
                <a:latin typeface="Lucida Sans" panose="020B0602030504020204" pitchFamily="34" charset="0"/>
              </a:rPr>
              <a:t>key.</a:t>
            </a:r>
            <a:endParaRPr lang="en-GB" sz="2600" dirty="0">
              <a:solidFill>
                <a:srgbClr val="7030A0"/>
              </a:solidFill>
              <a:latin typeface="Lucida Sans" panose="020B0602030504020204" pitchFamily="34" charset="0"/>
            </a:endParaRPr>
          </a:p>
          <a:p>
            <a:r>
              <a:rPr lang="en-GB" sz="2600" dirty="0">
                <a:solidFill>
                  <a:srgbClr val="7030A0"/>
                </a:solidFill>
                <a:latin typeface="Lucida Sans" panose="020B0602030504020204" pitchFamily="34" charset="0"/>
              </a:rPr>
              <a:t>Should be avoided in other </a:t>
            </a:r>
            <a:r>
              <a:rPr lang="en-GB" sz="2600" dirty="0" smtClean="0">
                <a:solidFill>
                  <a:srgbClr val="7030A0"/>
                </a:solidFill>
                <a:latin typeface="Lucida Sans" panose="020B0602030504020204" pitchFamily="34" charset="0"/>
              </a:rPr>
              <a:t>attributes.</a:t>
            </a:r>
            <a:endParaRPr lang="en-GB" sz="2600" dirty="0">
              <a:solidFill>
                <a:srgbClr val="7030A0"/>
              </a:solidFill>
              <a:latin typeface="Lucida Sans" panose="020B0602030504020204" pitchFamily="34" charset="0"/>
            </a:endParaRPr>
          </a:p>
          <a:p>
            <a:r>
              <a:rPr lang="en-GB" sz="2600" dirty="0">
                <a:solidFill>
                  <a:srgbClr val="7030A0"/>
                </a:solidFill>
                <a:latin typeface="Lucida Sans" panose="020B0602030504020204" pitchFamily="34" charset="0"/>
              </a:rPr>
              <a:t>Can </a:t>
            </a:r>
            <a:r>
              <a:rPr lang="en-GB" sz="2600" dirty="0" smtClean="0">
                <a:solidFill>
                  <a:srgbClr val="7030A0"/>
                </a:solidFill>
                <a:latin typeface="Lucida Sans" panose="020B0602030504020204" pitchFamily="34" charset="0"/>
              </a:rPr>
              <a:t>represent:</a:t>
            </a:r>
            <a:endParaRPr lang="en-GB" sz="2600" dirty="0">
              <a:solidFill>
                <a:srgbClr val="7030A0"/>
              </a:solidFill>
              <a:latin typeface="Lucida Sans" panose="020B0602030504020204" pitchFamily="34" charset="0"/>
            </a:endParaRPr>
          </a:p>
          <a:p>
            <a:pPr lvl="1"/>
            <a:r>
              <a:rPr lang="en-GB" dirty="0">
                <a:solidFill>
                  <a:schemeClr val="accent2"/>
                </a:solidFill>
                <a:latin typeface="Lucida Sans" panose="020B0602030504020204" pitchFamily="34" charset="0"/>
              </a:rPr>
              <a:t>An unknown attribute </a:t>
            </a:r>
            <a:r>
              <a:rPr lang="en-GB" dirty="0" smtClean="0">
                <a:solidFill>
                  <a:schemeClr val="accent2"/>
                </a:solidFill>
                <a:latin typeface="Lucida Sans" panose="020B0602030504020204" pitchFamily="34" charset="0"/>
              </a:rPr>
              <a:t>value.</a:t>
            </a:r>
            <a:endParaRPr lang="en-GB" dirty="0">
              <a:solidFill>
                <a:schemeClr val="accent2"/>
              </a:solidFill>
              <a:latin typeface="Lucida Sans" panose="020B0602030504020204" pitchFamily="34" charset="0"/>
            </a:endParaRPr>
          </a:p>
          <a:p>
            <a:pPr lvl="1"/>
            <a:r>
              <a:rPr lang="en-GB" dirty="0">
                <a:solidFill>
                  <a:schemeClr val="accent2"/>
                </a:solidFill>
                <a:latin typeface="Lucida Sans" panose="020B0602030504020204" pitchFamily="34" charset="0"/>
              </a:rPr>
              <a:t>A known, but missing, attribute </a:t>
            </a:r>
            <a:r>
              <a:rPr lang="en-GB" dirty="0" smtClean="0">
                <a:solidFill>
                  <a:schemeClr val="accent2"/>
                </a:solidFill>
                <a:latin typeface="Lucida Sans" panose="020B0602030504020204" pitchFamily="34" charset="0"/>
              </a:rPr>
              <a:t>value.</a:t>
            </a:r>
            <a:endParaRPr lang="en-GB" dirty="0">
              <a:solidFill>
                <a:schemeClr val="accent2"/>
              </a:solidFill>
              <a:latin typeface="Lucida Sans" panose="020B0602030504020204" pitchFamily="34" charset="0"/>
            </a:endParaRPr>
          </a:p>
          <a:p>
            <a:pPr lvl="1"/>
            <a:r>
              <a:rPr lang="en-GB" dirty="0">
                <a:solidFill>
                  <a:schemeClr val="accent2"/>
                </a:solidFill>
                <a:latin typeface="Lucida Sans" panose="020B0602030504020204" pitchFamily="34" charset="0"/>
              </a:rPr>
              <a:t>A “not applicable” </a:t>
            </a:r>
            <a:r>
              <a:rPr lang="en-GB" dirty="0" smtClean="0">
                <a:solidFill>
                  <a:schemeClr val="accent2"/>
                </a:solidFill>
                <a:latin typeface="Lucida Sans" panose="020B0602030504020204" pitchFamily="34" charset="0"/>
              </a:rPr>
              <a:t>condition.</a:t>
            </a:r>
            <a:endParaRPr lang="en-GB" dirty="0">
              <a:solidFill>
                <a:schemeClr val="accent2"/>
              </a:solidFill>
              <a:latin typeface="Lucida Sans" panose="020B0602030504020204" pitchFamily="34" charset="0"/>
            </a:endParaRPr>
          </a:p>
          <a:p>
            <a:r>
              <a:rPr lang="en-GB" sz="2600" dirty="0">
                <a:solidFill>
                  <a:srgbClr val="7030A0"/>
                </a:solidFill>
                <a:latin typeface="Lucida Sans" panose="020B0602030504020204" pitchFamily="34" charset="0"/>
              </a:rPr>
              <a:t>Can create problems when functions such as COUNT, AVERAGE and SUM are </a:t>
            </a:r>
            <a:r>
              <a:rPr lang="en-GB" sz="2600" dirty="0" smtClean="0">
                <a:solidFill>
                  <a:srgbClr val="7030A0"/>
                </a:solidFill>
                <a:latin typeface="Lucida Sans" panose="020B0602030504020204" pitchFamily="34" charset="0"/>
              </a:rPr>
              <a:t>used.</a:t>
            </a:r>
            <a:endParaRPr lang="en-GB" sz="2600" dirty="0">
              <a:solidFill>
                <a:srgbClr val="7030A0"/>
              </a:solidFill>
              <a:latin typeface="Lucida Sans" panose="020B0602030504020204" pitchFamily="34" charset="0"/>
            </a:endParaRPr>
          </a:p>
          <a:p>
            <a:r>
              <a:rPr lang="en-GB" sz="2600" dirty="0">
                <a:solidFill>
                  <a:srgbClr val="7030A0"/>
                </a:solidFill>
                <a:latin typeface="Lucida Sans" panose="020B0602030504020204" pitchFamily="34" charset="0"/>
              </a:rPr>
              <a:t>Can create logical problems when relational tables are </a:t>
            </a:r>
            <a:r>
              <a:rPr lang="en-GB" sz="2600" dirty="0" smtClean="0">
                <a:solidFill>
                  <a:srgbClr val="7030A0"/>
                </a:solidFill>
                <a:latin typeface="Lucida Sans" panose="020B0602030504020204" pitchFamily="34" charset="0"/>
              </a:rPr>
              <a:t>linked.</a:t>
            </a:r>
            <a:endParaRPr lang="en-GB" sz="2600" dirty="0">
              <a:solidFill>
                <a:srgbClr val="7030A0"/>
              </a:solidFill>
              <a:latin typeface="Lucida Sans" panose="020B0602030504020204" pitchFamily="34" charset="0"/>
            </a:endParaRPr>
          </a:p>
          <a:p>
            <a:pPr algn="just"/>
            <a:endParaRPr lang="en-IN" sz="2600" b="1" dirty="0">
              <a:solidFill>
                <a:srgbClr val="00B050"/>
              </a:solidFill>
              <a:latin typeface="Lucida Sans" panose="020B0602030504020204" pitchFamily="34" charset="0"/>
            </a:endParaRPr>
          </a:p>
        </p:txBody>
      </p:sp>
    </p:spTree>
    <p:extLst>
      <p:ext uri="{BB962C8B-B14F-4D97-AF65-F5344CB8AC3E}">
        <p14:creationId xmlns:p14="http://schemas.microsoft.com/office/powerpoint/2010/main" val="2495676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3" name="Content Placeholder 2"/>
          <p:cNvPicPr>
            <a:picLocks noGrp="1" noChangeAspect="1"/>
          </p:cNvPicPr>
          <p:nvPr>
            <p:ph idx="1"/>
          </p:nvPr>
        </p:nvPicPr>
        <p:blipFill>
          <a:blip r:embed="rId2"/>
          <a:stretch>
            <a:fillRect/>
          </a:stretch>
        </p:blipFill>
        <p:spPr>
          <a:xfrm>
            <a:off x="1043608" y="1340768"/>
            <a:ext cx="6336704" cy="3960440"/>
          </a:xfrm>
          <a:prstGeom prst="rect">
            <a:avLst/>
          </a:prstGeom>
        </p:spPr>
      </p:pic>
    </p:spTree>
    <p:extLst>
      <p:ext uri="{BB962C8B-B14F-4D97-AF65-F5344CB8AC3E}">
        <p14:creationId xmlns:p14="http://schemas.microsoft.com/office/powerpoint/2010/main" val="331529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61753337"/>
              </p:ext>
            </p:extLst>
          </p:nvPr>
        </p:nvGraphicFramePr>
        <p:xfrm>
          <a:off x="323528" y="1052736"/>
          <a:ext cx="8640960" cy="5259069"/>
        </p:xfrm>
        <a:graphic>
          <a:graphicData uri="http://schemas.openxmlformats.org/drawingml/2006/table">
            <a:tbl>
              <a:tblPr/>
              <a:tblGrid>
                <a:gridCol w="652640"/>
                <a:gridCol w="1422756"/>
                <a:gridCol w="3282782"/>
                <a:gridCol w="3282782"/>
              </a:tblGrid>
              <a:tr h="779199">
                <a:tc>
                  <a:txBody>
                    <a:bodyPr/>
                    <a:lstStyle/>
                    <a:p>
                      <a:pPr fontAlgn="t"/>
                      <a:r>
                        <a:rPr lang="en-IN" sz="2000" b="1" dirty="0">
                          <a:solidFill>
                            <a:srgbClr val="C00000"/>
                          </a:solidFill>
                          <a:effectLst/>
                          <a:latin typeface="Lucida Sans" panose="020B0602030504020204" pitchFamily="34" charset="0"/>
                        </a:rPr>
                        <a:t>Sr. No.</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solidFill>
                            <a:srgbClr val="C00000"/>
                          </a:solidFill>
                          <a:effectLst/>
                          <a:latin typeface="Lucida Sans" panose="020B0602030504020204" pitchFamily="34" charset="0"/>
                        </a:rPr>
                        <a:t>Key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solidFill>
                            <a:srgbClr val="C00000"/>
                          </a:solidFill>
                          <a:effectLst/>
                          <a:latin typeface="Lucida Sans" panose="020B0602030504020204" pitchFamily="34" charset="0"/>
                        </a:rPr>
                        <a:t>Strong Entity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solidFill>
                            <a:srgbClr val="C00000"/>
                          </a:solidFill>
                          <a:effectLst/>
                          <a:latin typeface="Lucida Sans" panose="020B0602030504020204" pitchFamily="34" charset="0"/>
                        </a:rPr>
                        <a:t>Weak Entity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99068">
                <a:tc>
                  <a:txBody>
                    <a:bodyPr/>
                    <a:lstStyle/>
                    <a:p>
                      <a:pPr algn="just" fontAlgn="ctr"/>
                      <a:r>
                        <a:rPr lang="en-IN" sz="1600" b="1" dirty="0">
                          <a:solidFill>
                            <a:srgbClr val="002060"/>
                          </a:solidFill>
                          <a:effectLst/>
                          <a:latin typeface="Lucida Sans" panose="020B0602030504020204" pitchFamily="34" charset="0"/>
                        </a:rPr>
                        <a:t>1</a:t>
                      </a:r>
                    </a:p>
                  </a:txBody>
                  <a:tcPr marL="53881" marR="53881" marT="53881" marB="538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dirty="0">
                          <a:solidFill>
                            <a:srgbClr val="002060"/>
                          </a:solidFill>
                          <a:effectLst/>
                          <a:latin typeface="Lucida Sans" panose="020B0602030504020204" pitchFamily="34" charset="0"/>
                        </a:rPr>
                        <a:t>Key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dirty="0">
                          <a:solidFill>
                            <a:srgbClr val="002060"/>
                          </a:solidFill>
                          <a:effectLst/>
                          <a:latin typeface="Lucida Sans" panose="020B0602030504020204" pitchFamily="34" charset="0"/>
                        </a:rPr>
                        <a:t>Strong entity always have one primary key.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a:solidFill>
                            <a:srgbClr val="002060"/>
                          </a:solidFill>
                          <a:effectLst/>
                          <a:latin typeface="Lucida Sans" panose="020B0602030504020204" pitchFamily="34" charset="0"/>
                        </a:rPr>
                        <a:t>Weak entity have a foreign key referencing primary key of strong entity.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9199">
                <a:tc>
                  <a:txBody>
                    <a:bodyPr/>
                    <a:lstStyle/>
                    <a:p>
                      <a:pPr algn="just" fontAlgn="ctr"/>
                      <a:r>
                        <a:rPr lang="en-IN" sz="1600" b="1">
                          <a:solidFill>
                            <a:srgbClr val="002060"/>
                          </a:solidFill>
                          <a:effectLst/>
                          <a:latin typeface="Lucida Sans" panose="020B0602030504020204" pitchFamily="34" charset="0"/>
                        </a:rPr>
                        <a:t>2</a:t>
                      </a:r>
                    </a:p>
                  </a:txBody>
                  <a:tcPr marL="53881" marR="53881" marT="53881" marB="538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a:solidFill>
                            <a:srgbClr val="002060"/>
                          </a:solidFill>
                          <a:effectLst/>
                          <a:latin typeface="Lucida Sans" panose="020B0602030504020204" pitchFamily="34" charset="0"/>
                        </a:rPr>
                        <a:t>Dependency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dirty="0">
                          <a:solidFill>
                            <a:srgbClr val="002060"/>
                          </a:solidFill>
                          <a:effectLst/>
                          <a:latin typeface="Lucida Sans" panose="020B0602030504020204" pitchFamily="34" charset="0"/>
                        </a:rPr>
                        <a:t>Strong entity is independent of other entities.</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dirty="0">
                          <a:solidFill>
                            <a:srgbClr val="002060"/>
                          </a:solidFill>
                          <a:effectLst/>
                          <a:latin typeface="Lucida Sans" panose="020B0602030504020204" pitchFamily="34" charset="0"/>
                        </a:rPr>
                        <a:t>Weak entity is dependent on strong entity.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9199">
                <a:tc>
                  <a:txBody>
                    <a:bodyPr/>
                    <a:lstStyle/>
                    <a:p>
                      <a:pPr algn="just" fontAlgn="ctr"/>
                      <a:r>
                        <a:rPr lang="en-IN" sz="1600" b="1">
                          <a:solidFill>
                            <a:srgbClr val="002060"/>
                          </a:solidFill>
                          <a:effectLst/>
                          <a:latin typeface="Lucida Sans" panose="020B0602030504020204" pitchFamily="34" charset="0"/>
                        </a:rPr>
                        <a:t>3</a:t>
                      </a:r>
                    </a:p>
                  </a:txBody>
                  <a:tcPr marL="53881" marR="53881" marT="53881" marB="538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a:solidFill>
                            <a:srgbClr val="002060"/>
                          </a:solidFill>
                          <a:effectLst/>
                          <a:latin typeface="Lucida Sans" panose="020B0602030504020204" pitchFamily="34" charset="0"/>
                        </a:rPr>
                        <a:t>Represented by</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a:solidFill>
                            <a:srgbClr val="002060"/>
                          </a:solidFill>
                          <a:effectLst/>
                          <a:latin typeface="Lucida Sans" panose="020B0602030504020204" pitchFamily="34" charset="0"/>
                        </a:rPr>
                        <a:t>A strong entity is represented by single rectangle.</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dirty="0">
                          <a:solidFill>
                            <a:srgbClr val="002060"/>
                          </a:solidFill>
                          <a:effectLst/>
                          <a:latin typeface="Lucida Sans" panose="020B0602030504020204" pitchFamily="34" charset="0"/>
                        </a:rPr>
                        <a:t>A weak entity is represented by double rectangle.</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9068">
                <a:tc>
                  <a:txBody>
                    <a:bodyPr/>
                    <a:lstStyle/>
                    <a:p>
                      <a:pPr algn="just" fontAlgn="ctr"/>
                      <a:r>
                        <a:rPr lang="en-IN" sz="1600" b="1">
                          <a:solidFill>
                            <a:srgbClr val="002060"/>
                          </a:solidFill>
                          <a:effectLst/>
                          <a:latin typeface="Lucida Sans" panose="020B0602030504020204" pitchFamily="34" charset="0"/>
                        </a:rPr>
                        <a:t>4</a:t>
                      </a:r>
                    </a:p>
                  </a:txBody>
                  <a:tcPr marL="53881" marR="53881" marT="53881" marB="538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a:solidFill>
                            <a:srgbClr val="002060"/>
                          </a:solidFill>
                          <a:effectLst/>
                          <a:latin typeface="Lucida Sans" panose="020B0602030504020204" pitchFamily="34" charset="0"/>
                        </a:rPr>
                        <a:t>Relationship Representation</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a:solidFill>
                            <a:srgbClr val="002060"/>
                          </a:solidFill>
                          <a:effectLst/>
                          <a:latin typeface="Lucida Sans" panose="020B0602030504020204" pitchFamily="34" charset="0"/>
                        </a:rPr>
                        <a:t>Relationship between two strong entities is represented by single diamond.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dirty="0">
                          <a:solidFill>
                            <a:srgbClr val="002060"/>
                          </a:solidFill>
                          <a:effectLst/>
                          <a:latin typeface="Lucida Sans" panose="020B0602030504020204" pitchFamily="34" charset="0"/>
                        </a:rPr>
                        <a:t>Relationship between a strong and weak entity is represented by double diamond.</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9199">
                <a:tc>
                  <a:txBody>
                    <a:bodyPr/>
                    <a:lstStyle/>
                    <a:p>
                      <a:pPr algn="just" fontAlgn="ctr"/>
                      <a:r>
                        <a:rPr lang="en-IN" sz="1600" b="1">
                          <a:solidFill>
                            <a:srgbClr val="002060"/>
                          </a:solidFill>
                          <a:effectLst/>
                          <a:latin typeface="Lucida Sans" panose="020B0602030504020204" pitchFamily="34" charset="0"/>
                        </a:rPr>
                        <a:t>5</a:t>
                      </a:r>
                    </a:p>
                  </a:txBody>
                  <a:tcPr marL="53881" marR="53881" marT="53881" marB="5388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600" b="1">
                          <a:solidFill>
                            <a:srgbClr val="002060"/>
                          </a:solidFill>
                          <a:effectLst/>
                          <a:latin typeface="Lucida Sans" panose="020B0602030504020204" pitchFamily="34" charset="0"/>
                        </a:rPr>
                        <a:t>Participation</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a:solidFill>
                            <a:srgbClr val="002060"/>
                          </a:solidFill>
                          <a:effectLst/>
                          <a:latin typeface="Lucida Sans" panose="020B0602030504020204" pitchFamily="34" charset="0"/>
                        </a:rPr>
                        <a:t>Strong entity may or may not participate in entity relationships.</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GB" sz="1600" b="1" dirty="0">
                          <a:solidFill>
                            <a:srgbClr val="002060"/>
                          </a:solidFill>
                          <a:effectLst/>
                          <a:latin typeface="Lucida Sans" panose="020B0602030504020204" pitchFamily="34" charset="0"/>
                        </a:rPr>
                        <a:t>Weak entity always participates in entity relationships.</a:t>
                      </a:r>
                    </a:p>
                  </a:txBody>
                  <a:tcPr marL="53881" marR="53881"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50969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normAutofit fontScale="90000"/>
          </a:bodyPr>
          <a:lstStyle/>
          <a:p>
            <a:pPr algn="l"/>
            <a:r>
              <a:rPr lang="en-IN" sz="2800" b="1" dirty="0">
                <a:solidFill>
                  <a:srgbClr val="C00000"/>
                </a:solidFill>
                <a:latin typeface="Lucida Sans" panose="020B0602030504020204" pitchFamily="34" charset="0"/>
              </a:rPr>
              <a:t>Mapping Cardinalities</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38671" y="963188"/>
            <a:ext cx="8784976" cy="5400600"/>
          </a:xfrm>
        </p:spPr>
        <p:txBody>
          <a:bodyPr/>
          <a:lstStyle/>
          <a:p>
            <a:pPr marL="0" indent="0" algn="just">
              <a:buNone/>
            </a:pPr>
            <a:r>
              <a:rPr lang="en-GB" b="1" dirty="0"/>
              <a:t>Cardinality</a:t>
            </a:r>
            <a:r>
              <a:rPr lang="en-GB" dirty="0"/>
              <a:t> </a:t>
            </a:r>
            <a:r>
              <a:rPr lang="en-GB" dirty="0">
                <a:solidFill>
                  <a:srgbClr val="0070C0"/>
                </a:solidFill>
              </a:rPr>
              <a:t>defines the number of entities in one entity set, which can be associated with the number of entities of other set via relationship set</a:t>
            </a:r>
            <a:r>
              <a:rPr lang="en-GB" dirty="0" smtClean="0"/>
              <a:t>.</a:t>
            </a:r>
          </a:p>
          <a:p>
            <a:pPr algn="just"/>
            <a:r>
              <a:rPr lang="en-GB" b="1" dirty="0"/>
              <a:t>One-to-one</a:t>
            </a:r>
            <a:r>
              <a:rPr lang="en-GB" dirty="0"/>
              <a:t> − </a:t>
            </a:r>
            <a:r>
              <a:rPr lang="en-GB" dirty="0">
                <a:solidFill>
                  <a:srgbClr val="0070C0"/>
                </a:solidFill>
              </a:rPr>
              <a:t>One entity from entity set A can be associated with at most one entity of entity set B and vice versa.</a:t>
            </a:r>
            <a:endParaRPr lang="en-IN" dirty="0">
              <a:solidFill>
                <a:srgbClr val="0070C0"/>
              </a:solidFill>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10242" name="Picture 2" descr="One-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45024"/>
            <a:ext cx="4392488"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111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36712"/>
            <a:ext cx="8877672" cy="5616624"/>
          </a:xfrm>
        </p:spPr>
        <p:txBody>
          <a:bodyPr/>
          <a:lstStyle/>
          <a:p>
            <a:pPr algn="just"/>
            <a:r>
              <a:rPr lang="en-GB" sz="2400" b="1" dirty="0">
                <a:latin typeface="Lucida Sans" panose="020B0602030504020204" pitchFamily="34" charset="0"/>
              </a:rPr>
              <a:t>One-to-many</a:t>
            </a:r>
            <a:r>
              <a:rPr lang="en-GB" sz="2400" dirty="0">
                <a:latin typeface="Lucida Sans" panose="020B0602030504020204" pitchFamily="34" charset="0"/>
              </a:rPr>
              <a:t> − </a:t>
            </a:r>
            <a:r>
              <a:rPr lang="en-GB" sz="2400" dirty="0">
                <a:solidFill>
                  <a:srgbClr val="0070C0"/>
                </a:solidFill>
                <a:latin typeface="Lucida Sans" panose="020B0602030504020204" pitchFamily="34" charset="0"/>
              </a:rPr>
              <a:t>One entity from entity set A can be associated with more than one entities of entity set B however an entity from entity set B, can be associated with at most one entity</a:t>
            </a:r>
            <a:r>
              <a:rPr lang="en-GB" dirty="0" smtClean="0">
                <a:solidFill>
                  <a:srgbClr val="0070C0"/>
                </a:solidFill>
              </a:rPr>
              <a:t>.</a:t>
            </a:r>
          </a:p>
          <a:p>
            <a:pPr algn="just"/>
            <a:endParaRPr lang="en-GB" sz="2400" b="1" dirty="0" smtClean="0">
              <a:latin typeface="Lucida Sans" panose="020B0602030504020204" pitchFamily="34" charset="0"/>
            </a:endParaRPr>
          </a:p>
          <a:p>
            <a:pPr algn="just"/>
            <a:endParaRPr lang="en-GB" sz="2400" b="1" dirty="0" smtClean="0">
              <a:latin typeface="Lucida Sans" panose="020B0602030504020204" pitchFamily="34" charset="0"/>
            </a:endParaRPr>
          </a:p>
          <a:p>
            <a:pPr algn="just"/>
            <a:r>
              <a:rPr lang="en-GB" sz="2400" b="1" dirty="0" smtClean="0">
                <a:latin typeface="Lucida Sans" panose="020B0602030504020204" pitchFamily="34" charset="0"/>
              </a:rPr>
              <a:t>Many-to-one</a:t>
            </a:r>
            <a:r>
              <a:rPr lang="en-GB" sz="2400" dirty="0">
                <a:latin typeface="Lucida Sans" panose="020B0602030504020204" pitchFamily="34" charset="0"/>
              </a:rPr>
              <a:t> − </a:t>
            </a:r>
            <a:r>
              <a:rPr lang="en-GB" sz="2400" dirty="0">
                <a:solidFill>
                  <a:srgbClr val="0070C0"/>
                </a:solidFill>
                <a:latin typeface="Lucida Sans" panose="020B0602030504020204" pitchFamily="34" charset="0"/>
              </a:rPr>
              <a:t>More than one entities from entity set A can be associated with at most one entity of entity set B, however an entity from entity set B can be associated with more than one entity from entity set A</a:t>
            </a:r>
            <a:r>
              <a:rPr lang="en-GB" sz="2400" dirty="0">
                <a:latin typeface="Lucida Sans" panose="020B0602030504020204" pitchFamily="34" charset="0"/>
              </a:rPr>
              <a:t>.</a:t>
            </a:r>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11266" name="Picture 2" descr="One-to-many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405" y="2001329"/>
            <a:ext cx="3168352" cy="142767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Many-to-one re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109" y="4844182"/>
            <a:ext cx="2584648" cy="175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380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a:r>
              <a:rPr lang="en-GB" sz="2800" b="1" dirty="0">
                <a:latin typeface="Lucida Sans" panose="020B0602030504020204" pitchFamily="34" charset="0"/>
              </a:rPr>
              <a:t>Many-to-many</a:t>
            </a:r>
            <a:r>
              <a:rPr lang="en-GB" sz="2800" dirty="0">
                <a:latin typeface="Lucida Sans" panose="020B0602030504020204" pitchFamily="34" charset="0"/>
              </a:rPr>
              <a:t> − </a:t>
            </a:r>
            <a:r>
              <a:rPr lang="en-GB" sz="2800" dirty="0">
                <a:solidFill>
                  <a:srgbClr val="0070C0"/>
                </a:solidFill>
                <a:latin typeface="Lucida Sans" panose="020B0602030504020204" pitchFamily="34" charset="0"/>
              </a:rPr>
              <a:t>One entity from A can be associated with more than one entity from B and vice versa</a:t>
            </a:r>
            <a:r>
              <a:rPr lang="en-GB" sz="2800" dirty="0" smtClean="0">
                <a:solidFill>
                  <a:srgbClr val="0070C0"/>
                </a:solidFill>
                <a:latin typeface="Lucida Sans" panose="020B0602030504020204" pitchFamily="34" charset="0"/>
              </a:rPr>
              <a:t>.</a:t>
            </a:r>
          </a:p>
          <a:p>
            <a:pPr algn="just"/>
            <a:endParaRPr lang="en-IN" sz="28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12290" name="Picture 2" descr="Many-to-many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564904"/>
            <a:ext cx="4824536" cy="356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5263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61839"/>
            <a:ext cx="8579296" cy="940966"/>
          </a:xfrm>
        </p:spPr>
        <p:txBody>
          <a:bodyPr>
            <a:noAutofit/>
          </a:bodyPr>
          <a:lstStyle/>
          <a:p>
            <a:pPr algn="l"/>
            <a:r>
              <a:rPr lang="en-IN" sz="2800" b="1" dirty="0">
                <a:solidFill>
                  <a:srgbClr val="C00000"/>
                </a:solidFill>
                <a:latin typeface="Lucida Sans" panose="020B0602030504020204" pitchFamily="34" charset="0"/>
              </a:rPr>
              <a:t>Participation Constraints</a:t>
            </a:r>
            <a:br>
              <a:rPr lang="en-IN" sz="2800" b="1" dirty="0">
                <a:solidFill>
                  <a:srgbClr val="C00000"/>
                </a:solidFill>
                <a:latin typeface="Lucida Sans" panose="020B0602030504020204" pitchFamily="34" charset="0"/>
              </a:rPr>
            </a:b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928992" cy="5472608"/>
          </a:xfrm>
        </p:spPr>
        <p:txBody>
          <a:bodyPr/>
          <a:lstStyle/>
          <a:p>
            <a:pPr algn="just"/>
            <a:r>
              <a:rPr lang="en-GB" sz="2400" b="1" dirty="0" smtClean="0">
                <a:latin typeface="Lucida Sans" panose="020B0602030504020204" pitchFamily="34" charset="0"/>
              </a:rPr>
              <a:t>Total </a:t>
            </a:r>
            <a:r>
              <a:rPr lang="en-GB" sz="2400" b="1" dirty="0">
                <a:latin typeface="Lucida Sans" panose="020B0602030504020204" pitchFamily="34" charset="0"/>
              </a:rPr>
              <a:t>Participation</a:t>
            </a:r>
            <a:r>
              <a:rPr lang="en-GB" sz="2400" dirty="0">
                <a:latin typeface="Lucida Sans" panose="020B0602030504020204" pitchFamily="34" charset="0"/>
              </a:rPr>
              <a:t> − </a:t>
            </a:r>
            <a:r>
              <a:rPr lang="en-GB" sz="2400" dirty="0">
                <a:solidFill>
                  <a:srgbClr val="0070C0"/>
                </a:solidFill>
                <a:latin typeface="Lucida Sans" panose="020B0602030504020204" pitchFamily="34" charset="0"/>
              </a:rPr>
              <a:t>Each entity is involved in the relationship. Total participation is represented by double lines.</a:t>
            </a:r>
          </a:p>
          <a:p>
            <a:pPr algn="just"/>
            <a:r>
              <a:rPr lang="en-GB" sz="2400" b="1" dirty="0">
                <a:latin typeface="Lucida Sans" panose="020B0602030504020204" pitchFamily="34" charset="0"/>
              </a:rPr>
              <a:t>Partial participation</a:t>
            </a:r>
            <a:r>
              <a:rPr lang="en-GB" sz="2400" dirty="0">
                <a:latin typeface="Lucida Sans" panose="020B0602030504020204" pitchFamily="34" charset="0"/>
              </a:rPr>
              <a:t> − </a:t>
            </a:r>
            <a:r>
              <a:rPr lang="en-GB" sz="2400" dirty="0">
                <a:solidFill>
                  <a:srgbClr val="0070C0"/>
                </a:solidFill>
                <a:latin typeface="Lucida Sans" panose="020B0602030504020204" pitchFamily="34" charset="0"/>
              </a:rPr>
              <a:t>Not all entities are involved in the relationship. Partial participation is represented by single lines</a:t>
            </a:r>
            <a:r>
              <a:rPr lang="en-GB" sz="2400" dirty="0" smtClean="0">
                <a:solidFill>
                  <a:srgbClr val="0070C0"/>
                </a:solidFill>
                <a:latin typeface="Lucida Sans" panose="020B0602030504020204" pitchFamily="34" charset="0"/>
              </a:rPr>
              <a:t>.</a:t>
            </a:r>
          </a:p>
          <a:p>
            <a:pPr algn="just"/>
            <a:endParaRPr lang="en-GB" sz="2400" dirty="0">
              <a:solidFill>
                <a:srgbClr val="0070C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13314" name="Picture 2" descr="Participation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84985"/>
            <a:ext cx="7056784"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388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449" y="908720"/>
            <a:ext cx="8784976" cy="6007337"/>
          </a:xfrm>
        </p:spPr>
        <p:txBody>
          <a:bodyPr/>
          <a:lstStyle/>
          <a:p>
            <a:pPr marL="0" indent="0">
              <a:buNone/>
            </a:pPr>
            <a:r>
              <a:rPr lang="en-GB" dirty="0">
                <a:solidFill>
                  <a:srgbClr val="0070C0"/>
                </a:solidFill>
              </a:rPr>
              <a:t>There are three types of relationship that exist between Entities.</a:t>
            </a:r>
          </a:p>
          <a:p>
            <a:r>
              <a:rPr lang="en-GB" b="1" dirty="0">
                <a:solidFill>
                  <a:srgbClr val="FF0000"/>
                </a:solidFill>
              </a:rPr>
              <a:t>Binary </a:t>
            </a:r>
            <a:r>
              <a:rPr lang="en-GB" b="1" dirty="0" smtClean="0">
                <a:solidFill>
                  <a:srgbClr val="FF0000"/>
                </a:solidFill>
              </a:rPr>
              <a:t>Relationship</a:t>
            </a:r>
          </a:p>
          <a:p>
            <a:r>
              <a:rPr lang="en-GB" b="1" dirty="0" smtClean="0">
                <a:solidFill>
                  <a:srgbClr val="FF0000"/>
                </a:solidFill>
              </a:rPr>
              <a:t>Recursive </a:t>
            </a:r>
            <a:r>
              <a:rPr lang="en-GB" b="1" dirty="0">
                <a:solidFill>
                  <a:srgbClr val="FF0000"/>
                </a:solidFill>
              </a:rPr>
              <a:t>Relationship</a:t>
            </a:r>
          </a:p>
          <a:p>
            <a:r>
              <a:rPr lang="en-GB" b="1" dirty="0">
                <a:solidFill>
                  <a:srgbClr val="FF0000"/>
                </a:solidFill>
              </a:rPr>
              <a:t>Ternary Relationship</a:t>
            </a:r>
          </a:p>
          <a:p>
            <a:endParaRPr lang="en-IN" dirty="0" smtClean="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14338" name="Picture 2" descr="one-to-one relationship example e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84784"/>
            <a:ext cx="3261184" cy="194421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recursive relationship example ER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6880" y="2778741"/>
            <a:ext cx="3435560" cy="288250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ternary relationship example ER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789040"/>
            <a:ext cx="4608512" cy="26446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4067944" y="227687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27984" y="2924944"/>
            <a:ext cx="1583296" cy="1994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31840" y="3570830"/>
            <a:ext cx="0" cy="43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6261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3" name="Content Placeholder 2"/>
          <p:cNvPicPr>
            <a:picLocks noGrp="1" noChangeAspect="1"/>
          </p:cNvPicPr>
          <p:nvPr>
            <p:ph idx="1"/>
          </p:nvPr>
        </p:nvPicPr>
        <p:blipFill>
          <a:blip r:embed="rId2"/>
          <a:stretch>
            <a:fillRect/>
          </a:stretch>
        </p:blipFill>
        <p:spPr>
          <a:xfrm>
            <a:off x="323528" y="980728"/>
            <a:ext cx="8280920" cy="5375622"/>
          </a:xfrm>
          <a:prstGeom prst="rect">
            <a:avLst/>
          </a:prstGeom>
        </p:spPr>
      </p:pic>
    </p:spTree>
    <p:extLst>
      <p:ext uri="{BB962C8B-B14F-4D97-AF65-F5344CB8AC3E}">
        <p14:creationId xmlns:p14="http://schemas.microsoft.com/office/powerpoint/2010/main" val="246691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922114"/>
          </a:xfrm>
        </p:spPr>
        <p:txBody>
          <a:bodyPr>
            <a:normAutofit/>
          </a:bodyPr>
          <a:lstStyle/>
          <a:p>
            <a:pPr algn="l"/>
            <a:r>
              <a:rPr lang="en-US" sz="2800" b="1" dirty="0">
                <a:solidFill>
                  <a:srgbClr val="C00000"/>
                </a:solidFill>
                <a:latin typeface="Lucida Sans" panose="020B0602030504020204" pitchFamily="34" charset="0"/>
              </a:rPr>
              <a:t>Types of </a:t>
            </a:r>
            <a:r>
              <a:rPr lang="en-US" sz="2800" b="1" dirty="0" smtClean="0">
                <a:solidFill>
                  <a:srgbClr val="C00000"/>
                </a:solidFill>
                <a:latin typeface="Lucida Sans" panose="020B0602030504020204" pitchFamily="34" charset="0"/>
              </a:rPr>
              <a:t>Models</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928992" cy="5472608"/>
          </a:xfrm>
        </p:spPr>
        <p:txBody>
          <a:bodyPr>
            <a:normAutofit/>
          </a:bodyPr>
          <a:lstStyle/>
          <a:p>
            <a:pPr algn="just"/>
            <a:r>
              <a:rPr lang="en-GB" sz="2400" b="1" dirty="0">
                <a:latin typeface="Lucida Sans" panose="020B0602030504020204" pitchFamily="34" charset="0"/>
              </a:rPr>
              <a:t>For example,</a:t>
            </a:r>
            <a:r>
              <a:rPr lang="en-GB" sz="2400" dirty="0">
                <a:latin typeface="Lucida Sans" panose="020B0602030504020204" pitchFamily="34" charset="0"/>
              </a:rPr>
              <a:t> Suppose we design a school database. In this database, the student will be an entity with attributes like address, name, id, age, etc. The address can be another entity with attributes like city, street name, pin code, </a:t>
            </a:r>
            <a:r>
              <a:rPr lang="en-GB" sz="2400" dirty="0" err="1">
                <a:latin typeface="Lucida Sans" panose="020B0602030504020204" pitchFamily="34" charset="0"/>
              </a:rPr>
              <a:t>etc</a:t>
            </a:r>
            <a:r>
              <a:rPr lang="en-GB" sz="2400" dirty="0">
                <a:latin typeface="Lucida Sans" panose="020B0602030504020204" pitchFamily="34" charset="0"/>
              </a:rPr>
              <a:t> and there will be a relationship between </a:t>
            </a:r>
            <a:r>
              <a:rPr lang="en-GB" sz="2400" dirty="0" smtClean="0">
                <a:latin typeface="Lucida Sans" panose="020B0602030504020204" pitchFamily="34" charset="0"/>
              </a:rPr>
              <a:t>them.</a:t>
            </a:r>
          </a:p>
          <a:p>
            <a:pPr marL="0" indent="0" algn="just">
              <a:buNone/>
            </a:pPr>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2915816" y="3068960"/>
            <a:ext cx="5472608" cy="3384376"/>
          </a:xfrm>
          <a:prstGeom prst="rect">
            <a:avLst/>
          </a:prstGeom>
        </p:spPr>
      </p:pic>
    </p:spTree>
    <p:extLst>
      <p:ext uri="{BB962C8B-B14F-4D97-AF65-F5344CB8AC3E}">
        <p14:creationId xmlns:p14="http://schemas.microsoft.com/office/powerpoint/2010/main" val="1536811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latin typeface="Lucida Sans" panose="020B0602030504020204" pitchFamily="34" charset="0"/>
              </a:rPr>
              <a:t>Example of ER Diagram</a:t>
            </a:r>
            <a:endParaRPr lang="en-IN" sz="3600" b="1" dirty="0">
              <a:solidFill>
                <a:srgbClr val="C00000"/>
              </a:solidFill>
              <a:latin typeface="Lucida Sans" panose="020B0602030504020204" pitchFamily="34" charset="0"/>
            </a:endParaRPr>
          </a:p>
        </p:txBody>
      </p:sp>
      <p:pic>
        <p:nvPicPr>
          <p:cNvPr id="5" name="Content Placeholder 4"/>
          <p:cNvPicPr>
            <a:picLocks noGrp="1" noChangeAspect="1"/>
          </p:cNvPicPr>
          <p:nvPr>
            <p:ph idx="1"/>
          </p:nvPr>
        </p:nvPicPr>
        <p:blipFill>
          <a:blip r:embed="rId2"/>
          <a:stretch>
            <a:fillRect/>
          </a:stretch>
        </p:blipFill>
        <p:spPr>
          <a:xfrm>
            <a:off x="179512" y="1196752"/>
            <a:ext cx="8712967" cy="5256584"/>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9869538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3528" y="850875"/>
            <a:ext cx="8820472" cy="5602461"/>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865054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9512" y="876477"/>
            <a:ext cx="8712967" cy="5648867"/>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0790814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15362" name="Picture 2" descr="ER Diagram Template for Banking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712968"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0405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922114"/>
          </a:xfrm>
        </p:spPr>
        <p:txBody>
          <a:bodyPr>
            <a:normAutofit/>
          </a:bodyPr>
          <a:lstStyle/>
          <a:p>
            <a:pPr algn="l"/>
            <a:r>
              <a:rPr lang="en-US" sz="2800" b="1" dirty="0">
                <a:solidFill>
                  <a:srgbClr val="C00000"/>
                </a:solidFill>
                <a:latin typeface="Lucida Sans" panose="020B0602030504020204" pitchFamily="34" charset="0"/>
              </a:rPr>
              <a:t>Phases of Database Modeling </a:t>
            </a:r>
            <a:endParaRPr lang="en-IN" sz="2800" b="1" dirty="0">
              <a:solidFill>
                <a:srgbClr val="C00000"/>
              </a:solidFill>
              <a:latin typeface="Lucida Sans" panose="020B0602030504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980728"/>
            <a:ext cx="8352928" cy="5472608"/>
          </a:xfr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9102552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8856984" cy="6120680"/>
          </a:xfrm>
        </p:spPr>
        <p:txBody>
          <a:bodyPr>
            <a:normAutofit lnSpcReduction="10000"/>
          </a:bodyPr>
          <a:lstStyle/>
          <a:p>
            <a:pPr marL="0" indent="0" algn="just">
              <a:buNone/>
            </a:pPr>
            <a:r>
              <a:rPr lang="en-GB" b="1" dirty="0"/>
              <a:t>1. </a:t>
            </a:r>
            <a:r>
              <a:rPr lang="en-GB" b="1" dirty="0">
                <a:latin typeface="Lucida Sans" panose="020B0602030504020204" pitchFamily="34" charset="0"/>
              </a:rPr>
              <a:t>Conceptual design</a:t>
            </a:r>
          </a:p>
          <a:p>
            <a:pPr algn="just"/>
            <a:r>
              <a:rPr lang="en-GB" sz="2400" dirty="0">
                <a:solidFill>
                  <a:srgbClr val="0070C0"/>
                </a:solidFill>
                <a:latin typeface="Lucida Sans" panose="020B0602030504020204" pitchFamily="34" charset="0"/>
              </a:rPr>
              <a:t>When every data requirement is stored and </a:t>
            </a:r>
            <a:r>
              <a:rPr lang="en-GB" sz="2400" dirty="0" smtClean="0">
                <a:solidFill>
                  <a:srgbClr val="0070C0"/>
                </a:solidFill>
                <a:latin typeface="Lucida Sans" panose="020B0602030504020204" pitchFamily="34" charset="0"/>
              </a:rPr>
              <a:t>analysed, </a:t>
            </a:r>
            <a:r>
              <a:rPr lang="en-GB" sz="2400" dirty="0">
                <a:solidFill>
                  <a:srgbClr val="0070C0"/>
                </a:solidFill>
                <a:latin typeface="Lucida Sans" panose="020B0602030504020204" pitchFamily="34" charset="0"/>
              </a:rPr>
              <a:t>the next thing that we need to do is creating a conceptual database plan. </a:t>
            </a:r>
            <a:endParaRPr lang="en-GB" sz="2400" dirty="0" smtClean="0">
              <a:solidFill>
                <a:srgbClr val="0070C0"/>
              </a:solidFill>
              <a:latin typeface="Lucida Sans" panose="020B0602030504020204" pitchFamily="34" charset="0"/>
            </a:endParaRPr>
          </a:p>
          <a:p>
            <a:pPr algn="just"/>
            <a:r>
              <a:rPr lang="en-GB" sz="2400" dirty="0" smtClean="0">
                <a:solidFill>
                  <a:srgbClr val="0070C0"/>
                </a:solidFill>
                <a:latin typeface="Lucida Sans" panose="020B0602030504020204" pitchFamily="34" charset="0"/>
              </a:rPr>
              <a:t>Here</a:t>
            </a:r>
            <a:r>
              <a:rPr lang="en-GB" sz="2400" dirty="0">
                <a:solidFill>
                  <a:srgbClr val="0070C0"/>
                </a:solidFill>
                <a:latin typeface="Lucida Sans" panose="020B0602030504020204" pitchFamily="34" charset="0"/>
              </a:rPr>
              <a:t>, a highly </a:t>
            </a:r>
            <a:r>
              <a:rPr lang="en-GB" sz="2400" dirty="0" smtClean="0">
                <a:solidFill>
                  <a:srgbClr val="0070C0"/>
                </a:solidFill>
                <a:latin typeface="Lucida Sans" panose="020B0602030504020204" pitchFamily="34" charset="0"/>
              </a:rPr>
              <a:t>levelled </a:t>
            </a:r>
            <a:r>
              <a:rPr lang="en-GB" sz="2400" dirty="0">
                <a:solidFill>
                  <a:srgbClr val="0070C0"/>
                </a:solidFill>
                <a:latin typeface="Lucida Sans" panose="020B0602030504020204" pitchFamily="34" charset="0"/>
              </a:rPr>
              <a:t>conceptual data model is used. This phase is called conceptual design.</a:t>
            </a:r>
          </a:p>
          <a:p>
            <a:pPr algn="just"/>
            <a:r>
              <a:rPr lang="en-GB" sz="2400" dirty="0">
                <a:solidFill>
                  <a:srgbClr val="0070C0"/>
                </a:solidFill>
                <a:latin typeface="Lucida Sans" panose="020B0602030504020204" pitchFamily="34" charset="0"/>
              </a:rPr>
              <a:t>When the conceptual design phase is in progress, the basic data </a:t>
            </a:r>
            <a:r>
              <a:rPr lang="en-GB" sz="2400" dirty="0" smtClean="0">
                <a:solidFill>
                  <a:srgbClr val="0070C0"/>
                </a:solidFill>
                <a:latin typeface="Lucida Sans" panose="020B0602030504020204" pitchFamily="34" charset="0"/>
              </a:rPr>
              <a:t>modelling </a:t>
            </a:r>
            <a:r>
              <a:rPr lang="en-GB" sz="2400" dirty="0">
                <a:solidFill>
                  <a:srgbClr val="0070C0"/>
                </a:solidFill>
                <a:latin typeface="Lucida Sans" panose="020B0602030504020204" pitchFamily="34" charset="0"/>
              </a:rPr>
              <a:t>operations can be deployed to define the high-level user operations that are noted during analysis of the functions</a:t>
            </a:r>
            <a:r>
              <a:rPr lang="en-GB" sz="2400" dirty="0" smtClean="0">
                <a:solidFill>
                  <a:srgbClr val="0070C0"/>
                </a:solidFill>
                <a:latin typeface="Lucida Sans" panose="020B0602030504020204" pitchFamily="34" charset="0"/>
              </a:rPr>
              <a:t>.</a:t>
            </a:r>
          </a:p>
          <a:p>
            <a:pPr algn="just"/>
            <a:r>
              <a:rPr lang="en-GB" sz="2400" dirty="0" smtClean="0">
                <a:solidFill>
                  <a:srgbClr val="0070C0"/>
                </a:solidFill>
                <a:latin typeface="Lucida Sans" panose="020B0602030504020204" pitchFamily="34" charset="0"/>
              </a:rPr>
              <a:t>Throughout the process of developing a  conceptual data model, the model is tested and validated against the user’s requirements.</a:t>
            </a:r>
          </a:p>
          <a:p>
            <a:pPr algn="just"/>
            <a:r>
              <a:rPr lang="en-GB" sz="2400" dirty="0" smtClean="0">
                <a:solidFill>
                  <a:srgbClr val="0070C0"/>
                </a:solidFill>
                <a:latin typeface="Lucida Sans" panose="020B0602030504020204" pitchFamily="34" charset="0"/>
              </a:rPr>
              <a:t>The conceptual data model of the enterprise is a source of information for the next phase, namely logical database design.</a:t>
            </a:r>
          </a:p>
          <a:p>
            <a:pPr algn="just"/>
            <a:endParaRPr lang="en-GB" sz="2800" dirty="0" smtClean="0">
              <a:solidFill>
                <a:srgbClr val="0070C0"/>
              </a:solidFill>
              <a:latin typeface="Lucida Sans" panose="020B0602030504020204" pitchFamily="34" charset="0"/>
            </a:endParaRPr>
          </a:p>
          <a:p>
            <a:pPr algn="just"/>
            <a:endParaRPr lang="en-GB" sz="2800" dirty="0" smtClean="0">
              <a:solidFill>
                <a:srgbClr val="0070C0"/>
              </a:solidFill>
              <a:latin typeface="Lucida Sans" panose="020B0602030504020204" pitchFamily="34" charset="0"/>
            </a:endParaRPr>
          </a:p>
          <a:p>
            <a:pPr algn="just"/>
            <a:endParaRPr lang="en-GB" dirty="0">
              <a:solidFill>
                <a:srgbClr val="0070C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9896442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8856984" cy="6480720"/>
          </a:xfrm>
        </p:spPr>
        <p:txBody>
          <a:bodyPr>
            <a:normAutofit/>
          </a:bodyPr>
          <a:lstStyle/>
          <a:p>
            <a:pPr marL="0" indent="0" algn="just">
              <a:buNone/>
            </a:pPr>
            <a:r>
              <a:rPr lang="en-GB" b="1" dirty="0"/>
              <a:t>1. </a:t>
            </a:r>
            <a:r>
              <a:rPr lang="en-GB" b="1" dirty="0">
                <a:latin typeface="Lucida Sans" panose="020B0602030504020204" pitchFamily="34" charset="0"/>
              </a:rPr>
              <a:t>Conceptual design</a:t>
            </a:r>
          </a:p>
          <a:p>
            <a:pPr marL="0" indent="0" algn="just">
              <a:buNone/>
            </a:pPr>
            <a:r>
              <a:rPr lang="en-GB" sz="2400" dirty="0" smtClean="0">
                <a:solidFill>
                  <a:srgbClr val="002060"/>
                </a:solidFill>
                <a:latin typeface="Lucida Sans" panose="020B0602030504020204" pitchFamily="34" charset="0"/>
              </a:rPr>
              <a:t>Step-1 :</a:t>
            </a:r>
            <a:r>
              <a:rPr lang="en-GB" sz="2400" dirty="0" smtClean="0">
                <a:solidFill>
                  <a:srgbClr val="C00000"/>
                </a:solidFill>
                <a:latin typeface="Lucida Sans" panose="020B0602030504020204" pitchFamily="34" charset="0"/>
              </a:rPr>
              <a:t>    </a:t>
            </a:r>
            <a:r>
              <a:rPr lang="en-GB" sz="2400" b="1" dirty="0" smtClean="0">
                <a:solidFill>
                  <a:srgbClr val="FF0000"/>
                </a:solidFill>
                <a:latin typeface="Lucida Sans" panose="020B0602030504020204" pitchFamily="34" charset="0"/>
              </a:rPr>
              <a:t>Build Conceptual Data Model.</a:t>
            </a:r>
          </a:p>
          <a:p>
            <a:pPr marL="0" indent="0" algn="just">
              <a:buNone/>
            </a:pPr>
            <a:r>
              <a:rPr lang="en-GB" sz="2400" dirty="0" smtClean="0">
                <a:solidFill>
                  <a:srgbClr val="002060"/>
                </a:solidFill>
                <a:latin typeface="Lucida Sans" panose="020B0602030504020204" pitchFamily="34" charset="0"/>
              </a:rPr>
              <a:t>Step-1.1</a:t>
            </a:r>
            <a:r>
              <a:rPr lang="en-GB" sz="2400" dirty="0" smtClean="0">
                <a:solidFill>
                  <a:srgbClr val="C00000"/>
                </a:solidFill>
                <a:latin typeface="Lucida Sans" panose="020B0602030504020204" pitchFamily="34" charset="0"/>
              </a:rPr>
              <a:t> : Identify Entity Types.</a:t>
            </a:r>
          </a:p>
          <a:p>
            <a:pPr marL="0" indent="0" algn="just">
              <a:buNone/>
            </a:pPr>
            <a:r>
              <a:rPr lang="en-GB" sz="2400" dirty="0" smtClean="0">
                <a:solidFill>
                  <a:srgbClr val="002060"/>
                </a:solidFill>
                <a:latin typeface="Lucida Sans" panose="020B0602030504020204" pitchFamily="34" charset="0"/>
              </a:rPr>
              <a:t>Step-1.2</a:t>
            </a:r>
            <a:r>
              <a:rPr lang="en-GB" sz="2400" dirty="0" smtClean="0">
                <a:solidFill>
                  <a:srgbClr val="C00000"/>
                </a:solidFill>
                <a:latin typeface="Lucida Sans" panose="020B0602030504020204" pitchFamily="34" charset="0"/>
              </a:rPr>
              <a:t> : Identify Relationship Types.</a:t>
            </a:r>
          </a:p>
          <a:p>
            <a:pPr marL="0" indent="0" algn="just">
              <a:buNone/>
            </a:pPr>
            <a:r>
              <a:rPr lang="en-GB" sz="2400" dirty="0" smtClean="0">
                <a:solidFill>
                  <a:srgbClr val="002060"/>
                </a:solidFill>
                <a:latin typeface="Lucida Sans" panose="020B0602030504020204" pitchFamily="34" charset="0"/>
              </a:rPr>
              <a:t>Step-1.3</a:t>
            </a:r>
            <a:r>
              <a:rPr lang="en-GB" sz="2400" dirty="0" smtClean="0">
                <a:solidFill>
                  <a:srgbClr val="C00000"/>
                </a:solidFill>
                <a:latin typeface="Lucida Sans" panose="020B0602030504020204" pitchFamily="34" charset="0"/>
              </a:rPr>
              <a:t> : Identify and Associate Attributes with entity or  </a:t>
            </a:r>
          </a:p>
          <a:p>
            <a:pPr marL="0" indent="0" algn="just">
              <a:buNone/>
            </a:pPr>
            <a:r>
              <a:rPr lang="en-GB" sz="2400" dirty="0">
                <a:solidFill>
                  <a:srgbClr val="C00000"/>
                </a:solidFill>
                <a:latin typeface="Lucida Sans" panose="020B0602030504020204" pitchFamily="34" charset="0"/>
              </a:rPr>
              <a:t> </a:t>
            </a:r>
            <a:r>
              <a:rPr lang="en-GB" sz="2400" dirty="0" smtClean="0">
                <a:solidFill>
                  <a:srgbClr val="C00000"/>
                </a:solidFill>
                <a:latin typeface="Lucida Sans" panose="020B0602030504020204" pitchFamily="34" charset="0"/>
              </a:rPr>
              <a:t>               relationship types.</a:t>
            </a:r>
          </a:p>
          <a:p>
            <a:pPr marL="0" indent="0" algn="just">
              <a:buNone/>
            </a:pPr>
            <a:r>
              <a:rPr lang="en-GB" sz="2400" dirty="0" smtClean="0">
                <a:solidFill>
                  <a:srgbClr val="002060"/>
                </a:solidFill>
                <a:latin typeface="Lucida Sans" panose="020B0602030504020204" pitchFamily="34" charset="0"/>
              </a:rPr>
              <a:t>Step-1.4</a:t>
            </a:r>
            <a:r>
              <a:rPr lang="en-GB" sz="2400" dirty="0" smtClean="0">
                <a:solidFill>
                  <a:srgbClr val="C00000"/>
                </a:solidFill>
                <a:latin typeface="Lucida Sans" panose="020B0602030504020204" pitchFamily="34" charset="0"/>
              </a:rPr>
              <a:t> : Determine Attribute Domains.</a:t>
            </a:r>
          </a:p>
          <a:p>
            <a:pPr marL="0" indent="0" algn="just">
              <a:buNone/>
            </a:pPr>
            <a:r>
              <a:rPr lang="en-GB" sz="2400" dirty="0" smtClean="0">
                <a:solidFill>
                  <a:srgbClr val="002060"/>
                </a:solidFill>
                <a:latin typeface="Lucida Sans" panose="020B0602030504020204" pitchFamily="34" charset="0"/>
              </a:rPr>
              <a:t>Step-1.5</a:t>
            </a:r>
            <a:r>
              <a:rPr lang="en-GB" sz="2400" dirty="0" smtClean="0">
                <a:solidFill>
                  <a:srgbClr val="C00000"/>
                </a:solidFill>
                <a:latin typeface="Lucida Sans" panose="020B0602030504020204" pitchFamily="34" charset="0"/>
              </a:rPr>
              <a:t> : Determine Candidate, Primary and Alternate Key </a:t>
            </a:r>
          </a:p>
          <a:p>
            <a:pPr marL="0" indent="0" algn="just">
              <a:buNone/>
            </a:pPr>
            <a:r>
              <a:rPr lang="en-GB" sz="2400" dirty="0">
                <a:solidFill>
                  <a:srgbClr val="C00000"/>
                </a:solidFill>
                <a:latin typeface="Lucida Sans" panose="020B0602030504020204" pitchFamily="34" charset="0"/>
              </a:rPr>
              <a:t> </a:t>
            </a:r>
            <a:r>
              <a:rPr lang="en-GB" sz="2400" dirty="0" smtClean="0">
                <a:solidFill>
                  <a:srgbClr val="C00000"/>
                </a:solidFill>
                <a:latin typeface="Lucida Sans" panose="020B0602030504020204" pitchFamily="34" charset="0"/>
              </a:rPr>
              <a:t>               Attributes.</a:t>
            </a:r>
          </a:p>
          <a:p>
            <a:pPr marL="0" indent="0" algn="just">
              <a:buNone/>
            </a:pPr>
            <a:r>
              <a:rPr lang="en-GB" sz="2400" dirty="0" smtClean="0">
                <a:solidFill>
                  <a:srgbClr val="002060"/>
                </a:solidFill>
                <a:latin typeface="Lucida Sans" panose="020B0602030504020204" pitchFamily="34" charset="0"/>
              </a:rPr>
              <a:t>Step-1.6</a:t>
            </a:r>
            <a:r>
              <a:rPr lang="en-GB" sz="2400" dirty="0" smtClean="0">
                <a:solidFill>
                  <a:srgbClr val="C00000"/>
                </a:solidFill>
                <a:latin typeface="Lucida Sans" panose="020B0602030504020204" pitchFamily="34" charset="0"/>
              </a:rPr>
              <a:t> : Consider Use of enhanced Modelling Concepts </a:t>
            </a:r>
          </a:p>
          <a:p>
            <a:pPr marL="0" indent="0" algn="just">
              <a:buNone/>
            </a:pPr>
            <a:r>
              <a:rPr lang="en-GB" sz="2400" dirty="0">
                <a:solidFill>
                  <a:srgbClr val="C00000"/>
                </a:solidFill>
                <a:latin typeface="Lucida Sans" panose="020B0602030504020204" pitchFamily="34" charset="0"/>
              </a:rPr>
              <a:t> </a:t>
            </a:r>
            <a:r>
              <a:rPr lang="en-GB" sz="2400" dirty="0" smtClean="0">
                <a:solidFill>
                  <a:srgbClr val="C00000"/>
                </a:solidFill>
                <a:latin typeface="Lucida Sans" panose="020B0602030504020204" pitchFamily="34" charset="0"/>
              </a:rPr>
              <a:t>               (Optional Step).</a:t>
            </a:r>
          </a:p>
          <a:p>
            <a:pPr marL="0" indent="0" algn="just">
              <a:buNone/>
            </a:pPr>
            <a:r>
              <a:rPr lang="en-GB" sz="2400" dirty="0" smtClean="0">
                <a:solidFill>
                  <a:srgbClr val="002060"/>
                </a:solidFill>
                <a:latin typeface="Lucida Sans" panose="020B0602030504020204" pitchFamily="34" charset="0"/>
              </a:rPr>
              <a:t>Step-1.7</a:t>
            </a:r>
            <a:r>
              <a:rPr lang="en-GB" sz="2400" dirty="0" smtClean="0">
                <a:solidFill>
                  <a:srgbClr val="C00000"/>
                </a:solidFill>
                <a:latin typeface="Lucida Sans" panose="020B0602030504020204" pitchFamily="34" charset="0"/>
              </a:rPr>
              <a:t> : Check Model for Redundancy.</a:t>
            </a:r>
          </a:p>
          <a:p>
            <a:pPr algn="just"/>
            <a:endParaRPr lang="en-GB" sz="2800" dirty="0" smtClean="0">
              <a:solidFill>
                <a:srgbClr val="0070C0"/>
              </a:solidFill>
              <a:latin typeface="Lucida Sans" panose="020B0602030504020204" pitchFamily="34" charset="0"/>
            </a:endParaRPr>
          </a:p>
          <a:p>
            <a:pPr algn="just"/>
            <a:endParaRPr lang="en-GB" sz="2800" dirty="0" smtClean="0">
              <a:solidFill>
                <a:srgbClr val="0070C0"/>
              </a:solidFill>
              <a:latin typeface="Lucida Sans" panose="020B0602030504020204" pitchFamily="34" charset="0"/>
            </a:endParaRPr>
          </a:p>
          <a:p>
            <a:pPr algn="just"/>
            <a:endParaRPr lang="en-GB" dirty="0">
              <a:solidFill>
                <a:srgbClr val="0070C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2243825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784976" cy="6048672"/>
          </a:xfrm>
        </p:spPr>
        <p:txBody>
          <a:bodyPr>
            <a:normAutofit lnSpcReduction="10000"/>
          </a:bodyPr>
          <a:lstStyle/>
          <a:p>
            <a:pPr marL="0" indent="0">
              <a:buNone/>
            </a:pPr>
            <a:r>
              <a:rPr lang="en-GB" b="1" dirty="0" smtClean="0"/>
              <a:t>2. Logical </a:t>
            </a:r>
            <a:r>
              <a:rPr lang="en-GB" b="1" dirty="0"/>
              <a:t>Design</a:t>
            </a:r>
          </a:p>
          <a:p>
            <a:pPr algn="just"/>
            <a:r>
              <a:rPr lang="en-GB" dirty="0">
                <a:solidFill>
                  <a:srgbClr val="0070C0"/>
                </a:solidFill>
                <a:latin typeface="Lucida Sans" panose="020B0602030504020204" pitchFamily="34" charset="0"/>
              </a:rPr>
              <a:t>The logical phase of database design is also called the data </a:t>
            </a:r>
            <a:r>
              <a:rPr lang="en-GB" dirty="0" smtClean="0">
                <a:solidFill>
                  <a:srgbClr val="0070C0"/>
                </a:solidFill>
                <a:latin typeface="Lucida Sans" panose="020B0602030504020204" pitchFamily="34" charset="0"/>
              </a:rPr>
              <a:t>modelling </a:t>
            </a:r>
            <a:r>
              <a:rPr lang="en-GB" dirty="0">
                <a:solidFill>
                  <a:srgbClr val="0070C0"/>
                </a:solidFill>
                <a:latin typeface="Lucida Sans" panose="020B0602030504020204" pitchFamily="34" charset="0"/>
              </a:rPr>
              <a:t>mapping phase. </a:t>
            </a:r>
            <a:endParaRPr lang="en-GB" dirty="0" smtClean="0">
              <a:solidFill>
                <a:srgbClr val="0070C0"/>
              </a:solidFill>
              <a:latin typeface="Lucida Sans" panose="020B0602030504020204" pitchFamily="34" charset="0"/>
            </a:endParaRPr>
          </a:p>
          <a:p>
            <a:pPr algn="just"/>
            <a:r>
              <a:rPr lang="en-GB" dirty="0" smtClean="0">
                <a:solidFill>
                  <a:srgbClr val="0070C0"/>
                </a:solidFill>
                <a:latin typeface="Lucida Sans" panose="020B0602030504020204" pitchFamily="34" charset="0"/>
              </a:rPr>
              <a:t>This </a:t>
            </a:r>
            <a:r>
              <a:rPr lang="en-GB" dirty="0">
                <a:solidFill>
                  <a:srgbClr val="0070C0"/>
                </a:solidFill>
                <a:latin typeface="Lucida Sans" panose="020B0602030504020204" pitchFamily="34" charset="0"/>
              </a:rPr>
              <a:t>phase gives us a result of relation schemas. </a:t>
            </a:r>
            <a:endParaRPr lang="en-GB" dirty="0" smtClean="0">
              <a:solidFill>
                <a:srgbClr val="0070C0"/>
              </a:solidFill>
              <a:latin typeface="Lucida Sans" panose="020B0602030504020204" pitchFamily="34" charset="0"/>
            </a:endParaRPr>
          </a:p>
          <a:p>
            <a:pPr algn="just"/>
            <a:r>
              <a:rPr lang="en-GB" dirty="0" smtClean="0">
                <a:solidFill>
                  <a:srgbClr val="0070C0"/>
                </a:solidFill>
                <a:latin typeface="Lucida Sans" panose="020B0602030504020204" pitchFamily="34" charset="0"/>
              </a:rPr>
              <a:t>The </a:t>
            </a:r>
            <a:r>
              <a:rPr lang="en-GB" dirty="0">
                <a:solidFill>
                  <a:srgbClr val="0070C0"/>
                </a:solidFill>
                <a:latin typeface="Lucida Sans" panose="020B0602030504020204" pitchFamily="34" charset="0"/>
              </a:rPr>
              <a:t>basis for these schemas is the ER or the Class Diagram.</a:t>
            </a:r>
          </a:p>
          <a:p>
            <a:pPr algn="just"/>
            <a:r>
              <a:rPr lang="en-GB" dirty="0">
                <a:solidFill>
                  <a:srgbClr val="0070C0"/>
                </a:solidFill>
                <a:latin typeface="Lucida Sans" panose="020B0602030504020204" pitchFamily="34" charset="0"/>
              </a:rPr>
              <a:t>To create the relation schemas is mainly mechanical operation. There are rules for transferring the ER model or class diagram to relation schemas.</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8481659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856984" cy="5472608"/>
          </a:xfrm>
        </p:spPr>
        <p:txBody>
          <a:bodyPr>
            <a:normAutofit lnSpcReduction="10000"/>
          </a:bodyPr>
          <a:lstStyle/>
          <a:p>
            <a:pPr marL="0" indent="0" algn="just">
              <a:buNone/>
            </a:pPr>
            <a:r>
              <a:rPr lang="en-GB" b="1" dirty="0" smtClean="0"/>
              <a:t>3. </a:t>
            </a:r>
            <a:r>
              <a:rPr lang="en-GB" b="1" dirty="0" smtClean="0">
                <a:latin typeface="Lucida Sans" panose="020B0602030504020204" pitchFamily="34" charset="0"/>
              </a:rPr>
              <a:t>Normalization</a:t>
            </a:r>
            <a:endParaRPr lang="en-GB" b="1" dirty="0">
              <a:latin typeface="Lucida Sans" panose="020B0602030504020204" pitchFamily="34" charset="0"/>
            </a:endParaRPr>
          </a:p>
          <a:p>
            <a:pPr algn="just"/>
            <a:r>
              <a:rPr lang="en-GB" dirty="0">
                <a:solidFill>
                  <a:srgbClr val="0070C0"/>
                </a:solidFill>
                <a:latin typeface="Lucida Sans" panose="020B0602030504020204" pitchFamily="34" charset="0"/>
              </a:rPr>
              <a:t>Normalization is, in fact, the last piece of the logical design puzzle. </a:t>
            </a:r>
            <a:endParaRPr lang="en-GB" dirty="0" smtClean="0">
              <a:solidFill>
                <a:srgbClr val="0070C0"/>
              </a:solidFill>
              <a:latin typeface="Lucida Sans" panose="020B0602030504020204" pitchFamily="34" charset="0"/>
            </a:endParaRPr>
          </a:p>
          <a:p>
            <a:pPr algn="just"/>
            <a:r>
              <a:rPr lang="en-GB" dirty="0" smtClean="0">
                <a:solidFill>
                  <a:srgbClr val="0070C0"/>
                </a:solidFill>
                <a:latin typeface="Lucida Sans" panose="020B0602030504020204" pitchFamily="34" charset="0"/>
              </a:rPr>
              <a:t>The </a:t>
            </a:r>
            <a:r>
              <a:rPr lang="en-GB" dirty="0">
                <a:solidFill>
                  <a:srgbClr val="0070C0"/>
                </a:solidFill>
                <a:latin typeface="Lucida Sans" panose="020B0602030504020204" pitchFamily="34" charset="0"/>
              </a:rPr>
              <a:t>main purpose of normalization is to remove superfluity and every other potential anomaly during the update.</a:t>
            </a:r>
          </a:p>
          <a:p>
            <a:pPr algn="just"/>
            <a:r>
              <a:rPr lang="en-GB" dirty="0">
                <a:solidFill>
                  <a:srgbClr val="0070C0"/>
                </a:solidFill>
                <a:latin typeface="Lucida Sans" panose="020B0602030504020204" pitchFamily="34" charset="0"/>
              </a:rPr>
              <a:t>Normalization in database design is a way to change the relation schema to reduce any superfluity. </a:t>
            </a:r>
            <a:endParaRPr lang="en-GB" dirty="0" smtClean="0">
              <a:solidFill>
                <a:srgbClr val="0070C0"/>
              </a:solidFill>
              <a:latin typeface="Lucida Sans" panose="020B0602030504020204" pitchFamily="34" charset="0"/>
            </a:endParaRPr>
          </a:p>
          <a:p>
            <a:pPr algn="just"/>
            <a:r>
              <a:rPr lang="en-GB" dirty="0" smtClean="0">
                <a:solidFill>
                  <a:srgbClr val="0070C0"/>
                </a:solidFill>
                <a:latin typeface="Lucida Sans" panose="020B0602030504020204" pitchFamily="34" charset="0"/>
              </a:rPr>
              <a:t>With </a:t>
            </a:r>
            <a:r>
              <a:rPr lang="en-GB" dirty="0">
                <a:solidFill>
                  <a:srgbClr val="0070C0"/>
                </a:solidFill>
                <a:latin typeface="Lucida Sans" panose="020B0602030504020204" pitchFamily="34" charset="0"/>
              </a:rPr>
              <a:t>every normalization phase, a new table is added to the database.</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382565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8"/>
            <a:ext cx="8856984" cy="5544616"/>
          </a:xfrm>
        </p:spPr>
        <p:txBody>
          <a:bodyPr/>
          <a:lstStyle/>
          <a:p>
            <a:pPr marL="0" indent="0">
              <a:buNone/>
            </a:pPr>
            <a:r>
              <a:rPr lang="en-GB" b="1" dirty="0" smtClean="0"/>
              <a:t>4. Physical </a:t>
            </a:r>
            <a:r>
              <a:rPr lang="en-GB" b="1" dirty="0"/>
              <a:t>Design</a:t>
            </a:r>
          </a:p>
          <a:p>
            <a:pPr algn="just"/>
            <a:r>
              <a:rPr lang="en-GB" dirty="0">
                <a:solidFill>
                  <a:srgbClr val="0070C0"/>
                </a:solidFill>
                <a:latin typeface="Lucida Sans" panose="020B0602030504020204" pitchFamily="34" charset="0"/>
              </a:rPr>
              <a:t>The last phase of database design is the physical design phase. </a:t>
            </a:r>
            <a:endParaRPr lang="en-GB" dirty="0" smtClean="0">
              <a:solidFill>
                <a:srgbClr val="0070C0"/>
              </a:solidFill>
              <a:latin typeface="Lucida Sans" panose="020B0602030504020204" pitchFamily="34" charset="0"/>
            </a:endParaRPr>
          </a:p>
          <a:p>
            <a:pPr algn="just"/>
            <a:r>
              <a:rPr lang="en-GB" dirty="0" smtClean="0">
                <a:solidFill>
                  <a:srgbClr val="0070C0"/>
                </a:solidFill>
                <a:latin typeface="Lucida Sans" panose="020B0602030504020204" pitchFamily="34" charset="0"/>
              </a:rPr>
              <a:t>In </a:t>
            </a:r>
            <a:r>
              <a:rPr lang="en-GB" dirty="0">
                <a:solidFill>
                  <a:srgbClr val="0070C0"/>
                </a:solidFill>
                <a:latin typeface="Lucida Sans" panose="020B0602030504020204" pitchFamily="34" charset="0"/>
              </a:rPr>
              <a:t>this phase, we implement the database design. Here, a DBMS (Database Management System) must be chosen to use</a:t>
            </a:r>
            <a:r>
              <a:rPr lang="en-GB" dirty="0" smtClean="0">
                <a:solidFill>
                  <a:srgbClr val="0070C0"/>
                </a:solidFill>
                <a:latin typeface="Lucida Sans" panose="020B0602030504020204" pitchFamily="34" charset="0"/>
              </a:rPr>
              <a:t>.</a:t>
            </a:r>
          </a:p>
          <a:p>
            <a:pPr algn="just"/>
            <a:r>
              <a:rPr lang="en-GB" dirty="0">
                <a:solidFill>
                  <a:srgbClr val="0070C0"/>
                </a:solidFill>
                <a:latin typeface="Lucida Sans" panose="020B0602030504020204" pitchFamily="34" charset="0"/>
              </a:rPr>
              <a:t>For instance, different DBM systems have different names for every </a:t>
            </a:r>
            <a:r>
              <a:rPr lang="en-GB" dirty="0" smtClean="0">
                <a:solidFill>
                  <a:srgbClr val="0070C0"/>
                </a:solidFill>
                <a:latin typeface="Lucida Sans" panose="020B0602030504020204" pitchFamily="34" charset="0"/>
              </a:rPr>
              <a:t>data type </a:t>
            </a:r>
            <a:r>
              <a:rPr lang="en-GB" dirty="0">
                <a:solidFill>
                  <a:srgbClr val="0070C0"/>
                </a:solidFill>
                <a:latin typeface="Lucida Sans" panose="020B0602030504020204" pitchFamily="34" charset="0"/>
              </a:rPr>
              <a:t>and they have different data types.</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71064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36712"/>
            <a:ext cx="8579296" cy="216024"/>
          </a:xfrm>
        </p:spPr>
        <p:txBody>
          <a:bodyPr>
            <a:normAutofit fontScale="90000"/>
          </a:bodyPr>
          <a:lstStyle/>
          <a:p>
            <a:pPr algn="l"/>
            <a:r>
              <a:rPr lang="en-IN" sz="3200" b="1" dirty="0">
                <a:solidFill>
                  <a:srgbClr val="C00000"/>
                </a:solidFill>
                <a:latin typeface="Lucida Sans" panose="020B0602030504020204" pitchFamily="34" charset="0"/>
              </a:rPr>
              <a:t>What is ER Diagrams?</a:t>
            </a:r>
            <a:r>
              <a:rPr lang="en-IN" sz="3200" b="1" dirty="0">
                <a:latin typeface="Lucida Sans" panose="020B0602030504020204" pitchFamily="34" charset="0"/>
              </a:rPr>
              <a:t/>
            </a:r>
            <a:br>
              <a:rPr lang="en-IN" sz="3200" b="1" dirty="0">
                <a:latin typeface="Lucida Sans" panose="020B0602030504020204" pitchFamily="34" charset="0"/>
              </a:rPr>
            </a:br>
            <a:endParaRPr lang="en-IN" sz="3200" dirty="0">
              <a:latin typeface="Lucida Sans" panose="020B0602030504020204" pitchFamily="34" charset="0"/>
            </a:endParaRPr>
          </a:p>
        </p:txBody>
      </p:sp>
      <p:sp>
        <p:nvSpPr>
          <p:cNvPr id="3" name="Content Placeholder 2"/>
          <p:cNvSpPr>
            <a:spLocks noGrp="1"/>
          </p:cNvSpPr>
          <p:nvPr>
            <p:ph idx="1"/>
          </p:nvPr>
        </p:nvSpPr>
        <p:spPr>
          <a:xfrm>
            <a:off x="107504" y="1052736"/>
            <a:ext cx="8928992" cy="5976664"/>
          </a:xfrm>
        </p:spPr>
        <p:txBody>
          <a:bodyPr>
            <a:normAutofit/>
          </a:bodyPr>
          <a:lstStyle/>
          <a:p>
            <a:pPr algn="just"/>
            <a:r>
              <a:rPr lang="en-GB" sz="2400" b="1" dirty="0">
                <a:latin typeface="Lucida Sans" panose="020B0602030504020204" pitchFamily="34" charset="0"/>
              </a:rPr>
              <a:t>ENTITY-RELATIONSHIP DIAGRAM (ERD)</a:t>
            </a:r>
            <a:r>
              <a:rPr lang="en-GB" sz="2800" dirty="0">
                <a:solidFill>
                  <a:srgbClr val="0070C0"/>
                </a:solidFill>
                <a:latin typeface="Lucida Sans" panose="020B0602030504020204" pitchFamily="34" charset="0"/>
              </a:rPr>
              <a:t> displays the relationships of entity set stored in a database. </a:t>
            </a:r>
            <a:endParaRPr lang="en-GB" sz="2800" dirty="0" smtClean="0">
              <a:solidFill>
                <a:srgbClr val="0070C0"/>
              </a:solidFill>
              <a:latin typeface="Lucida Sans" panose="020B0602030504020204" pitchFamily="34" charset="0"/>
            </a:endParaRPr>
          </a:p>
          <a:p>
            <a:pPr algn="just"/>
            <a:r>
              <a:rPr lang="en-GB" sz="2800" dirty="0" smtClean="0">
                <a:solidFill>
                  <a:srgbClr val="0070C0"/>
                </a:solidFill>
                <a:latin typeface="Lucida Sans" panose="020B0602030504020204" pitchFamily="34" charset="0"/>
              </a:rPr>
              <a:t>In </a:t>
            </a:r>
            <a:r>
              <a:rPr lang="en-GB" sz="2800" dirty="0">
                <a:solidFill>
                  <a:srgbClr val="0070C0"/>
                </a:solidFill>
                <a:latin typeface="Lucida Sans" panose="020B0602030504020204" pitchFamily="34" charset="0"/>
              </a:rPr>
              <a:t>other words, we can say that ER diagrams help you to explain the logical structure of databases. </a:t>
            </a:r>
            <a:endParaRPr lang="en-GB" sz="2800" dirty="0" smtClean="0">
              <a:solidFill>
                <a:srgbClr val="0070C0"/>
              </a:solidFill>
              <a:latin typeface="Lucida Sans" panose="020B0602030504020204" pitchFamily="34" charset="0"/>
            </a:endParaRPr>
          </a:p>
          <a:p>
            <a:pPr algn="just"/>
            <a:r>
              <a:rPr lang="en-GB" sz="2800" dirty="0" smtClean="0">
                <a:solidFill>
                  <a:srgbClr val="0070C0"/>
                </a:solidFill>
                <a:latin typeface="Lucida Sans" panose="020B0602030504020204" pitchFamily="34" charset="0"/>
              </a:rPr>
              <a:t>At </a:t>
            </a:r>
            <a:r>
              <a:rPr lang="en-GB" sz="2800" dirty="0">
                <a:solidFill>
                  <a:srgbClr val="0070C0"/>
                </a:solidFill>
                <a:latin typeface="Lucida Sans" panose="020B0602030504020204" pitchFamily="34" charset="0"/>
              </a:rPr>
              <a:t>first look, an ER diagram looks very similar to the flowchart. However, ER Diagram includes many specialized symbols, and its meanings make this model unique</a:t>
            </a:r>
            <a:r>
              <a:rPr lang="en-GB" sz="2800" dirty="0" smtClean="0">
                <a:solidFill>
                  <a:srgbClr val="0070C0"/>
                </a:solidFill>
                <a:latin typeface="Lucida Sans" panose="020B0602030504020204" pitchFamily="34" charset="0"/>
              </a:rPr>
              <a:t>.</a:t>
            </a:r>
          </a:p>
          <a:p>
            <a:pPr algn="just"/>
            <a:r>
              <a:rPr lang="en-GB" sz="2800" dirty="0" smtClean="0">
                <a:solidFill>
                  <a:srgbClr val="0070C0"/>
                </a:solidFill>
                <a:latin typeface="Lucida Sans" panose="020B0602030504020204" pitchFamily="34" charset="0"/>
              </a:rPr>
              <a:t> The </a:t>
            </a:r>
            <a:r>
              <a:rPr lang="en-GB" sz="2800" dirty="0">
                <a:solidFill>
                  <a:srgbClr val="0070C0"/>
                </a:solidFill>
                <a:latin typeface="Lucida Sans" panose="020B0602030504020204" pitchFamily="34" charset="0"/>
              </a:rPr>
              <a:t>purpose of ER Diagram is to represent the entity framework infrastructure.</a:t>
            </a:r>
            <a:endParaRPr lang="en-IN" sz="28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4975704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8686800" cy="796950"/>
          </a:xfrm>
        </p:spPr>
        <p:txBody>
          <a:bodyPr>
            <a:normAutofit fontScale="90000"/>
          </a:bodyPr>
          <a:lstStyle/>
          <a:p>
            <a:pPr algn="l"/>
            <a:r>
              <a:rPr lang="en-IN" sz="2700" b="1" dirty="0">
                <a:solidFill>
                  <a:srgbClr val="C00000"/>
                </a:solidFill>
                <a:latin typeface="Lucida Sans" panose="020B0602030504020204" pitchFamily="34" charset="0"/>
              </a:rPr>
              <a:t>Database Development Life Cycle</a:t>
            </a:r>
            <a:r>
              <a:rPr lang="en-IN" b="1" dirty="0"/>
              <a:t/>
            </a:r>
            <a:br>
              <a:rPr lang="en-IN" b="1" dirty="0"/>
            </a:br>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7" name="Content Placeholder 6"/>
          <p:cNvPicPr>
            <a:picLocks noGrp="1" noChangeAspect="1"/>
          </p:cNvPicPr>
          <p:nvPr>
            <p:ph idx="1"/>
          </p:nvPr>
        </p:nvPicPr>
        <p:blipFill>
          <a:blip r:embed="rId2"/>
          <a:stretch>
            <a:fillRect/>
          </a:stretch>
        </p:blipFill>
        <p:spPr>
          <a:xfrm>
            <a:off x="-396552" y="980728"/>
            <a:ext cx="9433048" cy="5472608"/>
          </a:xfrm>
          <a:prstGeom prst="rect">
            <a:avLst/>
          </a:prstGeom>
        </p:spPr>
      </p:pic>
    </p:spTree>
    <p:extLst>
      <p:ext uri="{BB962C8B-B14F-4D97-AF65-F5344CB8AC3E}">
        <p14:creationId xmlns:p14="http://schemas.microsoft.com/office/powerpoint/2010/main" val="379611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US" sz="3200" b="1" dirty="0">
                <a:solidFill>
                  <a:schemeClr val="accent2"/>
                </a:solidFill>
                <a:latin typeface="Lucida Sans" panose="020B0602030504020204" pitchFamily="34" charset="0"/>
              </a:rPr>
              <a:t>Generalization</a:t>
            </a:r>
            <a:endParaRPr lang="en-IN" sz="3200" b="1" dirty="0">
              <a:solidFill>
                <a:schemeClr val="accent2"/>
              </a:solidFill>
              <a:latin typeface="Lucida Sans" panose="020B0602030504020204" pitchFamily="34" charset="0"/>
            </a:endParaRPr>
          </a:p>
        </p:txBody>
      </p:sp>
      <p:sp>
        <p:nvSpPr>
          <p:cNvPr id="3" name="Content Placeholder 2"/>
          <p:cNvSpPr>
            <a:spLocks noGrp="1"/>
          </p:cNvSpPr>
          <p:nvPr>
            <p:ph idx="1"/>
          </p:nvPr>
        </p:nvSpPr>
        <p:spPr>
          <a:xfrm>
            <a:off x="107504" y="1124744"/>
            <a:ext cx="8856984" cy="5544616"/>
          </a:xfrm>
        </p:spPr>
        <p:txBody>
          <a:bodyPr>
            <a:normAutofit fontScale="92500"/>
          </a:bodyPr>
          <a:lstStyle/>
          <a:p>
            <a:pPr algn="just"/>
            <a:r>
              <a:rPr lang="en-GB" sz="2800" dirty="0">
                <a:solidFill>
                  <a:srgbClr val="FF0000"/>
                </a:solidFill>
                <a:latin typeface="Lucida Sans" panose="020B0602030504020204" pitchFamily="34" charset="0"/>
              </a:rPr>
              <a:t>Generalization</a:t>
            </a:r>
            <a:r>
              <a:rPr lang="en-GB" sz="2800" dirty="0">
                <a:solidFill>
                  <a:srgbClr val="0070C0"/>
                </a:solidFill>
                <a:latin typeface="Lucida Sans" panose="020B0602030504020204" pitchFamily="34" charset="0"/>
              </a:rPr>
              <a:t> is like a bottom-up approach in which two or more entities of lower level combine to form a higher level entity if they have some attributes in common.</a:t>
            </a:r>
          </a:p>
          <a:p>
            <a:pPr algn="just"/>
            <a:r>
              <a:rPr lang="en-GB" sz="2800" dirty="0">
                <a:solidFill>
                  <a:srgbClr val="0070C0"/>
                </a:solidFill>
                <a:latin typeface="Lucida Sans" panose="020B0602030504020204" pitchFamily="34" charset="0"/>
              </a:rPr>
              <a:t>In generalization, an entity of a higher level can also combine with the entities of the lower level to form a further higher level entity.</a:t>
            </a:r>
          </a:p>
          <a:p>
            <a:pPr algn="just"/>
            <a:r>
              <a:rPr lang="en-GB" sz="2800" dirty="0">
                <a:solidFill>
                  <a:srgbClr val="FF0000"/>
                </a:solidFill>
                <a:latin typeface="Lucida Sans" panose="020B0602030504020204" pitchFamily="34" charset="0"/>
              </a:rPr>
              <a:t>Generalization</a:t>
            </a:r>
            <a:r>
              <a:rPr lang="en-GB" sz="2800" dirty="0">
                <a:solidFill>
                  <a:srgbClr val="0070C0"/>
                </a:solidFill>
                <a:latin typeface="Lucida Sans" panose="020B0602030504020204" pitchFamily="34" charset="0"/>
              </a:rPr>
              <a:t> is more like subclass and superclass system, but the only difference is the approach. Generalization uses the bottom-up approach.</a:t>
            </a:r>
          </a:p>
          <a:p>
            <a:pPr algn="just"/>
            <a:r>
              <a:rPr lang="en-GB" sz="2800" dirty="0">
                <a:solidFill>
                  <a:srgbClr val="0070C0"/>
                </a:solidFill>
                <a:latin typeface="Lucida Sans" panose="020B0602030504020204" pitchFamily="34" charset="0"/>
              </a:rPr>
              <a:t>In generalization, entities are combined to form a more generalized entity, i.e., subclasses are combined to make a superclass.</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406960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8760"/>
            <a:ext cx="8686800" cy="101253"/>
          </a:xfrm>
        </p:spPr>
        <p:txBody>
          <a:bodyPr>
            <a:normAutofit fontScale="90000"/>
          </a:bodyPr>
          <a:lstStyle/>
          <a:p>
            <a:pPr algn="just"/>
            <a:r>
              <a:rPr lang="en-GB" sz="2000" b="1" dirty="0">
                <a:solidFill>
                  <a:srgbClr val="C00000"/>
                </a:solidFill>
                <a:latin typeface="Lucida Sans" panose="020B0602030504020204" pitchFamily="34" charset="0"/>
              </a:rPr>
              <a:t>For example,</a:t>
            </a:r>
            <a:r>
              <a:rPr lang="en-GB" sz="2000" dirty="0">
                <a:solidFill>
                  <a:srgbClr val="C00000"/>
                </a:solidFill>
                <a:latin typeface="Lucida Sans" panose="020B0602030504020204" pitchFamily="34" charset="0"/>
              </a:rPr>
              <a:t> Faculty and Student entities can be generalized and create a higher level entity Person</a:t>
            </a:r>
            <a:r>
              <a:rPr lang="en-GB" dirty="0">
                <a:solidFill>
                  <a:srgbClr val="C00000"/>
                </a:solidFill>
              </a:rPr>
              <a:t>.</a:t>
            </a:r>
            <a:endParaRPr lang="en-IN" dirty="0">
              <a:solidFill>
                <a:srgbClr val="C00000"/>
              </a:solidFill>
            </a:endParaRPr>
          </a:p>
        </p:txBody>
      </p:sp>
      <p:pic>
        <p:nvPicPr>
          <p:cNvPr id="5" name="Content Placeholder 4"/>
          <p:cNvPicPr>
            <a:picLocks noGrp="1" noChangeAspect="1"/>
          </p:cNvPicPr>
          <p:nvPr>
            <p:ph idx="1"/>
          </p:nvPr>
        </p:nvPicPr>
        <p:blipFill>
          <a:blip r:embed="rId2"/>
          <a:stretch>
            <a:fillRect/>
          </a:stretch>
        </p:blipFill>
        <p:spPr>
          <a:xfrm>
            <a:off x="1115616" y="1916832"/>
            <a:ext cx="6120680" cy="4439517"/>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1233244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8686800" cy="940966"/>
          </a:xfrm>
        </p:spPr>
        <p:txBody>
          <a:bodyPr>
            <a:normAutofit fontScale="90000"/>
          </a:bodyPr>
          <a:lstStyle/>
          <a:p>
            <a:pPr algn="l"/>
            <a:r>
              <a:rPr lang="en-IN" sz="3200" b="1" dirty="0">
                <a:solidFill>
                  <a:srgbClr val="C00000"/>
                </a:solidFill>
                <a:latin typeface="Lucida Sans" panose="020B0602030504020204" pitchFamily="34" charset="0"/>
              </a:rPr>
              <a:t>Specialization</a:t>
            </a:r>
            <a:br>
              <a:rPr lang="en-IN" sz="3200" b="1" dirty="0">
                <a:solidFill>
                  <a:srgbClr val="C00000"/>
                </a:solidFill>
                <a:latin typeface="Lucida Sans" panose="020B0602030504020204" pitchFamily="34" charset="0"/>
              </a:rPr>
            </a:b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052736"/>
            <a:ext cx="8856984" cy="5303614"/>
          </a:xfrm>
        </p:spPr>
        <p:txBody>
          <a:bodyPr>
            <a:normAutofit lnSpcReduction="10000"/>
          </a:bodyPr>
          <a:lstStyle/>
          <a:p>
            <a:pPr algn="just"/>
            <a:r>
              <a:rPr lang="en-GB" sz="3000" dirty="0">
                <a:solidFill>
                  <a:srgbClr val="FF0000"/>
                </a:solidFill>
                <a:latin typeface="Lucida Sans" panose="020B0602030504020204" pitchFamily="34" charset="0"/>
              </a:rPr>
              <a:t>Specialization</a:t>
            </a:r>
            <a:r>
              <a:rPr lang="en-GB" sz="3000" dirty="0">
                <a:solidFill>
                  <a:srgbClr val="0070C0"/>
                </a:solidFill>
                <a:latin typeface="Lucida Sans" panose="020B0602030504020204" pitchFamily="34" charset="0"/>
              </a:rPr>
              <a:t> is a top-down approach, and it is opposite to Generalization. </a:t>
            </a:r>
            <a:endParaRPr lang="en-GB" sz="3000" dirty="0" smtClean="0">
              <a:solidFill>
                <a:srgbClr val="0070C0"/>
              </a:solidFill>
              <a:latin typeface="Lucida Sans" panose="020B0602030504020204" pitchFamily="34" charset="0"/>
            </a:endParaRPr>
          </a:p>
          <a:p>
            <a:pPr algn="just"/>
            <a:r>
              <a:rPr lang="en-GB" sz="3000" dirty="0" smtClean="0">
                <a:solidFill>
                  <a:srgbClr val="0070C0"/>
                </a:solidFill>
                <a:latin typeface="Lucida Sans" panose="020B0602030504020204" pitchFamily="34" charset="0"/>
              </a:rPr>
              <a:t>In </a:t>
            </a:r>
            <a:r>
              <a:rPr lang="en-GB" sz="3000" dirty="0">
                <a:solidFill>
                  <a:srgbClr val="0070C0"/>
                </a:solidFill>
                <a:latin typeface="Lucida Sans" panose="020B0602030504020204" pitchFamily="34" charset="0"/>
              </a:rPr>
              <a:t>specialization, one higher level entity can be broken down into two lower level entities.</a:t>
            </a:r>
          </a:p>
          <a:p>
            <a:pPr algn="just"/>
            <a:r>
              <a:rPr lang="en-GB" sz="3000" dirty="0">
                <a:solidFill>
                  <a:srgbClr val="FF0000"/>
                </a:solidFill>
                <a:latin typeface="Lucida Sans" panose="020B0602030504020204" pitchFamily="34" charset="0"/>
              </a:rPr>
              <a:t>Specialization</a:t>
            </a:r>
            <a:r>
              <a:rPr lang="en-GB" sz="3000" dirty="0">
                <a:solidFill>
                  <a:srgbClr val="0070C0"/>
                </a:solidFill>
                <a:latin typeface="Lucida Sans" panose="020B0602030504020204" pitchFamily="34" charset="0"/>
              </a:rPr>
              <a:t> is used to identify the subset of an entity set that shares some distinguishing characteristics.</a:t>
            </a:r>
          </a:p>
          <a:p>
            <a:pPr algn="just"/>
            <a:r>
              <a:rPr lang="en-GB" sz="3000" dirty="0">
                <a:solidFill>
                  <a:srgbClr val="0070C0"/>
                </a:solidFill>
                <a:latin typeface="Lucida Sans" panose="020B0602030504020204" pitchFamily="34" charset="0"/>
              </a:rPr>
              <a:t>Normally, the superclass is defined first, the subclass and its related attributes are defined next, and relationship set are then added.</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31061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75656" y="764704"/>
            <a:ext cx="6192688" cy="5003477"/>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6927450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8686800" cy="796950"/>
          </a:xfrm>
        </p:spPr>
        <p:txBody>
          <a:bodyPr>
            <a:normAutofit fontScale="90000"/>
          </a:bodyPr>
          <a:lstStyle/>
          <a:p>
            <a:pPr algn="l"/>
            <a:r>
              <a:rPr lang="en-IN" sz="3600" b="1" dirty="0">
                <a:solidFill>
                  <a:srgbClr val="C00000"/>
                </a:solidFill>
                <a:latin typeface="Lucida Sans" panose="020B0602030504020204" pitchFamily="34" charset="0"/>
              </a:rPr>
              <a:t>Aggregation</a:t>
            </a:r>
            <a:r>
              <a:rPr lang="en-IN" dirty="0"/>
              <a:t/>
            </a:r>
            <a:br>
              <a:rPr lang="en-IN" dirty="0"/>
            </a:br>
            <a:endParaRPr lang="en-IN" dirty="0"/>
          </a:p>
        </p:txBody>
      </p:sp>
      <p:sp>
        <p:nvSpPr>
          <p:cNvPr id="3" name="Content Placeholder 2"/>
          <p:cNvSpPr>
            <a:spLocks noGrp="1"/>
          </p:cNvSpPr>
          <p:nvPr>
            <p:ph idx="1"/>
          </p:nvPr>
        </p:nvSpPr>
        <p:spPr>
          <a:xfrm>
            <a:off x="0" y="908720"/>
            <a:ext cx="6019800" cy="5688632"/>
          </a:xfrm>
        </p:spPr>
        <p:txBody>
          <a:bodyPr>
            <a:normAutofit lnSpcReduction="10000"/>
          </a:bodyPr>
          <a:lstStyle/>
          <a:p>
            <a:pPr algn="just"/>
            <a:r>
              <a:rPr lang="en-GB" sz="2400" dirty="0">
                <a:solidFill>
                  <a:srgbClr val="0070C0"/>
                </a:solidFill>
                <a:latin typeface="Lucida Sans" panose="020B0602030504020204" pitchFamily="34" charset="0"/>
              </a:rPr>
              <a:t>In aggregation, the relation between two entities is treated as a single entity. </a:t>
            </a:r>
            <a:endParaRPr lang="en-GB" sz="2400" dirty="0" smtClean="0">
              <a:solidFill>
                <a:srgbClr val="0070C0"/>
              </a:solidFill>
              <a:latin typeface="Lucida Sans" panose="020B0602030504020204" pitchFamily="34" charset="0"/>
            </a:endParaRPr>
          </a:p>
          <a:p>
            <a:pPr algn="just"/>
            <a:r>
              <a:rPr lang="en-GB" sz="2400" dirty="0" smtClean="0">
                <a:solidFill>
                  <a:srgbClr val="0070C0"/>
                </a:solidFill>
                <a:latin typeface="Lucida Sans" panose="020B0602030504020204" pitchFamily="34" charset="0"/>
              </a:rPr>
              <a:t>In </a:t>
            </a:r>
            <a:r>
              <a:rPr lang="en-GB" sz="2400" dirty="0">
                <a:solidFill>
                  <a:srgbClr val="0070C0"/>
                </a:solidFill>
                <a:latin typeface="Lucida Sans" panose="020B0602030504020204" pitchFamily="34" charset="0"/>
              </a:rPr>
              <a:t>aggregation, relationship with its corresponding entities is aggregated into a higher level </a:t>
            </a:r>
            <a:r>
              <a:rPr lang="en-GB" sz="2400" dirty="0" smtClean="0">
                <a:solidFill>
                  <a:srgbClr val="0070C0"/>
                </a:solidFill>
                <a:latin typeface="Lucida Sans" panose="020B0602030504020204" pitchFamily="34" charset="0"/>
              </a:rPr>
              <a:t>entity.</a:t>
            </a:r>
          </a:p>
          <a:p>
            <a:pPr algn="just"/>
            <a:r>
              <a:rPr lang="en-GB" sz="2400" b="1" dirty="0">
                <a:solidFill>
                  <a:srgbClr val="0070C0"/>
                </a:solidFill>
                <a:latin typeface="Lucida Sans" panose="020B0602030504020204" pitchFamily="34" charset="0"/>
              </a:rPr>
              <a:t>For example:</a:t>
            </a:r>
            <a:r>
              <a:rPr lang="en-GB" sz="2400" dirty="0">
                <a:solidFill>
                  <a:srgbClr val="0070C0"/>
                </a:solidFill>
                <a:latin typeface="Lucida Sans" panose="020B0602030504020204" pitchFamily="34" charset="0"/>
              </a:rPr>
              <a:t> </a:t>
            </a:r>
            <a:r>
              <a:rPr lang="en-GB" sz="2400" dirty="0" smtClean="0">
                <a:solidFill>
                  <a:srgbClr val="C00000"/>
                </a:solidFill>
                <a:latin typeface="Lucida Sans" panose="020B0602030504020204" pitchFamily="34" charset="0"/>
              </a:rPr>
              <a:t>Centre </a:t>
            </a:r>
            <a:r>
              <a:rPr lang="en-GB" sz="2400" dirty="0">
                <a:solidFill>
                  <a:srgbClr val="C00000"/>
                </a:solidFill>
                <a:latin typeface="Lucida Sans" panose="020B0602030504020204" pitchFamily="34" charset="0"/>
              </a:rPr>
              <a:t>entity offers the Course entity act as a single entity in the relationship which is in a relationship with another entity visitor. In the real world, if a visitor visits a coaching </a:t>
            </a:r>
            <a:r>
              <a:rPr lang="en-GB" sz="2400" dirty="0" smtClean="0">
                <a:solidFill>
                  <a:srgbClr val="C00000"/>
                </a:solidFill>
                <a:latin typeface="Lucida Sans" panose="020B0602030504020204" pitchFamily="34" charset="0"/>
              </a:rPr>
              <a:t>centre </a:t>
            </a:r>
            <a:r>
              <a:rPr lang="en-GB" sz="2400" dirty="0">
                <a:solidFill>
                  <a:srgbClr val="C00000"/>
                </a:solidFill>
                <a:latin typeface="Lucida Sans" panose="020B0602030504020204" pitchFamily="34" charset="0"/>
              </a:rPr>
              <a:t>then he will never enquiry about the Course only or just about the </a:t>
            </a:r>
            <a:r>
              <a:rPr lang="en-GB" sz="2400" dirty="0" smtClean="0">
                <a:solidFill>
                  <a:srgbClr val="C00000"/>
                </a:solidFill>
                <a:latin typeface="Lucida Sans" panose="020B0602030504020204" pitchFamily="34" charset="0"/>
              </a:rPr>
              <a:t>Centre </a:t>
            </a:r>
            <a:r>
              <a:rPr lang="en-GB" sz="2400" dirty="0">
                <a:solidFill>
                  <a:srgbClr val="C00000"/>
                </a:solidFill>
                <a:latin typeface="Lucida Sans" panose="020B0602030504020204" pitchFamily="34" charset="0"/>
              </a:rPr>
              <a:t>instead he will ask the enquiry about both</a:t>
            </a:r>
            <a:r>
              <a:rPr lang="en-GB" sz="2400" dirty="0">
                <a:solidFill>
                  <a:srgbClr val="C00000"/>
                </a:solidFill>
              </a:rPr>
              <a:t>.</a:t>
            </a:r>
            <a:endParaRPr lang="en-IN" sz="2400"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6156176" y="1196752"/>
            <a:ext cx="2964723" cy="4990154"/>
          </a:xfrm>
          <a:prstGeom prst="rect">
            <a:avLst/>
          </a:prstGeom>
        </p:spPr>
      </p:pic>
    </p:spTree>
    <p:extLst>
      <p:ext uri="{BB962C8B-B14F-4D97-AF65-F5344CB8AC3E}">
        <p14:creationId xmlns:p14="http://schemas.microsoft.com/office/powerpoint/2010/main" val="13839230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8686800" cy="796950"/>
          </a:xfrm>
        </p:spPr>
        <p:txBody>
          <a:bodyPr>
            <a:normAutofit fontScale="90000"/>
          </a:bodyPr>
          <a:lstStyle/>
          <a:p>
            <a:pPr algn="l"/>
            <a:r>
              <a:rPr lang="en-IN" dirty="0"/>
              <a:t/>
            </a:r>
            <a:br>
              <a:rPr lang="en-IN" dirty="0"/>
            </a:br>
            <a:endParaRPr lang="en-IN" dirty="0"/>
          </a:p>
        </p:txBody>
      </p:sp>
      <p:sp>
        <p:nvSpPr>
          <p:cNvPr id="3" name="Content Placeholder 2"/>
          <p:cNvSpPr>
            <a:spLocks noGrp="1"/>
          </p:cNvSpPr>
          <p:nvPr>
            <p:ph idx="1"/>
          </p:nvPr>
        </p:nvSpPr>
        <p:spPr>
          <a:xfrm>
            <a:off x="251520" y="1052736"/>
            <a:ext cx="8784976" cy="5112568"/>
          </a:xfrm>
        </p:spPr>
        <p:txBody>
          <a:bodyPr>
            <a:normAutofit/>
          </a:bodyPr>
          <a:lstStyle/>
          <a:p>
            <a:pPr marL="0" indent="0">
              <a:buNone/>
            </a:pPr>
            <a:r>
              <a:rPr lang="en-GB" sz="2800" b="1" dirty="0">
                <a:solidFill>
                  <a:srgbClr val="C00000"/>
                </a:solidFill>
                <a:latin typeface="Lucida Sans" panose="020B0602030504020204" pitchFamily="34" charset="0"/>
              </a:rPr>
              <a:t>Features of EER Model</a:t>
            </a:r>
          </a:p>
          <a:p>
            <a:pPr algn="just"/>
            <a:r>
              <a:rPr lang="en-GB" sz="2400" dirty="0">
                <a:solidFill>
                  <a:srgbClr val="0070C0"/>
                </a:solidFill>
                <a:latin typeface="Lucida Sans" panose="020B0602030504020204" pitchFamily="34" charset="0"/>
              </a:rPr>
              <a:t>EER creates a design more accurate to database schemas.</a:t>
            </a:r>
          </a:p>
          <a:p>
            <a:pPr algn="just"/>
            <a:r>
              <a:rPr lang="en-GB" sz="2400" dirty="0">
                <a:solidFill>
                  <a:srgbClr val="0070C0"/>
                </a:solidFill>
                <a:latin typeface="Lucida Sans" panose="020B0602030504020204" pitchFamily="34" charset="0"/>
              </a:rPr>
              <a:t>It reflects the data properties and constraints more precisely.</a:t>
            </a:r>
          </a:p>
          <a:p>
            <a:pPr algn="just"/>
            <a:r>
              <a:rPr lang="en-GB" sz="2400" dirty="0">
                <a:solidFill>
                  <a:srgbClr val="0070C0"/>
                </a:solidFill>
                <a:latin typeface="Lucida Sans" panose="020B0602030504020204" pitchFamily="34" charset="0"/>
              </a:rPr>
              <a:t>It includes all </a:t>
            </a:r>
            <a:r>
              <a:rPr lang="en-GB" sz="2400" dirty="0" smtClean="0">
                <a:solidFill>
                  <a:srgbClr val="0070C0"/>
                </a:solidFill>
                <a:latin typeface="Lucida Sans" panose="020B0602030504020204" pitchFamily="34" charset="0"/>
              </a:rPr>
              <a:t>modelling </a:t>
            </a:r>
            <a:r>
              <a:rPr lang="en-GB" sz="2400" dirty="0">
                <a:solidFill>
                  <a:srgbClr val="0070C0"/>
                </a:solidFill>
                <a:latin typeface="Lucida Sans" panose="020B0602030504020204" pitchFamily="34" charset="0"/>
              </a:rPr>
              <a:t>concepts of the ER model.</a:t>
            </a:r>
          </a:p>
          <a:p>
            <a:pPr algn="just"/>
            <a:r>
              <a:rPr lang="en-GB" sz="2400" dirty="0">
                <a:solidFill>
                  <a:srgbClr val="0070C0"/>
                </a:solidFill>
                <a:latin typeface="Lucida Sans" panose="020B0602030504020204" pitchFamily="34" charset="0"/>
              </a:rPr>
              <a:t>Diagrammatic technique helps for displaying the EER schema.</a:t>
            </a:r>
          </a:p>
          <a:p>
            <a:pPr algn="just"/>
            <a:r>
              <a:rPr lang="en-GB" sz="2400" dirty="0">
                <a:solidFill>
                  <a:srgbClr val="0070C0"/>
                </a:solidFill>
                <a:latin typeface="Lucida Sans" panose="020B0602030504020204" pitchFamily="34" charset="0"/>
              </a:rPr>
              <a:t>It includes the concept of specialization and generalization.</a:t>
            </a:r>
          </a:p>
          <a:p>
            <a:pPr algn="just"/>
            <a:r>
              <a:rPr lang="en-GB" sz="2400" dirty="0">
                <a:solidFill>
                  <a:srgbClr val="0070C0"/>
                </a:solidFill>
                <a:latin typeface="Lucida Sans" panose="020B0602030504020204" pitchFamily="34" charset="0"/>
              </a:rPr>
              <a:t>It is used to represent a collection of objects that is union of objects of different of different entity types.</a:t>
            </a:r>
          </a:p>
          <a:p>
            <a:pPr algn="just"/>
            <a:endParaRPr lang="en-IN" sz="2400"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2357791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8244408" cy="796950"/>
          </a:xfrm>
        </p:spPr>
        <p:txBody>
          <a:bodyPr>
            <a:normAutofit/>
          </a:bodyPr>
          <a:lstStyle/>
          <a:p>
            <a:pPr algn="l"/>
            <a:r>
              <a:rPr lang="en-US" sz="2400" b="1" dirty="0">
                <a:solidFill>
                  <a:srgbClr val="C00000"/>
                </a:solidFill>
                <a:latin typeface="Lucida Sans" panose="020B0602030504020204" pitchFamily="34" charset="0"/>
              </a:rPr>
              <a:t>Extended Entity-Relationship </a:t>
            </a:r>
            <a:r>
              <a:rPr lang="en-US" sz="2400" b="1" dirty="0" smtClean="0">
                <a:solidFill>
                  <a:srgbClr val="C00000"/>
                </a:solidFill>
                <a:latin typeface="Lucida Sans" panose="020B0602030504020204" pitchFamily="34" charset="0"/>
              </a:rPr>
              <a:t>Model ( EER Model )</a:t>
            </a:r>
            <a:endParaRPr lang="en-IN" sz="24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340768"/>
            <a:ext cx="8928992" cy="5517232"/>
          </a:xfrm>
        </p:spPr>
        <p:txBody>
          <a:bodyPr>
            <a:normAutofit lnSpcReduction="10000"/>
          </a:bodyPr>
          <a:lstStyle/>
          <a:p>
            <a:pPr algn="just"/>
            <a:r>
              <a:rPr lang="en-GB" sz="2800" dirty="0">
                <a:solidFill>
                  <a:srgbClr val="0070C0"/>
                </a:solidFill>
                <a:latin typeface="Lucida Sans" panose="020B0602030504020204" pitchFamily="34" charset="0"/>
              </a:rPr>
              <a:t>EER is a high-level data model that incorporates the extensions to the original ER model. </a:t>
            </a:r>
            <a:endParaRPr lang="en-GB" sz="2800" dirty="0" smtClean="0">
              <a:solidFill>
                <a:srgbClr val="0070C0"/>
              </a:solidFill>
              <a:latin typeface="Lucida Sans" panose="020B0602030504020204" pitchFamily="34" charset="0"/>
            </a:endParaRPr>
          </a:p>
          <a:p>
            <a:pPr algn="just"/>
            <a:r>
              <a:rPr lang="en-GB" sz="2800" dirty="0" smtClean="0">
                <a:solidFill>
                  <a:srgbClr val="0070C0"/>
                </a:solidFill>
                <a:latin typeface="Lucida Sans" panose="020B0602030504020204" pitchFamily="34" charset="0"/>
              </a:rPr>
              <a:t>Enhanced </a:t>
            </a:r>
            <a:r>
              <a:rPr lang="en-GB" sz="2800" dirty="0">
                <a:solidFill>
                  <a:srgbClr val="0070C0"/>
                </a:solidFill>
                <a:latin typeface="Lucida Sans" panose="020B0602030504020204" pitchFamily="34" charset="0"/>
              </a:rPr>
              <a:t>ERD are high level models that represent the requirements and complexities of complex database</a:t>
            </a:r>
            <a:r>
              <a:rPr lang="en-GB" sz="2800" dirty="0" smtClean="0">
                <a:solidFill>
                  <a:srgbClr val="0070C0"/>
                </a:solidFill>
                <a:latin typeface="Lucida Sans" panose="020B0602030504020204" pitchFamily="34" charset="0"/>
              </a:rPr>
              <a:t>.</a:t>
            </a:r>
          </a:p>
          <a:p>
            <a:r>
              <a:rPr lang="en-GB" sz="2800" dirty="0">
                <a:solidFill>
                  <a:srgbClr val="0070C0"/>
                </a:solidFill>
                <a:latin typeface="Lucida Sans" panose="020B0602030504020204" pitchFamily="34" charset="0"/>
              </a:rPr>
              <a:t>In addition to ER model concepts EE-R includes −</a:t>
            </a:r>
          </a:p>
          <a:p>
            <a:r>
              <a:rPr lang="en-GB" sz="2800" dirty="0">
                <a:solidFill>
                  <a:srgbClr val="C00000"/>
                </a:solidFill>
                <a:latin typeface="Lucida Sans" panose="020B0602030504020204" pitchFamily="34" charset="0"/>
              </a:rPr>
              <a:t>Subclasses and Super classes.</a:t>
            </a:r>
          </a:p>
          <a:p>
            <a:r>
              <a:rPr lang="en-GB" sz="2800" dirty="0">
                <a:solidFill>
                  <a:srgbClr val="C00000"/>
                </a:solidFill>
                <a:latin typeface="Lucida Sans" panose="020B0602030504020204" pitchFamily="34" charset="0"/>
              </a:rPr>
              <a:t>Specialization and Generalization.</a:t>
            </a:r>
          </a:p>
          <a:p>
            <a:r>
              <a:rPr lang="en-GB" sz="2800" dirty="0">
                <a:solidFill>
                  <a:srgbClr val="C00000"/>
                </a:solidFill>
                <a:latin typeface="Lucida Sans" panose="020B0602030504020204" pitchFamily="34" charset="0"/>
              </a:rPr>
              <a:t>Category or union type.</a:t>
            </a:r>
          </a:p>
          <a:p>
            <a:r>
              <a:rPr lang="en-GB" sz="2800" dirty="0">
                <a:solidFill>
                  <a:srgbClr val="C00000"/>
                </a:solidFill>
                <a:latin typeface="Lucida Sans" panose="020B0602030504020204" pitchFamily="34" charset="0"/>
              </a:rPr>
              <a:t>Aggregation.</a:t>
            </a:r>
          </a:p>
          <a:p>
            <a:pPr marL="0" indent="0">
              <a:buNone/>
            </a:pPr>
            <a:r>
              <a:rPr lang="en-GB" sz="2400" b="1" dirty="0">
                <a:solidFill>
                  <a:srgbClr val="00B050"/>
                </a:solidFill>
                <a:latin typeface="Lucida Sans" panose="020B0602030504020204" pitchFamily="34" charset="0"/>
              </a:rPr>
              <a:t>These concepts are used to create EE-R diagrams.</a:t>
            </a:r>
          </a:p>
          <a:p>
            <a:pPr marL="0" indent="0" algn="just">
              <a:buNone/>
            </a:pPr>
            <a:endParaRPr lang="en-IN" sz="20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537608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b="1" dirty="0">
                <a:solidFill>
                  <a:srgbClr val="C00000"/>
                </a:solidFill>
                <a:latin typeface="Lucida Sans" panose="020B0602030504020204" pitchFamily="34" charset="0"/>
              </a:rPr>
              <a:t>Subclasses and Super classes</a:t>
            </a:r>
            <a:endParaRPr lang="en-IN" sz="2800" b="1" dirty="0">
              <a:solidFill>
                <a:srgbClr val="C00000"/>
              </a:solidFill>
            </a:endParaRPr>
          </a:p>
        </p:txBody>
      </p:sp>
      <p:sp>
        <p:nvSpPr>
          <p:cNvPr id="3" name="Content Placeholder 2"/>
          <p:cNvSpPr>
            <a:spLocks noGrp="1"/>
          </p:cNvSpPr>
          <p:nvPr>
            <p:ph idx="1"/>
          </p:nvPr>
        </p:nvSpPr>
        <p:spPr>
          <a:xfrm>
            <a:off x="179512" y="1196752"/>
            <a:ext cx="8784976" cy="5256584"/>
          </a:xfrm>
        </p:spPr>
        <p:txBody>
          <a:bodyPr>
            <a:normAutofit/>
          </a:bodyPr>
          <a:lstStyle/>
          <a:p>
            <a:pPr marL="0" indent="0" algn="just">
              <a:buNone/>
            </a:pPr>
            <a:r>
              <a:rPr lang="en-GB" sz="2600" b="1" dirty="0">
                <a:latin typeface="Lucida Sans" panose="020B0602030504020204" pitchFamily="34" charset="0"/>
              </a:rPr>
              <a:t>Super </a:t>
            </a:r>
            <a:r>
              <a:rPr lang="en-GB" sz="2600" b="1" dirty="0" smtClean="0">
                <a:latin typeface="Lucida Sans" panose="020B0602030504020204" pitchFamily="34" charset="0"/>
              </a:rPr>
              <a:t>Class</a:t>
            </a:r>
            <a:r>
              <a:rPr lang="en-GB" sz="2600" b="1" dirty="0" smtClean="0">
                <a:solidFill>
                  <a:srgbClr val="002060"/>
                </a:solidFill>
                <a:latin typeface="Lucida Sans" panose="020B0602030504020204" pitchFamily="34" charset="0"/>
              </a:rPr>
              <a:t>: </a:t>
            </a:r>
            <a:r>
              <a:rPr lang="en-GB" sz="2600" dirty="0" smtClean="0">
                <a:solidFill>
                  <a:srgbClr val="002060"/>
                </a:solidFill>
                <a:latin typeface="Lucida Sans" panose="020B0602030504020204" pitchFamily="34" charset="0"/>
              </a:rPr>
              <a:t>Super </a:t>
            </a:r>
            <a:r>
              <a:rPr lang="en-GB" sz="2600" dirty="0">
                <a:solidFill>
                  <a:srgbClr val="002060"/>
                </a:solidFill>
                <a:latin typeface="Lucida Sans" panose="020B0602030504020204" pitchFamily="34" charset="0"/>
              </a:rPr>
              <a:t>class is an entity type that has a relationship with one or more subtypes.</a:t>
            </a:r>
          </a:p>
          <a:p>
            <a:pPr algn="just"/>
            <a:r>
              <a:rPr lang="en-GB" sz="2600" dirty="0">
                <a:solidFill>
                  <a:srgbClr val="002060"/>
                </a:solidFill>
                <a:latin typeface="Lucida Sans" panose="020B0602030504020204" pitchFamily="34" charset="0"/>
              </a:rPr>
              <a:t>An entity cannot exist in database merely by being member of any super </a:t>
            </a:r>
            <a:r>
              <a:rPr lang="en-GB" sz="2600" dirty="0" smtClean="0">
                <a:solidFill>
                  <a:srgbClr val="002060"/>
                </a:solidFill>
                <a:latin typeface="Lucida Sans" panose="020B0602030504020204" pitchFamily="34" charset="0"/>
              </a:rPr>
              <a:t>class.</a:t>
            </a:r>
          </a:p>
          <a:p>
            <a:pPr algn="just"/>
            <a:r>
              <a:rPr lang="en-GB" sz="2600" b="1" dirty="0" smtClean="0">
                <a:solidFill>
                  <a:srgbClr val="00B050"/>
                </a:solidFill>
                <a:latin typeface="Lucida Sans" panose="020B0602030504020204" pitchFamily="34" charset="0"/>
              </a:rPr>
              <a:t>For </a:t>
            </a:r>
            <a:r>
              <a:rPr lang="en-GB" sz="2600" b="1" dirty="0">
                <a:solidFill>
                  <a:srgbClr val="00B050"/>
                </a:solidFill>
                <a:latin typeface="Lucida Sans" panose="020B0602030504020204" pitchFamily="34" charset="0"/>
              </a:rPr>
              <a:t>example</a:t>
            </a:r>
            <a:r>
              <a:rPr lang="en-GB" sz="2600" b="1" dirty="0">
                <a:solidFill>
                  <a:srgbClr val="002060"/>
                </a:solidFill>
                <a:latin typeface="Lucida Sans" panose="020B0602030504020204" pitchFamily="34" charset="0"/>
              </a:rPr>
              <a:t>:</a:t>
            </a:r>
            <a:r>
              <a:rPr lang="en-GB" sz="2600" dirty="0">
                <a:solidFill>
                  <a:srgbClr val="002060"/>
                </a:solidFill>
                <a:latin typeface="Lucida Sans" panose="020B0602030504020204" pitchFamily="34" charset="0"/>
              </a:rPr>
              <a:t> Shape super class is having sub groups as Square, Circle, Triangle.</a:t>
            </a:r>
          </a:p>
          <a:p>
            <a:pPr marL="0" indent="0" algn="just">
              <a:buNone/>
            </a:pPr>
            <a:r>
              <a:rPr lang="en-GB" sz="2600" b="1" dirty="0" smtClean="0">
                <a:latin typeface="Lucida Sans" panose="020B0602030504020204" pitchFamily="34" charset="0"/>
              </a:rPr>
              <a:t>Sub Class</a:t>
            </a:r>
            <a:r>
              <a:rPr lang="en-GB" sz="2600" b="1" dirty="0" smtClean="0">
                <a:solidFill>
                  <a:srgbClr val="002060"/>
                </a:solidFill>
                <a:latin typeface="Lucida Sans" panose="020B0602030504020204" pitchFamily="34" charset="0"/>
              </a:rPr>
              <a:t>: </a:t>
            </a:r>
            <a:r>
              <a:rPr lang="en-GB" sz="2600" dirty="0" smtClean="0">
                <a:solidFill>
                  <a:srgbClr val="002060"/>
                </a:solidFill>
                <a:latin typeface="Lucida Sans" panose="020B0602030504020204" pitchFamily="34" charset="0"/>
              </a:rPr>
              <a:t>Sub </a:t>
            </a:r>
            <a:r>
              <a:rPr lang="en-GB" sz="2600" dirty="0">
                <a:solidFill>
                  <a:srgbClr val="002060"/>
                </a:solidFill>
                <a:latin typeface="Lucida Sans" panose="020B0602030504020204" pitchFamily="34" charset="0"/>
              </a:rPr>
              <a:t>class is a group of entities with unique attributes.</a:t>
            </a:r>
          </a:p>
          <a:p>
            <a:pPr algn="just"/>
            <a:r>
              <a:rPr lang="en-GB" sz="2600" dirty="0">
                <a:solidFill>
                  <a:srgbClr val="002060"/>
                </a:solidFill>
                <a:latin typeface="Lucida Sans" panose="020B0602030504020204" pitchFamily="34" charset="0"/>
              </a:rPr>
              <a:t>Sub class inherits properties and attributes from its super </a:t>
            </a:r>
            <a:r>
              <a:rPr lang="en-GB" sz="2600" dirty="0" smtClean="0">
                <a:solidFill>
                  <a:srgbClr val="002060"/>
                </a:solidFill>
                <a:latin typeface="Lucida Sans" panose="020B0602030504020204" pitchFamily="34" charset="0"/>
              </a:rPr>
              <a:t>class.</a:t>
            </a:r>
          </a:p>
          <a:p>
            <a:pPr algn="just"/>
            <a:r>
              <a:rPr lang="en-GB" sz="2600" b="1" dirty="0" smtClean="0">
                <a:solidFill>
                  <a:srgbClr val="00B050"/>
                </a:solidFill>
                <a:latin typeface="Lucida Sans" panose="020B0602030504020204" pitchFamily="34" charset="0"/>
              </a:rPr>
              <a:t>For </a:t>
            </a:r>
            <a:r>
              <a:rPr lang="en-GB" sz="2600" b="1" dirty="0">
                <a:solidFill>
                  <a:srgbClr val="00B050"/>
                </a:solidFill>
                <a:latin typeface="Lucida Sans" panose="020B0602030504020204" pitchFamily="34" charset="0"/>
              </a:rPr>
              <a:t>example</a:t>
            </a:r>
            <a:r>
              <a:rPr lang="en-GB" sz="2600" b="1" dirty="0">
                <a:solidFill>
                  <a:srgbClr val="002060"/>
                </a:solidFill>
                <a:latin typeface="Lucida Sans" panose="020B0602030504020204" pitchFamily="34" charset="0"/>
              </a:rPr>
              <a:t>:</a:t>
            </a:r>
            <a:r>
              <a:rPr lang="en-GB" sz="2600" dirty="0">
                <a:solidFill>
                  <a:srgbClr val="002060"/>
                </a:solidFill>
                <a:latin typeface="Lucida Sans" panose="020B0602030504020204" pitchFamily="34" charset="0"/>
              </a:rPr>
              <a:t> Square, Circle, Triangle are the sub class of Shape super class.</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6975880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03648" y="908720"/>
            <a:ext cx="5688631" cy="5447630"/>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569511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Autofit/>
          </a:bodyPr>
          <a:lstStyle/>
          <a:p>
            <a:pPr algn="l"/>
            <a:r>
              <a:rPr lang="en-GB" sz="2800" b="1" dirty="0">
                <a:solidFill>
                  <a:srgbClr val="C00000"/>
                </a:solidFill>
                <a:latin typeface="Lucida Sans" panose="020B0602030504020204" pitchFamily="34" charset="0"/>
              </a:rPr>
              <a:t>Facts about ER Diagram Model:</a:t>
            </a:r>
            <a:r>
              <a:rPr lang="en-GB" sz="2800" dirty="0">
                <a:solidFill>
                  <a:srgbClr val="C00000"/>
                </a:solidFill>
                <a:latin typeface="Lucida Sans" panose="020B0602030504020204" pitchFamily="34" charset="0"/>
              </a:rPr>
              <a:t/>
            </a:r>
            <a:br>
              <a:rPr lang="en-GB" sz="2800"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196752"/>
            <a:ext cx="8579296" cy="5159598"/>
          </a:xfrm>
        </p:spPr>
        <p:txBody>
          <a:bodyPr>
            <a:normAutofit lnSpcReduction="10000"/>
          </a:bodyPr>
          <a:lstStyle/>
          <a:p>
            <a:pPr algn="just"/>
            <a:r>
              <a:rPr lang="en-GB" dirty="0" smtClean="0">
                <a:solidFill>
                  <a:srgbClr val="0070C0"/>
                </a:solidFill>
                <a:latin typeface="Lucida Sans" panose="020B0602030504020204" pitchFamily="34" charset="0"/>
              </a:rPr>
              <a:t>ER </a:t>
            </a:r>
            <a:r>
              <a:rPr lang="en-GB" dirty="0">
                <a:solidFill>
                  <a:srgbClr val="0070C0"/>
                </a:solidFill>
                <a:latin typeface="Lucida Sans" panose="020B0602030504020204" pitchFamily="34" charset="0"/>
              </a:rPr>
              <a:t>model allows you to draw Database </a:t>
            </a:r>
            <a:r>
              <a:rPr lang="en-GB" dirty="0" smtClean="0">
                <a:solidFill>
                  <a:srgbClr val="0070C0"/>
                </a:solidFill>
                <a:latin typeface="Lucida Sans" panose="020B0602030504020204" pitchFamily="34" charset="0"/>
              </a:rPr>
              <a:t>Design.</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It is an easy to use graphical tool for </a:t>
            </a:r>
            <a:r>
              <a:rPr lang="en-GB" dirty="0" smtClean="0">
                <a:solidFill>
                  <a:srgbClr val="0070C0"/>
                </a:solidFill>
                <a:latin typeface="Lucida Sans" panose="020B0602030504020204" pitchFamily="34" charset="0"/>
              </a:rPr>
              <a:t>modelling data.</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Widely used in Database </a:t>
            </a:r>
            <a:r>
              <a:rPr lang="en-GB" dirty="0" smtClean="0">
                <a:solidFill>
                  <a:srgbClr val="0070C0"/>
                </a:solidFill>
                <a:latin typeface="Lucida Sans" panose="020B0602030504020204" pitchFamily="34" charset="0"/>
              </a:rPr>
              <a:t>Design.</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It is a GUI representation of the logical structure of a </a:t>
            </a:r>
            <a:r>
              <a:rPr lang="en-GB" dirty="0" smtClean="0">
                <a:solidFill>
                  <a:srgbClr val="0070C0"/>
                </a:solidFill>
                <a:latin typeface="Lucida Sans" panose="020B0602030504020204" pitchFamily="34" charset="0"/>
              </a:rPr>
              <a:t>Database.</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It helps you to identifies the entities which exist in a system and the relationships between those </a:t>
            </a:r>
            <a:r>
              <a:rPr lang="en-GB" dirty="0" smtClean="0">
                <a:solidFill>
                  <a:srgbClr val="0070C0"/>
                </a:solidFill>
                <a:latin typeface="Lucida Sans" panose="020B0602030504020204" pitchFamily="34" charset="0"/>
              </a:rPr>
              <a:t>entities.</a:t>
            </a:r>
            <a:endParaRPr lang="en-GB" dirty="0">
              <a:solidFill>
                <a:srgbClr val="0070C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1071055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IN" sz="2800" b="1" dirty="0">
                <a:solidFill>
                  <a:srgbClr val="C00000"/>
                </a:solidFill>
                <a:latin typeface="Lucida Sans" panose="020B0602030504020204" pitchFamily="34" charset="0"/>
              </a:rPr>
              <a:t>Category or Union</a:t>
            </a: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0" y="1196752"/>
            <a:ext cx="5724128" cy="5256584"/>
          </a:xfrm>
        </p:spPr>
        <p:txBody>
          <a:bodyPr>
            <a:normAutofit fontScale="85000" lnSpcReduction="20000"/>
          </a:bodyPr>
          <a:lstStyle/>
          <a:p>
            <a:pPr algn="just"/>
            <a:r>
              <a:rPr lang="en-GB" sz="3000" b="1" dirty="0">
                <a:latin typeface="Lucida Sans" panose="020B0602030504020204" pitchFamily="34" charset="0"/>
              </a:rPr>
              <a:t>Category</a:t>
            </a:r>
            <a:r>
              <a:rPr lang="en-GB" sz="3000" dirty="0">
                <a:solidFill>
                  <a:srgbClr val="0070C0"/>
                </a:solidFill>
                <a:latin typeface="Lucida Sans" panose="020B0602030504020204" pitchFamily="34" charset="0"/>
              </a:rPr>
              <a:t> represents a single super class or sub class relationship with more than one super class.</a:t>
            </a:r>
          </a:p>
          <a:p>
            <a:pPr algn="just"/>
            <a:r>
              <a:rPr lang="en-GB" sz="3000" dirty="0">
                <a:solidFill>
                  <a:srgbClr val="0070C0"/>
                </a:solidFill>
                <a:latin typeface="Lucida Sans" panose="020B0602030504020204" pitchFamily="34" charset="0"/>
              </a:rPr>
              <a:t>It can be a total or partial participation.</a:t>
            </a:r>
            <a:br>
              <a:rPr lang="en-GB" sz="3000" dirty="0">
                <a:solidFill>
                  <a:srgbClr val="0070C0"/>
                </a:solidFill>
                <a:latin typeface="Lucida Sans" panose="020B0602030504020204" pitchFamily="34" charset="0"/>
              </a:rPr>
            </a:br>
            <a:r>
              <a:rPr lang="en-GB" sz="3000" b="1" dirty="0">
                <a:solidFill>
                  <a:srgbClr val="C00000"/>
                </a:solidFill>
                <a:latin typeface="Lucida Sans" panose="020B0602030504020204" pitchFamily="34" charset="0"/>
              </a:rPr>
              <a:t>For example</a:t>
            </a:r>
            <a:r>
              <a:rPr lang="en-GB" sz="3000" dirty="0">
                <a:solidFill>
                  <a:srgbClr val="0070C0"/>
                </a:solidFill>
                <a:latin typeface="Lucida Sans" panose="020B0602030504020204" pitchFamily="34" charset="0"/>
              </a:rPr>
              <a:t> </a:t>
            </a:r>
            <a:r>
              <a:rPr lang="en-GB" sz="3000" dirty="0">
                <a:solidFill>
                  <a:srgbClr val="002060"/>
                </a:solidFill>
                <a:latin typeface="Lucida Sans" panose="020B0602030504020204" pitchFamily="34" charset="0"/>
              </a:rPr>
              <a:t>Car booking, Car owner can be a person, a bank (holds a possession on a Car) or a company. Category (sub class) → Owner is a subset of the union of the three super classes → Company, Bank, and Person. A Category member must exist in at least one of its super classes.</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5724128" y="1417638"/>
            <a:ext cx="3240360" cy="4531642"/>
          </a:xfrm>
          <a:prstGeom prst="rect">
            <a:avLst/>
          </a:prstGeom>
        </p:spPr>
      </p:pic>
    </p:spTree>
    <p:extLst>
      <p:ext uri="{BB962C8B-B14F-4D97-AF65-F5344CB8AC3E}">
        <p14:creationId xmlns:p14="http://schemas.microsoft.com/office/powerpoint/2010/main" val="20414442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8856984" cy="6120680"/>
          </a:xfrm>
        </p:spPr>
        <p:txBody>
          <a:bodyPr>
            <a:normAutofit fontScale="70000" lnSpcReduction="20000"/>
          </a:bodyPr>
          <a:lstStyle/>
          <a:p>
            <a:pPr marL="0" indent="0">
              <a:lnSpc>
                <a:spcPct val="170000"/>
              </a:lnSpc>
              <a:buNone/>
            </a:pPr>
            <a:r>
              <a:rPr lang="en-GB" sz="3600" b="1" dirty="0">
                <a:solidFill>
                  <a:srgbClr val="C00000"/>
                </a:solidFill>
                <a:latin typeface="Lucida Sans" panose="020B0602030504020204" pitchFamily="34" charset="0"/>
              </a:rPr>
              <a:t>Advantages of E - R model</a:t>
            </a:r>
          </a:p>
          <a:p>
            <a:pPr algn="just" fontAlgn="base"/>
            <a:r>
              <a:rPr lang="en-GB" b="1" dirty="0">
                <a:latin typeface="Lucida Sans" panose="020B0602030504020204" pitchFamily="34" charset="0"/>
              </a:rPr>
              <a:t>Conceptually it is very simple</a:t>
            </a:r>
            <a:r>
              <a:rPr lang="en-GB" b="1" dirty="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ER model is very simple because if we know relationship between entities and attributes, then we can easily draw an ER diagram</a:t>
            </a:r>
            <a:r>
              <a:rPr lang="en-GB" dirty="0" smtClean="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a:r>
            <a:br>
              <a:rPr lang="en-GB" dirty="0">
                <a:solidFill>
                  <a:srgbClr val="0070C0"/>
                </a:solidFill>
                <a:latin typeface="Lucida Sans" panose="020B0602030504020204" pitchFamily="34" charset="0"/>
              </a:rPr>
            </a:br>
            <a:endParaRPr lang="en-GB" dirty="0">
              <a:solidFill>
                <a:srgbClr val="0070C0"/>
              </a:solidFill>
              <a:latin typeface="Lucida Sans" panose="020B0602030504020204" pitchFamily="34" charset="0"/>
            </a:endParaRPr>
          </a:p>
          <a:p>
            <a:pPr algn="just" fontAlgn="base"/>
            <a:r>
              <a:rPr lang="en-GB" b="1" dirty="0">
                <a:latin typeface="Lucida Sans" panose="020B0602030504020204" pitchFamily="34" charset="0"/>
              </a:rPr>
              <a:t>Better visual representation</a:t>
            </a:r>
            <a:r>
              <a:rPr lang="en-GB" b="1" dirty="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ER model is a diagrammatic representation of any logical structure of database. By seeing ER diagram, we can easily understand relationship among entities and relationship</a:t>
            </a:r>
            <a:r>
              <a:rPr lang="en-GB" dirty="0" smtClean="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a:r>
            <a:br>
              <a:rPr lang="en-GB" dirty="0">
                <a:solidFill>
                  <a:srgbClr val="0070C0"/>
                </a:solidFill>
                <a:latin typeface="Lucida Sans" panose="020B0602030504020204" pitchFamily="34" charset="0"/>
              </a:rPr>
            </a:br>
            <a:endParaRPr lang="en-GB" dirty="0">
              <a:solidFill>
                <a:srgbClr val="0070C0"/>
              </a:solidFill>
              <a:latin typeface="Lucida Sans" panose="020B0602030504020204" pitchFamily="34" charset="0"/>
            </a:endParaRPr>
          </a:p>
          <a:p>
            <a:pPr algn="just" fontAlgn="base"/>
            <a:r>
              <a:rPr lang="en-GB" b="1" dirty="0">
                <a:latin typeface="Lucida Sans" panose="020B0602030504020204" pitchFamily="34" charset="0"/>
              </a:rPr>
              <a:t>Effective communication tool</a:t>
            </a:r>
            <a:r>
              <a:rPr lang="en-GB" b="1" dirty="0">
                <a:solidFill>
                  <a:srgbClr val="0070C0"/>
                </a:solidFill>
                <a:latin typeface="Lucida Sans" panose="020B0602030504020204" pitchFamily="34" charset="0"/>
              </a:rPr>
              <a:t>: </a:t>
            </a:r>
            <a:r>
              <a:rPr lang="en-GB" dirty="0">
                <a:solidFill>
                  <a:srgbClr val="0070C0"/>
                </a:solidFill>
                <a:latin typeface="Lucida Sans" panose="020B0602030504020204" pitchFamily="34" charset="0"/>
              </a:rPr>
              <a:t>It is an effective communication tool for database designer</a:t>
            </a:r>
            <a:r>
              <a:rPr lang="en-GB" dirty="0" smtClean="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a:r>
            <a:br>
              <a:rPr lang="en-GB" dirty="0">
                <a:solidFill>
                  <a:srgbClr val="0070C0"/>
                </a:solidFill>
                <a:latin typeface="Lucida Sans" panose="020B0602030504020204" pitchFamily="34" charset="0"/>
              </a:rPr>
            </a:br>
            <a:endParaRPr lang="en-GB" dirty="0">
              <a:solidFill>
                <a:srgbClr val="0070C0"/>
              </a:solidFill>
              <a:latin typeface="Lucida Sans" panose="020B0602030504020204" pitchFamily="34" charset="0"/>
            </a:endParaRPr>
          </a:p>
          <a:p>
            <a:pPr algn="just" fontAlgn="base"/>
            <a:r>
              <a:rPr lang="en-GB" b="1" dirty="0">
                <a:latin typeface="Lucida Sans" panose="020B0602030504020204" pitchFamily="34" charset="0"/>
              </a:rPr>
              <a:t>Highly integrated with relational model</a:t>
            </a:r>
            <a:r>
              <a:rPr lang="en-GB" b="1" dirty="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ER model can be easily converted into relational model by simply converting ER model into tables</a:t>
            </a:r>
            <a:r>
              <a:rPr lang="en-GB" dirty="0" smtClean="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a:r>
            <a:br>
              <a:rPr lang="en-GB" dirty="0">
                <a:solidFill>
                  <a:srgbClr val="0070C0"/>
                </a:solidFill>
                <a:latin typeface="Lucida Sans" panose="020B0602030504020204" pitchFamily="34" charset="0"/>
              </a:rPr>
            </a:br>
            <a:endParaRPr lang="en-GB" dirty="0">
              <a:solidFill>
                <a:srgbClr val="0070C0"/>
              </a:solidFill>
              <a:latin typeface="Lucida Sans" panose="020B0602030504020204" pitchFamily="34" charset="0"/>
            </a:endParaRPr>
          </a:p>
          <a:p>
            <a:pPr algn="just" fontAlgn="base"/>
            <a:r>
              <a:rPr lang="en-GB" b="1" dirty="0">
                <a:latin typeface="Lucida Sans" panose="020B0602030504020204" pitchFamily="34" charset="0"/>
              </a:rPr>
              <a:t>Easy conversion to any data model:</a:t>
            </a:r>
            <a:r>
              <a:rPr lang="en-GB" dirty="0">
                <a:solidFill>
                  <a:srgbClr val="0070C0"/>
                </a:solidFill>
                <a:latin typeface="Lucida Sans" panose="020B0602030504020204" pitchFamily="34" charset="0"/>
              </a:rPr>
              <a:t> ER model can be easily converted into another data model like hierarchical data model, network data model and so on</a:t>
            </a:r>
            <a:r>
              <a:rPr lang="en-GB" dirty="0" smtClean="0">
                <a:solidFill>
                  <a:srgbClr val="0070C0"/>
                </a:solidFill>
                <a:latin typeface="Lucida Sans" panose="020B0602030504020204" pitchFamily="34" charset="0"/>
              </a:rPr>
              <a:t>.</a:t>
            </a:r>
            <a:endParaRPr lang="en-GB"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6347759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lstStyle/>
          <a:p>
            <a:pPr algn="l"/>
            <a:r>
              <a:rPr lang="en-IN" sz="2800" b="1" dirty="0">
                <a:solidFill>
                  <a:srgbClr val="C00000"/>
                </a:solidFill>
                <a:latin typeface="Lucida Sans" panose="020B0602030504020204" pitchFamily="34" charset="0"/>
              </a:rPr>
              <a:t>Disadvantages of ER Mode</a:t>
            </a:r>
            <a:r>
              <a:rPr lang="en-IN" sz="3200" b="1" dirty="0">
                <a:solidFill>
                  <a:srgbClr val="C00000"/>
                </a:solidFill>
              </a:rPr>
              <a:t>l</a:t>
            </a:r>
            <a:endParaRPr lang="en-IN" sz="3200" dirty="0">
              <a:solidFill>
                <a:srgbClr val="C00000"/>
              </a:solidFill>
            </a:endParaRPr>
          </a:p>
        </p:txBody>
      </p:sp>
      <p:sp>
        <p:nvSpPr>
          <p:cNvPr id="3" name="Content Placeholder 2"/>
          <p:cNvSpPr>
            <a:spLocks noGrp="1"/>
          </p:cNvSpPr>
          <p:nvPr>
            <p:ph idx="1"/>
          </p:nvPr>
        </p:nvSpPr>
        <p:spPr>
          <a:xfrm>
            <a:off x="107504" y="1124744"/>
            <a:ext cx="8928992" cy="5231606"/>
          </a:xfrm>
        </p:spPr>
        <p:txBody>
          <a:bodyPr>
            <a:normAutofit fontScale="70000" lnSpcReduction="20000"/>
          </a:bodyPr>
          <a:lstStyle/>
          <a:p>
            <a:pPr fontAlgn="base"/>
            <a:r>
              <a:rPr lang="en-GB" sz="3400" b="1" dirty="0">
                <a:latin typeface="Lucida Sans" panose="020B0602030504020204" pitchFamily="34" charset="0"/>
              </a:rPr>
              <a:t>Limited constraints and specification</a:t>
            </a:r>
            <a:endParaRPr lang="en-GB" sz="3400" dirty="0">
              <a:latin typeface="Lucida Sans" panose="020B0602030504020204" pitchFamily="34" charset="0"/>
            </a:endParaRPr>
          </a:p>
          <a:p>
            <a:pPr marL="0" indent="0" fontAlgn="base">
              <a:buNone/>
            </a:pPr>
            <a:endParaRPr lang="en-GB" sz="3400" dirty="0">
              <a:latin typeface="Lucida Sans" panose="020B0602030504020204" pitchFamily="34" charset="0"/>
            </a:endParaRPr>
          </a:p>
          <a:p>
            <a:pPr fontAlgn="base"/>
            <a:r>
              <a:rPr lang="en-GB" sz="3400" b="1" dirty="0">
                <a:latin typeface="Lucida Sans" panose="020B0602030504020204" pitchFamily="34" charset="0"/>
              </a:rPr>
              <a:t>Loss of information content:</a:t>
            </a:r>
            <a:r>
              <a:rPr lang="en-GB" sz="3400" dirty="0">
                <a:latin typeface="Lucida Sans" panose="020B0602030504020204" pitchFamily="34" charset="0"/>
              </a:rPr>
              <a:t> </a:t>
            </a:r>
            <a:r>
              <a:rPr lang="en-GB" sz="3400" dirty="0">
                <a:solidFill>
                  <a:srgbClr val="0070C0"/>
                </a:solidFill>
                <a:latin typeface="Lucida Sans" panose="020B0602030504020204" pitchFamily="34" charset="0"/>
              </a:rPr>
              <a:t>Some information be lost or hidden in ER </a:t>
            </a:r>
            <a:r>
              <a:rPr lang="en-GB" sz="3400" dirty="0" smtClean="0">
                <a:solidFill>
                  <a:srgbClr val="0070C0"/>
                </a:solidFill>
                <a:latin typeface="Lucida Sans" panose="020B0602030504020204" pitchFamily="34" charset="0"/>
              </a:rPr>
              <a:t>model</a:t>
            </a:r>
            <a:r>
              <a:rPr lang="en-GB" sz="3400" b="1" dirty="0">
                <a:latin typeface="Lucida Sans" panose="020B0602030504020204" pitchFamily="34" charset="0"/>
              </a:rPr>
              <a:t/>
            </a:r>
            <a:br>
              <a:rPr lang="en-GB" sz="3400" b="1" dirty="0">
                <a:latin typeface="Lucida Sans" panose="020B0602030504020204" pitchFamily="34" charset="0"/>
              </a:rPr>
            </a:br>
            <a:endParaRPr lang="en-GB" sz="3400" dirty="0">
              <a:latin typeface="Lucida Sans" panose="020B0602030504020204" pitchFamily="34" charset="0"/>
            </a:endParaRPr>
          </a:p>
          <a:p>
            <a:pPr fontAlgn="base"/>
            <a:r>
              <a:rPr lang="en-GB" sz="3400" b="1" dirty="0">
                <a:latin typeface="Lucida Sans" panose="020B0602030504020204" pitchFamily="34" charset="0"/>
              </a:rPr>
              <a:t>Limited relationship representation: </a:t>
            </a:r>
            <a:r>
              <a:rPr lang="en-GB" sz="3400" dirty="0">
                <a:solidFill>
                  <a:srgbClr val="0070C0"/>
                </a:solidFill>
                <a:latin typeface="Lucida Sans" panose="020B0602030504020204" pitchFamily="34" charset="0"/>
              </a:rPr>
              <a:t>ER model represents limited relationship as compared to another data models like relational model etc</a:t>
            </a:r>
            <a:r>
              <a:rPr lang="en-GB" sz="3400" dirty="0" smtClean="0">
                <a:solidFill>
                  <a:srgbClr val="0070C0"/>
                </a:solidFill>
                <a:latin typeface="Lucida Sans" panose="020B0602030504020204" pitchFamily="34" charset="0"/>
              </a:rPr>
              <a:t>.</a:t>
            </a:r>
            <a:r>
              <a:rPr lang="en-GB" sz="3400" b="1" dirty="0">
                <a:solidFill>
                  <a:srgbClr val="0070C0"/>
                </a:solidFill>
                <a:latin typeface="Lucida Sans" panose="020B0602030504020204" pitchFamily="34" charset="0"/>
              </a:rPr>
              <a:t/>
            </a:r>
            <a:br>
              <a:rPr lang="en-GB" sz="3400" b="1" dirty="0">
                <a:solidFill>
                  <a:srgbClr val="0070C0"/>
                </a:solidFill>
                <a:latin typeface="Lucida Sans" panose="020B0602030504020204" pitchFamily="34" charset="0"/>
              </a:rPr>
            </a:br>
            <a:endParaRPr lang="en-GB" sz="3400" dirty="0">
              <a:solidFill>
                <a:srgbClr val="0070C0"/>
              </a:solidFill>
              <a:latin typeface="Lucida Sans" panose="020B0602030504020204" pitchFamily="34" charset="0"/>
            </a:endParaRPr>
          </a:p>
          <a:p>
            <a:pPr fontAlgn="base"/>
            <a:r>
              <a:rPr lang="en-GB" sz="3400" b="1" dirty="0">
                <a:latin typeface="Lucida Sans" panose="020B0602030504020204" pitchFamily="34" charset="0"/>
              </a:rPr>
              <a:t>No representation of data manipulation:</a:t>
            </a:r>
            <a:r>
              <a:rPr lang="en-GB" sz="3400" dirty="0">
                <a:latin typeface="Lucida Sans" panose="020B0602030504020204" pitchFamily="34" charset="0"/>
              </a:rPr>
              <a:t> </a:t>
            </a:r>
            <a:r>
              <a:rPr lang="en-GB" sz="3400" dirty="0">
                <a:solidFill>
                  <a:srgbClr val="0070C0"/>
                </a:solidFill>
                <a:latin typeface="Lucida Sans" panose="020B0602030504020204" pitchFamily="34" charset="0"/>
              </a:rPr>
              <a:t>It is difficult to show data manipulation in ER model</a:t>
            </a:r>
            <a:r>
              <a:rPr lang="en-GB" sz="3400" dirty="0" smtClean="0">
                <a:solidFill>
                  <a:srgbClr val="0070C0"/>
                </a:solidFill>
                <a:latin typeface="Lucida Sans" panose="020B0602030504020204" pitchFamily="34" charset="0"/>
              </a:rPr>
              <a:t>.</a:t>
            </a:r>
            <a:r>
              <a:rPr lang="en-GB" sz="3400" b="1" dirty="0">
                <a:latin typeface="Lucida Sans" panose="020B0602030504020204" pitchFamily="34" charset="0"/>
              </a:rPr>
              <a:t/>
            </a:r>
            <a:br>
              <a:rPr lang="en-GB" sz="3400" b="1" dirty="0">
                <a:latin typeface="Lucida Sans" panose="020B0602030504020204" pitchFamily="34" charset="0"/>
              </a:rPr>
            </a:br>
            <a:endParaRPr lang="en-GB" sz="3400" dirty="0">
              <a:latin typeface="Lucida Sans" panose="020B0602030504020204" pitchFamily="34" charset="0"/>
            </a:endParaRPr>
          </a:p>
          <a:p>
            <a:pPr fontAlgn="base"/>
            <a:r>
              <a:rPr lang="en-GB" sz="3400" b="1" dirty="0">
                <a:latin typeface="Lucida Sans" panose="020B0602030504020204" pitchFamily="34" charset="0"/>
              </a:rPr>
              <a:t>Popular for high level design</a:t>
            </a:r>
            <a:r>
              <a:rPr lang="en-GB" sz="3400" dirty="0">
                <a:latin typeface="Lucida Sans" panose="020B0602030504020204" pitchFamily="34" charset="0"/>
              </a:rPr>
              <a:t>: </a:t>
            </a:r>
            <a:r>
              <a:rPr lang="en-GB" sz="3400" dirty="0">
                <a:solidFill>
                  <a:srgbClr val="0070C0"/>
                </a:solidFill>
                <a:latin typeface="Lucida Sans" panose="020B0602030504020204" pitchFamily="34" charset="0"/>
              </a:rPr>
              <a:t>ER model is very popular for designing high level </a:t>
            </a:r>
            <a:r>
              <a:rPr lang="en-GB" sz="3400" dirty="0" smtClean="0">
                <a:solidFill>
                  <a:srgbClr val="0070C0"/>
                </a:solidFill>
                <a:latin typeface="Lucida Sans" panose="020B0602030504020204" pitchFamily="34" charset="0"/>
              </a:rPr>
              <a:t>design</a:t>
            </a:r>
            <a:r>
              <a:rPr lang="en-GB" sz="3400" b="1" dirty="0">
                <a:latin typeface="Lucida Sans" panose="020B0602030504020204" pitchFamily="34" charset="0"/>
              </a:rPr>
              <a:t/>
            </a:r>
            <a:br>
              <a:rPr lang="en-GB" sz="3400" b="1" dirty="0">
                <a:latin typeface="Lucida Sans" panose="020B0602030504020204" pitchFamily="34" charset="0"/>
              </a:rPr>
            </a:br>
            <a:endParaRPr lang="en-GB" sz="3400" dirty="0">
              <a:latin typeface="Lucida Sans" panose="020B0602030504020204" pitchFamily="34" charset="0"/>
            </a:endParaRPr>
          </a:p>
          <a:p>
            <a:pPr fontAlgn="base"/>
            <a:r>
              <a:rPr lang="en-GB" sz="3400" b="1" dirty="0">
                <a:latin typeface="Lucida Sans" panose="020B0602030504020204" pitchFamily="34" charset="0"/>
              </a:rPr>
              <a:t>No industry standard for notation</a:t>
            </a:r>
            <a:endParaRPr lang="en-GB" sz="3400" dirty="0">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4019304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370012"/>
            <a:ext cx="8795320" cy="45719"/>
          </a:xfrm>
        </p:spPr>
        <p:txBody>
          <a:bodyPr>
            <a:normAutofit fontScale="90000"/>
          </a:bodyPr>
          <a:lstStyle/>
          <a:p>
            <a:pPr algn="l"/>
            <a:r>
              <a:rPr lang="en-US" dirty="0"/>
              <a:t> </a:t>
            </a:r>
            <a:r>
              <a:rPr lang="en-US" sz="3100" b="1" dirty="0">
                <a:solidFill>
                  <a:srgbClr val="C00000"/>
                </a:solidFill>
                <a:latin typeface="Lucida Sans" panose="020B0602030504020204" pitchFamily="34" charset="0"/>
              </a:rPr>
              <a:t>Evaluating Data Model Quality</a:t>
            </a:r>
            <a:r>
              <a:rPr lang="en-US" dirty="0">
                <a:solidFill>
                  <a:srgbClr val="C00000"/>
                </a:solidFill>
                <a:latin typeface="Lucida Sans" panose="020B0602030504020204" pitchFamily="34" charset="0"/>
              </a:rPr>
              <a:t>.</a:t>
            </a:r>
            <a:r>
              <a:rPr lang="en-IN" dirty="0">
                <a:solidFill>
                  <a:srgbClr val="C00000"/>
                </a:solidFill>
                <a:latin typeface="Lucida Sans" panose="020B0602030504020204" pitchFamily="34" charset="0"/>
              </a:rPr>
              <a:t/>
            </a:r>
            <a:br>
              <a:rPr lang="en-IN" dirty="0">
                <a:solidFill>
                  <a:srgbClr val="C00000"/>
                </a:solidFill>
                <a:latin typeface="Lucida Sans" panose="020B0602030504020204" pitchFamily="34" charset="0"/>
              </a:rPr>
            </a:br>
            <a:r>
              <a:rPr lang="en-IN" dirty="0"/>
              <a:t/>
            </a:r>
            <a:br>
              <a:rPr lang="en-IN" dirty="0"/>
            </a:br>
            <a:endParaRPr lang="en-IN" dirty="0"/>
          </a:p>
        </p:txBody>
      </p:sp>
      <p:sp>
        <p:nvSpPr>
          <p:cNvPr id="3" name="Content Placeholder 2"/>
          <p:cNvSpPr>
            <a:spLocks noGrp="1"/>
          </p:cNvSpPr>
          <p:nvPr>
            <p:ph idx="1"/>
          </p:nvPr>
        </p:nvSpPr>
        <p:spPr>
          <a:xfrm>
            <a:off x="107504" y="1124744"/>
            <a:ext cx="8856984" cy="5472608"/>
          </a:xfrm>
        </p:spPr>
        <p:txBody>
          <a:bodyPr>
            <a:normAutofit/>
          </a:bodyPr>
          <a:lstStyle/>
          <a:p>
            <a:pPr algn="just" fontAlgn="base"/>
            <a:r>
              <a:rPr lang="en-GB" b="1" dirty="0">
                <a:latin typeface="Lucida Sans" panose="020B0602030504020204" pitchFamily="34" charset="0"/>
              </a:rPr>
              <a:t>Accuracy</a:t>
            </a:r>
            <a:r>
              <a:rPr lang="en-GB" dirty="0">
                <a:latin typeface="Lucida Sans" panose="020B0602030504020204" pitchFamily="34" charset="0"/>
              </a:rPr>
              <a:t> – </a:t>
            </a:r>
            <a:r>
              <a:rPr lang="en-GB" dirty="0">
                <a:solidFill>
                  <a:srgbClr val="0070C0"/>
                </a:solidFill>
                <a:latin typeface="Lucida Sans" panose="020B0602030504020204" pitchFamily="34" charset="0"/>
              </a:rPr>
              <a:t>Tests the information for being true and </a:t>
            </a:r>
            <a:r>
              <a:rPr lang="en-GB" dirty="0" smtClean="0">
                <a:solidFill>
                  <a:srgbClr val="0070C0"/>
                </a:solidFill>
                <a:latin typeface="Lucida Sans" panose="020B0602030504020204" pitchFamily="34" charset="0"/>
              </a:rPr>
              <a:t>correct.</a:t>
            </a:r>
            <a:endParaRPr lang="en-GB" dirty="0">
              <a:solidFill>
                <a:srgbClr val="0070C0"/>
              </a:solidFill>
              <a:latin typeface="Lucida Sans" panose="020B0602030504020204" pitchFamily="34" charset="0"/>
            </a:endParaRPr>
          </a:p>
          <a:p>
            <a:pPr algn="just" fontAlgn="base"/>
            <a:r>
              <a:rPr lang="en-GB" b="1" dirty="0">
                <a:latin typeface="Lucida Sans" panose="020B0602030504020204" pitchFamily="34" charset="0"/>
              </a:rPr>
              <a:t>Clarity </a:t>
            </a:r>
            <a:r>
              <a:rPr lang="en-GB" dirty="0">
                <a:latin typeface="Lucida Sans" panose="020B0602030504020204" pitchFamily="34" charset="0"/>
              </a:rPr>
              <a:t>– </a:t>
            </a:r>
            <a:r>
              <a:rPr lang="en-GB" dirty="0">
                <a:solidFill>
                  <a:srgbClr val="0070C0"/>
                </a:solidFill>
                <a:latin typeface="Lucida Sans" panose="020B0602030504020204" pitchFamily="34" charset="0"/>
              </a:rPr>
              <a:t>Tests the information to see if its meaning is </a:t>
            </a:r>
            <a:r>
              <a:rPr lang="en-GB" dirty="0" smtClean="0">
                <a:solidFill>
                  <a:srgbClr val="0070C0"/>
                </a:solidFill>
                <a:latin typeface="Lucida Sans" panose="020B0602030504020204" pitchFamily="34" charset="0"/>
              </a:rPr>
              <a:t>clear.</a:t>
            </a:r>
            <a:endParaRPr lang="en-GB" dirty="0">
              <a:solidFill>
                <a:srgbClr val="0070C0"/>
              </a:solidFill>
              <a:latin typeface="Lucida Sans" panose="020B0602030504020204" pitchFamily="34" charset="0"/>
            </a:endParaRPr>
          </a:p>
          <a:p>
            <a:pPr algn="just" fontAlgn="base"/>
            <a:r>
              <a:rPr lang="en-GB" b="1" dirty="0">
                <a:latin typeface="Lucida Sans" panose="020B0602030504020204" pitchFamily="34" charset="0"/>
              </a:rPr>
              <a:t>Completeness</a:t>
            </a:r>
            <a:r>
              <a:rPr lang="en-GB" dirty="0">
                <a:latin typeface="Lucida Sans" panose="020B0602030504020204" pitchFamily="34" charset="0"/>
              </a:rPr>
              <a:t> – </a:t>
            </a:r>
            <a:r>
              <a:rPr lang="en-GB" dirty="0">
                <a:solidFill>
                  <a:srgbClr val="0070C0"/>
                </a:solidFill>
                <a:latin typeface="Lucida Sans" panose="020B0602030504020204" pitchFamily="34" charset="0"/>
              </a:rPr>
              <a:t>Tests if enough is said to make the information </a:t>
            </a:r>
            <a:r>
              <a:rPr lang="en-GB" dirty="0" smtClean="0">
                <a:solidFill>
                  <a:srgbClr val="0070C0"/>
                </a:solidFill>
                <a:latin typeface="Lucida Sans" panose="020B0602030504020204" pitchFamily="34" charset="0"/>
              </a:rPr>
              <a:t>understandable</a:t>
            </a:r>
            <a:r>
              <a:rPr lang="en-GB" dirty="0" smtClean="0">
                <a:latin typeface="Lucida Sans" panose="020B0602030504020204" pitchFamily="34" charset="0"/>
              </a:rPr>
              <a:t>.</a:t>
            </a:r>
            <a:endParaRPr lang="en-GB" dirty="0">
              <a:latin typeface="Lucida Sans" panose="020B0602030504020204" pitchFamily="34" charset="0"/>
            </a:endParaRPr>
          </a:p>
          <a:p>
            <a:pPr algn="just" fontAlgn="base"/>
            <a:r>
              <a:rPr lang="en-GB" b="1" dirty="0">
                <a:latin typeface="Lucida Sans" panose="020B0602030504020204" pitchFamily="34" charset="0"/>
              </a:rPr>
              <a:t>Conciseness</a:t>
            </a:r>
            <a:r>
              <a:rPr lang="en-GB" dirty="0">
                <a:latin typeface="Lucida Sans" panose="020B0602030504020204" pitchFamily="34" charset="0"/>
              </a:rPr>
              <a:t> – </a:t>
            </a:r>
            <a:r>
              <a:rPr lang="en-GB" dirty="0">
                <a:solidFill>
                  <a:srgbClr val="0070C0"/>
                </a:solidFill>
                <a:latin typeface="Lucida Sans" panose="020B0602030504020204" pitchFamily="34" charset="0"/>
              </a:rPr>
              <a:t>Tests to see if the same information is </a:t>
            </a:r>
            <a:r>
              <a:rPr lang="en-GB" dirty="0" smtClean="0">
                <a:solidFill>
                  <a:srgbClr val="0070C0"/>
                </a:solidFill>
                <a:latin typeface="Lucida Sans" panose="020B0602030504020204" pitchFamily="34" charset="0"/>
              </a:rPr>
              <a:t>repeated.</a:t>
            </a:r>
            <a:endParaRPr lang="en-GB" dirty="0">
              <a:solidFill>
                <a:srgbClr val="0070C0"/>
              </a:solidFill>
              <a:latin typeface="Lucida Sans" panose="020B0602030504020204" pitchFamily="34" charset="0"/>
            </a:endParaRPr>
          </a:p>
          <a:p>
            <a:pPr algn="just" fontAlgn="base"/>
            <a:r>
              <a:rPr lang="en-GB" b="1" dirty="0">
                <a:latin typeface="Lucida Sans" panose="020B0602030504020204" pitchFamily="34" charset="0"/>
              </a:rPr>
              <a:t>Consistency</a:t>
            </a:r>
            <a:r>
              <a:rPr lang="en-GB" dirty="0">
                <a:latin typeface="Lucida Sans" panose="020B0602030504020204" pitchFamily="34" charset="0"/>
              </a:rPr>
              <a:t> – </a:t>
            </a:r>
            <a:r>
              <a:rPr lang="en-GB" dirty="0">
                <a:solidFill>
                  <a:srgbClr val="0070C0"/>
                </a:solidFill>
                <a:latin typeface="Lucida Sans" panose="020B0602030504020204" pitchFamily="34" charset="0"/>
              </a:rPr>
              <a:t>Tests to see if one piece of information contradicts </a:t>
            </a:r>
            <a:r>
              <a:rPr lang="en-GB" dirty="0" smtClean="0">
                <a:solidFill>
                  <a:srgbClr val="0070C0"/>
                </a:solidFill>
                <a:latin typeface="Lucida Sans" panose="020B0602030504020204" pitchFamily="34" charset="0"/>
              </a:rPr>
              <a:t>another</a:t>
            </a:r>
            <a:r>
              <a:rPr lang="en-GB" dirty="0" smtClean="0">
                <a:latin typeface="Lucida Sans" panose="020B0602030504020204" pitchFamily="34" charset="0"/>
              </a:rPr>
              <a:t>.</a:t>
            </a:r>
            <a:endParaRPr lang="en-GB" dirty="0">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384977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latin typeface="Lucida Sans" panose="020B0602030504020204" pitchFamily="34" charset="0"/>
              </a:rPr>
              <a:t>SCHEMA</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02319" y="1052737"/>
            <a:ext cx="8928992" cy="7809134"/>
          </a:xfrm>
        </p:spPr>
        <p:txBody>
          <a:bodyPr/>
          <a:lstStyle/>
          <a:p>
            <a:pPr algn="just"/>
            <a:r>
              <a:rPr lang="en-GB" sz="2400" dirty="0">
                <a:solidFill>
                  <a:srgbClr val="0070C0"/>
                </a:solidFill>
                <a:latin typeface="Lucida Sans" panose="020B0602030504020204" pitchFamily="34" charset="0"/>
              </a:rPr>
              <a:t>A schema can be defined as the design of a database. The overall description of the database is called the database schema. </a:t>
            </a:r>
            <a:endParaRPr lang="en-GB" sz="2400" dirty="0" smtClean="0">
              <a:solidFill>
                <a:srgbClr val="0070C0"/>
              </a:solidFill>
              <a:latin typeface="Lucida Sans" panose="020B0602030504020204" pitchFamily="34" charset="0"/>
            </a:endParaRPr>
          </a:p>
          <a:p>
            <a:pPr algn="just"/>
            <a:r>
              <a:rPr lang="en-GB" sz="2400" dirty="0" smtClean="0">
                <a:solidFill>
                  <a:srgbClr val="0070C0"/>
                </a:solidFill>
                <a:latin typeface="Lucida Sans" panose="020B0602030504020204" pitchFamily="34" charset="0"/>
              </a:rPr>
              <a:t>It </a:t>
            </a:r>
            <a:r>
              <a:rPr lang="en-GB" sz="2400" dirty="0">
                <a:solidFill>
                  <a:srgbClr val="0070C0"/>
                </a:solidFill>
                <a:latin typeface="Lucida Sans" panose="020B0602030504020204" pitchFamily="34" charset="0"/>
              </a:rPr>
              <a:t>can be categorized into three </a:t>
            </a:r>
            <a:r>
              <a:rPr lang="en-GB" sz="2400" dirty="0" smtClean="0">
                <a:solidFill>
                  <a:srgbClr val="0070C0"/>
                </a:solidFill>
                <a:latin typeface="Lucida Sans" panose="020B0602030504020204" pitchFamily="34" charset="0"/>
              </a:rPr>
              <a:t>parts</a:t>
            </a:r>
            <a:r>
              <a:rPr lang="en-GB" dirty="0" smtClean="0"/>
              <a:t>:</a:t>
            </a:r>
          </a:p>
          <a:p>
            <a:pPr marL="514350" indent="-514350">
              <a:buFont typeface="+mj-lt"/>
              <a:buAutoNum type="arabicPeriod"/>
            </a:pPr>
            <a:r>
              <a:rPr lang="en-IN" sz="2800" dirty="0">
                <a:solidFill>
                  <a:srgbClr val="C00000"/>
                </a:solidFill>
                <a:latin typeface="Lucida Sans" panose="020B0602030504020204" pitchFamily="34" charset="0"/>
              </a:rPr>
              <a:t>Physical Schema</a:t>
            </a:r>
          </a:p>
          <a:p>
            <a:pPr marL="514350" indent="-514350">
              <a:buFont typeface="+mj-lt"/>
              <a:buAutoNum type="arabicPeriod"/>
            </a:pPr>
            <a:r>
              <a:rPr lang="en-IN" sz="2800" dirty="0">
                <a:solidFill>
                  <a:srgbClr val="C00000"/>
                </a:solidFill>
                <a:latin typeface="Lucida Sans" panose="020B0602030504020204" pitchFamily="34" charset="0"/>
              </a:rPr>
              <a:t>Logical Schema</a:t>
            </a:r>
          </a:p>
          <a:p>
            <a:pPr marL="514350" indent="-514350">
              <a:buFont typeface="+mj-lt"/>
              <a:buAutoNum type="arabicPeriod"/>
            </a:pPr>
            <a:r>
              <a:rPr lang="en-IN" sz="2800" dirty="0">
                <a:solidFill>
                  <a:srgbClr val="C00000"/>
                </a:solidFill>
                <a:latin typeface="Lucida Sans" panose="020B0602030504020204" pitchFamily="34" charset="0"/>
              </a:rPr>
              <a:t>View Schema</a:t>
            </a:r>
          </a:p>
          <a:p>
            <a:pPr algn="just"/>
            <a:endParaRPr lang="en-IN" dirty="0"/>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1026" name="Picture 2" descr="https://www.tutorialspoint.com/dbms/images/dbms_schem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947" y="2863391"/>
            <a:ext cx="5458364" cy="366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163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C00000"/>
                </a:solidFill>
                <a:latin typeface="Lucida Sans" panose="020B0602030504020204" pitchFamily="34" charset="0"/>
              </a:rPr>
              <a:t>Example</a:t>
            </a:r>
            <a:endParaRPr lang="en-IN" sz="3200" b="1" dirty="0">
              <a:solidFill>
                <a:srgbClr val="C00000"/>
              </a:solidFill>
              <a:latin typeface="Lucida Sans" panose="020B0602030504020204" pitchFamily="34" charset="0"/>
            </a:endParaRPr>
          </a:p>
        </p:txBody>
      </p:sp>
      <p:pic>
        <p:nvPicPr>
          <p:cNvPr id="5" name="Content Placeholder 4"/>
          <p:cNvPicPr>
            <a:picLocks noGrp="1" noChangeAspect="1"/>
          </p:cNvPicPr>
          <p:nvPr>
            <p:ph idx="1"/>
          </p:nvPr>
        </p:nvPicPr>
        <p:blipFill>
          <a:blip r:embed="rId2"/>
          <a:stretch>
            <a:fillRect/>
          </a:stretch>
        </p:blipFill>
        <p:spPr>
          <a:xfrm>
            <a:off x="179512" y="1052736"/>
            <a:ext cx="8784976" cy="5400600"/>
          </a:xfrm>
          <a:prstGeom prst="rect">
            <a:avLst/>
          </a:prstGeom>
        </p:spPr>
      </p:pic>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9002161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C00000"/>
                </a:solidFill>
                <a:latin typeface="Lucida Sans" panose="020B0602030504020204" pitchFamily="34" charset="0"/>
              </a:rPr>
              <a:t>Example</a:t>
            </a:r>
            <a:endParaRPr lang="en-IN" sz="3200" b="1"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6" name="Content Placeholder 5"/>
          <p:cNvPicPr>
            <a:picLocks noGrp="1" noChangeAspect="1"/>
          </p:cNvPicPr>
          <p:nvPr>
            <p:ph idx="1"/>
          </p:nvPr>
        </p:nvPicPr>
        <p:blipFill>
          <a:blip r:embed="rId2"/>
          <a:stretch>
            <a:fillRect/>
          </a:stretch>
        </p:blipFill>
        <p:spPr>
          <a:xfrm>
            <a:off x="457200" y="1124744"/>
            <a:ext cx="8507288" cy="5472608"/>
          </a:xfrm>
          <a:prstGeom prst="rect">
            <a:avLst/>
          </a:prstGeom>
        </p:spPr>
      </p:pic>
    </p:spTree>
    <p:extLst>
      <p:ext uri="{BB962C8B-B14F-4D97-AF65-F5344CB8AC3E}">
        <p14:creationId xmlns:p14="http://schemas.microsoft.com/office/powerpoint/2010/main" val="5440567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C00000"/>
                </a:solidFill>
                <a:latin typeface="Lucida Sans" panose="020B0602030504020204" pitchFamily="34" charset="0"/>
              </a:rPr>
              <a:t>Example</a:t>
            </a:r>
            <a:endParaRPr lang="en-IN" sz="3200" b="1"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Content Placeholder 4"/>
          <p:cNvPicPr>
            <a:picLocks noGrp="1" noChangeAspect="1"/>
          </p:cNvPicPr>
          <p:nvPr>
            <p:ph idx="1"/>
          </p:nvPr>
        </p:nvPicPr>
        <p:blipFill>
          <a:blip r:embed="rId2"/>
          <a:stretch>
            <a:fillRect/>
          </a:stretch>
        </p:blipFill>
        <p:spPr>
          <a:xfrm>
            <a:off x="179512" y="1052736"/>
            <a:ext cx="8712968" cy="5400600"/>
          </a:xfrm>
          <a:prstGeom prst="rect">
            <a:avLst/>
          </a:prstGeom>
        </p:spPr>
      </p:pic>
    </p:spTree>
    <p:extLst>
      <p:ext uri="{BB962C8B-B14F-4D97-AF65-F5344CB8AC3E}">
        <p14:creationId xmlns:p14="http://schemas.microsoft.com/office/powerpoint/2010/main" val="1780333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C00000"/>
                </a:solidFill>
                <a:latin typeface="Lucida Sans" panose="020B0602030504020204" pitchFamily="34" charset="0"/>
              </a:rPr>
              <a:t>Example</a:t>
            </a:r>
            <a:endParaRPr lang="en-IN" sz="3200" b="1"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7" name="Content Placeholder 6"/>
          <p:cNvPicPr>
            <a:picLocks noGrp="1" noChangeAspect="1"/>
          </p:cNvPicPr>
          <p:nvPr>
            <p:ph idx="1"/>
          </p:nvPr>
        </p:nvPicPr>
        <p:blipFill>
          <a:blip r:embed="rId2"/>
          <a:stretch>
            <a:fillRect/>
          </a:stretch>
        </p:blipFill>
        <p:spPr>
          <a:xfrm>
            <a:off x="323528" y="1052736"/>
            <a:ext cx="8496944" cy="5400599"/>
          </a:xfrm>
          <a:prstGeom prst="rect">
            <a:avLst/>
          </a:prstGeom>
        </p:spPr>
      </p:pic>
    </p:spTree>
    <p:extLst>
      <p:ext uri="{BB962C8B-B14F-4D97-AF65-F5344CB8AC3E}">
        <p14:creationId xmlns:p14="http://schemas.microsoft.com/office/powerpoint/2010/main" val="10534230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C00000"/>
                </a:solidFill>
                <a:latin typeface="Lucida Sans" panose="020B0602030504020204" pitchFamily="34" charset="0"/>
              </a:rPr>
              <a:t>Example for EER Diagram</a:t>
            </a:r>
            <a:endParaRPr lang="en-IN" sz="3200" b="1"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Content Placeholder 4"/>
          <p:cNvPicPr>
            <a:picLocks noGrp="1" noChangeAspect="1"/>
          </p:cNvPicPr>
          <p:nvPr>
            <p:ph idx="1"/>
          </p:nvPr>
        </p:nvPicPr>
        <p:blipFill>
          <a:blip r:embed="rId2"/>
          <a:stretch>
            <a:fillRect/>
          </a:stretch>
        </p:blipFill>
        <p:spPr>
          <a:xfrm>
            <a:off x="523875" y="1196752"/>
            <a:ext cx="8096250" cy="5256584"/>
          </a:xfrm>
          <a:prstGeom prst="rect">
            <a:avLst/>
          </a:prstGeom>
        </p:spPr>
      </p:pic>
    </p:spTree>
    <p:extLst>
      <p:ext uri="{BB962C8B-B14F-4D97-AF65-F5344CB8AC3E}">
        <p14:creationId xmlns:p14="http://schemas.microsoft.com/office/powerpoint/2010/main" val="2873301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Autofit/>
          </a:bodyPr>
          <a:lstStyle/>
          <a:p>
            <a:pPr algn="l"/>
            <a:r>
              <a:rPr lang="en-IN" sz="2800" b="1" dirty="0">
                <a:solidFill>
                  <a:srgbClr val="C00000"/>
                </a:solidFill>
                <a:latin typeface="Lucida Sans" panose="020B0602030504020204" pitchFamily="34" charset="0"/>
              </a:rPr>
              <a:t>Why use ER Diagrams?</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052736"/>
            <a:ext cx="8928992" cy="5544616"/>
          </a:xfrm>
        </p:spPr>
        <p:txBody>
          <a:bodyPr>
            <a:normAutofit fontScale="85000" lnSpcReduction="20000"/>
          </a:bodyPr>
          <a:lstStyle/>
          <a:p>
            <a:pPr algn="just"/>
            <a:r>
              <a:rPr lang="en-GB" dirty="0">
                <a:solidFill>
                  <a:srgbClr val="0070C0"/>
                </a:solidFill>
                <a:latin typeface="Lucida Sans" panose="020B0602030504020204" pitchFamily="34" charset="0"/>
              </a:rPr>
              <a:t>Helps you to define terms related to entity relationship </a:t>
            </a:r>
            <a:r>
              <a:rPr lang="en-GB" dirty="0" smtClean="0">
                <a:solidFill>
                  <a:srgbClr val="0070C0"/>
                </a:solidFill>
                <a:latin typeface="Lucida Sans" panose="020B0602030504020204" pitchFamily="34" charset="0"/>
              </a:rPr>
              <a:t>modelling</a:t>
            </a:r>
            <a:endParaRPr lang="en-GB" dirty="0">
              <a:solidFill>
                <a:srgbClr val="0070C0"/>
              </a:solidFill>
              <a:latin typeface="Lucida Sans" panose="020B0602030504020204" pitchFamily="34" charset="0"/>
            </a:endParaRPr>
          </a:p>
          <a:p>
            <a:pPr algn="just"/>
            <a:r>
              <a:rPr lang="en-GB" dirty="0">
                <a:solidFill>
                  <a:srgbClr val="0070C0"/>
                </a:solidFill>
                <a:latin typeface="Lucida Sans" panose="020B0602030504020204" pitchFamily="34" charset="0"/>
              </a:rPr>
              <a:t>Provide a preview of how all your tables should connect, what fields are going to be on each table</a:t>
            </a:r>
          </a:p>
          <a:p>
            <a:pPr algn="just"/>
            <a:r>
              <a:rPr lang="en-GB" dirty="0">
                <a:solidFill>
                  <a:srgbClr val="0070C0"/>
                </a:solidFill>
                <a:latin typeface="Lucida Sans" panose="020B0602030504020204" pitchFamily="34" charset="0"/>
              </a:rPr>
              <a:t>Helps to describe entities, attributes, relationships</a:t>
            </a:r>
          </a:p>
          <a:p>
            <a:pPr algn="just"/>
            <a:r>
              <a:rPr lang="en-GB" dirty="0">
                <a:solidFill>
                  <a:srgbClr val="0070C0"/>
                </a:solidFill>
                <a:latin typeface="Lucida Sans" panose="020B0602030504020204" pitchFamily="34" charset="0"/>
              </a:rPr>
              <a:t>ER diagrams are translatable into relational tables which allows you to build databases quickly</a:t>
            </a:r>
          </a:p>
          <a:p>
            <a:pPr algn="just"/>
            <a:r>
              <a:rPr lang="en-GB" dirty="0">
                <a:solidFill>
                  <a:srgbClr val="0070C0"/>
                </a:solidFill>
                <a:latin typeface="Lucida Sans" panose="020B0602030504020204" pitchFamily="34" charset="0"/>
              </a:rPr>
              <a:t>ER diagrams can be used by database designers as a blueprint for implementing data in specific software applications</a:t>
            </a:r>
          </a:p>
          <a:p>
            <a:pPr algn="just"/>
            <a:r>
              <a:rPr lang="en-GB" dirty="0">
                <a:solidFill>
                  <a:srgbClr val="0070C0"/>
                </a:solidFill>
                <a:latin typeface="Lucida Sans" panose="020B0602030504020204" pitchFamily="34" charset="0"/>
              </a:rPr>
              <a:t>The database designer gains a better understanding of the information to be contained in the database with the help of ERP diagram</a:t>
            </a:r>
          </a:p>
          <a:p>
            <a:pPr algn="just"/>
            <a:r>
              <a:rPr lang="en-GB" dirty="0">
                <a:solidFill>
                  <a:srgbClr val="0070C0"/>
                </a:solidFill>
                <a:latin typeface="Lucida Sans" panose="020B0602030504020204" pitchFamily="34" charset="0"/>
              </a:rPr>
              <a:t>ERD is allowed you to communicate with the logical structure of the database to </a:t>
            </a:r>
            <a:r>
              <a:rPr lang="en-GB" dirty="0" smtClean="0">
                <a:solidFill>
                  <a:srgbClr val="0070C0"/>
                </a:solidFill>
                <a:latin typeface="Lucida Sans" panose="020B0602030504020204" pitchFamily="34" charset="0"/>
              </a:rPr>
              <a:t>users</a:t>
            </a:r>
            <a:endParaRPr lang="en-GB"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9099882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301006"/>
          </a:xfrm>
        </p:spPr>
        <p:txBody>
          <a:bodyPr>
            <a:normAutofit/>
          </a:bodyPr>
          <a:lstStyle/>
          <a:p>
            <a:pPr algn="l"/>
            <a:r>
              <a:rPr lang="en-IN" sz="3200" b="1" dirty="0" smtClean="0">
                <a:solidFill>
                  <a:srgbClr val="C00000"/>
                </a:solidFill>
                <a:latin typeface="Lucida Sans" panose="020B0602030504020204" pitchFamily="34" charset="0"/>
              </a:rPr>
              <a:t>Example</a:t>
            </a:r>
            <a:endParaRPr lang="en-IN" sz="3200" b="1"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Content Placeholder 4"/>
          <p:cNvPicPr>
            <a:picLocks noGrp="1" noChangeAspect="1"/>
          </p:cNvPicPr>
          <p:nvPr>
            <p:ph idx="1"/>
          </p:nvPr>
        </p:nvPicPr>
        <p:blipFill>
          <a:blip r:embed="rId2"/>
          <a:stretch>
            <a:fillRect/>
          </a:stretch>
        </p:blipFill>
        <p:spPr>
          <a:xfrm>
            <a:off x="-1044624" y="548680"/>
            <a:ext cx="8712968" cy="5472608"/>
          </a:xfrm>
          <a:prstGeom prst="rect">
            <a:avLst/>
          </a:prstGeom>
        </p:spPr>
      </p:pic>
    </p:spTree>
    <p:extLst>
      <p:ext uri="{BB962C8B-B14F-4D97-AF65-F5344CB8AC3E}">
        <p14:creationId xmlns:p14="http://schemas.microsoft.com/office/powerpoint/2010/main" val="1055525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pPr algn="l"/>
            <a:r>
              <a:rPr lang="en-GB" sz="3100" b="1" dirty="0">
                <a:solidFill>
                  <a:srgbClr val="C00000"/>
                </a:solidFill>
                <a:latin typeface="Lucida Sans" panose="020B0602030504020204" pitchFamily="34" charset="0"/>
              </a:rPr>
              <a:t>Components of the ER Diagram</a:t>
            </a:r>
            <a:r>
              <a:rPr lang="en-GB" b="1" dirty="0"/>
              <a:t/>
            </a:r>
            <a:br>
              <a:rPr lang="en-GB" b="1" dirty="0"/>
            </a:br>
            <a:endParaRPr lang="en-IN" dirty="0"/>
          </a:p>
        </p:txBody>
      </p:sp>
      <p:sp>
        <p:nvSpPr>
          <p:cNvPr id="3" name="Content Placeholder 2"/>
          <p:cNvSpPr>
            <a:spLocks noGrp="1"/>
          </p:cNvSpPr>
          <p:nvPr>
            <p:ph idx="1"/>
          </p:nvPr>
        </p:nvSpPr>
        <p:spPr>
          <a:xfrm>
            <a:off x="107504" y="1196752"/>
            <a:ext cx="8877672" cy="5159598"/>
          </a:xfrm>
        </p:spPr>
        <p:txBody>
          <a:bodyPr/>
          <a:lstStyle/>
          <a:p>
            <a:r>
              <a:rPr lang="en-GB" dirty="0">
                <a:solidFill>
                  <a:srgbClr val="0070C0"/>
                </a:solidFill>
              </a:rPr>
              <a:t>This model is based on three basic concepts:</a:t>
            </a:r>
          </a:p>
          <a:p>
            <a:r>
              <a:rPr lang="en-GB" dirty="0">
                <a:solidFill>
                  <a:srgbClr val="FF0000"/>
                </a:solidFill>
              </a:rPr>
              <a:t>Entities</a:t>
            </a:r>
          </a:p>
          <a:p>
            <a:r>
              <a:rPr lang="en-GB" dirty="0">
                <a:solidFill>
                  <a:srgbClr val="FF0000"/>
                </a:solidFill>
              </a:rPr>
              <a:t>Attributes</a:t>
            </a:r>
          </a:p>
          <a:p>
            <a:r>
              <a:rPr lang="en-GB" dirty="0">
                <a:solidFill>
                  <a:srgbClr val="FF0000"/>
                </a:solidFill>
              </a:rPr>
              <a:t>Relationships</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2771800" y="1844824"/>
            <a:ext cx="6372200" cy="4511526"/>
          </a:xfrm>
          <a:prstGeom prst="rect">
            <a:avLst/>
          </a:prstGeom>
        </p:spPr>
      </p:pic>
    </p:spTree>
    <p:extLst>
      <p:ext uri="{BB962C8B-B14F-4D97-AF65-F5344CB8AC3E}">
        <p14:creationId xmlns:p14="http://schemas.microsoft.com/office/powerpoint/2010/main" val="1901103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pPr algn="l"/>
            <a:r>
              <a:rPr lang="en-GB" sz="3100" b="1" dirty="0">
                <a:solidFill>
                  <a:srgbClr val="C00000"/>
                </a:solidFill>
                <a:latin typeface="Lucida Sans" panose="020B0602030504020204" pitchFamily="34" charset="0"/>
              </a:rPr>
              <a:t>Components of the ER Diagram</a:t>
            </a:r>
            <a:r>
              <a:rPr lang="en-GB" b="1" dirty="0"/>
              <a:t/>
            </a:r>
            <a:br>
              <a:rPr lang="en-GB" b="1" dirty="0"/>
            </a:br>
            <a:endParaRPr lang="en-IN" dirty="0"/>
          </a:p>
        </p:txBody>
      </p:sp>
      <p:pic>
        <p:nvPicPr>
          <p:cNvPr id="6" name="Content Placeholder 5"/>
          <p:cNvPicPr>
            <a:picLocks noGrp="1" noChangeAspect="1"/>
          </p:cNvPicPr>
          <p:nvPr>
            <p:ph idx="1"/>
          </p:nvPr>
        </p:nvPicPr>
        <p:blipFill>
          <a:blip r:embed="rId2"/>
          <a:stretch>
            <a:fillRect/>
          </a:stretch>
        </p:blipFill>
        <p:spPr>
          <a:xfrm>
            <a:off x="107504" y="1319212"/>
            <a:ext cx="8579296" cy="4914900"/>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778113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2662</Words>
  <Application>Microsoft Office PowerPoint</Application>
  <PresentationFormat>On-screen Show (4:3)</PresentationFormat>
  <Paragraphs>375</Paragraphs>
  <Slides>70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Arial Black</vt:lpstr>
      <vt:lpstr>Calibri</vt:lpstr>
      <vt:lpstr>Liberation Sans</vt:lpstr>
      <vt:lpstr>Lucida Sans</vt:lpstr>
      <vt:lpstr>Office Theme</vt:lpstr>
      <vt:lpstr>UNIT-2 Entity-Relationship Data Model</vt:lpstr>
      <vt:lpstr>Introduction</vt:lpstr>
      <vt:lpstr>Benefits of Data Modeling</vt:lpstr>
      <vt:lpstr>Types of Models</vt:lpstr>
      <vt:lpstr>What is ER Diagrams? </vt:lpstr>
      <vt:lpstr>Facts about ER Diagram Model: </vt:lpstr>
      <vt:lpstr>Why use ER Diagrams? </vt:lpstr>
      <vt:lpstr>Components of the ER Diagram </vt:lpstr>
      <vt:lpstr>Components of the ER Diagram </vt:lpstr>
      <vt:lpstr>WHAT IS ENTITY? </vt:lpstr>
      <vt:lpstr>Attribute</vt:lpstr>
      <vt:lpstr>Key attribute </vt:lpstr>
      <vt:lpstr>Composite attribute: </vt:lpstr>
      <vt:lpstr>Multivalued attribute </vt:lpstr>
      <vt:lpstr>Relationship </vt:lpstr>
      <vt:lpstr>One to One Relationship </vt:lpstr>
      <vt:lpstr>One to Many Relationship </vt:lpstr>
      <vt:lpstr>Many to One Relationship </vt:lpstr>
      <vt:lpstr>Many to Many Relationship </vt:lpstr>
      <vt:lpstr>Notation of ER diagram </vt:lpstr>
      <vt:lpstr>Entity set: </vt:lpstr>
      <vt:lpstr>Weak Entities </vt:lpstr>
      <vt:lpstr>PowerPoint Presentation</vt:lpstr>
      <vt:lpstr>Steps to Create an ERD </vt:lpstr>
      <vt:lpstr>Keys </vt:lpstr>
      <vt:lpstr>Primary key </vt:lpstr>
      <vt:lpstr>Candidate key </vt:lpstr>
      <vt:lpstr>Super Key </vt:lpstr>
      <vt:lpstr> Foreign key </vt:lpstr>
      <vt:lpstr>PowerPoint Presentation</vt:lpstr>
      <vt:lpstr>PowerPoint Presentation</vt:lpstr>
      <vt:lpstr>PowerPoint Presentation</vt:lpstr>
      <vt:lpstr>PowerPoint Presentation</vt:lpstr>
      <vt:lpstr>Mapping Cardinalities </vt:lpstr>
      <vt:lpstr>PowerPoint Presentation</vt:lpstr>
      <vt:lpstr>PowerPoint Presentation</vt:lpstr>
      <vt:lpstr>Participation Constraints </vt:lpstr>
      <vt:lpstr>PowerPoint Presentation</vt:lpstr>
      <vt:lpstr>PowerPoint Presentation</vt:lpstr>
      <vt:lpstr>Example of ER Diagram</vt:lpstr>
      <vt:lpstr>PowerPoint Presentation</vt:lpstr>
      <vt:lpstr>PowerPoint Presentation</vt:lpstr>
      <vt:lpstr>PowerPoint Presentation</vt:lpstr>
      <vt:lpstr>Phases of Database Modeling </vt:lpstr>
      <vt:lpstr>PowerPoint Presentation</vt:lpstr>
      <vt:lpstr>PowerPoint Presentation</vt:lpstr>
      <vt:lpstr>PowerPoint Presentation</vt:lpstr>
      <vt:lpstr>PowerPoint Presentation</vt:lpstr>
      <vt:lpstr>PowerPoint Presentation</vt:lpstr>
      <vt:lpstr>Database Development Life Cycle </vt:lpstr>
      <vt:lpstr>Generalization</vt:lpstr>
      <vt:lpstr>For example, Faculty and Student entities can be generalized and create a higher level entity Person.</vt:lpstr>
      <vt:lpstr>Specialization </vt:lpstr>
      <vt:lpstr>PowerPoint Presentation</vt:lpstr>
      <vt:lpstr>Aggregation </vt:lpstr>
      <vt:lpstr> </vt:lpstr>
      <vt:lpstr>Extended Entity-Relationship Model ( EER Model )</vt:lpstr>
      <vt:lpstr>Subclasses and Super classes</vt:lpstr>
      <vt:lpstr>PowerPoint Presentation</vt:lpstr>
      <vt:lpstr>Category or Union</vt:lpstr>
      <vt:lpstr>PowerPoint Presentation</vt:lpstr>
      <vt:lpstr>Disadvantages of ER Model</vt:lpstr>
      <vt:lpstr> Evaluating Data Model Quality.  </vt:lpstr>
      <vt:lpstr>SCHEMA</vt:lpstr>
      <vt:lpstr>Example</vt:lpstr>
      <vt:lpstr>Example</vt:lpstr>
      <vt:lpstr>Example</vt:lpstr>
      <vt:lpstr>Example</vt:lpstr>
      <vt:lpstr>Example for EER Diagram</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Windows User</cp:lastModifiedBy>
  <cp:revision>60</cp:revision>
  <dcterms:created xsi:type="dcterms:W3CDTF">2018-06-12T17:38:58Z</dcterms:created>
  <dcterms:modified xsi:type="dcterms:W3CDTF">2021-06-18T04:09:45Z</dcterms:modified>
</cp:coreProperties>
</file>