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840" r:id="rId1"/>
  </p:sldMasterIdLst>
  <p:sldIdLst>
    <p:sldId id="256" r:id="rId2"/>
    <p:sldId id="257" r:id="rId3"/>
    <p:sldId id="258" r:id="rId4"/>
    <p:sldId id="263" r:id="rId5"/>
    <p:sldId id="262" r:id="rId6"/>
    <p:sldId id="264" r:id="rId7"/>
    <p:sldId id="265" r:id="rId8"/>
    <p:sldId id="266" r:id="rId9"/>
    <p:sldId id="261" r:id="rId10"/>
    <p:sldId id="260" r:id="rId11"/>
    <p:sldId id="267" r:id="rId12"/>
    <p:sldId id="259"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7" r:id="rId31"/>
    <p:sldId id="288" r:id="rId32"/>
    <p:sldId id="289" r:id="rId33"/>
    <p:sldId id="286"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7" r:id="rId48"/>
    <p:sldId id="306" r:id="rId49"/>
    <p:sldId id="305" r:id="rId50"/>
    <p:sldId id="304" r:id="rId51"/>
    <p:sldId id="303" r:id="rId52"/>
    <p:sldId id="308" r:id="rId53"/>
    <p:sldId id="309" r:id="rId54"/>
    <p:sldId id="312" r:id="rId55"/>
    <p:sldId id="311" r:id="rId56"/>
    <p:sldId id="310" r:id="rId57"/>
    <p:sldId id="313" r:id="rId58"/>
    <p:sldId id="316" r:id="rId59"/>
    <p:sldId id="315" r:id="rId60"/>
    <p:sldId id="322" r:id="rId61"/>
    <p:sldId id="314" r:id="rId62"/>
    <p:sldId id="321" r:id="rId63"/>
    <p:sldId id="320" r:id="rId64"/>
    <p:sldId id="319" r:id="rId65"/>
    <p:sldId id="318" r:id="rId66"/>
    <p:sldId id="317" r:id="rId67"/>
    <p:sldId id="323" r:id="rId68"/>
    <p:sldId id="285"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80"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vogella.com/tutorials/MySQLJava/article.html" TargetMode="External"/><Relationship Id="rId2" Type="http://schemas.openxmlformats.org/officeDocument/2006/relationships/hyperlink" Target="https://www.javatpoint.com/example-to-connect-to-the-mysql-database" TargetMode="External"/><Relationship Id="rId1" Type="http://schemas.openxmlformats.org/officeDocument/2006/relationships/slideLayout" Target="../slideLayouts/slideLayout2.xml"/><Relationship Id="rId4" Type="http://schemas.openxmlformats.org/officeDocument/2006/relationships/hyperlink" Target="https://www.mysqltutorial.org/connecting-to-mysql-using-jdbc-driv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sql-workbench.eu/comparison/ct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beginnersbook.com/2019/02/dbms-relational-algebr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262131"/>
            <a:ext cx="9966960" cy="3205900"/>
          </a:xfrm>
        </p:spPr>
        <p:txBody>
          <a:bodyPr/>
          <a:lstStyle/>
          <a:p>
            <a:r>
              <a:rPr lang="en-IN" dirty="0" smtClean="0"/>
              <a:t>UNIT-4 : Advanced SQL</a:t>
            </a:r>
            <a:endParaRPr lang="en-IN" dirty="0"/>
          </a:p>
        </p:txBody>
      </p:sp>
      <p:sp>
        <p:nvSpPr>
          <p:cNvPr id="3" name="Subtitle 2"/>
          <p:cNvSpPr>
            <a:spLocks noGrp="1"/>
          </p:cNvSpPr>
          <p:nvPr>
            <p:ph type="subTitle" idx="1"/>
          </p:nvPr>
        </p:nvSpPr>
        <p:spPr>
          <a:xfrm>
            <a:off x="862884" y="5074275"/>
            <a:ext cx="10155635" cy="1571223"/>
          </a:xfrm>
        </p:spPr>
        <p:txBody>
          <a:bodyPr>
            <a:normAutofit fontScale="77500" lnSpcReduction="20000"/>
          </a:bodyPr>
          <a:lstStyle/>
          <a:p>
            <a:r>
              <a:rPr lang="en-IN" sz="2600" b="1" dirty="0" smtClean="0">
                <a:solidFill>
                  <a:srgbClr val="002060"/>
                </a:solidFill>
                <a:latin typeface="Lucida Sans" panose="020B0602030504020204" pitchFamily="34" charset="0"/>
              </a:rPr>
              <a:t>                 MCA250 :    Relational Database Management Systems</a:t>
            </a:r>
          </a:p>
          <a:p>
            <a:endParaRPr lang="en-IN" sz="2000" b="1" dirty="0">
              <a:solidFill>
                <a:srgbClr val="002060"/>
              </a:solidFill>
              <a:latin typeface="Lucida Sans" panose="020B0602030504020204" pitchFamily="34" charset="0"/>
            </a:endParaRPr>
          </a:p>
          <a:p>
            <a:r>
              <a:rPr lang="en-IN" sz="4800" b="1" dirty="0" smtClean="0">
                <a:solidFill>
                  <a:srgbClr val="002060"/>
                </a:solidFill>
                <a:latin typeface="Lucida Sans" panose="020B0602030504020204" pitchFamily="34" charset="0"/>
              </a:rPr>
              <a:t>                                                  	        	             Semester : II MCA</a:t>
            </a:r>
          </a:p>
          <a:p>
            <a:endParaRPr lang="en-IN" sz="4800" b="1" dirty="0">
              <a:solidFill>
                <a:srgbClr val="002060"/>
              </a:solidFill>
              <a:latin typeface="Lucida Sans" panose="020B0602030504020204" pitchFamily="34" charset="0"/>
            </a:endParaRPr>
          </a:p>
        </p:txBody>
      </p:sp>
    </p:spTree>
    <p:extLst>
      <p:ext uri="{BB962C8B-B14F-4D97-AF65-F5344CB8AC3E}">
        <p14:creationId xmlns:p14="http://schemas.microsoft.com/office/powerpoint/2010/main" val="2413330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28248" cy="502276"/>
          </a:xfrm>
        </p:spPr>
        <p:txBody>
          <a:bodyPr>
            <a:normAutofit fontScale="90000"/>
          </a:bodyPr>
          <a:lstStyle/>
          <a:p>
            <a:r>
              <a:rPr lang="en-IN" sz="2800" b="1" u="sng" dirty="0" smtClean="0">
                <a:solidFill>
                  <a:srgbClr val="C00000"/>
                </a:solidFill>
                <a:latin typeface="Lucida Sans" panose="020B0602030504020204" pitchFamily="34" charset="0"/>
              </a:rPr>
              <a:t>JDBC Architecture</a:t>
            </a:r>
            <a:r>
              <a:rPr lang="en-IN" dirty="0" smtClean="0"/>
              <a:t>:</a:t>
            </a:r>
            <a:endParaRPr lang="en-IN" dirty="0"/>
          </a:p>
        </p:txBody>
      </p:sp>
      <p:sp>
        <p:nvSpPr>
          <p:cNvPr id="3" name="Content Placeholder 2"/>
          <p:cNvSpPr>
            <a:spLocks noGrp="1"/>
          </p:cNvSpPr>
          <p:nvPr>
            <p:ph idx="1"/>
          </p:nvPr>
        </p:nvSpPr>
        <p:spPr>
          <a:xfrm>
            <a:off x="154545" y="721217"/>
            <a:ext cx="11835685" cy="6001555"/>
          </a:xfrm>
        </p:spPr>
        <p:txBody>
          <a:bodyPr>
            <a:normAutofit/>
          </a:bodyPr>
          <a:lstStyle/>
          <a:p>
            <a:pPr algn="just"/>
            <a:r>
              <a:rPr lang="en-GB" sz="2400" dirty="0">
                <a:latin typeface="Lucida Sans" panose="020B0602030504020204" pitchFamily="34" charset="0"/>
              </a:rPr>
              <a:t>The JDBC API supports both two-tier and three-tier processing models for database access but in general, JDBC Architecture consists of two layers </a:t>
            </a:r>
            <a:r>
              <a:rPr lang="en-GB" sz="2400" dirty="0" smtClean="0">
                <a:latin typeface="Lucida Sans" panose="020B0602030504020204" pitchFamily="34" charset="0"/>
              </a:rPr>
              <a:t>−</a:t>
            </a:r>
          </a:p>
          <a:p>
            <a:pPr marL="0" indent="0" algn="ctr">
              <a:buNone/>
            </a:pPr>
            <a:r>
              <a:rPr lang="en-GB" sz="2800" b="1" dirty="0" smtClean="0">
                <a:solidFill>
                  <a:srgbClr val="0070C0"/>
                </a:solidFill>
                <a:latin typeface="Lucida Sans" panose="020B0602030504020204" pitchFamily="34" charset="0"/>
              </a:rPr>
              <a:t>JDBC </a:t>
            </a:r>
            <a:r>
              <a:rPr lang="en-GB" sz="2800" b="1" dirty="0">
                <a:solidFill>
                  <a:srgbClr val="0070C0"/>
                </a:solidFill>
                <a:latin typeface="Lucida Sans" panose="020B0602030504020204" pitchFamily="34" charset="0"/>
              </a:rPr>
              <a:t>API</a:t>
            </a:r>
            <a:r>
              <a:rPr lang="en-GB" sz="2400" b="1" dirty="0">
                <a:latin typeface="Lucida Sans" panose="020B0602030504020204" pitchFamily="34" charset="0"/>
              </a:rPr>
              <a:t>:</a:t>
            </a:r>
            <a:r>
              <a:rPr lang="en-GB" sz="2400" dirty="0">
                <a:latin typeface="Lucida Sans" panose="020B0602030504020204" pitchFamily="34" charset="0"/>
              </a:rPr>
              <a:t> </a:t>
            </a:r>
            <a:r>
              <a:rPr lang="en-GB" sz="2400" dirty="0">
                <a:solidFill>
                  <a:srgbClr val="7030A0"/>
                </a:solidFill>
                <a:latin typeface="Lucida Sans" panose="020B0602030504020204" pitchFamily="34" charset="0"/>
              </a:rPr>
              <a:t>This provides the application-to-JDBC Manager connection</a:t>
            </a:r>
            <a:r>
              <a:rPr lang="en-GB" sz="2400" dirty="0">
                <a:latin typeface="Lucida Sans" panose="020B0602030504020204" pitchFamily="34" charset="0"/>
              </a:rPr>
              <a:t>.</a:t>
            </a:r>
          </a:p>
          <a:p>
            <a:pPr marL="0" indent="0" algn="ctr">
              <a:buNone/>
            </a:pPr>
            <a:r>
              <a:rPr lang="en-GB" sz="2800" b="1" dirty="0">
                <a:solidFill>
                  <a:srgbClr val="0070C0"/>
                </a:solidFill>
                <a:latin typeface="Lucida Sans" panose="020B0602030504020204" pitchFamily="34" charset="0"/>
              </a:rPr>
              <a:t>JDBC Driver API</a:t>
            </a:r>
            <a:r>
              <a:rPr lang="en-GB" sz="2400" b="1" dirty="0">
                <a:latin typeface="Lucida Sans" panose="020B0602030504020204" pitchFamily="34" charset="0"/>
              </a:rPr>
              <a:t>:</a:t>
            </a:r>
            <a:r>
              <a:rPr lang="en-GB" sz="2400" dirty="0">
                <a:latin typeface="Lucida Sans" panose="020B0602030504020204" pitchFamily="34" charset="0"/>
              </a:rPr>
              <a:t> </a:t>
            </a:r>
            <a:r>
              <a:rPr lang="en-GB" sz="2400" dirty="0">
                <a:solidFill>
                  <a:srgbClr val="7030A0"/>
                </a:solidFill>
                <a:latin typeface="Lucida Sans" panose="020B0602030504020204" pitchFamily="34" charset="0"/>
              </a:rPr>
              <a:t>This supports the JDBC Manager-to-Driver </a:t>
            </a:r>
            <a:r>
              <a:rPr lang="en-GB" sz="2400" dirty="0" smtClean="0">
                <a:solidFill>
                  <a:srgbClr val="7030A0"/>
                </a:solidFill>
                <a:latin typeface="Lucida Sans" panose="020B0602030504020204" pitchFamily="34" charset="0"/>
              </a:rPr>
              <a:t>Connection</a:t>
            </a:r>
            <a:r>
              <a:rPr lang="en-GB" sz="2400" dirty="0" smtClean="0">
                <a:latin typeface="Lucida Sans" panose="020B0602030504020204" pitchFamily="34" charset="0"/>
              </a:rPr>
              <a:t>.</a:t>
            </a:r>
          </a:p>
          <a:p>
            <a:pPr marL="0" indent="0">
              <a:buNone/>
            </a:pPr>
            <a:endParaRPr lang="en-GB" sz="2400" dirty="0">
              <a:latin typeface="Lucida Sans" panose="020B0602030504020204" pitchFamily="34" charset="0"/>
            </a:endParaRPr>
          </a:p>
          <a:p>
            <a:pPr algn="ctr"/>
            <a:endParaRPr lang="en-IN" sz="2400" dirty="0">
              <a:latin typeface="Lucida Sans" panose="020B0602030504020204" pitchFamily="34" charset="0"/>
            </a:endParaRPr>
          </a:p>
        </p:txBody>
      </p:sp>
      <p:pic>
        <p:nvPicPr>
          <p:cNvPr id="4" name="Picture 3"/>
          <p:cNvPicPr>
            <a:picLocks noChangeAspect="1"/>
          </p:cNvPicPr>
          <p:nvPr/>
        </p:nvPicPr>
        <p:blipFill>
          <a:blip r:embed="rId2"/>
          <a:stretch>
            <a:fillRect/>
          </a:stretch>
        </p:blipFill>
        <p:spPr>
          <a:xfrm>
            <a:off x="399245" y="2691685"/>
            <a:ext cx="4584879" cy="3850783"/>
          </a:xfrm>
          <a:prstGeom prst="rect">
            <a:avLst/>
          </a:prstGeom>
        </p:spPr>
      </p:pic>
      <p:pic>
        <p:nvPicPr>
          <p:cNvPr id="5" name="Picture 4"/>
          <p:cNvPicPr>
            <a:picLocks noChangeAspect="1"/>
          </p:cNvPicPr>
          <p:nvPr/>
        </p:nvPicPr>
        <p:blipFill>
          <a:blip r:embed="rId3"/>
          <a:stretch>
            <a:fillRect/>
          </a:stretch>
        </p:blipFill>
        <p:spPr>
          <a:xfrm>
            <a:off x="5228823" y="2691686"/>
            <a:ext cx="6684135" cy="4031086"/>
          </a:xfrm>
          <a:prstGeom prst="rect">
            <a:avLst/>
          </a:prstGeom>
        </p:spPr>
      </p:pic>
    </p:spTree>
    <p:extLst>
      <p:ext uri="{BB962C8B-B14F-4D97-AF65-F5344CB8AC3E}">
        <p14:creationId xmlns:p14="http://schemas.microsoft.com/office/powerpoint/2010/main" val="1953437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28248" cy="515155"/>
          </a:xfrm>
        </p:spPr>
        <p:txBody>
          <a:bodyPr>
            <a:normAutofit fontScale="90000"/>
          </a:bodyPr>
          <a:lstStyle/>
          <a:p>
            <a:r>
              <a:rPr lang="en-IN" sz="3100" b="1" u="sng" dirty="0" smtClean="0">
                <a:solidFill>
                  <a:srgbClr val="C00000"/>
                </a:solidFill>
                <a:latin typeface="Lucida Sans" panose="020B0602030504020204" pitchFamily="34" charset="0"/>
              </a:rPr>
              <a:t>JDBC Components</a:t>
            </a:r>
            <a:r>
              <a:rPr lang="en-IN" dirty="0" smtClean="0"/>
              <a:t>: </a:t>
            </a:r>
            <a:r>
              <a:rPr lang="en-IN" sz="3100" b="1" dirty="0" smtClean="0">
                <a:solidFill>
                  <a:srgbClr val="0070C0"/>
                </a:solidFill>
                <a:latin typeface="Lucida Sans" panose="020B0602030504020204" pitchFamily="34" charset="0"/>
              </a:rPr>
              <a:t>( Interfaces and Classes)</a:t>
            </a:r>
            <a:endParaRPr lang="en-IN" sz="3100" b="1" dirty="0">
              <a:solidFill>
                <a:srgbClr val="0070C0"/>
              </a:solidFill>
              <a:latin typeface="Lucida Sans" panose="020B0602030504020204" pitchFamily="34" charset="0"/>
            </a:endParaRPr>
          </a:p>
        </p:txBody>
      </p:sp>
      <p:sp>
        <p:nvSpPr>
          <p:cNvPr id="3" name="Content Placeholder 2"/>
          <p:cNvSpPr>
            <a:spLocks noGrp="1"/>
          </p:cNvSpPr>
          <p:nvPr>
            <p:ph idx="1"/>
          </p:nvPr>
        </p:nvSpPr>
        <p:spPr>
          <a:xfrm>
            <a:off x="180304" y="708338"/>
            <a:ext cx="11848564" cy="6246254"/>
          </a:xfrm>
        </p:spPr>
        <p:txBody>
          <a:bodyPr/>
          <a:lstStyle/>
          <a:p>
            <a:pPr algn="just"/>
            <a:r>
              <a:rPr lang="en-GB" b="1" dirty="0" smtClean="0">
                <a:solidFill>
                  <a:srgbClr val="FF0000"/>
                </a:solidFill>
                <a:latin typeface="Lucida Sans" panose="020B0602030504020204" pitchFamily="34" charset="0"/>
              </a:rPr>
              <a:t>Driver Manager</a:t>
            </a:r>
            <a:r>
              <a:rPr lang="en-GB" b="1" dirty="0">
                <a:latin typeface="Lucida Sans" panose="020B0602030504020204" pitchFamily="34" charset="0"/>
              </a:rPr>
              <a:t>:</a:t>
            </a:r>
            <a:r>
              <a:rPr lang="en-GB" dirty="0">
                <a:latin typeface="Lucida Sans" panose="020B0602030504020204" pitchFamily="34" charset="0"/>
              </a:rPr>
              <a:t> This class manages a list of database drivers. Matches connection requests from the java application with the proper database driver using communication sub protocol. The first driver that recognizes a certain </a:t>
            </a:r>
            <a:r>
              <a:rPr lang="en-GB" dirty="0" err="1">
                <a:latin typeface="Lucida Sans" panose="020B0602030504020204" pitchFamily="34" charset="0"/>
              </a:rPr>
              <a:t>subprotocol</a:t>
            </a:r>
            <a:r>
              <a:rPr lang="en-GB" dirty="0">
                <a:latin typeface="Lucida Sans" panose="020B0602030504020204" pitchFamily="34" charset="0"/>
              </a:rPr>
              <a:t> under JDBC will be used to establish a database Connection.</a:t>
            </a:r>
          </a:p>
          <a:p>
            <a:pPr algn="just"/>
            <a:r>
              <a:rPr lang="en-GB" b="1" dirty="0">
                <a:solidFill>
                  <a:srgbClr val="FF0000"/>
                </a:solidFill>
                <a:latin typeface="Lucida Sans" panose="020B0602030504020204" pitchFamily="34" charset="0"/>
              </a:rPr>
              <a:t>Driver</a:t>
            </a:r>
            <a:r>
              <a:rPr lang="en-GB" b="1" dirty="0">
                <a:latin typeface="Lucida Sans" panose="020B0602030504020204" pitchFamily="34" charset="0"/>
              </a:rPr>
              <a:t>:</a:t>
            </a:r>
            <a:r>
              <a:rPr lang="en-GB" dirty="0">
                <a:latin typeface="Lucida Sans" panose="020B0602030504020204" pitchFamily="34" charset="0"/>
              </a:rPr>
              <a:t> This interface handles the communications with the database server. You will interact directly with Driver objects very rarely. Instead, you use </a:t>
            </a:r>
            <a:r>
              <a:rPr lang="en-GB" dirty="0" smtClean="0">
                <a:latin typeface="Lucida Sans" panose="020B0602030504020204" pitchFamily="34" charset="0"/>
              </a:rPr>
              <a:t>Driver Manager </a:t>
            </a:r>
            <a:r>
              <a:rPr lang="en-GB" dirty="0">
                <a:latin typeface="Lucida Sans" panose="020B0602030504020204" pitchFamily="34" charset="0"/>
              </a:rPr>
              <a:t>objects, which manages objects of this type. It also abstracts the details associated with working with Driver objects.</a:t>
            </a:r>
          </a:p>
          <a:p>
            <a:pPr algn="just"/>
            <a:r>
              <a:rPr lang="en-GB" b="1" dirty="0">
                <a:solidFill>
                  <a:srgbClr val="FF0000"/>
                </a:solidFill>
                <a:latin typeface="Lucida Sans" panose="020B0602030504020204" pitchFamily="34" charset="0"/>
              </a:rPr>
              <a:t>Connection</a:t>
            </a:r>
            <a:r>
              <a:rPr lang="en-GB" b="1" dirty="0">
                <a:latin typeface="Lucida Sans" panose="020B0602030504020204" pitchFamily="34" charset="0"/>
              </a:rPr>
              <a:t>:</a:t>
            </a:r>
            <a:r>
              <a:rPr lang="en-GB" dirty="0">
                <a:latin typeface="Lucida Sans" panose="020B0602030504020204" pitchFamily="34" charset="0"/>
              </a:rPr>
              <a:t> This interface with all methods for contacting a database. The connection object represents communication context, i.e., all communication with database is through connection object only.</a:t>
            </a:r>
          </a:p>
          <a:p>
            <a:pPr algn="just"/>
            <a:r>
              <a:rPr lang="en-GB" b="1" dirty="0">
                <a:solidFill>
                  <a:srgbClr val="FF0000"/>
                </a:solidFill>
                <a:latin typeface="Lucida Sans" panose="020B0602030504020204" pitchFamily="34" charset="0"/>
              </a:rPr>
              <a:t>Statement:</a:t>
            </a:r>
            <a:r>
              <a:rPr lang="en-GB" dirty="0">
                <a:latin typeface="Lucida Sans" panose="020B0602030504020204" pitchFamily="34" charset="0"/>
              </a:rPr>
              <a:t> You use objects created from this interface to submit the SQL statements to the database. Some derived interfaces accept parameters in addition to executing stored procedures.</a:t>
            </a:r>
          </a:p>
          <a:p>
            <a:pPr algn="just"/>
            <a:r>
              <a:rPr lang="en-GB" b="1" dirty="0" smtClean="0">
                <a:solidFill>
                  <a:srgbClr val="FF0000"/>
                </a:solidFill>
                <a:latin typeface="Lucida Sans" panose="020B0602030504020204" pitchFamily="34" charset="0"/>
              </a:rPr>
              <a:t>Result Set</a:t>
            </a:r>
            <a:r>
              <a:rPr lang="en-GB" b="1" dirty="0">
                <a:latin typeface="Lucida Sans" panose="020B0602030504020204" pitchFamily="34" charset="0"/>
              </a:rPr>
              <a:t>:</a:t>
            </a:r>
            <a:r>
              <a:rPr lang="en-GB" dirty="0">
                <a:latin typeface="Lucida Sans" panose="020B0602030504020204" pitchFamily="34" charset="0"/>
              </a:rPr>
              <a:t> These objects hold data retrieved from a database after you execute an SQL query using Statement objects. It acts as an iterator to allow you to move through its data.</a:t>
            </a:r>
          </a:p>
          <a:p>
            <a:pPr algn="just"/>
            <a:r>
              <a:rPr lang="en-GB" b="1" dirty="0" smtClean="0">
                <a:solidFill>
                  <a:srgbClr val="FF0000"/>
                </a:solidFill>
                <a:latin typeface="Lucida Sans" panose="020B0602030504020204" pitchFamily="34" charset="0"/>
              </a:rPr>
              <a:t>SQL Exception</a:t>
            </a:r>
            <a:r>
              <a:rPr lang="en-GB" b="1" dirty="0">
                <a:latin typeface="Lucida Sans" panose="020B0602030504020204" pitchFamily="34" charset="0"/>
              </a:rPr>
              <a:t>:</a:t>
            </a:r>
            <a:r>
              <a:rPr lang="en-GB" dirty="0">
                <a:latin typeface="Lucida Sans" panose="020B0602030504020204" pitchFamily="34" charset="0"/>
              </a:rPr>
              <a:t> This class handles any errors that occur in a database application.</a:t>
            </a:r>
          </a:p>
          <a:p>
            <a:endParaRPr lang="en-IN" dirty="0"/>
          </a:p>
        </p:txBody>
      </p:sp>
    </p:spTree>
    <p:extLst>
      <p:ext uri="{BB962C8B-B14F-4D97-AF65-F5344CB8AC3E}">
        <p14:creationId xmlns:p14="http://schemas.microsoft.com/office/powerpoint/2010/main" val="3575225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425"/>
            <a:ext cx="10947944" cy="1004552"/>
          </a:xfrm>
        </p:spPr>
        <p:txBody>
          <a:bodyPr>
            <a:normAutofit/>
          </a:bodyPr>
          <a:lstStyle/>
          <a:p>
            <a:r>
              <a:rPr lang="en-IN" sz="3200" b="1" u="sng" dirty="0" smtClean="0">
                <a:solidFill>
                  <a:srgbClr val="C00000"/>
                </a:solidFill>
                <a:latin typeface="Lucida Sans" panose="020B0602030504020204" pitchFamily="34" charset="0"/>
              </a:rPr>
              <a:t>JDBC DRIVERS:</a:t>
            </a:r>
            <a:endParaRPr lang="en-IN" sz="32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41668" y="643943"/>
            <a:ext cx="11771290" cy="6040191"/>
          </a:xfrm>
        </p:spPr>
        <p:txBody>
          <a:bodyPr>
            <a:normAutofit/>
          </a:bodyPr>
          <a:lstStyle/>
          <a:p>
            <a:pPr>
              <a:lnSpc>
                <a:spcPct val="150000"/>
              </a:lnSpc>
            </a:pPr>
            <a:r>
              <a:rPr lang="en-GB" dirty="0">
                <a:latin typeface="Lucida Sans" panose="020B0602030504020204" pitchFamily="34" charset="0"/>
              </a:rPr>
              <a:t>JDBC drivers are </a:t>
            </a:r>
            <a:r>
              <a:rPr lang="en-GB" b="1" dirty="0">
                <a:solidFill>
                  <a:srgbClr val="C00000"/>
                </a:solidFill>
                <a:latin typeface="Lucida Sans" panose="020B0602030504020204" pitchFamily="34" charset="0"/>
              </a:rPr>
              <a:t>client-side </a:t>
            </a:r>
            <a:r>
              <a:rPr lang="en-GB" b="1" dirty="0" smtClean="0">
                <a:solidFill>
                  <a:srgbClr val="C00000"/>
                </a:solidFill>
                <a:latin typeface="Lucida Sans" panose="020B0602030504020204" pitchFamily="34" charset="0"/>
              </a:rPr>
              <a:t>adapters</a:t>
            </a:r>
            <a:r>
              <a:rPr lang="en-GB" b="1" dirty="0">
                <a:solidFill>
                  <a:srgbClr val="C00000"/>
                </a:solidFill>
                <a:latin typeface="Lucida Sans" panose="020B0602030504020204" pitchFamily="34" charset="0"/>
              </a:rPr>
              <a:t> </a:t>
            </a:r>
            <a:r>
              <a:rPr lang="en-GB" dirty="0">
                <a:latin typeface="Lucida Sans" panose="020B0602030504020204" pitchFamily="34" charset="0"/>
              </a:rPr>
              <a:t>(installed on the client machine, not on the server) that convert requests from </a:t>
            </a:r>
            <a:r>
              <a:rPr lang="en-GB" dirty="0" smtClean="0">
                <a:latin typeface="Lucida Sans" panose="020B0602030504020204" pitchFamily="34" charset="0"/>
              </a:rPr>
              <a:t>Java </a:t>
            </a:r>
            <a:r>
              <a:rPr lang="en-GB" dirty="0">
                <a:latin typeface="Lucida Sans" panose="020B0602030504020204" pitchFamily="34" charset="0"/>
              </a:rPr>
              <a:t>programs to a protocol that the DBMS can understand</a:t>
            </a:r>
            <a:r>
              <a:rPr lang="en-GB" dirty="0" smtClean="0">
                <a:latin typeface="Lucida Sans" panose="020B0602030504020204" pitchFamily="34" charset="0"/>
              </a:rPr>
              <a:t>.</a:t>
            </a:r>
          </a:p>
          <a:p>
            <a:pPr algn="just"/>
            <a:r>
              <a:rPr lang="en-GB" sz="2800" b="1" dirty="0" smtClean="0">
                <a:solidFill>
                  <a:srgbClr val="003300"/>
                </a:solidFill>
                <a:latin typeface="Lucida Sans" panose="020B0602030504020204" pitchFamily="34" charset="0"/>
              </a:rPr>
              <a:t>Types:</a:t>
            </a:r>
            <a:endParaRPr lang="en-GB" sz="2800" b="1" dirty="0">
              <a:solidFill>
                <a:srgbClr val="003300"/>
              </a:solidFill>
              <a:latin typeface="Lucida Sans" panose="020B0602030504020204" pitchFamily="34" charset="0"/>
            </a:endParaRPr>
          </a:p>
          <a:p>
            <a:pPr marL="0" indent="0" algn="just">
              <a:buNone/>
            </a:pPr>
            <a:r>
              <a:rPr lang="en-GB" dirty="0">
                <a:latin typeface="Lucida Sans" panose="020B0602030504020204" pitchFamily="34" charset="0"/>
              </a:rPr>
              <a:t>Commercial and free drivers provide connectivity to most relational-database servers. These drivers fall into one of the following types:</a:t>
            </a:r>
          </a:p>
          <a:p>
            <a:pPr marL="0" indent="0" algn="just">
              <a:buNone/>
            </a:pPr>
            <a:r>
              <a:rPr lang="en-GB" b="1" dirty="0" smtClean="0">
                <a:solidFill>
                  <a:srgbClr val="7030A0"/>
                </a:solidFill>
                <a:latin typeface="Lucida Sans" panose="020B0602030504020204" pitchFamily="34" charset="0"/>
              </a:rPr>
              <a:t>1. Type 1</a:t>
            </a:r>
            <a:r>
              <a:rPr lang="en-GB" dirty="0" smtClean="0">
                <a:latin typeface="Lucida Sans" panose="020B0602030504020204" pitchFamily="34" charset="0"/>
              </a:rPr>
              <a:t>:</a:t>
            </a:r>
            <a:r>
              <a:rPr lang="en-GB" dirty="0">
                <a:latin typeface="Lucida Sans" panose="020B0602030504020204" pitchFamily="34" charset="0"/>
              </a:rPr>
              <a:t> that calls native code of the locally available ODBC driver. </a:t>
            </a:r>
            <a:r>
              <a:rPr lang="en-GB" dirty="0">
                <a:solidFill>
                  <a:srgbClr val="FF0000"/>
                </a:solidFill>
                <a:latin typeface="Lucida Sans" panose="020B0602030504020204" pitchFamily="34" charset="0"/>
              </a:rPr>
              <a:t>(Note: In JDBC 4.2,  </a:t>
            </a:r>
            <a:r>
              <a:rPr lang="en-GB" dirty="0" smtClean="0">
                <a:solidFill>
                  <a:srgbClr val="FF0000"/>
                </a:solidFill>
                <a:latin typeface="Lucida Sans" panose="020B0602030504020204" pitchFamily="34" charset="0"/>
              </a:rPr>
              <a:t>  </a:t>
            </a:r>
          </a:p>
          <a:p>
            <a:pPr marL="0" indent="0" algn="just">
              <a:buNone/>
            </a:pPr>
            <a:r>
              <a:rPr lang="en-GB" dirty="0">
                <a:solidFill>
                  <a:srgbClr val="FF0000"/>
                </a:solidFill>
                <a:latin typeface="Lucida Sans" panose="020B0602030504020204" pitchFamily="34" charset="0"/>
              </a:rPr>
              <a:t> </a:t>
            </a:r>
            <a:r>
              <a:rPr lang="en-GB" dirty="0" smtClean="0">
                <a:solidFill>
                  <a:srgbClr val="FF0000"/>
                </a:solidFill>
                <a:latin typeface="Lucida Sans" panose="020B0602030504020204" pitchFamily="34" charset="0"/>
              </a:rPr>
              <a:t>                JDBC-ODBC </a:t>
            </a:r>
            <a:r>
              <a:rPr lang="en-GB" dirty="0">
                <a:solidFill>
                  <a:srgbClr val="FF0000"/>
                </a:solidFill>
                <a:latin typeface="Lucida Sans" panose="020B0602030504020204" pitchFamily="34" charset="0"/>
              </a:rPr>
              <a:t>bridge has been </a:t>
            </a:r>
            <a:r>
              <a:rPr lang="en-GB" dirty="0" smtClean="0">
                <a:solidFill>
                  <a:srgbClr val="FF0000"/>
                </a:solidFill>
                <a:latin typeface="Lucida Sans" panose="020B0602030504020204" pitchFamily="34" charset="0"/>
              </a:rPr>
              <a:t>removed)</a:t>
            </a:r>
            <a:endParaRPr lang="en-GB" dirty="0">
              <a:solidFill>
                <a:srgbClr val="FF0000"/>
              </a:solidFill>
              <a:latin typeface="Lucida Sans" panose="020B0602030504020204" pitchFamily="34" charset="0"/>
            </a:endParaRPr>
          </a:p>
          <a:p>
            <a:pPr marL="0" indent="0" algn="just">
              <a:buNone/>
            </a:pPr>
            <a:r>
              <a:rPr lang="en-GB" b="1" dirty="0" smtClean="0">
                <a:solidFill>
                  <a:srgbClr val="7030A0"/>
                </a:solidFill>
                <a:latin typeface="Lucida Sans" panose="020B0602030504020204" pitchFamily="34" charset="0"/>
              </a:rPr>
              <a:t>2. Type 2</a:t>
            </a:r>
            <a:r>
              <a:rPr lang="en-GB" dirty="0" smtClean="0">
                <a:latin typeface="Lucida Sans" panose="020B0602030504020204" pitchFamily="34" charset="0"/>
              </a:rPr>
              <a:t>:</a:t>
            </a:r>
            <a:r>
              <a:rPr lang="en-GB" dirty="0">
                <a:latin typeface="Lucida Sans" panose="020B0602030504020204" pitchFamily="34" charset="0"/>
              </a:rPr>
              <a:t> that calls database vendor native library on a client side. This code then talks to </a:t>
            </a:r>
            <a:endParaRPr lang="en-GB" dirty="0" smtClean="0">
              <a:latin typeface="Lucida Sans" panose="020B0602030504020204" pitchFamily="34" charset="0"/>
            </a:endParaRP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database </a:t>
            </a:r>
            <a:r>
              <a:rPr lang="en-GB" dirty="0">
                <a:latin typeface="Lucida Sans" panose="020B0602030504020204" pitchFamily="34" charset="0"/>
              </a:rPr>
              <a:t>over the network.</a:t>
            </a:r>
          </a:p>
          <a:p>
            <a:pPr marL="0" indent="0" algn="just">
              <a:buNone/>
            </a:pPr>
            <a:r>
              <a:rPr lang="en-GB" b="1" dirty="0" smtClean="0">
                <a:solidFill>
                  <a:srgbClr val="7030A0"/>
                </a:solidFill>
                <a:latin typeface="Lucida Sans" panose="020B0602030504020204" pitchFamily="34" charset="0"/>
              </a:rPr>
              <a:t>3. Type 3</a:t>
            </a:r>
            <a:r>
              <a:rPr lang="en-GB" dirty="0" smtClean="0">
                <a:latin typeface="Lucida Sans" panose="020B0602030504020204" pitchFamily="34" charset="0"/>
              </a:rPr>
              <a:t>: </a:t>
            </a:r>
            <a:r>
              <a:rPr lang="en-GB" dirty="0">
                <a:latin typeface="Lucida Sans" panose="020B0602030504020204" pitchFamily="34" charset="0"/>
              </a:rPr>
              <a:t>the pure-java driver that talks with the server-side middleware that then talks to </a:t>
            </a:r>
            <a:endParaRPr lang="en-GB" dirty="0" smtClean="0">
              <a:latin typeface="Lucida Sans" panose="020B0602030504020204" pitchFamily="34" charset="0"/>
            </a:endParaRP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the </a:t>
            </a:r>
            <a:r>
              <a:rPr lang="en-GB" dirty="0">
                <a:latin typeface="Lucida Sans" panose="020B0602030504020204" pitchFamily="34" charset="0"/>
              </a:rPr>
              <a:t>database.</a:t>
            </a:r>
          </a:p>
          <a:p>
            <a:pPr marL="0" indent="0" algn="just">
              <a:buNone/>
            </a:pPr>
            <a:r>
              <a:rPr lang="en-GB" b="1" dirty="0" smtClean="0">
                <a:solidFill>
                  <a:srgbClr val="7030A0"/>
                </a:solidFill>
                <a:latin typeface="Lucida Sans" panose="020B0602030504020204" pitchFamily="34" charset="0"/>
              </a:rPr>
              <a:t>4. Type 4</a:t>
            </a:r>
            <a:r>
              <a:rPr lang="en-GB" dirty="0" smtClean="0">
                <a:latin typeface="Lucida Sans" panose="020B0602030504020204" pitchFamily="34" charset="0"/>
              </a:rPr>
              <a:t>: </a:t>
            </a:r>
            <a:r>
              <a:rPr lang="en-GB" dirty="0">
                <a:latin typeface="Lucida Sans" panose="020B0602030504020204" pitchFamily="34" charset="0"/>
              </a:rPr>
              <a:t>the pure-java driver that uses database native protocol.</a:t>
            </a:r>
          </a:p>
          <a:p>
            <a:pPr>
              <a:lnSpc>
                <a:spcPct val="150000"/>
              </a:lnSpc>
            </a:pPr>
            <a:endParaRPr lang="en-IN" dirty="0">
              <a:latin typeface="Lucida Sans" panose="020B0602030504020204" pitchFamily="34" charset="0"/>
            </a:endParaRPr>
          </a:p>
        </p:txBody>
      </p:sp>
    </p:spTree>
    <p:extLst>
      <p:ext uri="{BB962C8B-B14F-4D97-AF65-F5344CB8AC3E}">
        <p14:creationId xmlns:p14="http://schemas.microsoft.com/office/powerpoint/2010/main" val="425406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0"/>
            <a:ext cx="10973702" cy="708338"/>
          </a:xfrm>
        </p:spPr>
        <p:txBody>
          <a:bodyPr>
            <a:normAutofit fontScale="90000"/>
          </a:bodyPr>
          <a:lstStyle/>
          <a:p>
            <a:r>
              <a:rPr lang="en-IN" sz="2800" b="1" dirty="0" smtClean="0">
                <a:solidFill>
                  <a:srgbClr val="C00000"/>
                </a:solidFill>
                <a:latin typeface="Lucida Sans" panose="020B0602030504020204" pitchFamily="34" charset="0"/>
              </a:rPr>
              <a:t>JDBC Connection</a:t>
            </a:r>
            <a:r>
              <a:rPr lang="en-IN" dirty="0" smtClean="0"/>
              <a:t>:</a:t>
            </a:r>
            <a:endParaRPr lang="en-IN" dirty="0"/>
          </a:p>
        </p:txBody>
      </p:sp>
      <p:sp>
        <p:nvSpPr>
          <p:cNvPr id="3" name="Content Placeholder 2"/>
          <p:cNvSpPr>
            <a:spLocks noGrp="1"/>
          </p:cNvSpPr>
          <p:nvPr>
            <p:ph idx="1"/>
          </p:nvPr>
        </p:nvSpPr>
        <p:spPr>
          <a:xfrm>
            <a:off x="154546" y="837126"/>
            <a:ext cx="10973702" cy="5859888"/>
          </a:xfrm>
        </p:spPr>
        <p:txBody>
          <a:bodyPr>
            <a:normAutofit fontScale="92500" lnSpcReduction="10000"/>
          </a:bodyPr>
          <a:lstStyle/>
          <a:p>
            <a:pPr marL="0" indent="0">
              <a:buNone/>
            </a:pPr>
            <a:r>
              <a:rPr lang="en-GB" sz="2400" dirty="0">
                <a:latin typeface="Lucida Sans" panose="020B0602030504020204" pitchFamily="34" charset="0"/>
              </a:rPr>
              <a:t>The steps for connecting to a database with </a:t>
            </a:r>
            <a:r>
              <a:rPr lang="en-GB" sz="2400" b="1" dirty="0">
                <a:solidFill>
                  <a:srgbClr val="C00000"/>
                </a:solidFill>
                <a:latin typeface="Lucida Sans" panose="020B0602030504020204" pitchFamily="34" charset="0"/>
              </a:rPr>
              <a:t>JDBC</a:t>
            </a:r>
            <a:r>
              <a:rPr lang="en-GB" sz="2400" dirty="0">
                <a:latin typeface="Lucida Sans" panose="020B0602030504020204" pitchFamily="34" charset="0"/>
              </a:rPr>
              <a:t> are as follows:</a:t>
            </a:r>
          </a:p>
          <a:p>
            <a:pPr marL="457200" indent="-457200">
              <a:lnSpc>
                <a:spcPct val="150000"/>
              </a:lnSpc>
              <a:buFont typeface="+mj-lt"/>
              <a:buAutoNum type="arabicPeriod"/>
            </a:pPr>
            <a:r>
              <a:rPr lang="en-GB" sz="2400" b="1" dirty="0">
                <a:solidFill>
                  <a:srgbClr val="7030A0"/>
                </a:solidFill>
                <a:latin typeface="Lucida Sans" panose="020B0602030504020204" pitchFamily="34" charset="0"/>
              </a:rPr>
              <a:t>Install or locate the database you want to access.</a:t>
            </a:r>
          </a:p>
          <a:p>
            <a:pPr marL="457200" indent="-457200">
              <a:lnSpc>
                <a:spcPct val="150000"/>
              </a:lnSpc>
              <a:buFont typeface="+mj-lt"/>
              <a:buAutoNum type="arabicPeriod"/>
            </a:pPr>
            <a:r>
              <a:rPr lang="en-GB" sz="2400" b="1" dirty="0">
                <a:solidFill>
                  <a:srgbClr val="7030A0"/>
                </a:solidFill>
                <a:latin typeface="Lucida Sans" panose="020B0602030504020204" pitchFamily="34" charset="0"/>
              </a:rPr>
              <a:t>Include the JDBC library.</a:t>
            </a:r>
          </a:p>
          <a:p>
            <a:pPr marL="457200" indent="-457200">
              <a:lnSpc>
                <a:spcPct val="150000"/>
              </a:lnSpc>
              <a:buFont typeface="+mj-lt"/>
              <a:buAutoNum type="arabicPeriod"/>
            </a:pPr>
            <a:r>
              <a:rPr lang="en-GB" sz="2400" b="1" dirty="0">
                <a:solidFill>
                  <a:srgbClr val="7030A0"/>
                </a:solidFill>
                <a:latin typeface="Lucida Sans" panose="020B0602030504020204" pitchFamily="34" charset="0"/>
              </a:rPr>
              <a:t>Ensure the JDBC driver you need is on your </a:t>
            </a:r>
            <a:r>
              <a:rPr lang="en-GB" sz="2400" b="1" dirty="0" smtClean="0">
                <a:solidFill>
                  <a:srgbClr val="7030A0"/>
                </a:solidFill>
                <a:latin typeface="Lucida Sans" panose="020B0602030504020204" pitchFamily="34" charset="0"/>
              </a:rPr>
              <a:t>class path.</a:t>
            </a:r>
            <a:endParaRPr lang="en-GB" sz="2400" b="1" dirty="0">
              <a:solidFill>
                <a:srgbClr val="7030A0"/>
              </a:solidFill>
              <a:latin typeface="Lucida Sans" panose="020B0602030504020204" pitchFamily="34" charset="0"/>
            </a:endParaRPr>
          </a:p>
          <a:p>
            <a:pPr marL="457200" indent="-457200">
              <a:lnSpc>
                <a:spcPct val="150000"/>
              </a:lnSpc>
              <a:buFont typeface="+mj-lt"/>
              <a:buAutoNum type="arabicPeriod"/>
            </a:pPr>
            <a:r>
              <a:rPr lang="en-GB" sz="2400" b="1" dirty="0">
                <a:solidFill>
                  <a:srgbClr val="7030A0"/>
                </a:solidFill>
                <a:latin typeface="Lucida Sans" panose="020B0602030504020204" pitchFamily="34" charset="0"/>
              </a:rPr>
              <a:t>Use the JDBC library to obtain a connection to the database.</a:t>
            </a:r>
          </a:p>
          <a:p>
            <a:pPr marL="457200" indent="-457200">
              <a:lnSpc>
                <a:spcPct val="150000"/>
              </a:lnSpc>
              <a:buFont typeface="+mj-lt"/>
              <a:buAutoNum type="arabicPeriod"/>
            </a:pPr>
            <a:r>
              <a:rPr lang="en-GB" sz="2400" b="1" dirty="0">
                <a:solidFill>
                  <a:srgbClr val="7030A0"/>
                </a:solidFill>
                <a:latin typeface="Lucida Sans" panose="020B0602030504020204" pitchFamily="34" charset="0"/>
              </a:rPr>
              <a:t>Use the connection to issue SQL commands.</a:t>
            </a:r>
          </a:p>
          <a:p>
            <a:pPr marL="457200" indent="-457200">
              <a:lnSpc>
                <a:spcPct val="150000"/>
              </a:lnSpc>
              <a:buFont typeface="+mj-lt"/>
              <a:buAutoNum type="arabicPeriod"/>
            </a:pPr>
            <a:r>
              <a:rPr lang="en-GB" sz="2400" b="1" dirty="0">
                <a:solidFill>
                  <a:srgbClr val="7030A0"/>
                </a:solidFill>
                <a:latin typeface="Lucida Sans" panose="020B0602030504020204" pitchFamily="34" charset="0"/>
              </a:rPr>
              <a:t>Close the connection when you're finished</a:t>
            </a:r>
            <a:r>
              <a:rPr lang="en-GB" sz="2400" b="1" dirty="0" smtClean="0">
                <a:solidFill>
                  <a:srgbClr val="7030A0"/>
                </a:solidFill>
                <a:latin typeface="Lucida Sans" panose="020B0602030504020204" pitchFamily="34" charset="0"/>
              </a:rPr>
              <a:t>.</a:t>
            </a:r>
          </a:p>
          <a:p>
            <a:pPr marL="0" indent="0">
              <a:buNone/>
            </a:pPr>
            <a:endParaRPr lang="en-GB" sz="2400" dirty="0">
              <a:latin typeface="Lucida Sans" panose="020B0602030504020204" pitchFamily="34" charset="0"/>
            </a:endParaRPr>
          </a:p>
          <a:p>
            <a:pPr marL="0" indent="0">
              <a:buNone/>
            </a:pPr>
            <a:r>
              <a:rPr lang="en-IN" sz="2400" dirty="0">
                <a:hlinkClick r:id="rId2"/>
              </a:rPr>
              <a:t>https://</a:t>
            </a:r>
            <a:r>
              <a:rPr lang="en-IN" sz="2400" dirty="0" smtClean="0">
                <a:hlinkClick r:id="rId2"/>
              </a:rPr>
              <a:t>www.javatpoint.com/example-to-connect-to-the-mysql-database</a:t>
            </a:r>
            <a:endParaRPr lang="en-IN" sz="2400" dirty="0" smtClean="0"/>
          </a:p>
          <a:p>
            <a:pPr marL="0" indent="0">
              <a:buNone/>
            </a:pPr>
            <a:r>
              <a:rPr lang="en-IN" sz="2400" dirty="0">
                <a:hlinkClick r:id="rId3"/>
              </a:rPr>
              <a:t>https://</a:t>
            </a:r>
            <a:r>
              <a:rPr lang="en-IN" sz="2400" dirty="0" smtClean="0">
                <a:hlinkClick r:id="rId3"/>
              </a:rPr>
              <a:t>www.vogella.com/tutorials/MySQLJava/article.html</a:t>
            </a:r>
            <a:endParaRPr lang="en-IN" sz="2400" dirty="0" smtClean="0"/>
          </a:p>
          <a:p>
            <a:pPr marL="0" indent="0">
              <a:buNone/>
            </a:pPr>
            <a:r>
              <a:rPr lang="en-IN" sz="2400" dirty="0">
                <a:hlinkClick r:id="rId4"/>
              </a:rPr>
              <a:t>https://www.mysqltutorial.org/connecting-to-mysql-using-jdbc-driver/</a:t>
            </a:r>
            <a:endParaRPr lang="en-GB" sz="2400" dirty="0">
              <a:latin typeface="Lucida Sans" panose="020B0602030504020204" pitchFamily="34" charset="0"/>
            </a:endParaRPr>
          </a:p>
          <a:p>
            <a:endParaRPr lang="en-IN" dirty="0"/>
          </a:p>
        </p:txBody>
      </p:sp>
    </p:spTree>
    <p:extLst>
      <p:ext uri="{BB962C8B-B14F-4D97-AF65-F5344CB8AC3E}">
        <p14:creationId xmlns:p14="http://schemas.microsoft.com/office/powerpoint/2010/main" val="1755538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502276"/>
            <a:ext cx="10973702" cy="1493949"/>
          </a:xfrm>
        </p:spPr>
        <p:txBody>
          <a:bodyPr>
            <a:normAutofit/>
          </a:bodyPr>
          <a:lstStyle/>
          <a:p>
            <a:r>
              <a:rPr lang="en-IN" sz="3200" b="1" u="sng" dirty="0" smtClean="0">
                <a:solidFill>
                  <a:srgbClr val="C00000"/>
                </a:solidFill>
                <a:latin typeface="Lucida Sans" panose="020B0602030504020204" pitchFamily="34" charset="0"/>
              </a:rPr>
              <a:t>ODBC</a:t>
            </a:r>
            <a:r>
              <a:rPr lang="en-IN" sz="3200" b="1" dirty="0" smtClean="0">
                <a:solidFill>
                  <a:srgbClr val="C00000"/>
                </a:solidFill>
                <a:latin typeface="Lucida Sans" panose="020B0602030504020204" pitchFamily="34" charset="0"/>
              </a:rPr>
              <a:t>:</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54545" y="515155"/>
            <a:ext cx="11745533" cy="6130344"/>
          </a:xfrm>
        </p:spPr>
        <p:txBody>
          <a:bodyPr>
            <a:normAutofit fontScale="85000" lnSpcReduction="10000"/>
          </a:bodyPr>
          <a:lstStyle/>
          <a:p>
            <a:pPr>
              <a:lnSpc>
                <a:spcPct val="150000"/>
              </a:lnSpc>
            </a:pPr>
            <a:r>
              <a:rPr lang="en-GB" b="1" dirty="0">
                <a:solidFill>
                  <a:srgbClr val="C00000"/>
                </a:solidFill>
                <a:latin typeface="Lucida Sans" panose="020B0602030504020204" pitchFamily="34" charset="0"/>
              </a:rPr>
              <a:t>O</a:t>
            </a:r>
            <a:r>
              <a:rPr lang="en-GB" b="1" dirty="0">
                <a:latin typeface="Lucida Sans" panose="020B0602030504020204" pitchFamily="34" charset="0"/>
              </a:rPr>
              <a:t>pen </a:t>
            </a:r>
            <a:r>
              <a:rPr lang="en-GB" b="1" dirty="0" err="1" smtClean="0">
                <a:solidFill>
                  <a:srgbClr val="C00000"/>
                </a:solidFill>
                <a:latin typeface="Lucida Sans" panose="020B0602030504020204" pitchFamily="34" charset="0"/>
              </a:rPr>
              <a:t>D</a:t>
            </a:r>
            <a:r>
              <a:rPr lang="en-GB" b="1" dirty="0" err="1" smtClean="0">
                <a:latin typeface="Lucida Sans" panose="020B0602030504020204" pitchFamily="34" charset="0"/>
              </a:rPr>
              <a:t>ata</a:t>
            </a:r>
            <a:r>
              <a:rPr lang="en-GB" b="1" dirty="0" err="1" smtClean="0">
                <a:solidFill>
                  <a:srgbClr val="C00000"/>
                </a:solidFill>
                <a:latin typeface="Lucida Sans" panose="020B0602030504020204" pitchFamily="34" charset="0"/>
              </a:rPr>
              <a:t>B</a:t>
            </a:r>
            <a:r>
              <a:rPr lang="en-GB" b="1" dirty="0" err="1" smtClean="0">
                <a:latin typeface="Lucida Sans" panose="020B0602030504020204" pitchFamily="34" charset="0"/>
              </a:rPr>
              <a:t>ase</a:t>
            </a:r>
            <a:r>
              <a:rPr lang="en-GB" b="1" dirty="0" smtClean="0">
                <a:latin typeface="Lucida Sans" panose="020B0602030504020204" pitchFamily="34" charset="0"/>
              </a:rPr>
              <a:t> </a:t>
            </a:r>
            <a:r>
              <a:rPr lang="en-GB" b="1" dirty="0">
                <a:solidFill>
                  <a:srgbClr val="C00000"/>
                </a:solidFill>
                <a:latin typeface="Lucida Sans" panose="020B0602030504020204" pitchFamily="34" charset="0"/>
              </a:rPr>
              <a:t>C</a:t>
            </a:r>
            <a:r>
              <a:rPr lang="en-GB" b="1" dirty="0">
                <a:latin typeface="Lucida Sans" panose="020B0602030504020204" pitchFamily="34" charset="0"/>
              </a:rPr>
              <a:t>onnectivity</a:t>
            </a:r>
            <a:r>
              <a:rPr lang="en-GB" dirty="0">
                <a:latin typeface="Lucida Sans" panose="020B0602030504020204" pitchFamily="34" charset="0"/>
              </a:rPr>
              <a:t> </a:t>
            </a:r>
            <a:r>
              <a:rPr lang="en-GB" dirty="0">
                <a:solidFill>
                  <a:srgbClr val="C00000"/>
                </a:solidFill>
                <a:latin typeface="Lucida Sans" panose="020B0602030504020204" pitchFamily="34" charset="0"/>
              </a:rPr>
              <a:t>(</a:t>
            </a:r>
            <a:r>
              <a:rPr lang="en-GB" b="1" dirty="0">
                <a:solidFill>
                  <a:srgbClr val="C00000"/>
                </a:solidFill>
                <a:latin typeface="Lucida Sans" panose="020B0602030504020204" pitchFamily="34" charset="0"/>
              </a:rPr>
              <a:t>ODBC</a:t>
            </a:r>
            <a:r>
              <a:rPr lang="en-GB" dirty="0">
                <a:solidFill>
                  <a:srgbClr val="C00000"/>
                </a:solidFill>
                <a:latin typeface="Lucida Sans" panose="020B0602030504020204" pitchFamily="34" charset="0"/>
              </a:rPr>
              <a:t>) </a:t>
            </a:r>
            <a:r>
              <a:rPr lang="en-GB" dirty="0">
                <a:latin typeface="Lucida Sans" panose="020B0602030504020204" pitchFamily="34" charset="0"/>
              </a:rPr>
              <a:t>is a standard application programming </a:t>
            </a:r>
            <a:r>
              <a:rPr lang="en-GB" dirty="0" smtClean="0">
                <a:latin typeface="Lucida Sans" panose="020B0602030504020204" pitchFamily="34" charset="0"/>
              </a:rPr>
              <a:t>interface</a:t>
            </a:r>
            <a:r>
              <a:rPr lang="en-GB" dirty="0">
                <a:latin typeface="Lucida Sans" panose="020B0602030504020204" pitchFamily="34" charset="0"/>
              </a:rPr>
              <a:t> </a:t>
            </a:r>
            <a:r>
              <a:rPr lang="en-GB" dirty="0" smtClean="0">
                <a:latin typeface="Lucida Sans" panose="020B0602030504020204" pitchFamily="34" charset="0"/>
              </a:rPr>
              <a:t>(API</a:t>
            </a:r>
            <a:r>
              <a:rPr lang="en-GB" dirty="0">
                <a:latin typeface="Lucida Sans" panose="020B0602030504020204" pitchFamily="34" charset="0"/>
              </a:rPr>
              <a:t>) for accessing database management systems (DBMS</a:t>
            </a:r>
            <a:r>
              <a:rPr lang="en-GB" dirty="0" smtClean="0">
                <a:latin typeface="Lucida Sans" panose="020B0602030504020204" pitchFamily="34" charset="0"/>
              </a:rPr>
              <a:t>).</a:t>
            </a:r>
          </a:p>
          <a:p>
            <a:pPr algn="just">
              <a:lnSpc>
                <a:spcPct val="150000"/>
              </a:lnSpc>
            </a:pPr>
            <a:r>
              <a:rPr lang="en-GB" dirty="0">
                <a:latin typeface="Lucida Sans" panose="020B0602030504020204" pitchFamily="34" charset="0"/>
              </a:rPr>
              <a:t>The designers of </a:t>
            </a:r>
            <a:r>
              <a:rPr lang="en-GB" b="1" dirty="0">
                <a:solidFill>
                  <a:srgbClr val="C00000"/>
                </a:solidFill>
                <a:latin typeface="Lucida Sans" panose="020B0602030504020204" pitchFamily="34" charset="0"/>
              </a:rPr>
              <a:t>ODBC</a:t>
            </a:r>
            <a:r>
              <a:rPr lang="en-GB" dirty="0">
                <a:latin typeface="Lucida Sans" panose="020B0602030504020204" pitchFamily="34" charset="0"/>
              </a:rPr>
              <a:t> aimed to make it independent of database systems and operating </a:t>
            </a:r>
            <a:r>
              <a:rPr lang="en-GB" dirty="0" smtClean="0">
                <a:latin typeface="Lucida Sans" panose="020B0602030504020204" pitchFamily="34" charset="0"/>
              </a:rPr>
              <a:t>systems. </a:t>
            </a:r>
          </a:p>
          <a:p>
            <a:pPr algn="just">
              <a:lnSpc>
                <a:spcPct val="150000"/>
              </a:lnSpc>
            </a:pPr>
            <a:r>
              <a:rPr lang="en-GB" dirty="0">
                <a:latin typeface="Lucida Sans" panose="020B0602030504020204" pitchFamily="34" charset="0"/>
              </a:rPr>
              <a:t> An application written using </a:t>
            </a:r>
            <a:r>
              <a:rPr lang="en-GB" b="1" dirty="0">
                <a:solidFill>
                  <a:srgbClr val="C00000"/>
                </a:solidFill>
                <a:latin typeface="Lucida Sans" panose="020B0602030504020204" pitchFamily="34" charset="0"/>
              </a:rPr>
              <a:t>ODBC</a:t>
            </a:r>
            <a:r>
              <a:rPr lang="en-GB" dirty="0">
                <a:latin typeface="Lucida Sans" panose="020B0602030504020204" pitchFamily="34" charset="0"/>
              </a:rPr>
              <a:t> can be ported to other platforms, both on the client and server side, with few changes to the data access code</a:t>
            </a:r>
            <a:r>
              <a:rPr lang="en-GB" dirty="0" smtClean="0">
                <a:latin typeface="Lucida Sans" panose="020B0602030504020204" pitchFamily="34" charset="0"/>
              </a:rPr>
              <a:t>.</a:t>
            </a:r>
          </a:p>
          <a:p>
            <a:pPr algn="just">
              <a:lnSpc>
                <a:spcPct val="150000"/>
              </a:lnSpc>
            </a:pPr>
            <a:r>
              <a:rPr lang="en-GB" dirty="0">
                <a:latin typeface="Lucida Sans" panose="020B0602030504020204" pitchFamily="34" charset="0"/>
              </a:rPr>
              <a:t> </a:t>
            </a:r>
            <a:r>
              <a:rPr lang="en-GB" b="1" dirty="0">
                <a:solidFill>
                  <a:srgbClr val="C00000"/>
                </a:solidFill>
                <a:latin typeface="Lucida Sans" panose="020B0602030504020204" pitchFamily="34" charset="0"/>
              </a:rPr>
              <a:t>ODBC</a:t>
            </a:r>
            <a:r>
              <a:rPr lang="en-GB" dirty="0">
                <a:latin typeface="Lucida Sans" panose="020B0602030504020204" pitchFamily="34" charset="0"/>
              </a:rPr>
              <a:t> (Open Database Connectivity) works with C, C++, C#, and Visual Basic </a:t>
            </a:r>
            <a:r>
              <a:rPr lang="en-GB" dirty="0" smtClean="0">
                <a:latin typeface="Lucida Sans" panose="020B0602030504020204" pitchFamily="34" charset="0"/>
              </a:rPr>
              <a:t>.</a:t>
            </a:r>
          </a:p>
          <a:p>
            <a:pPr algn="just">
              <a:lnSpc>
                <a:spcPct val="150000"/>
              </a:lnSpc>
            </a:pPr>
            <a:r>
              <a:rPr lang="en-GB" dirty="0">
                <a:latin typeface="Lucida Sans" panose="020B0602030504020204" pitchFamily="34" charset="0"/>
              </a:rPr>
              <a:t>Applications such as GUI, spreadsheets, etc. can use </a:t>
            </a:r>
            <a:r>
              <a:rPr lang="en-GB" b="1" dirty="0">
                <a:solidFill>
                  <a:srgbClr val="C00000"/>
                </a:solidFill>
                <a:latin typeface="Lucida Sans" panose="020B0602030504020204" pitchFamily="34" charset="0"/>
              </a:rPr>
              <a:t>ODBC </a:t>
            </a:r>
            <a:r>
              <a:rPr lang="en-GB" b="1" dirty="0" smtClean="0">
                <a:solidFill>
                  <a:srgbClr val="C00000"/>
                </a:solidFill>
                <a:latin typeface="Lucida Sans" panose="020B0602030504020204" pitchFamily="34" charset="0"/>
              </a:rPr>
              <a:t>.</a:t>
            </a:r>
          </a:p>
          <a:p>
            <a:pPr algn="just">
              <a:lnSpc>
                <a:spcPct val="150000"/>
              </a:lnSpc>
            </a:pPr>
            <a:r>
              <a:rPr lang="en-GB" dirty="0">
                <a:latin typeface="Lucida Sans" panose="020B0602030504020204" pitchFamily="34" charset="0"/>
              </a:rPr>
              <a:t>Was defined originally for Basic and C, versions available for many languages</a:t>
            </a:r>
            <a:r>
              <a:rPr lang="en-GB" b="1" dirty="0" smtClean="0">
                <a:solidFill>
                  <a:srgbClr val="C00000"/>
                </a:solidFill>
                <a:latin typeface="Lucida Sans" panose="020B0602030504020204" pitchFamily="34" charset="0"/>
              </a:rPr>
              <a:t>.</a:t>
            </a:r>
          </a:p>
          <a:p>
            <a:pPr algn="just">
              <a:lnSpc>
                <a:spcPct val="150000"/>
              </a:lnSpc>
            </a:pPr>
            <a:r>
              <a:rPr lang="en-GB" dirty="0">
                <a:latin typeface="Lucida Sans" panose="020B0602030504020204" pitchFamily="34" charset="0"/>
              </a:rPr>
              <a:t>Each database system supporting </a:t>
            </a:r>
            <a:r>
              <a:rPr lang="en-GB" b="1" dirty="0">
                <a:solidFill>
                  <a:srgbClr val="C00000"/>
                </a:solidFill>
                <a:latin typeface="Lucida Sans" panose="020B0602030504020204" pitchFamily="34" charset="0"/>
              </a:rPr>
              <a:t>ODBC</a:t>
            </a:r>
            <a:r>
              <a:rPr lang="en-GB" dirty="0">
                <a:latin typeface="Lucida Sans" panose="020B0602030504020204" pitchFamily="34" charset="0"/>
              </a:rPr>
              <a:t> provides a "driver" library that must be linked with the client program. </a:t>
            </a:r>
            <a:endParaRPr lang="en-GB" dirty="0" smtClean="0">
              <a:latin typeface="Lucida Sans" panose="020B0602030504020204" pitchFamily="34" charset="0"/>
            </a:endParaRPr>
          </a:p>
          <a:p>
            <a:pPr algn="just">
              <a:lnSpc>
                <a:spcPct val="150000"/>
              </a:lnSpc>
            </a:pPr>
            <a:r>
              <a:rPr lang="en-GB" dirty="0" smtClean="0">
                <a:latin typeface="Lucida Sans" panose="020B0602030504020204" pitchFamily="34" charset="0"/>
              </a:rPr>
              <a:t> </a:t>
            </a:r>
            <a:r>
              <a:rPr lang="en-GB" dirty="0">
                <a:latin typeface="Lucida Sans" panose="020B0602030504020204" pitchFamily="34" charset="0"/>
              </a:rPr>
              <a:t>When client program makes an </a:t>
            </a:r>
            <a:r>
              <a:rPr lang="en-GB" b="1" dirty="0">
                <a:solidFill>
                  <a:srgbClr val="C00000"/>
                </a:solidFill>
                <a:latin typeface="Lucida Sans" panose="020B0602030504020204" pitchFamily="34" charset="0"/>
              </a:rPr>
              <a:t>ODBC</a:t>
            </a:r>
            <a:r>
              <a:rPr lang="en-GB" dirty="0">
                <a:latin typeface="Lucida Sans" panose="020B0602030504020204" pitchFamily="34" charset="0"/>
              </a:rPr>
              <a:t> API call, the code in the library communicates with the server to carry out the requested action, and fetch results. </a:t>
            </a:r>
            <a:endParaRPr lang="en-GB" dirty="0" smtClean="0">
              <a:latin typeface="Lucida Sans" panose="020B0602030504020204" pitchFamily="34" charset="0"/>
            </a:endParaRPr>
          </a:p>
          <a:p>
            <a:pPr algn="just">
              <a:lnSpc>
                <a:spcPct val="150000"/>
              </a:lnSpc>
            </a:pPr>
            <a:r>
              <a:rPr lang="en-GB" b="1" dirty="0" smtClean="0">
                <a:solidFill>
                  <a:srgbClr val="C00000"/>
                </a:solidFill>
                <a:latin typeface="Lucida Sans" panose="020B0602030504020204" pitchFamily="34" charset="0"/>
              </a:rPr>
              <a:t>ODBC</a:t>
            </a:r>
            <a:r>
              <a:rPr lang="en-GB" dirty="0" smtClean="0">
                <a:latin typeface="Lucida Sans" panose="020B0602030504020204" pitchFamily="34" charset="0"/>
              </a:rPr>
              <a:t> </a:t>
            </a:r>
            <a:r>
              <a:rPr lang="en-GB" dirty="0">
                <a:latin typeface="Lucida Sans" panose="020B0602030504020204" pitchFamily="34" charset="0"/>
              </a:rPr>
              <a:t>program first allocates an SQL environment, then a database connection </a:t>
            </a:r>
            <a:r>
              <a:rPr lang="en-GB" dirty="0" smtClean="0">
                <a:latin typeface="Lucida Sans" panose="020B0602030504020204" pitchFamily="34" charset="0"/>
              </a:rPr>
              <a:t>handle.</a:t>
            </a:r>
            <a:endParaRPr lang="en-IN" dirty="0">
              <a:latin typeface="Lucida Sans" panose="020B0602030504020204" pitchFamily="34" charset="0"/>
            </a:endParaRPr>
          </a:p>
        </p:txBody>
      </p:sp>
    </p:spTree>
    <p:extLst>
      <p:ext uri="{BB962C8B-B14F-4D97-AF65-F5344CB8AC3E}">
        <p14:creationId xmlns:p14="http://schemas.microsoft.com/office/powerpoint/2010/main" val="172624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1"/>
            <a:ext cx="11012338" cy="618186"/>
          </a:xfrm>
        </p:spPr>
        <p:txBody>
          <a:bodyPr>
            <a:normAutofit/>
          </a:bodyPr>
          <a:lstStyle/>
          <a:p>
            <a:r>
              <a:rPr lang="en-IN" sz="2800" b="1" dirty="0" smtClean="0">
                <a:solidFill>
                  <a:srgbClr val="C00000"/>
                </a:solidFill>
                <a:latin typeface="Lucida Sans" panose="020B0602030504020204" pitchFamily="34" charset="0"/>
              </a:rPr>
              <a:t>How Does it Work?</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06061" y="476519"/>
            <a:ext cx="11758411" cy="6381482"/>
          </a:xfrm>
        </p:spPr>
        <p:txBody>
          <a:bodyPr/>
          <a:lstStyle/>
          <a:p>
            <a:pPr marL="0" indent="0">
              <a:buNone/>
            </a:pPr>
            <a:r>
              <a:rPr lang="en-GB" dirty="0">
                <a:latin typeface="Lucida Sans" panose="020B0602030504020204" pitchFamily="34" charset="0"/>
              </a:rPr>
              <a:t>The ODBC architecture has four components:</a:t>
            </a:r>
          </a:p>
          <a:p>
            <a:pPr marL="457200" indent="-457200">
              <a:buFont typeface="+mj-lt"/>
              <a:buAutoNum type="arabicPeriod"/>
            </a:pPr>
            <a:r>
              <a:rPr lang="en-GB" dirty="0" smtClean="0">
                <a:latin typeface="Lucida Sans" panose="020B0602030504020204" pitchFamily="34" charset="0"/>
              </a:rPr>
              <a:t>An </a:t>
            </a:r>
            <a:r>
              <a:rPr lang="en-GB" dirty="0">
                <a:latin typeface="Lucida Sans" panose="020B0602030504020204" pitchFamily="34" charset="0"/>
              </a:rPr>
              <a:t>application, which processes and calls ODBC functions to submit SQL statements and retrieve results</a:t>
            </a:r>
          </a:p>
          <a:p>
            <a:pPr marL="457200" indent="-457200">
              <a:buFont typeface="+mj-lt"/>
              <a:buAutoNum type="arabicPeriod"/>
            </a:pPr>
            <a:r>
              <a:rPr lang="en-GB" dirty="0" smtClean="0">
                <a:latin typeface="Lucida Sans" panose="020B0602030504020204" pitchFamily="34" charset="0"/>
              </a:rPr>
              <a:t>A </a:t>
            </a:r>
            <a:r>
              <a:rPr lang="en-GB" dirty="0">
                <a:latin typeface="Lucida Sans" panose="020B0602030504020204" pitchFamily="34" charset="0"/>
              </a:rPr>
              <a:t>Driver Manager, which loads drivers for the application</a:t>
            </a:r>
          </a:p>
          <a:p>
            <a:pPr marL="457200" indent="-457200">
              <a:buFont typeface="+mj-lt"/>
              <a:buAutoNum type="arabicPeriod"/>
            </a:pPr>
            <a:r>
              <a:rPr lang="en-GB" dirty="0" smtClean="0">
                <a:latin typeface="Lucida Sans" panose="020B0602030504020204" pitchFamily="34" charset="0"/>
              </a:rPr>
              <a:t>A </a:t>
            </a:r>
            <a:r>
              <a:rPr lang="en-GB" dirty="0">
                <a:latin typeface="Lucida Sans" panose="020B0602030504020204" pitchFamily="34" charset="0"/>
              </a:rPr>
              <a:t>driver, which processes ODBC function calls, submits SQL requests to a specific data source, and returns results to the application</a:t>
            </a:r>
          </a:p>
          <a:p>
            <a:pPr marL="457200" indent="-457200">
              <a:buFont typeface="+mj-lt"/>
              <a:buAutoNum type="arabicPeriod"/>
            </a:pPr>
            <a:r>
              <a:rPr lang="en-GB" dirty="0" smtClean="0">
                <a:latin typeface="Lucida Sans" panose="020B0602030504020204" pitchFamily="34" charset="0"/>
              </a:rPr>
              <a:t>A </a:t>
            </a:r>
            <a:r>
              <a:rPr lang="en-GB" dirty="0">
                <a:latin typeface="Lucida Sans" panose="020B0602030504020204" pitchFamily="34" charset="0"/>
              </a:rPr>
              <a:t>data source, which consists of the data to access and its associated operating system, DBMS, and network platform (if any) used to access the DBMS</a:t>
            </a:r>
          </a:p>
          <a:p>
            <a:pPr marL="0" indent="0">
              <a:buNone/>
            </a:pPr>
            <a:r>
              <a:rPr lang="en-GB" dirty="0">
                <a:latin typeface="Lucida Sans" panose="020B0602030504020204" pitchFamily="34" charset="0"/>
              </a:rPr>
              <a:t>The following figure shows the relationship among the four components</a:t>
            </a:r>
            <a:r>
              <a:rPr lang="en-GB" dirty="0" smtClean="0">
                <a:latin typeface="Lucida Sans" panose="020B0602030504020204" pitchFamily="34" charset="0"/>
              </a:rPr>
              <a:t>:</a:t>
            </a:r>
          </a:p>
          <a:p>
            <a:pPr marL="0" indent="0">
              <a:buNone/>
            </a:pPr>
            <a:endParaRPr lang="en-IN" dirty="0">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3155324" y="3799268"/>
            <a:ext cx="4803820" cy="3058732"/>
          </a:xfrm>
          <a:prstGeom prst="rect">
            <a:avLst/>
          </a:prstGeom>
        </p:spPr>
      </p:pic>
    </p:spTree>
    <p:extLst>
      <p:ext uri="{BB962C8B-B14F-4D97-AF65-F5344CB8AC3E}">
        <p14:creationId xmlns:p14="http://schemas.microsoft.com/office/powerpoint/2010/main" val="178113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347730"/>
            <a:ext cx="11025217" cy="1171978"/>
          </a:xfrm>
        </p:spPr>
        <p:txBody>
          <a:bodyPr>
            <a:normAutofit/>
          </a:bodyPr>
          <a:lstStyle/>
          <a:p>
            <a:r>
              <a:rPr lang="en-IN" sz="2400" b="1" u="sng" dirty="0" smtClean="0">
                <a:solidFill>
                  <a:srgbClr val="C00000"/>
                </a:solidFill>
                <a:latin typeface="Lucida Sans" panose="020B0602030504020204" pitchFamily="34" charset="0"/>
              </a:rPr>
              <a:t>Bridging Configuration</a:t>
            </a:r>
            <a:r>
              <a:rPr lang="en-IN" sz="2400" b="1" dirty="0" smtClean="0">
                <a:solidFill>
                  <a:srgbClr val="C00000"/>
                </a:solidFill>
                <a:latin typeface="Lucida Sans" panose="020B0602030504020204" pitchFamily="34" charset="0"/>
              </a:rPr>
              <a:t>:</a:t>
            </a:r>
            <a:endParaRPr lang="en-IN" sz="24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3031" y="553792"/>
            <a:ext cx="11861442" cy="6207616"/>
          </a:xfrm>
        </p:spPr>
        <p:txBody>
          <a:bodyPr>
            <a:normAutofit lnSpcReduction="10000"/>
          </a:bodyPr>
          <a:lstStyle/>
          <a:p>
            <a:r>
              <a:rPr lang="en-GB" sz="2400" b="1" dirty="0">
                <a:solidFill>
                  <a:srgbClr val="7030A0"/>
                </a:solidFill>
                <a:latin typeface="Lucida Sans" panose="020B0602030504020204" pitchFamily="34" charset="0"/>
              </a:rPr>
              <a:t>A </a:t>
            </a:r>
            <a:r>
              <a:rPr lang="en-GB" sz="2400" b="1" i="1" dirty="0">
                <a:solidFill>
                  <a:srgbClr val="FF0000"/>
                </a:solidFill>
                <a:latin typeface="Lucida Sans" panose="020B0602030504020204" pitchFamily="34" charset="0"/>
              </a:rPr>
              <a:t>bridge</a:t>
            </a:r>
            <a:r>
              <a:rPr lang="en-GB" sz="2400" b="1" dirty="0">
                <a:solidFill>
                  <a:srgbClr val="7030A0"/>
                </a:solidFill>
                <a:latin typeface="Lucida Sans" panose="020B0602030504020204" pitchFamily="34" charset="0"/>
              </a:rPr>
              <a:t> is a special kind of driver: a driver that uses another driver-based technology</a:t>
            </a:r>
            <a:r>
              <a:rPr lang="en-GB" dirty="0" smtClean="0"/>
              <a:t>.</a:t>
            </a:r>
          </a:p>
          <a:p>
            <a:pPr marL="0" indent="0" algn="just">
              <a:buNone/>
            </a:pPr>
            <a:r>
              <a:rPr lang="en-IN" b="1" dirty="0" smtClean="0"/>
              <a:t>1. </a:t>
            </a:r>
            <a:r>
              <a:rPr lang="en-IN" b="1" dirty="0" smtClean="0">
                <a:solidFill>
                  <a:srgbClr val="FF0000"/>
                </a:solidFill>
                <a:latin typeface="Lucida Sans" panose="020B0602030504020204" pitchFamily="34" charset="0"/>
              </a:rPr>
              <a:t>ODBC-to-JDBC </a:t>
            </a:r>
            <a:r>
              <a:rPr lang="en-IN" b="1" dirty="0">
                <a:solidFill>
                  <a:srgbClr val="FF0000"/>
                </a:solidFill>
                <a:latin typeface="Lucida Sans" panose="020B0602030504020204" pitchFamily="34" charset="0"/>
              </a:rPr>
              <a:t>(ODBC-JDBC) </a:t>
            </a:r>
            <a:r>
              <a:rPr lang="en-IN" b="1" dirty="0" smtClean="0">
                <a:solidFill>
                  <a:srgbClr val="FF0000"/>
                </a:solidFill>
                <a:latin typeface="Lucida Sans" panose="020B0602030504020204" pitchFamily="34" charset="0"/>
              </a:rPr>
              <a:t>bridges:</a:t>
            </a:r>
            <a:r>
              <a:rPr lang="en-GB" dirty="0">
                <a:latin typeface="Lucida Sans" panose="020B0602030504020204" pitchFamily="34" charset="0"/>
              </a:rPr>
              <a:t>An ODBC-JDBC bridge consists of an </a:t>
            </a:r>
            <a:r>
              <a:rPr lang="en-GB" i="1" dirty="0">
                <a:latin typeface="Lucida Sans" panose="020B0602030504020204" pitchFamily="34" charset="0"/>
              </a:rPr>
              <a:t>ODBC</a:t>
            </a:r>
            <a:r>
              <a:rPr lang="en-GB" dirty="0">
                <a:latin typeface="Lucida Sans" panose="020B0602030504020204" pitchFamily="34" charset="0"/>
              </a:rPr>
              <a:t> driver which uses the services of a JDBC driver to connect to a database. This driver translates ODBC function-calls into JDBC method-calls. Programmers usually use such a bridge when they lack an ODBC driver for some database but have access to a JDBC driver. Examples: </a:t>
            </a:r>
            <a:r>
              <a:rPr lang="en-GB" dirty="0" err="1">
                <a:latin typeface="Lucida Sans" panose="020B0602030504020204" pitchFamily="34" charset="0"/>
              </a:rPr>
              <a:t>OpenLink</a:t>
            </a:r>
            <a:r>
              <a:rPr lang="en-GB" dirty="0">
                <a:latin typeface="Lucida Sans" panose="020B0602030504020204" pitchFamily="34" charset="0"/>
              </a:rPr>
              <a:t> </a:t>
            </a:r>
            <a:r>
              <a:rPr lang="en-GB" dirty="0" smtClean="0">
                <a:latin typeface="Lucida Sans" panose="020B0602030504020204" pitchFamily="34" charset="0"/>
              </a:rPr>
              <a:t>ODBC-JDB </a:t>
            </a:r>
            <a:r>
              <a:rPr lang="en-GB" dirty="0">
                <a:latin typeface="Lucida Sans" panose="020B0602030504020204" pitchFamily="34" charset="0"/>
              </a:rPr>
              <a:t>Bridge, </a:t>
            </a:r>
            <a:r>
              <a:rPr lang="en-GB" dirty="0" err="1">
                <a:latin typeface="Lucida Sans" panose="020B0602030504020204" pitchFamily="34" charset="0"/>
              </a:rPr>
              <a:t>SequeLink</a:t>
            </a:r>
            <a:r>
              <a:rPr lang="en-GB" dirty="0">
                <a:latin typeface="Lucida Sans" panose="020B0602030504020204" pitchFamily="34" charset="0"/>
              </a:rPr>
              <a:t> ODBC-JDBC </a:t>
            </a:r>
            <a:r>
              <a:rPr lang="en-GB" dirty="0" smtClean="0">
                <a:latin typeface="Lucida Sans" panose="020B0602030504020204" pitchFamily="34" charset="0"/>
              </a:rPr>
              <a:t>Bridge.</a:t>
            </a:r>
          </a:p>
          <a:p>
            <a:pPr marL="0" indent="0" algn="just">
              <a:buNone/>
            </a:pPr>
            <a:r>
              <a:rPr lang="en-GB" b="1" dirty="0" smtClean="0">
                <a:latin typeface="Lucida Sans" panose="020B0602030504020204" pitchFamily="34" charset="0"/>
              </a:rPr>
              <a:t>2. </a:t>
            </a:r>
            <a:r>
              <a:rPr lang="en-IN" b="1" dirty="0">
                <a:solidFill>
                  <a:srgbClr val="FF0000"/>
                </a:solidFill>
              </a:rPr>
              <a:t>JDBC-to-ODBC (JDBC-ODBC) </a:t>
            </a:r>
            <a:r>
              <a:rPr lang="en-IN" b="1" dirty="0" smtClean="0">
                <a:solidFill>
                  <a:srgbClr val="FF0000"/>
                </a:solidFill>
              </a:rPr>
              <a:t>bridges:</a:t>
            </a:r>
            <a:r>
              <a:rPr lang="en-GB" dirty="0">
                <a:latin typeface="Lucida Sans" panose="020B0602030504020204" pitchFamily="34" charset="0"/>
              </a:rPr>
              <a:t>A JDBC-ODBC bridge consists of a JDBC driver which employs an ODBC driver to connect to a target database. This driver translates JDBC method calls into ODBC function calls. Programmers usually use such a bridge when a given database lacks a JDBC driver, but is accessible through an ODBC driver. Sun Microsystems included one such bridge in the JVM, but viewed it as a stop-gap measure while few JDBC drivers </a:t>
            </a:r>
            <a:r>
              <a:rPr lang="en-GB" dirty="0" smtClean="0">
                <a:latin typeface="Lucida Sans" panose="020B0602030504020204" pitchFamily="34" charset="0"/>
              </a:rPr>
              <a:t>existed.</a:t>
            </a:r>
          </a:p>
          <a:p>
            <a:pPr marL="0" indent="0" algn="just">
              <a:buNone/>
            </a:pPr>
            <a:r>
              <a:rPr lang="en-GB" b="1" dirty="0">
                <a:solidFill>
                  <a:srgbClr val="FF0000"/>
                </a:solidFill>
                <a:latin typeface="Lucida Sans" panose="020B0602030504020204" pitchFamily="34" charset="0"/>
              </a:rPr>
              <a:t>3</a:t>
            </a:r>
            <a:r>
              <a:rPr lang="en-GB" b="1" dirty="0" smtClean="0">
                <a:solidFill>
                  <a:srgbClr val="FF0000"/>
                </a:solidFill>
                <a:latin typeface="Lucida Sans" panose="020B0602030504020204" pitchFamily="34" charset="0"/>
              </a:rPr>
              <a:t>. </a:t>
            </a:r>
            <a:r>
              <a:rPr lang="en-IN" b="1" dirty="0">
                <a:solidFill>
                  <a:srgbClr val="FF0000"/>
                </a:solidFill>
                <a:latin typeface="Lucida Sans" panose="020B0602030504020204" pitchFamily="34" charset="0"/>
              </a:rPr>
              <a:t>OLE DB-to-ODBC </a:t>
            </a:r>
            <a:r>
              <a:rPr lang="en-IN" b="1" dirty="0" smtClean="0">
                <a:solidFill>
                  <a:srgbClr val="FF0000"/>
                </a:solidFill>
                <a:latin typeface="Lucida Sans" panose="020B0602030504020204" pitchFamily="34" charset="0"/>
              </a:rPr>
              <a:t>bridges</a:t>
            </a:r>
            <a:r>
              <a:rPr lang="en-IN" b="1" dirty="0" smtClean="0">
                <a:latin typeface="Lucida Sans" panose="020B0602030504020204" pitchFamily="34" charset="0"/>
              </a:rPr>
              <a:t>:</a:t>
            </a:r>
            <a:r>
              <a:rPr lang="en-GB" dirty="0">
                <a:latin typeface="Lucida Sans" panose="020B0602030504020204" pitchFamily="34" charset="0"/>
              </a:rPr>
              <a:t>An OLE DB-ODBC bridge consists of an OLE DB Provider which uses the services of an ODBC driver to connect to a target database. This provider translates OLE DB method calls into ODBC function calls. Programmers usually use such a bridge when a given database lacks an OLE DB provider, but is accessible through an ODBC driver</a:t>
            </a:r>
            <a:r>
              <a:rPr lang="en-GB" dirty="0" smtClean="0">
                <a:latin typeface="Lucida Sans" panose="020B0602030504020204" pitchFamily="34" charset="0"/>
              </a:rPr>
              <a:t>.</a:t>
            </a:r>
          </a:p>
          <a:p>
            <a:pPr marL="0" indent="0" algn="just">
              <a:buNone/>
            </a:pPr>
            <a:r>
              <a:rPr lang="en-GB" b="1" dirty="0" smtClean="0">
                <a:latin typeface="Lucida Sans" panose="020B0602030504020204" pitchFamily="34" charset="0"/>
              </a:rPr>
              <a:t>4.</a:t>
            </a:r>
            <a:r>
              <a:rPr lang="en-IN" b="1" dirty="0">
                <a:latin typeface="Lucida Sans" panose="020B0602030504020204" pitchFamily="34" charset="0"/>
              </a:rPr>
              <a:t> </a:t>
            </a:r>
            <a:r>
              <a:rPr lang="en-IN" b="1" dirty="0">
                <a:solidFill>
                  <a:srgbClr val="FF0000"/>
                </a:solidFill>
                <a:latin typeface="Lucida Sans" panose="020B0602030504020204" pitchFamily="34" charset="0"/>
              </a:rPr>
              <a:t>ADO.NET-to-ODBC </a:t>
            </a:r>
            <a:r>
              <a:rPr lang="en-IN" b="1" dirty="0" smtClean="0">
                <a:solidFill>
                  <a:srgbClr val="FF0000"/>
                </a:solidFill>
                <a:latin typeface="Lucida Sans" panose="020B0602030504020204" pitchFamily="34" charset="0"/>
              </a:rPr>
              <a:t>bridges:</a:t>
            </a:r>
            <a:r>
              <a:rPr lang="en-GB" dirty="0">
                <a:latin typeface="Lucida Sans" panose="020B0602030504020204" pitchFamily="34" charset="0"/>
              </a:rPr>
              <a:t>An ADO.NET-ODBC bridge consists of an ADO.NET Provider which uses the services of an ODBC driver to connect to a target database. This provider translates ADO.NET method calls into ODBC function calls. Programmers usually use such a bridge when a given database lacks an ADO.NET provider, but is accessible through an ODBC driver.</a:t>
            </a:r>
            <a:endParaRPr lang="en-IN" b="1" dirty="0">
              <a:solidFill>
                <a:srgbClr val="FF0000"/>
              </a:solidFill>
              <a:latin typeface="Lucida Sans" panose="020B0602030504020204" pitchFamily="34" charset="0"/>
            </a:endParaRPr>
          </a:p>
          <a:p>
            <a:pPr marL="0" indent="0" algn="just">
              <a:buNone/>
            </a:pPr>
            <a:endParaRPr lang="en-IN" b="1" dirty="0"/>
          </a:p>
          <a:p>
            <a:pPr marL="0" indent="0" algn="just">
              <a:buNone/>
            </a:pPr>
            <a:endParaRPr lang="en-IN" b="1" dirty="0">
              <a:solidFill>
                <a:srgbClr val="FF0000"/>
              </a:solidFill>
            </a:endParaRPr>
          </a:p>
          <a:p>
            <a:pPr marL="0" indent="0" algn="just">
              <a:buNone/>
            </a:pPr>
            <a:endParaRPr lang="en-IN" b="1" dirty="0">
              <a:latin typeface="Lucida Sans" panose="020B0602030504020204" pitchFamily="34" charset="0"/>
            </a:endParaRPr>
          </a:p>
          <a:p>
            <a:pPr algn="just"/>
            <a:endParaRPr lang="en-IN" b="1" dirty="0">
              <a:latin typeface="Lucida Sans" panose="020B0602030504020204" pitchFamily="34" charset="0"/>
            </a:endParaRPr>
          </a:p>
        </p:txBody>
      </p:sp>
    </p:spTree>
    <p:extLst>
      <p:ext uri="{BB962C8B-B14F-4D97-AF65-F5344CB8AC3E}">
        <p14:creationId xmlns:p14="http://schemas.microsoft.com/office/powerpoint/2010/main" val="1712611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631065"/>
            <a:ext cx="11012338" cy="45719"/>
          </a:xfrm>
        </p:spPr>
        <p:txBody>
          <a:bodyPr>
            <a:normAutofit fontScale="90000"/>
          </a:bodyPr>
          <a:lstStyle/>
          <a:p>
            <a:r>
              <a:rPr lang="en-GB" sz="2700" b="1" dirty="0">
                <a:solidFill>
                  <a:srgbClr val="FF0000"/>
                </a:solidFill>
                <a:latin typeface="Lucida Sans" panose="020B0602030504020204" pitchFamily="34" charset="0"/>
              </a:rPr>
              <a:t>ODBC database connections</a:t>
            </a:r>
            <a:r>
              <a:rPr lang="en-GB" dirty="0"/>
              <a:t/>
            </a:r>
            <a:br>
              <a:rPr lang="en-GB" dirty="0"/>
            </a:br>
            <a:endParaRPr lang="en-IN" dirty="0"/>
          </a:p>
        </p:txBody>
      </p:sp>
      <p:sp>
        <p:nvSpPr>
          <p:cNvPr id="3" name="Content Placeholder 2"/>
          <p:cNvSpPr>
            <a:spLocks noGrp="1"/>
          </p:cNvSpPr>
          <p:nvPr>
            <p:ph idx="1"/>
          </p:nvPr>
        </p:nvSpPr>
        <p:spPr>
          <a:xfrm>
            <a:off x="270456" y="631065"/>
            <a:ext cx="10857792" cy="5962918"/>
          </a:xfrm>
        </p:spPr>
        <p:txBody>
          <a:bodyPr>
            <a:normAutofit lnSpcReduction="10000"/>
          </a:bodyPr>
          <a:lstStyle/>
          <a:p>
            <a:pPr marL="457200" indent="-457200">
              <a:buFont typeface="+mj-lt"/>
              <a:buAutoNum type="arabicPeriod"/>
            </a:pPr>
            <a:r>
              <a:rPr lang="en-GB" dirty="0" smtClean="0">
                <a:latin typeface="Lucida Sans" panose="020B0602030504020204" pitchFamily="34" charset="0"/>
              </a:rPr>
              <a:t> </a:t>
            </a:r>
            <a:r>
              <a:rPr lang="en-GB" b="1" dirty="0" smtClean="0">
                <a:solidFill>
                  <a:schemeClr val="accent1">
                    <a:lumMod val="75000"/>
                  </a:schemeClr>
                </a:solidFill>
                <a:latin typeface="Lucida Sans" panose="020B0602030504020204" pitchFamily="34" charset="0"/>
              </a:rPr>
              <a:t>Connect </a:t>
            </a:r>
            <a:r>
              <a:rPr lang="en-GB" b="1" dirty="0">
                <a:solidFill>
                  <a:schemeClr val="accent1">
                    <a:lumMod val="75000"/>
                  </a:schemeClr>
                </a:solidFill>
                <a:latin typeface="Lucida Sans" panose="020B0602030504020204" pitchFamily="34" charset="0"/>
              </a:rPr>
              <a:t>to the database. </a:t>
            </a:r>
            <a:endParaRPr lang="en-GB" b="1" dirty="0" smtClean="0">
              <a:solidFill>
                <a:schemeClr val="accent1">
                  <a:lumMod val="75000"/>
                </a:schemeClr>
              </a:solidFill>
              <a:latin typeface="Lucida Sans" panose="020B0602030504020204" pitchFamily="34" charset="0"/>
            </a:endParaRPr>
          </a:p>
          <a:p>
            <a:pPr marL="457200" indent="-457200">
              <a:buFont typeface="+mj-lt"/>
              <a:buAutoNum type="arabicPeriod"/>
            </a:pPr>
            <a:r>
              <a:rPr lang="en-GB" b="1" dirty="0" smtClean="0">
                <a:solidFill>
                  <a:schemeClr val="accent1">
                    <a:lumMod val="75000"/>
                  </a:schemeClr>
                </a:solidFill>
                <a:latin typeface="Lucida Sans" panose="020B0602030504020204" pitchFamily="34" charset="0"/>
              </a:rPr>
              <a:t> </a:t>
            </a:r>
            <a:r>
              <a:rPr lang="en-GB" b="1" dirty="0">
                <a:solidFill>
                  <a:schemeClr val="accent1">
                    <a:lumMod val="75000"/>
                  </a:schemeClr>
                </a:solidFill>
                <a:latin typeface="Lucida Sans" panose="020B0602030504020204" pitchFamily="34" charset="0"/>
              </a:rPr>
              <a:t>Prepare a query (as a string</a:t>
            </a:r>
            <a:r>
              <a:rPr lang="en-GB" b="1" dirty="0" smtClean="0">
                <a:solidFill>
                  <a:schemeClr val="accent1">
                    <a:lumMod val="75000"/>
                  </a:schemeClr>
                </a:solidFill>
                <a:latin typeface="Lucida Sans" panose="020B0602030504020204" pitchFamily="34" charset="0"/>
              </a:rPr>
              <a:t>).</a:t>
            </a:r>
          </a:p>
          <a:p>
            <a:pPr marL="457200" indent="-457200">
              <a:buFont typeface="+mj-lt"/>
              <a:buAutoNum type="arabicPeriod"/>
            </a:pPr>
            <a:r>
              <a:rPr lang="en-GB" b="1" dirty="0" smtClean="0">
                <a:solidFill>
                  <a:schemeClr val="accent1">
                    <a:lumMod val="75000"/>
                  </a:schemeClr>
                </a:solidFill>
                <a:latin typeface="Lucida Sans" panose="020B0602030504020204" pitchFamily="34" charset="0"/>
              </a:rPr>
              <a:t> Execute </a:t>
            </a:r>
            <a:r>
              <a:rPr lang="en-GB" b="1" dirty="0">
                <a:solidFill>
                  <a:schemeClr val="accent1">
                    <a:lumMod val="75000"/>
                  </a:schemeClr>
                </a:solidFill>
                <a:latin typeface="Lucida Sans" panose="020B0602030504020204" pitchFamily="34" charset="0"/>
              </a:rPr>
              <a:t>the query</a:t>
            </a:r>
            <a:r>
              <a:rPr lang="en-GB" b="1" dirty="0" smtClean="0">
                <a:solidFill>
                  <a:schemeClr val="accent1">
                    <a:lumMod val="75000"/>
                  </a:schemeClr>
                </a:solidFill>
                <a:latin typeface="Lucida Sans" panose="020B0602030504020204" pitchFamily="34" charset="0"/>
              </a:rPr>
              <a:t>.</a:t>
            </a:r>
          </a:p>
          <a:p>
            <a:pPr marL="457200" indent="-457200">
              <a:buFont typeface="+mj-lt"/>
              <a:buAutoNum type="arabicPeriod"/>
            </a:pPr>
            <a:r>
              <a:rPr lang="en-GB" b="1" dirty="0" smtClean="0">
                <a:solidFill>
                  <a:schemeClr val="accent1">
                    <a:lumMod val="75000"/>
                  </a:schemeClr>
                </a:solidFill>
                <a:latin typeface="Lucida Sans" panose="020B0602030504020204" pitchFamily="34" charset="0"/>
              </a:rPr>
              <a:t> </a:t>
            </a:r>
            <a:r>
              <a:rPr lang="en-GB" b="1" dirty="0">
                <a:solidFill>
                  <a:schemeClr val="accent1">
                    <a:lumMod val="75000"/>
                  </a:schemeClr>
                </a:solidFill>
                <a:latin typeface="Lucida Sans" panose="020B0602030504020204" pitchFamily="34" charset="0"/>
              </a:rPr>
              <a:t>Fetch the results (as an array of rows). </a:t>
            </a:r>
            <a:endParaRPr lang="en-GB" b="1" dirty="0" smtClean="0">
              <a:solidFill>
                <a:schemeClr val="accent1">
                  <a:lumMod val="75000"/>
                </a:schemeClr>
              </a:solidFill>
              <a:latin typeface="Lucida Sans" panose="020B0602030504020204" pitchFamily="34" charset="0"/>
            </a:endParaRPr>
          </a:p>
          <a:p>
            <a:pPr marL="457200" indent="-457200">
              <a:buFont typeface="+mj-lt"/>
              <a:buAutoNum type="arabicPeriod"/>
            </a:pPr>
            <a:r>
              <a:rPr lang="en-GB" b="1" dirty="0" smtClean="0">
                <a:solidFill>
                  <a:schemeClr val="accent1">
                    <a:lumMod val="75000"/>
                  </a:schemeClr>
                </a:solidFill>
                <a:latin typeface="Lucida Sans" panose="020B0602030504020204" pitchFamily="34" charset="0"/>
              </a:rPr>
              <a:t> </a:t>
            </a:r>
            <a:r>
              <a:rPr lang="en-GB" b="1" dirty="0">
                <a:solidFill>
                  <a:schemeClr val="accent1">
                    <a:lumMod val="75000"/>
                  </a:schemeClr>
                </a:solidFill>
                <a:latin typeface="Lucida Sans" panose="020B0602030504020204" pitchFamily="34" charset="0"/>
              </a:rPr>
              <a:t>Finish the query (so that DB can clean up its buﬀers). </a:t>
            </a:r>
            <a:endParaRPr lang="en-GB" b="1" dirty="0" smtClean="0">
              <a:solidFill>
                <a:schemeClr val="accent1">
                  <a:lumMod val="75000"/>
                </a:schemeClr>
              </a:solidFill>
              <a:latin typeface="Lucida Sans" panose="020B0602030504020204" pitchFamily="34" charset="0"/>
            </a:endParaRPr>
          </a:p>
          <a:p>
            <a:pPr marL="457200" indent="-457200">
              <a:buFont typeface="+mj-lt"/>
              <a:buAutoNum type="arabicPeriod"/>
            </a:pPr>
            <a:r>
              <a:rPr lang="en-GB" b="1" dirty="0" smtClean="0">
                <a:solidFill>
                  <a:schemeClr val="accent1">
                    <a:lumMod val="75000"/>
                  </a:schemeClr>
                </a:solidFill>
                <a:latin typeface="Lucida Sans" panose="020B0602030504020204" pitchFamily="34" charset="0"/>
              </a:rPr>
              <a:t> Disconnect </a:t>
            </a:r>
            <a:r>
              <a:rPr lang="en-GB" b="1" dirty="0">
                <a:solidFill>
                  <a:schemeClr val="accent1">
                    <a:lumMod val="75000"/>
                  </a:schemeClr>
                </a:solidFill>
                <a:latin typeface="Lucida Sans" panose="020B0602030504020204" pitchFamily="34" charset="0"/>
              </a:rPr>
              <a:t>from the database</a:t>
            </a:r>
            <a:r>
              <a:rPr lang="en-GB" b="1" dirty="0" smtClean="0">
                <a:solidFill>
                  <a:schemeClr val="accent1">
                    <a:lumMod val="75000"/>
                  </a:schemeClr>
                </a:solidFill>
                <a:latin typeface="Lucida Sans" panose="020B0602030504020204" pitchFamily="34" charset="0"/>
              </a:rPr>
              <a:t>.</a:t>
            </a:r>
          </a:p>
          <a:p>
            <a:pPr marL="0" indent="0">
              <a:buNone/>
            </a:pPr>
            <a:endParaRPr lang="en-GB" dirty="0">
              <a:latin typeface="Lucida Sans" panose="020B0602030504020204" pitchFamily="34" charset="0"/>
            </a:endParaRPr>
          </a:p>
          <a:p>
            <a:pPr marL="0" indent="0">
              <a:buNone/>
            </a:pPr>
            <a:r>
              <a:rPr lang="en-GB" sz="3200" b="1" u="sng" dirty="0" smtClean="0">
                <a:solidFill>
                  <a:srgbClr val="00B050"/>
                </a:solidFill>
                <a:latin typeface="Lucida Sans" panose="020B0602030504020204" pitchFamily="34" charset="0"/>
              </a:rPr>
              <a:t>Steps:</a:t>
            </a:r>
          </a:p>
          <a:p>
            <a:pPr marL="0" indent="0">
              <a:buNone/>
            </a:pPr>
            <a:r>
              <a:rPr lang="en-GB" b="1" u="sng" dirty="0" smtClean="0">
                <a:solidFill>
                  <a:srgbClr val="0070C0"/>
                </a:solidFill>
                <a:latin typeface="Lucida Sans" panose="020B0602030504020204" pitchFamily="34" charset="0"/>
              </a:rPr>
              <a:t>To Connect</a:t>
            </a:r>
            <a:r>
              <a:rPr lang="en-GB" sz="2400" b="1" u="sng" dirty="0" smtClean="0">
                <a:solidFill>
                  <a:srgbClr val="0070C0"/>
                </a:solidFill>
                <a:latin typeface="Lucida Sans" panose="020B0602030504020204" pitchFamily="34" charset="0"/>
              </a:rPr>
              <a:t>:</a:t>
            </a:r>
          </a:p>
          <a:p>
            <a:pPr marL="0" indent="0">
              <a:buNone/>
            </a:pPr>
            <a:r>
              <a:rPr lang="en-GB" sz="1800" b="1" dirty="0" smtClean="0">
                <a:solidFill>
                  <a:srgbClr val="C00000"/>
                </a:solidFill>
                <a:latin typeface="Lucida Sans" panose="020B0602030504020204" pitchFamily="34" charset="0"/>
              </a:rPr>
              <a:t>	CONNECT TO &lt; Server Name &gt; As &lt; Connection name&gt; ;</a:t>
            </a:r>
          </a:p>
          <a:p>
            <a:pPr marL="0" indent="0">
              <a:buNone/>
            </a:pPr>
            <a:r>
              <a:rPr lang="en-GB" sz="1800" b="1" dirty="0" smtClean="0">
                <a:solidFill>
                  <a:srgbClr val="C00000"/>
                </a:solidFill>
                <a:latin typeface="Lucida Sans" panose="020B0602030504020204" pitchFamily="34" charset="0"/>
              </a:rPr>
              <a:t>	AUTHORIZATION &lt; User Account Name and Password &gt;;</a:t>
            </a:r>
          </a:p>
          <a:p>
            <a:pPr marL="0" indent="0">
              <a:buNone/>
            </a:pPr>
            <a:r>
              <a:rPr lang="en-GB" b="1" u="sng" dirty="0" smtClean="0">
                <a:solidFill>
                  <a:srgbClr val="0070C0"/>
                </a:solidFill>
                <a:latin typeface="Lucida Sans" panose="020B0602030504020204" pitchFamily="34" charset="0"/>
              </a:rPr>
              <a:t>To Disconnect</a:t>
            </a:r>
            <a:r>
              <a:rPr lang="en-GB" sz="1800" b="1" dirty="0" smtClean="0">
                <a:solidFill>
                  <a:srgbClr val="0070C0"/>
                </a:solidFill>
                <a:latin typeface="Lucida Sans" panose="020B0602030504020204" pitchFamily="34" charset="0"/>
              </a:rPr>
              <a:t>:</a:t>
            </a:r>
          </a:p>
          <a:p>
            <a:pPr marL="0" indent="0">
              <a:buNone/>
            </a:pPr>
            <a:r>
              <a:rPr lang="en-GB" sz="1800" b="1" dirty="0" smtClean="0">
                <a:solidFill>
                  <a:srgbClr val="C00000"/>
                </a:solidFill>
                <a:latin typeface="Lucida Sans" panose="020B0602030504020204" pitchFamily="34" charset="0"/>
              </a:rPr>
              <a:t>	SET Connection &lt; Connection Name&gt;;</a:t>
            </a:r>
          </a:p>
          <a:p>
            <a:pPr marL="0" indent="0">
              <a:buNone/>
            </a:pPr>
            <a:r>
              <a:rPr lang="en-GB" sz="1800" b="1" dirty="0" smtClean="0">
                <a:solidFill>
                  <a:srgbClr val="C00000"/>
                </a:solidFill>
                <a:latin typeface="Lucida Sans" panose="020B0602030504020204" pitchFamily="34" charset="0"/>
              </a:rPr>
              <a:t>	DICONNECT &lt; Connection Name&gt;;</a:t>
            </a:r>
            <a:endParaRPr lang="en-GB" sz="1800" b="1" dirty="0">
              <a:solidFill>
                <a:srgbClr val="C00000"/>
              </a:solidFill>
              <a:latin typeface="Lucida Sans" panose="020B0602030504020204" pitchFamily="34" charset="0"/>
            </a:endParaRPr>
          </a:p>
          <a:p>
            <a:endParaRPr lang="en-IN" dirty="0">
              <a:solidFill>
                <a:srgbClr val="C00000"/>
              </a:solidFill>
            </a:endParaRPr>
          </a:p>
        </p:txBody>
      </p:sp>
    </p:spTree>
    <p:extLst>
      <p:ext uri="{BB962C8B-B14F-4D97-AF65-F5344CB8AC3E}">
        <p14:creationId xmlns:p14="http://schemas.microsoft.com/office/powerpoint/2010/main" val="1368756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1"/>
            <a:ext cx="10947944" cy="798490"/>
          </a:xfrm>
        </p:spPr>
        <p:txBody>
          <a:bodyPr>
            <a:normAutofit/>
          </a:bodyPr>
          <a:lstStyle/>
          <a:p>
            <a:r>
              <a:rPr lang="en-IN" sz="3200" b="1" u="sng" dirty="0" smtClean="0">
                <a:solidFill>
                  <a:srgbClr val="C00000"/>
                </a:solidFill>
                <a:latin typeface="Lucida Sans" panose="020B0602030504020204" pitchFamily="34" charset="0"/>
              </a:rPr>
              <a:t>EMBEDDED SQL</a:t>
            </a:r>
            <a:r>
              <a:rPr lang="en-IN" sz="3200" b="1" dirty="0" smtClean="0">
                <a:solidFill>
                  <a:srgbClr val="C00000"/>
                </a:solidFill>
                <a:latin typeface="Lucida Sans" panose="020B0602030504020204" pitchFamily="34" charset="0"/>
              </a:rPr>
              <a:t>:</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80303" y="798491"/>
            <a:ext cx="11758411" cy="5847008"/>
          </a:xfrm>
        </p:spPr>
        <p:txBody>
          <a:bodyPr>
            <a:normAutofit fontScale="92500" lnSpcReduction="10000"/>
          </a:bodyPr>
          <a:lstStyle/>
          <a:p>
            <a:pPr algn="just">
              <a:lnSpc>
                <a:spcPct val="150000"/>
              </a:lnSpc>
            </a:pPr>
            <a:r>
              <a:rPr lang="en-GB" b="1" dirty="0">
                <a:solidFill>
                  <a:srgbClr val="FF0000"/>
                </a:solidFill>
                <a:latin typeface="Lucida Sans" panose="020B0602030504020204" pitchFamily="34" charset="0"/>
              </a:rPr>
              <a:t>Embedded SQL</a:t>
            </a:r>
            <a:r>
              <a:rPr lang="en-GB" dirty="0">
                <a:latin typeface="Lucida Sans" panose="020B0602030504020204" pitchFamily="34" charset="0"/>
              </a:rPr>
              <a:t> is a method of combining the computing power of a </a:t>
            </a:r>
            <a:r>
              <a:rPr lang="en-GB" dirty="0" smtClean="0">
                <a:latin typeface="Lucida Sans" panose="020B0602030504020204" pitchFamily="34" charset="0"/>
              </a:rPr>
              <a:t>programming language</a:t>
            </a:r>
            <a:r>
              <a:rPr lang="en-GB" dirty="0">
                <a:latin typeface="Lucida Sans" panose="020B0602030504020204" pitchFamily="34" charset="0"/>
              </a:rPr>
              <a:t> and the database manipulation capabilities of </a:t>
            </a:r>
            <a:r>
              <a:rPr lang="en-GB" dirty="0" smtClean="0">
                <a:latin typeface="Lucida Sans" panose="020B0602030504020204" pitchFamily="34" charset="0"/>
              </a:rPr>
              <a:t>SQL.</a:t>
            </a:r>
          </a:p>
          <a:p>
            <a:pPr algn="just">
              <a:lnSpc>
                <a:spcPct val="150000"/>
              </a:lnSpc>
            </a:pPr>
            <a:r>
              <a:rPr lang="en-GB" b="1" dirty="0">
                <a:solidFill>
                  <a:srgbClr val="FF0000"/>
                </a:solidFill>
                <a:latin typeface="Lucida Sans" panose="020B0602030504020204" pitchFamily="34" charset="0"/>
              </a:rPr>
              <a:t>Embedded SQL</a:t>
            </a:r>
            <a:r>
              <a:rPr lang="en-GB" dirty="0">
                <a:latin typeface="Lucida Sans" panose="020B0602030504020204" pitchFamily="34" charset="0"/>
              </a:rPr>
              <a:t> </a:t>
            </a:r>
            <a:r>
              <a:rPr lang="en-GB" dirty="0" smtClean="0">
                <a:latin typeface="Lucida Sans" panose="020B0602030504020204" pitchFamily="34" charset="0"/>
              </a:rPr>
              <a:t>statements</a:t>
            </a:r>
            <a:r>
              <a:rPr lang="en-GB" dirty="0">
                <a:latin typeface="Lucida Sans" panose="020B0602030504020204" pitchFamily="34" charset="0"/>
              </a:rPr>
              <a:t> are SQL statements written inline with </a:t>
            </a:r>
            <a:r>
              <a:rPr lang="en-GB" dirty="0" smtClean="0">
                <a:latin typeface="Lucida Sans" panose="020B0602030504020204" pitchFamily="34" charset="0"/>
              </a:rPr>
              <a:t>the program</a:t>
            </a:r>
            <a:r>
              <a:rPr lang="en-GB" dirty="0">
                <a:latin typeface="Lucida Sans" panose="020B0602030504020204" pitchFamily="34" charset="0"/>
              </a:rPr>
              <a:t> </a:t>
            </a:r>
            <a:r>
              <a:rPr lang="en-GB" dirty="0" smtClean="0">
                <a:latin typeface="Lucida Sans" panose="020B0602030504020204" pitchFamily="34" charset="0"/>
              </a:rPr>
              <a:t>source code</a:t>
            </a:r>
            <a:r>
              <a:rPr lang="en-GB" dirty="0">
                <a:latin typeface="Lucida Sans" panose="020B0602030504020204" pitchFamily="34" charset="0"/>
              </a:rPr>
              <a:t>, of the host language</a:t>
            </a:r>
            <a:r>
              <a:rPr lang="en-GB" dirty="0" smtClean="0">
                <a:latin typeface="Lucida Sans" panose="020B0602030504020204" pitchFamily="34" charset="0"/>
              </a:rPr>
              <a:t>.</a:t>
            </a:r>
          </a:p>
          <a:p>
            <a:pPr algn="just">
              <a:lnSpc>
                <a:spcPct val="150000"/>
              </a:lnSpc>
            </a:pPr>
            <a:r>
              <a:rPr lang="en-GB" dirty="0">
                <a:latin typeface="Lucida Sans" panose="020B0602030504020204" pitchFamily="34" charset="0"/>
              </a:rPr>
              <a:t> SQL can be embedded within procedural programming languages</a:t>
            </a:r>
            <a:r>
              <a:rPr lang="en-GB" dirty="0" smtClean="0">
                <a:latin typeface="Lucida Sans" panose="020B0602030504020204" pitchFamily="34" charset="0"/>
              </a:rPr>
              <a:t>. </a:t>
            </a:r>
            <a:r>
              <a:rPr lang="en-GB" dirty="0">
                <a:latin typeface="Lucida Sans" panose="020B0602030504020204" pitchFamily="34" charset="0"/>
              </a:rPr>
              <a:t>These languages include </a:t>
            </a:r>
            <a:r>
              <a:rPr lang="en-GB" dirty="0" smtClean="0">
                <a:latin typeface="Lucida Sans" panose="020B0602030504020204" pitchFamily="34" charset="0"/>
              </a:rPr>
              <a:t> </a:t>
            </a:r>
          </a:p>
          <a:p>
            <a:pPr marL="0" indent="0" algn="just">
              <a:lnSpc>
                <a:spcPct val="150000"/>
              </a:lnSpc>
              <a:buNone/>
            </a:pPr>
            <a:r>
              <a:rPr lang="en-GB" dirty="0">
                <a:latin typeface="Lucida Sans" panose="020B0602030504020204" pitchFamily="34" charset="0"/>
              </a:rPr>
              <a:t> </a:t>
            </a:r>
            <a:r>
              <a:rPr lang="en-GB" dirty="0" smtClean="0">
                <a:latin typeface="Lucida Sans" panose="020B0602030504020204" pitchFamily="34" charset="0"/>
              </a:rPr>
              <a:t>  C/C</a:t>
            </a:r>
            <a:r>
              <a:rPr lang="en-GB" dirty="0">
                <a:latin typeface="Lucida Sans" panose="020B0602030504020204" pitchFamily="34" charset="0"/>
              </a:rPr>
              <a:t>++, Java, Perl, Python, and PHP. </a:t>
            </a:r>
            <a:endParaRPr lang="en-GB" dirty="0" smtClean="0">
              <a:latin typeface="Lucida Sans" panose="020B0602030504020204" pitchFamily="34" charset="0"/>
            </a:endParaRPr>
          </a:p>
          <a:p>
            <a:pPr algn="just">
              <a:lnSpc>
                <a:spcPct val="150000"/>
              </a:lnSpc>
            </a:pPr>
            <a:r>
              <a:rPr lang="en-GB" b="1" dirty="0">
                <a:solidFill>
                  <a:srgbClr val="FF0000"/>
                </a:solidFill>
                <a:latin typeface="Lucida Sans" panose="020B0602030504020204" pitchFamily="34" charset="0"/>
              </a:rPr>
              <a:t>Embedded SQL </a:t>
            </a:r>
            <a:r>
              <a:rPr lang="en-GB" dirty="0">
                <a:latin typeface="Lucida Sans" panose="020B0602030504020204" pitchFamily="34" charset="0"/>
              </a:rPr>
              <a:t>supports: </a:t>
            </a:r>
            <a:endParaRPr lang="en-GB" dirty="0" smtClean="0">
              <a:latin typeface="Lucida Sans" panose="020B0602030504020204" pitchFamily="34" charset="0"/>
            </a:endParaRPr>
          </a:p>
          <a:p>
            <a:pPr marL="514350" indent="-514350" algn="just">
              <a:lnSpc>
                <a:spcPct val="150000"/>
              </a:lnSpc>
              <a:buFont typeface="+mj-lt"/>
              <a:buAutoNum type="romanUcPeriod"/>
            </a:pPr>
            <a:r>
              <a:rPr lang="en-GB" dirty="0" smtClean="0">
                <a:solidFill>
                  <a:srgbClr val="002060"/>
                </a:solidFill>
                <a:latin typeface="Lucida Sans" panose="020B0602030504020204" pitchFamily="34" charset="0"/>
              </a:rPr>
              <a:t>Highly </a:t>
            </a:r>
            <a:r>
              <a:rPr lang="en-GB" dirty="0">
                <a:solidFill>
                  <a:srgbClr val="002060"/>
                </a:solidFill>
                <a:latin typeface="Lucida Sans" panose="020B0602030504020204" pitchFamily="34" charset="0"/>
              </a:rPr>
              <a:t>customised applications</a:t>
            </a:r>
            <a:r>
              <a:rPr lang="en-GB" dirty="0" smtClean="0">
                <a:solidFill>
                  <a:srgbClr val="002060"/>
                </a:solidFill>
                <a:latin typeface="Lucida Sans" panose="020B0602030504020204" pitchFamily="34" charset="0"/>
              </a:rPr>
              <a:t>.</a:t>
            </a:r>
          </a:p>
          <a:p>
            <a:pPr marL="514350" indent="-514350" algn="just">
              <a:lnSpc>
                <a:spcPct val="150000"/>
              </a:lnSpc>
              <a:buFont typeface="+mj-lt"/>
              <a:buAutoNum type="romanUcPeriod"/>
            </a:pPr>
            <a:r>
              <a:rPr lang="en-GB" dirty="0" smtClean="0">
                <a:solidFill>
                  <a:srgbClr val="002060"/>
                </a:solidFill>
                <a:latin typeface="Lucida Sans" panose="020B0602030504020204" pitchFamily="34" charset="0"/>
              </a:rPr>
              <a:t>Background </a:t>
            </a:r>
            <a:r>
              <a:rPr lang="en-GB" dirty="0">
                <a:solidFill>
                  <a:srgbClr val="002060"/>
                </a:solidFill>
                <a:latin typeface="Lucida Sans" panose="020B0602030504020204" pitchFamily="34" charset="0"/>
              </a:rPr>
              <a:t>applications running without user intervention</a:t>
            </a:r>
            <a:r>
              <a:rPr lang="en-GB" dirty="0" smtClean="0">
                <a:solidFill>
                  <a:srgbClr val="002060"/>
                </a:solidFill>
                <a:latin typeface="Lucida Sans" panose="020B0602030504020204" pitchFamily="34" charset="0"/>
              </a:rPr>
              <a:t>.</a:t>
            </a:r>
          </a:p>
          <a:p>
            <a:pPr marL="514350" indent="-514350" algn="just">
              <a:lnSpc>
                <a:spcPct val="150000"/>
              </a:lnSpc>
              <a:buFont typeface="+mj-lt"/>
              <a:buAutoNum type="romanUcPeriod"/>
            </a:pPr>
            <a:r>
              <a:rPr lang="en-GB" dirty="0" smtClean="0">
                <a:solidFill>
                  <a:srgbClr val="002060"/>
                </a:solidFill>
                <a:latin typeface="Lucida Sans" panose="020B0602030504020204" pitchFamily="34" charset="0"/>
              </a:rPr>
              <a:t>Combining </a:t>
            </a:r>
            <a:r>
              <a:rPr lang="en-GB" dirty="0">
                <a:solidFill>
                  <a:srgbClr val="002060"/>
                </a:solidFill>
                <a:latin typeface="Lucida Sans" panose="020B0602030504020204" pitchFamily="34" charset="0"/>
              </a:rPr>
              <a:t>database tools with programming tools. </a:t>
            </a:r>
            <a:endParaRPr lang="en-GB" dirty="0" smtClean="0">
              <a:solidFill>
                <a:srgbClr val="002060"/>
              </a:solidFill>
              <a:latin typeface="Lucida Sans" panose="020B0602030504020204" pitchFamily="34" charset="0"/>
            </a:endParaRPr>
          </a:p>
          <a:p>
            <a:pPr marL="514350" indent="-514350" algn="just">
              <a:lnSpc>
                <a:spcPct val="150000"/>
              </a:lnSpc>
              <a:buFont typeface="+mj-lt"/>
              <a:buAutoNum type="romanUcPeriod"/>
            </a:pPr>
            <a:r>
              <a:rPr lang="en-GB" dirty="0" smtClean="0">
                <a:solidFill>
                  <a:srgbClr val="002060"/>
                </a:solidFill>
                <a:latin typeface="Lucida Sans" panose="020B0602030504020204" pitchFamily="34" charset="0"/>
              </a:rPr>
              <a:t>Databases </a:t>
            </a:r>
            <a:r>
              <a:rPr lang="en-GB" dirty="0">
                <a:solidFill>
                  <a:srgbClr val="002060"/>
                </a:solidFill>
                <a:latin typeface="Lucida Sans" panose="020B0602030504020204" pitchFamily="34" charset="0"/>
              </a:rPr>
              <a:t>on the WWW</a:t>
            </a:r>
            <a:endParaRPr lang="en-GB" dirty="0" smtClean="0">
              <a:solidFill>
                <a:srgbClr val="002060"/>
              </a:solidFill>
              <a:latin typeface="Lucida Sans" panose="020B0602030504020204" pitchFamily="34" charset="0"/>
            </a:endParaRPr>
          </a:p>
          <a:p>
            <a:pPr marL="514350" indent="-514350">
              <a:buFont typeface="+mj-lt"/>
              <a:buAutoNum type="romanUcPeriod"/>
            </a:pPr>
            <a:endParaRPr lang="en-GB" dirty="0" smtClean="0">
              <a:solidFill>
                <a:srgbClr val="002060"/>
              </a:solidFill>
              <a:latin typeface="Lucida Sans" panose="020B0602030504020204" pitchFamily="34" charset="0"/>
            </a:endParaRPr>
          </a:p>
          <a:p>
            <a:endParaRPr lang="en-IN" dirty="0">
              <a:latin typeface="Lucida Sans" panose="020B0602030504020204" pitchFamily="34" charset="0"/>
            </a:endParaRPr>
          </a:p>
        </p:txBody>
      </p:sp>
    </p:spTree>
    <p:extLst>
      <p:ext uri="{BB962C8B-B14F-4D97-AF65-F5344CB8AC3E}">
        <p14:creationId xmlns:p14="http://schemas.microsoft.com/office/powerpoint/2010/main" val="1708280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0456"/>
            <a:ext cx="11128248" cy="721217"/>
          </a:xfrm>
        </p:spPr>
        <p:txBody>
          <a:bodyPr>
            <a:normAutofit fontScale="90000"/>
          </a:bodyPr>
          <a:lstStyle/>
          <a:p>
            <a:r>
              <a:rPr lang="en-IN" sz="2700" b="1" u="sng" dirty="0">
                <a:solidFill>
                  <a:srgbClr val="FF0000"/>
                </a:solidFill>
                <a:latin typeface="Lucida Sans" panose="020B0602030504020204" pitchFamily="34" charset="0"/>
              </a:rPr>
              <a:t>Two types of embedding</a:t>
            </a:r>
            <a:r>
              <a:rPr lang="en-IN" dirty="0"/>
              <a:t/>
            </a:r>
            <a:br>
              <a:rPr lang="en-IN" dirty="0"/>
            </a:br>
            <a:endParaRPr lang="en-IN" dirty="0"/>
          </a:p>
        </p:txBody>
      </p:sp>
      <p:sp>
        <p:nvSpPr>
          <p:cNvPr id="3" name="Content Placeholder 2"/>
          <p:cNvSpPr>
            <a:spLocks noGrp="1"/>
          </p:cNvSpPr>
          <p:nvPr>
            <p:ph idx="1"/>
          </p:nvPr>
        </p:nvSpPr>
        <p:spPr>
          <a:xfrm>
            <a:off x="103031" y="579549"/>
            <a:ext cx="11025217" cy="6117465"/>
          </a:xfrm>
        </p:spPr>
        <p:txBody>
          <a:bodyPr/>
          <a:lstStyle/>
          <a:p>
            <a:pPr>
              <a:lnSpc>
                <a:spcPct val="150000"/>
              </a:lnSpc>
            </a:pPr>
            <a:r>
              <a:rPr lang="en-IN" b="1" dirty="0" smtClean="0">
                <a:solidFill>
                  <a:srgbClr val="7030A0"/>
                </a:solidFill>
              </a:rPr>
              <a:t>Low-level </a:t>
            </a:r>
            <a:r>
              <a:rPr lang="en-IN" b="1" dirty="0">
                <a:solidFill>
                  <a:srgbClr val="7030A0"/>
                </a:solidFill>
              </a:rPr>
              <a:t>embedding (</a:t>
            </a:r>
            <a:r>
              <a:rPr lang="en-IN" b="1" dirty="0" err="1">
                <a:solidFill>
                  <a:srgbClr val="7030A0"/>
                </a:solidFill>
              </a:rPr>
              <a:t>eg</a:t>
            </a:r>
            <a:r>
              <a:rPr lang="en-IN" b="1" dirty="0">
                <a:solidFill>
                  <a:srgbClr val="7030A0"/>
                </a:solidFill>
              </a:rPr>
              <a:t>. C/C++):</a:t>
            </a:r>
            <a:r>
              <a:rPr lang="en-IN" dirty="0"/>
              <a:t> </a:t>
            </a:r>
            <a:endParaRPr lang="en-IN" dirty="0" smtClean="0"/>
          </a:p>
          <a:p>
            <a:pPr marL="0" indent="0">
              <a:lnSpc>
                <a:spcPct val="150000"/>
              </a:lnSpc>
              <a:buNone/>
            </a:pPr>
            <a:r>
              <a:rPr lang="en-IN" dirty="0"/>
              <a:t> </a:t>
            </a:r>
            <a:r>
              <a:rPr lang="en-IN" dirty="0" smtClean="0"/>
              <a:t>   - SQL </a:t>
            </a:r>
            <a:r>
              <a:rPr lang="en-IN" dirty="0"/>
              <a:t>and program compiled into a single executable. </a:t>
            </a:r>
          </a:p>
          <a:p>
            <a:pPr marL="0" indent="0">
              <a:lnSpc>
                <a:spcPct val="150000"/>
              </a:lnSpc>
              <a:buNone/>
            </a:pPr>
            <a:r>
              <a:rPr lang="en-IN" dirty="0" smtClean="0"/>
              <a:t>    - Very </a:t>
            </a:r>
            <a:r>
              <a:rPr lang="en-IN" dirty="0"/>
              <a:t>eﬃcient link.</a:t>
            </a:r>
          </a:p>
          <a:p>
            <a:pPr>
              <a:lnSpc>
                <a:spcPct val="150000"/>
              </a:lnSpc>
            </a:pPr>
            <a:r>
              <a:rPr lang="en-IN" b="1" dirty="0">
                <a:solidFill>
                  <a:srgbClr val="7030A0"/>
                </a:solidFill>
              </a:rPr>
              <a:t>ODBC - Open Database Connectivity (</a:t>
            </a:r>
            <a:r>
              <a:rPr lang="en-IN" b="1" dirty="0" err="1">
                <a:solidFill>
                  <a:srgbClr val="7030A0"/>
                </a:solidFill>
              </a:rPr>
              <a:t>eg</a:t>
            </a:r>
            <a:r>
              <a:rPr lang="en-IN" b="1" dirty="0">
                <a:solidFill>
                  <a:srgbClr val="7030A0"/>
                </a:solidFill>
              </a:rPr>
              <a:t>. PHP/Java): </a:t>
            </a:r>
            <a:endParaRPr lang="en-IN" b="1" dirty="0" smtClean="0">
              <a:solidFill>
                <a:srgbClr val="7030A0"/>
              </a:solidFill>
            </a:endParaRPr>
          </a:p>
          <a:p>
            <a:pPr>
              <a:lnSpc>
                <a:spcPct val="150000"/>
              </a:lnSpc>
              <a:buFont typeface="Wingdings" panose="05000000000000000000" pitchFamily="2" charset="2"/>
              <a:buChar char="ü"/>
            </a:pPr>
            <a:r>
              <a:rPr lang="en-IN" dirty="0" smtClean="0"/>
              <a:t>SQL </a:t>
            </a:r>
            <a:r>
              <a:rPr lang="en-IN" dirty="0"/>
              <a:t>query sent from the program to the database as a string</a:t>
            </a:r>
            <a:r>
              <a:rPr lang="en-IN" dirty="0" smtClean="0"/>
              <a:t>.</a:t>
            </a:r>
          </a:p>
          <a:p>
            <a:pPr>
              <a:lnSpc>
                <a:spcPct val="150000"/>
              </a:lnSpc>
              <a:buFont typeface="Wingdings" panose="05000000000000000000" pitchFamily="2" charset="2"/>
              <a:buChar char="ü"/>
            </a:pPr>
            <a:r>
              <a:rPr lang="en-IN" dirty="0" smtClean="0"/>
              <a:t>Results </a:t>
            </a:r>
            <a:r>
              <a:rPr lang="en-IN" dirty="0"/>
              <a:t>returned as an array or list. </a:t>
            </a:r>
            <a:endParaRPr lang="en-IN" dirty="0" smtClean="0"/>
          </a:p>
          <a:p>
            <a:pPr>
              <a:lnSpc>
                <a:spcPct val="150000"/>
              </a:lnSpc>
              <a:buFont typeface="Wingdings" panose="05000000000000000000" pitchFamily="2" charset="2"/>
              <a:buChar char="ü"/>
            </a:pPr>
            <a:r>
              <a:rPr lang="en-IN" dirty="0" smtClean="0"/>
              <a:t> </a:t>
            </a:r>
            <a:r>
              <a:rPr lang="en-IN" dirty="0"/>
              <a:t>Independence of program and database</a:t>
            </a:r>
            <a:r>
              <a:rPr lang="en-IN" dirty="0" smtClean="0"/>
              <a:t>:</a:t>
            </a:r>
          </a:p>
          <a:p>
            <a:pPr marL="0" indent="0">
              <a:lnSpc>
                <a:spcPct val="150000"/>
              </a:lnSpc>
              <a:buNone/>
            </a:pPr>
            <a:r>
              <a:rPr lang="en-IN" dirty="0"/>
              <a:t> </a:t>
            </a:r>
            <a:r>
              <a:rPr lang="en-IN" dirty="0" smtClean="0"/>
              <a:t>   - Each </a:t>
            </a:r>
            <a:r>
              <a:rPr lang="en-IN" dirty="0"/>
              <a:t>language has one DBI (database interface) for all DBMS types. (For example, JDBC </a:t>
            </a:r>
            <a:endParaRPr lang="en-IN" dirty="0" smtClean="0"/>
          </a:p>
          <a:p>
            <a:pPr marL="0" indent="0">
              <a:lnSpc>
                <a:spcPct val="150000"/>
              </a:lnSpc>
              <a:buNone/>
            </a:pPr>
            <a:r>
              <a:rPr lang="en-IN" dirty="0"/>
              <a:t> </a:t>
            </a:r>
            <a:r>
              <a:rPr lang="en-IN" dirty="0" smtClean="0"/>
              <a:t>      for </a:t>
            </a:r>
            <a:r>
              <a:rPr lang="en-IN" dirty="0"/>
              <a:t>Java.) </a:t>
            </a:r>
          </a:p>
          <a:p>
            <a:pPr marL="0" indent="0">
              <a:lnSpc>
                <a:spcPct val="150000"/>
              </a:lnSpc>
              <a:buNone/>
            </a:pPr>
            <a:r>
              <a:rPr lang="en-IN" dirty="0" smtClean="0"/>
              <a:t>    -  </a:t>
            </a:r>
            <a:r>
              <a:rPr lang="en-IN" dirty="0"/>
              <a:t>Separate database drivers (DBD) for each DBMS </a:t>
            </a:r>
            <a:r>
              <a:rPr lang="en-IN" dirty="0" smtClean="0"/>
              <a:t>type.</a:t>
            </a:r>
            <a:endParaRPr lang="en-IN" dirty="0"/>
          </a:p>
        </p:txBody>
      </p:sp>
    </p:spTree>
    <p:extLst>
      <p:ext uri="{BB962C8B-B14F-4D97-AF65-F5344CB8AC3E}">
        <p14:creationId xmlns:p14="http://schemas.microsoft.com/office/powerpoint/2010/main" val="3614024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1"/>
            <a:ext cx="10986580" cy="528035"/>
          </a:xfrm>
        </p:spPr>
        <p:txBody>
          <a:bodyPr>
            <a:normAutofit/>
          </a:bodyPr>
          <a:lstStyle/>
          <a:p>
            <a:r>
              <a:rPr lang="en-IN" sz="2400" b="1" u="sng" dirty="0" smtClean="0">
                <a:solidFill>
                  <a:srgbClr val="003300"/>
                </a:solidFill>
                <a:latin typeface="Lucida Sans" panose="020B0602030504020204" pitchFamily="34" charset="0"/>
              </a:rPr>
              <a:t>Topics Covered:</a:t>
            </a:r>
            <a:endParaRPr lang="en-IN" sz="2400" b="1" u="sng" dirty="0">
              <a:solidFill>
                <a:srgbClr val="003300"/>
              </a:solidFill>
              <a:latin typeface="Lucida Sans" panose="020B0602030504020204" pitchFamily="34" charset="0"/>
            </a:endParaRPr>
          </a:p>
        </p:txBody>
      </p:sp>
      <p:sp>
        <p:nvSpPr>
          <p:cNvPr id="3" name="Content Placeholder 2"/>
          <p:cNvSpPr>
            <a:spLocks noGrp="1"/>
          </p:cNvSpPr>
          <p:nvPr>
            <p:ph idx="1"/>
          </p:nvPr>
        </p:nvSpPr>
        <p:spPr>
          <a:xfrm>
            <a:off x="283335" y="528033"/>
            <a:ext cx="10844913" cy="5975797"/>
          </a:xfrm>
        </p:spPr>
        <p:txBody>
          <a:bodyPr>
            <a:normAutofit/>
          </a:bodyPr>
          <a:lstStyle/>
          <a:p>
            <a:r>
              <a:rPr lang="en-IN" sz="2400" dirty="0" smtClean="0">
                <a:solidFill>
                  <a:srgbClr val="FF0000"/>
                </a:solidFill>
                <a:latin typeface="Lucida Sans" panose="020B0602030504020204" pitchFamily="34" charset="0"/>
              </a:rPr>
              <a:t>Accessing SQL from a Programming Language.</a:t>
            </a:r>
          </a:p>
          <a:p>
            <a:r>
              <a:rPr lang="en-IN" sz="2400" dirty="0" smtClean="0">
                <a:solidFill>
                  <a:srgbClr val="FF0000"/>
                </a:solidFill>
                <a:latin typeface="Lucida Sans" panose="020B0602030504020204" pitchFamily="34" charset="0"/>
              </a:rPr>
              <a:t>Functions and Procedures.</a:t>
            </a:r>
          </a:p>
          <a:p>
            <a:r>
              <a:rPr lang="en-IN" sz="2400" dirty="0" smtClean="0">
                <a:solidFill>
                  <a:srgbClr val="FF0000"/>
                </a:solidFill>
                <a:latin typeface="Lucida Sans" panose="020B0602030504020204" pitchFamily="34" charset="0"/>
              </a:rPr>
              <a:t>Triggers.</a:t>
            </a:r>
          </a:p>
          <a:p>
            <a:r>
              <a:rPr lang="en-IN" sz="2400" dirty="0" smtClean="0">
                <a:solidFill>
                  <a:srgbClr val="FF0000"/>
                </a:solidFill>
                <a:latin typeface="Lucida Sans" panose="020B0602030504020204" pitchFamily="34" charset="0"/>
              </a:rPr>
              <a:t>Recursive Queries.</a:t>
            </a:r>
          </a:p>
          <a:p>
            <a:r>
              <a:rPr lang="en-IN" sz="2400" dirty="0" smtClean="0">
                <a:solidFill>
                  <a:srgbClr val="FF0000"/>
                </a:solidFill>
                <a:latin typeface="Lucida Sans" panose="020B0602030504020204" pitchFamily="34" charset="0"/>
              </a:rPr>
              <a:t>Advanced Aggregation Features.</a:t>
            </a:r>
          </a:p>
          <a:p>
            <a:r>
              <a:rPr lang="en-IN" sz="2400" dirty="0" smtClean="0">
                <a:solidFill>
                  <a:srgbClr val="FF0000"/>
                </a:solidFill>
                <a:latin typeface="Lucida Sans" panose="020B0602030504020204" pitchFamily="34" charset="0"/>
              </a:rPr>
              <a:t>OLAP.</a:t>
            </a:r>
          </a:p>
          <a:p>
            <a:pPr marL="0" indent="0">
              <a:buNone/>
            </a:pPr>
            <a:endParaRPr lang="en-IN" sz="2400" dirty="0" smtClean="0">
              <a:latin typeface="Lucida Sans" panose="020B0602030504020204" pitchFamily="34" charset="0"/>
            </a:endParaRPr>
          </a:p>
          <a:p>
            <a:pPr marL="0" indent="0">
              <a:buNone/>
            </a:pPr>
            <a:r>
              <a:rPr lang="en-IN" sz="2400" b="1" dirty="0" smtClean="0">
                <a:solidFill>
                  <a:srgbClr val="C00000"/>
                </a:solidFill>
                <a:latin typeface="Lucida Sans" panose="020B0602030504020204" pitchFamily="34" charset="0"/>
              </a:rPr>
              <a:t>Formal Relational Query Language:</a:t>
            </a:r>
          </a:p>
          <a:p>
            <a:r>
              <a:rPr lang="en-IN" sz="2400" dirty="0" smtClean="0">
                <a:solidFill>
                  <a:srgbClr val="FF0000"/>
                </a:solidFill>
                <a:latin typeface="Lucida Sans" panose="020B0602030504020204" pitchFamily="34" charset="0"/>
              </a:rPr>
              <a:t>The relational Algebra.</a:t>
            </a:r>
          </a:p>
          <a:p>
            <a:r>
              <a:rPr lang="en-IN" sz="2400" dirty="0" smtClean="0">
                <a:solidFill>
                  <a:srgbClr val="FF0000"/>
                </a:solidFill>
                <a:latin typeface="Lucida Sans" panose="020B0602030504020204" pitchFamily="34" charset="0"/>
              </a:rPr>
              <a:t>The Tuple Relational Calculus.</a:t>
            </a:r>
          </a:p>
          <a:p>
            <a:r>
              <a:rPr lang="en-IN" sz="2400" dirty="0" smtClean="0">
                <a:solidFill>
                  <a:srgbClr val="FF0000"/>
                </a:solidFill>
                <a:latin typeface="Lucida Sans" panose="020B0602030504020204" pitchFamily="34" charset="0"/>
              </a:rPr>
              <a:t>The Domain Relational Calculus</a:t>
            </a:r>
            <a:r>
              <a:rPr lang="en-IN" sz="2400" dirty="0" smtClean="0">
                <a:solidFill>
                  <a:srgbClr val="002060"/>
                </a:solidFill>
                <a:latin typeface="Lucida Sans" panose="020B0602030504020204" pitchFamily="34" charset="0"/>
              </a:rPr>
              <a:t>.</a:t>
            </a:r>
            <a:endParaRPr lang="en-IN" sz="2400" dirty="0">
              <a:solidFill>
                <a:srgbClr val="002060"/>
              </a:solidFill>
              <a:latin typeface="Lucida Sans" panose="020B0602030504020204" pitchFamily="34" charset="0"/>
            </a:endParaRPr>
          </a:p>
        </p:txBody>
      </p:sp>
    </p:spTree>
    <p:extLst>
      <p:ext uri="{BB962C8B-B14F-4D97-AF65-F5344CB8AC3E}">
        <p14:creationId xmlns:p14="http://schemas.microsoft.com/office/powerpoint/2010/main" val="4206759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5" y="-218941"/>
            <a:ext cx="11771291" cy="991673"/>
          </a:xfrm>
        </p:spPr>
        <p:txBody>
          <a:bodyPr>
            <a:normAutofit/>
          </a:bodyPr>
          <a:lstStyle/>
          <a:p>
            <a:r>
              <a:rPr lang="en-IN" sz="2800" b="1" dirty="0" smtClean="0">
                <a:solidFill>
                  <a:srgbClr val="C00000"/>
                </a:solidFill>
                <a:latin typeface="Lucida Sans" panose="020B0602030504020204" pitchFamily="34" charset="0"/>
              </a:rPr>
              <a:t>Syntax:</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309093" y="540912"/>
            <a:ext cx="11616743" cy="6413679"/>
          </a:xfrm>
        </p:spPr>
        <p:txBody>
          <a:bodyPr>
            <a:normAutofit lnSpcReduction="10000"/>
          </a:bodyPr>
          <a:lstStyle/>
          <a:p>
            <a:pPr>
              <a:lnSpc>
                <a:spcPct val="150000"/>
              </a:lnSpc>
            </a:pPr>
            <a:r>
              <a:rPr lang="en-GB" dirty="0"/>
              <a:t> </a:t>
            </a:r>
            <a:r>
              <a:rPr lang="en-GB" b="1" dirty="0">
                <a:solidFill>
                  <a:srgbClr val="002060"/>
                </a:solidFill>
                <a:latin typeface="Lucida Sans" panose="020B0602030504020204" pitchFamily="34" charset="0"/>
              </a:rPr>
              <a:t>EXEC SQL </a:t>
            </a:r>
            <a:r>
              <a:rPr lang="en-GB" dirty="0">
                <a:latin typeface="Lucida Sans" panose="020B0602030504020204" pitchFamily="34" charset="0"/>
              </a:rPr>
              <a:t>statement is used to identify embedded SQL request to the </a:t>
            </a:r>
            <a:r>
              <a:rPr lang="en-GB" dirty="0" smtClean="0">
                <a:latin typeface="Lucida Sans" panose="020B0602030504020204" pitchFamily="34" charset="0"/>
              </a:rPr>
              <a:t>pre-processor:</a:t>
            </a:r>
          </a:p>
          <a:p>
            <a:pPr marL="0" indent="0">
              <a:lnSpc>
                <a:spcPct val="150000"/>
              </a:lnSpc>
              <a:buNone/>
            </a:pPr>
            <a:r>
              <a:rPr lang="en-GB" dirty="0">
                <a:latin typeface="Lucida Sans" panose="020B0602030504020204" pitchFamily="34" charset="0"/>
              </a:rPr>
              <a:t> </a:t>
            </a:r>
            <a:r>
              <a:rPr lang="en-GB" dirty="0" smtClean="0">
                <a:latin typeface="Lucida Sans" panose="020B0602030504020204" pitchFamily="34" charset="0"/>
              </a:rPr>
              <a:t>                  </a:t>
            </a:r>
            <a:r>
              <a:rPr lang="en-GB" sz="2400" b="1" dirty="0">
                <a:solidFill>
                  <a:srgbClr val="002060"/>
                </a:solidFill>
                <a:latin typeface="Lucida Sans" panose="020B0602030504020204" pitchFamily="34" charset="0"/>
              </a:rPr>
              <a:t>EXEC SQL &lt;embedded SQL statement &gt; END_EXEC</a:t>
            </a:r>
          </a:p>
          <a:p>
            <a:pPr marL="0" indent="0">
              <a:lnSpc>
                <a:spcPct val="150000"/>
              </a:lnSpc>
              <a:buNone/>
            </a:pPr>
            <a:r>
              <a:rPr lang="en-GB" sz="2400" b="1" dirty="0" smtClean="0">
                <a:solidFill>
                  <a:srgbClr val="00B0F0"/>
                </a:solidFill>
                <a:latin typeface="Lucida Sans" panose="020B0602030504020204" pitchFamily="34" charset="0"/>
              </a:rPr>
              <a:t>NOTE</a:t>
            </a:r>
            <a:r>
              <a:rPr lang="en-GB" dirty="0" smtClean="0">
                <a:latin typeface="Lucida Sans" panose="020B0602030504020204" pitchFamily="34" charset="0"/>
              </a:rPr>
              <a:t>: </a:t>
            </a:r>
            <a:r>
              <a:rPr lang="en-GB" b="1" dirty="0">
                <a:solidFill>
                  <a:schemeClr val="accent2">
                    <a:lumMod val="75000"/>
                  </a:schemeClr>
                </a:solidFill>
                <a:latin typeface="Lucida Sans" panose="020B0602030504020204" pitchFamily="34" charset="0"/>
              </a:rPr>
              <a:t>this varies by </a:t>
            </a:r>
            <a:r>
              <a:rPr lang="en-GB" b="1" dirty="0" smtClean="0">
                <a:solidFill>
                  <a:schemeClr val="accent2">
                    <a:lumMod val="75000"/>
                  </a:schemeClr>
                </a:solidFill>
                <a:latin typeface="Lucida Sans" panose="020B0602030504020204" pitchFamily="34" charset="0"/>
              </a:rPr>
              <a:t>language </a:t>
            </a:r>
            <a:r>
              <a:rPr lang="en-GB" b="1" dirty="0">
                <a:solidFill>
                  <a:schemeClr val="accent2">
                    <a:lumMod val="75000"/>
                  </a:schemeClr>
                </a:solidFill>
                <a:latin typeface="Lucida Sans" panose="020B0602030504020204" pitchFamily="34" charset="0"/>
              </a:rPr>
              <a:t>(for example, the Java embedding uses    # SQL { …. }; </a:t>
            </a:r>
            <a:r>
              <a:rPr lang="en-GB" b="1" dirty="0" smtClean="0">
                <a:solidFill>
                  <a:schemeClr val="accent2">
                    <a:lumMod val="75000"/>
                  </a:schemeClr>
                </a:solidFill>
                <a:latin typeface="Lucida Sans" panose="020B0602030504020204" pitchFamily="34" charset="0"/>
              </a:rPr>
              <a:t>)</a:t>
            </a:r>
          </a:p>
          <a:p>
            <a:pPr>
              <a:lnSpc>
                <a:spcPct val="150000"/>
              </a:lnSpc>
            </a:pPr>
            <a:r>
              <a:rPr lang="en-GB" sz="2800" b="1" dirty="0">
                <a:solidFill>
                  <a:srgbClr val="FF0000"/>
                </a:solidFill>
                <a:latin typeface="Lucida Sans" panose="020B0602030504020204" pitchFamily="34" charset="0"/>
              </a:rPr>
              <a:t>Need for Embedded SQL in </a:t>
            </a:r>
            <a:r>
              <a:rPr lang="en-GB" sz="2800" b="1" dirty="0" smtClean="0">
                <a:solidFill>
                  <a:srgbClr val="FF0000"/>
                </a:solidFill>
                <a:latin typeface="Lucida Sans" panose="020B0602030504020204" pitchFamily="34" charset="0"/>
              </a:rPr>
              <a:t>DBMS:</a:t>
            </a:r>
          </a:p>
          <a:p>
            <a:pPr marL="514350" indent="-514350" algn="just" fontAlgn="base">
              <a:lnSpc>
                <a:spcPct val="150000"/>
              </a:lnSpc>
              <a:buFont typeface="+mj-lt"/>
              <a:buAutoNum type="arabicPeriod"/>
            </a:pPr>
            <a:r>
              <a:rPr lang="en-GB" sz="2400" dirty="0">
                <a:latin typeface="Lucida Sans" panose="020B0602030504020204" pitchFamily="34" charset="0"/>
              </a:rPr>
              <a:t>The result of a query is made available to the program which is embedded as one tuple or record at a time</a:t>
            </a:r>
          </a:p>
          <a:p>
            <a:pPr marL="514350" indent="-514350" algn="just" fontAlgn="base">
              <a:lnSpc>
                <a:spcPct val="150000"/>
              </a:lnSpc>
              <a:buFont typeface="+mj-lt"/>
              <a:buAutoNum type="arabicPeriod"/>
            </a:pPr>
            <a:r>
              <a:rPr lang="en-GB" sz="2400" dirty="0">
                <a:latin typeface="Lucida Sans" panose="020B0602030504020204" pitchFamily="34" charset="0"/>
              </a:rPr>
              <a:t>For identification of this, we request to the </a:t>
            </a:r>
            <a:r>
              <a:rPr lang="en-GB" sz="2400" dirty="0" smtClean="0">
                <a:latin typeface="Lucida Sans" panose="020B0602030504020204" pitchFamily="34" charset="0"/>
              </a:rPr>
              <a:t>pre-processor </a:t>
            </a:r>
            <a:r>
              <a:rPr lang="en-GB" sz="2400" dirty="0">
                <a:latin typeface="Lucida Sans" panose="020B0602030504020204" pitchFamily="34" charset="0"/>
              </a:rPr>
              <a:t>via EXEC  SQL statement: EXEC SQL embedded SQL statement END-EXEC</a:t>
            </a:r>
          </a:p>
          <a:p>
            <a:pPr marL="514350" indent="-514350" algn="just" fontAlgn="base">
              <a:lnSpc>
                <a:spcPct val="150000"/>
              </a:lnSpc>
              <a:buFont typeface="+mj-lt"/>
              <a:buAutoNum type="arabicPeriod"/>
            </a:pPr>
            <a:r>
              <a:rPr lang="en-GB" sz="2400" dirty="0">
                <a:latin typeface="Lucida Sans" panose="020B0602030504020204" pitchFamily="34" charset="0"/>
              </a:rPr>
              <a:t>Its statements are declare cursor, fetch and open statements.</a:t>
            </a:r>
          </a:p>
          <a:p>
            <a:pPr marL="514350" indent="-514350" algn="just" fontAlgn="base">
              <a:lnSpc>
                <a:spcPct val="150000"/>
              </a:lnSpc>
              <a:buFont typeface="+mj-lt"/>
              <a:buAutoNum type="arabicPeriod"/>
            </a:pPr>
            <a:r>
              <a:rPr lang="en-GB" sz="2400" dirty="0">
                <a:latin typeface="Lucida Sans" panose="020B0602030504020204" pitchFamily="34" charset="0"/>
              </a:rPr>
              <a:t>It can execute the update,  insert a delete statement</a:t>
            </a:r>
          </a:p>
          <a:p>
            <a:pPr marL="514350" indent="-514350" algn="just">
              <a:buFont typeface="+mj-lt"/>
              <a:buAutoNum type="arabicPeriod"/>
            </a:pPr>
            <a:endParaRPr lang="en-GB" sz="2400" b="1" dirty="0">
              <a:solidFill>
                <a:srgbClr val="FF0000"/>
              </a:solidFill>
              <a:latin typeface="Lucida Sans" panose="020B0602030504020204" pitchFamily="34" charset="0"/>
            </a:endParaRPr>
          </a:p>
          <a:p>
            <a:endParaRPr lang="en-GB" b="1" dirty="0" smtClean="0">
              <a:solidFill>
                <a:schemeClr val="accent2">
                  <a:lumMod val="75000"/>
                </a:schemeClr>
              </a:solidFill>
              <a:latin typeface="Lucida Sans" panose="020B0602030504020204" pitchFamily="34" charset="0"/>
            </a:endParaRPr>
          </a:p>
          <a:p>
            <a:pPr marL="0" indent="0">
              <a:buNone/>
            </a:pPr>
            <a:endParaRPr lang="en-IN" b="1" dirty="0">
              <a:solidFill>
                <a:schemeClr val="accent2">
                  <a:lumMod val="75000"/>
                </a:schemeClr>
              </a:solidFill>
              <a:latin typeface="Lucida Sans" panose="020B0602030504020204" pitchFamily="34" charset="0"/>
            </a:endParaRPr>
          </a:p>
        </p:txBody>
      </p:sp>
    </p:spTree>
    <p:extLst>
      <p:ext uri="{BB962C8B-B14F-4D97-AF65-F5344CB8AC3E}">
        <p14:creationId xmlns:p14="http://schemas.microsoft.com/office/powerpoint/2010/main" val="1320341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115910"/>
            <a:ext cx="10986580" cy="1300766"/>
          </a:xfrm>
        </p:spPr>
        <p:txBody>
          <a:bodyPr>
            <a:normAutofit fontScale="90000"/>
          </a:bodyPr>
          <a:lstStyle/>
          <a:p>
            <a:r>
              <a:rPr lang="en-IN" dirty="0" smtClean="0"/>
              <a:t>             </a:t>
            </a:r>
            <a:r>
              <a:rPr lang="en-IN" sz="3600" b="1" dirty="0" smtClean="0">
                <a:solidFill>
                  <a:srgbClr val="C00000"/>
                </a:solidFill>
                <a:latin typeface="Lucida Sans" panose="020B0602030504020204" pitchFamily="34" charset="0"/>
              </a:rPr>
              <a:t>Dynamic </a:t>
            </a:r>
            <a:r>
              <a:rPr lang="en-IN" sz="3600" b="1" dirty="0">
                <a:solidFill>
                  <a:srgbClr val="C00000"/>
                </a:solidFill>
                <a:latin typeface="Lucida Sans" panose="020B0602030504020204" pitchFamily="34" charset="0"/>
              </a:rPr>
              <a:t>vs. Embedded SQL</a:t>
            </a: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247" y="708337"/>
            <a:ext cx="10728101" cy="5975797"/>
          </a:xfrm>
        </p:spPr>
      </p:pic>
    </p:spTree>
    <p:extLst>
      <p:ext uri="{BB962C8B-B14F-4D97-AF65-F5344CB8AC3E}">
        <p14:creationId xmlns:p14="http://schemas.microsoft.com/office/powerpoint/2010/main" val="3914143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709988"/>
              </p:ext>
            </p:extLst>
          </p:nvPr>
        </p:nvGraphicFramePr>
        <p:xfrm>
          <a:off x="1043188" y="1"/>
          <a:ext cx="9659156" cy="6704015"/>
        </p:xfrm>
        <a:graphic>
          <a:graphicData uri="http://schemas.openxmlformats.org/drawingml/2006/table">
            <a:tbl>
              <a:tblPr/>
              <a:tblGrid>
                <a:gridCol w="4829578"/>
                <a:gridCol w="4829578"/>
              </a:tblGrid>
              <a:tr h="586759">
                <a:tc>
                  <a:txBody>
                    <a:bodyPr/>
                    <a:lstStyle/>
                    <a:p>
                      <a:pPr algn="ctr" fontAlgn="base"/>
                      <a:r>
                        <a:rPr lang="en-IN" sz="2800" b="1" cap="all" dirty="0" smtClean="0">
                          <a:solidFill>
                            <a:srgbClr val="FFC000"/>
                          </a:solidFill>
                          <a:effectLst/>
                          <a:latin typeface="Lucida Sans" panose="020B0602030504020204" pitchFamily="34" charset="0"/>
                        </a:rPr>
                        <a:t>EMBEDDED</a:t>
                      </a:r>
                      <a:r>
                        <a:rPr lang="en-IN" sz="1800" b="1" cap="all" dirty="0" smtClean="0">
                          <a:solidFill>
                            <a:srgbClr val="FFFF00"/>
                          </a:solidFill>
                          <a:effectLst/>
                          <a:latin typeface="Lucida Sans" panose="020B0602030504020204" pitchFamily="34" charset="0"/>
                        </a:rPr>
                        <a:t>(STATIC) </a:t>
                      </a:r>
                      <a:r>
                        <a:rPr lang="en-IN" sz="1800" b="1" cap="all" dirty="0">
                          <a:solidFill>
                            <a:srgbClr val="FFFF00"/>
                          </a:solidFill>
                          <a:effectLst/>
                          <a:latin typeface="Lucida Sans" panose="020B0602030504020204" pitchFamily="34" charset="0"/>
                        </a:rPr>
                        <a:t>SQL</a:t>
                      </a:r>
                    </a:p>
                  </a:txBody>
                  <a:tcPr marL="44180" marR="44180" marT="44180" marB="4418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IN" sz="2800" b="1" cap="all" dirty="0">
                          <a:solidFill>
                            <a:srgbClr val="FFC000"/>
                          </a:solidFill>
                          <a:effectLst/>
                          <a:latin typeface="Lucida Sans" panose="020B0602030504020204" pitchFamily="34" charset="0"/>
                        </a:rPr>
                        <a:t>DYNAMIC</a:t>
                      </a:r>
                      <a:r>
                        <a:rPr lang="en-IN" sz="1800" b="1" cap="all" dirty="0">
                          <a:solidFill>
                            <a:srgbClr val="FFFF00"/>
                          </a:solidFill>
                          <a:effectLst/>
                          <a:latin typeface="Lucida Sans" panose="020B0602030504020204" pitchFamily="34" charset="0"/>
                        </a:rPr>
                        <a:t> (INTERACTIVE) SQL</a:t>
                      </a:r>
                    </a:p>
                  </a:txBody>
                  <a:tcPr marL="44180" marR="44180" marT="44180" marB="4418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r>
              <a:tr h="1259620">
                <a:tc>
                  <a:txBody>
                    <a:bodyPr/>
                    <a:lstStyle/>
                    <a:p>
                      <a:pPr algn="just" fontAlgn="base"/>
                      <a:r>
                        <a:rPr lang="en-GB" sz="1800" b="0" dirty="0">
                          <a:effectLst/>
                          <a:latin typeface="Lucida Sans" panose="020B0602030504020204" pitchFamily="34" charset="0"/>
                        </a:rPr>
                        <a:t>In Static SQL, how database will be accessed is predetermined in the embedded SQL statement.</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just" fontAlgn="base"/>
                      <a:r>
                        <a:rPr lang="en-GB" sz="1800" b="0" dirty="0">
                          <a:effectLst/>
                          <a:latin typeface="Lucida Sans" panose="020B0602030504020204" pitchFamily="34" charset="0"/>
                        </a:rPr>
                        <a:t>In Dynamic SQL, how database will be accessed is determined at run time.</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570814">
                <a:tc>
                  <a:txBody>
                    <a:bodyPr/>
                    <a:lstStyle/>
                    <a:p>
                      <a:pPr algn="just" fontAlgn="base"/>
                      <a:r>
                        <a:rPr lang="en-GB" sz="1800" b="0" dirty="0">
                          <a:effectLst/>
                          <a:latin typeface="Lucida Sans" panose="020B0602030504020204" pitchFamily="34" charset="0"/>
                        </a:rPr>
                        <a:t>It is more swift and efficient.</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just" fontAlgn="base"/>
                      <a:r>
                        <a:rPr lang="en-GB" sz="1800" b="0" dirty="0">
                          <a:effectLst/>
                          <a:latin typeface="Lucida Sans" panose="020B0602030504020204" pitchFamily="34" charset="0"/>
                        </a:rPr>
                        <a:t>It is less swift and efficient.</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18952">
                <a:tc>
                  <a:txBody>
                    <a:bodyPr/>
                    <a:lstStyle/>
                    <a:p>
                      <a:pPr algn="just" fontAlgn="base"/>
                      <a:r>
                        <a:rPr lang="en-GB" sz="1800" b="0">
                          <a:effectLst/>
                          <a:latin typeface="Lucida Sans" panose="020B0602030504020204" pitchFamily="34" charset="0"/>
                        </a:rPr>
                        <a:t>SQL statements are compiled at compile time.</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just" fontAlgn="base"/>
                      <a:r>
                        <a:rPr lang="en-GB" sz="1800" b="0" dirty="0">
                          <a:effectLst/>
                          <a:latin typeface="Lucida Sans" panose="020B0602030504020204" pitchFamily="34" charset="0"/>
                        </a:rPr>
                        <a:t>SQL statements are compiled at run time.</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259620">
                <a:tc>
                  <a:txBody>
                    <a:bodyPr/>
                    <a:lstStyle/>
                    <a:p>
                      <a:pPr algn="just" fontAlgn="base"/>
                      <a:r>
                        <a:rPr lang="en-GB" sz="1800" b="0">
                          <a:effectLst/>
                          <a:latin typeface="Lucida Sans" panose="020B0602030504020204" pitchFamily="34" charset="0"/>
                        </a:rPr>
                        <a:t>Parsing, Validation, Optimization and Generation of application plan are done at compile time.</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just" fontAlgn="base"/>
                      <a:r>
                        <a:rPr lang="en-GB" sz="1800" b="0" dirty="0">
                          <a:effectLst/>
                          <a:latin typeface="Lucida Sans" panose="020B0602030504020204" pitchFamily="34" charset="0"/>
                        </a:rPr>
                        <a:t>Parsing, Validation, Optimization and Generation of application plan are done at run time.</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00416">
                <a:tc>
                  <a:txBody>
                    <a:bodyPr/>
                    <a:lstStyle/>
                    <a:p>
                      <a:pPr algn="just" fontAlgn="base"/>
                      <a:r>
                        <a:rPr lang="en-GB" sz="1800" b="0">
                          <a:effectLst/>
                          <a:latin typeface="Lucida Sans" panose="020B0602030504020204" pitchFamily="34" charset="0"/>
                        </a:rPr>
                        <a:t>It is generally used for situations where data is distributed uniformly.</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just" fontAlgn="base"/>
                      <a:r>
                        <a:rPr lang="en-GB" sz="1800" b="0" dirty="0">
                          <a:effectLst/>
                          <a:latin typeface="Lucida Sans" panose="020B0602030504020204" pitchFamily="34" charset="0"/>
                        </a:rPr>
                        <a:t>It is generally used for situations where data is distributed non uniformly.</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00416">
                <a:tc>
                  <a:txBody>
                    <a:bodyPr/>
                    <a:lstStyle/>
                    <a:p>
                      <a:pPr algn="just" fontAlgn="base"/>
                      <a:r>
                        <a:rPr lang="en-GB" sz="1800" b="0">
                          <a:effectLst/>
                          <a:latin typeface="Lucida Sans" panose="020B0602030504020204" pitchFamily="34" charset="0"/>
                        </a:rPr>
                        <a:t>EXECUTE IMMEDIATE, EXECUTE and PREPARE statements are not used.</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just" fontAlgn="base"/>
                      <a:r>
                        <a:rPr lang="en-GB" sz="1800" b="0" dirty="0">
                          <a:effectLst/>
                          <a:latin typeface="Lucida Sans" panose="020B0602030504020204" pitchFamily="34" charset="0"/>
                        </a:rPr>
                        <a:t>EXECUTE IMMEDIATE, EXECUTE and PREPARE statements are used.</a:t>
                      </a:r>
                    </a:p>
                  </a:txBody>
                  <a:tcPr marL="77315" marR="77315" marT="38657" marB="3865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00416">
                <a:tc>
                  <a:txBody>
                    <a:bodyPr/>
                    <a:lstStyle/>
                    <a:p>
                      <a:pPr algn="l" fontAlgn="base"/>
                      <a:r>
                        <a:rPr lang="en-IN" b="0" dirty="0">
                          <a:effectLst/>
                          <a:latin typeface="Lucida Sans" panose="020B0602030504020204" pitchFamily="34" charset="0"/>
                        </a:rPr>
                        <a:t>It is less flexible.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b="0" dirty="0">
                          <a:effectLst/>
                          <a:latin typeface="Lucida Sans" panose="020B0602030504020204" pitchFamily="34" charset="0"/>
                        </a:rPr>
                        <a:t>It is more flexible.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277384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270456"/>
            <a:ext cx="10999459" cy="1146219"/>
          </a:xfrm>
        </p:spPr>
        <p:txBody>
          <a:bodyPr>
            <a:normAutofit/>
          </a:bodyPr>
          <a:lstStyle/>
          <a:p>
            <a:r>
              <a:rPr lang="en-IN" sz="3200" b="1" u="sng" dirty="0" smtClean="0">
                <a:solidFill>
                  <a:srgbClr val="C00000"/>
                </a:solidFill>
                <a:latin typeface="Lucida Sans" panose="020B0602030504020204" pitchFamily="34" charset="0"/>
              </a:rPr>
              <a:t>Functions and procedures:</a:t>
            </a:r>
            <a:endParaRPr lang="en-IN" sz="32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28789" y="643944"/>
            <a:ext cx="11681138" cy="6104585"/>
          </a:xfrm>
        </p:spPr>
        <p:txBody>
          <a:bodyPr>
            <a:normAutofit fontScale="92500"/>
          </a:bodyPr>
          <a:lstStyle/>
          <a:p>
            <a:pPr algn="just">
              <a:lnSpc>
                <a:spcPct val="150000"/>
              </a:lnSpc>
            </a:pPr>
            <a:r>
              <a:rPr lang="en-GB" dirty="0"/>
              <a:t>"</a:t>
            </a:r>
            <a:r>
              <a:rPr lang="en-GB" dirty="0">
                <a:latin typeface="Lucida Sans" panose="020B0602030504020204" pitchFamily="34" charset="0"/>
              </a:rPr>
              <a:t>A </a:t>
            </a:r>
            <a:r>
              <a:rPr lang="en-GB" b="1" dirty="0">
                <a:solidFill>
                  <a:srgbClr val="C00000"/>
                </a:solidFill>
                <a:latin typeface="Lucida Sans" panose="020B0602030504020204" pitchFamily="34" charset="0"/>
              </a:rPr>
              <a:t>P</a:t>
            </a:r>
            <a:r>
              <a:rPr lang="en-GB" b="1" dirty="0" smtClean="0">
                <a:solidFill>
                  <a:srgbClr val="C00000"/>
                </a:solidFill>
                <a:latin typeface="Lucida Sans" panose="020B0602030504020204" pitchFamily="34" charset="0"/>
              </a:rPr>
              <a:t>rocedures</a:t>
            </a:r>
            <a:r>
              <a:rPr lang="en-GB" dirty="0">
                <a:latin typeface="Lucida Sans" panose="020B0602030504020204" pitchFamily="34" charset="0"/>
              </a:rPr>
              <a:t> or </a:t>
            </a:r>
            <a:r>
              <a:rPr lang="en-GB" b="1" dirty="0" smtClean="0">
                <a:solidFill>
                  <a:srgbClr val="C00000"/>
                </a:solidFill>
                <a:latin typeface="Lucida Sans" panose="020B0602030504020204" pitchFamily="34" charset="0"/>
              </a:rPr>
              <a:t>Functions</a:t>
            </a:r>
            <a:r>
              <a:rPr lang="en-GB" dirty="0">
                <a:latin typeface="Lucida Sans" panose="020B0602030504020204" pitchFamily="34" charset="0"/>
              </a:rPr>
              <a:t> is a group or set of SQL </a:t>
            </a:r>
            <a:r>
              <a:rPr lang="en-GB" dirty="0" smtClean="0">
                <a:latin typeface="Lucida Sans" panose="020B0602030504020204" pitchFamily="34" charset="0"/>
              </a:rPr>
              <a:t>or </a:t>
            </a:r>
            <a:r>
              <a:rPr lang="en-GB" dirty="0">
                <a:latin typeface="Lucida Sans" panose="020B0602030504020204" pitchFamily="34" charset="0"/>
              </a:rPr>
              <a:t>PL/SQL statements that perform a specific task</a:t>
            </a:r>
            <a:r>
              <a:rPr lang="en-GB" dirty="0" smtClean="0">
                <a:latin typeface="Lucida Sans" panose="020B0602030504020204" pitchFamily="34" charset="0"/>
              </a:rPr>
              <a:t>.“</a:t>
            </a:r>
          </a:p>
          <a:p>
            <a:pPr algn="just">
              <a:lnSpc>
                <a:spcPct val="150000"/>
              </a:lnSpc>
            </a:pPr>
            <a:r>
              <a:rPr lang="en-GB" dirty="0" smtClean="0">
                <a:latin typeface="Lucida Sans" panose="020B0602030504020204" pitchFamily="34" charset="0"/>
              </a:rPr>
              <a:t>A </a:t>
            </a:r>
            <a:r>
              <a:rPr lang="en-GB" b="1" dirty="0">
                <a:solidFill>
                  <a:srgbClr val="C00000"/>
                </a:solidFill>
                <a:latin typeface="Lucida Sans" panose="020B0602030504020204" pitchFamily="34" charset="0"/>
              </a:rPr>
              <a:t>function</a:t>
            </a:r>
            <a:r>
              <a:rPr lang="en-GB" dirty="0">
                <a:latin typeface="Lucida Sans" panose="020B0602030504020204" pitchFamily="34" charset="0"/>
              </a:rPr>
              <a:t> and  </a:t>
            </a:r>
            <a:r>
              <a:rPr lang="en-GB" b="1" dirty="0">
                <a:solidFill>
                  <a:srgbClr val="C00000"/>
                </a:solidFill>
                <a:latin typeface="Lucida Sans" panose="020B0602030504020204" pitchFamily="34" charset="0"/>
              </a:rPr>
              <a:t>procedure</a:t>
            </a:r>
            <a:r>
              <a:rPr lang="en-GB" dirty="0">
                <a:latin typeface="Lucida Sans" panose="020B0602030504020204" pitchFamily="34" charset="0"/>
              </a:rPr>
              <a:t> is a named PL/SQL Block which is similar . The major difference between a procedure and a function is, a function must always return a value, but a procedure may or may not return a </a:t>
            </a:r>
            <a:r>
              <a:rPr lang="en-GB" dirty="0" smtClean="0">
                <a:latin typeface="Lucida Sans" panose="020B0602030504020204" pitchFamily="34" charset="0"/>
              </a:rPr>
              <a:t>value</a:t>
            </a:r>
          </a:p>
          <a:p>
            <a:pPr algn="just">
              <a:lnSpc>
                <a:spcPct val="150000"/>
              </a:lnSpc>
            </a:pPr>
            <a:r>
              <a:rPr lang="en-GB" b="1" dirty="0">
                <a:solidFill>
                  <a:srgbClr val="7030A0"/>
                </a:solidFill>
                <a:latin typeface="Lucida Sans" panose="020B0602030504020204" pitchFamily="34" charset="0"/>
              </a:rPr>
              <a:t>SQL:1999 supports functions and </a:t>
            </a:r>
            <a:r>
              <a:rPr lang="en-GB" b="1" dirty="0" smtClean="0">
                <a:solidFill>
                  <a:srgbClr val="7030A0"/>
                </a:solidFill>
                <a:latin typeface="Lucida Sans" panose="020B0602030504020204" pitchFamily="34" charset="0"/>
              </a:rPr>
              <a:t>procedures</a:t>
            </a:r>
            <a:r>
              <a:rPr lang="en-GB" dirty="0" smtClean="0">
                <a:latin typeface="Lucida Sans" panose="020B0602030504020204" pitchFamily="34" charset="0"/>
              </a:rPr>
              <a:t>:</a:t>
            </a:r>
          </a:p>
          <a:p>
            <a:pPr marL="457200" indent="-457200" algn="just">
              <a:lnSpc>
                <a:spcPct val="150000"/>
              </a:lnSpc>
              <a:buFont typeface="+mj-lt"/>
              <a:buAutoNum type="arabicPeriod"/>
            </a:pPr>
            <a:r>
              <a:rPr lang="en-GB" dirty="0" smtClean="0">
                <a:latin typeface="Lucida Sans" panose="020B0602030504020204" pitchFamily="34" charset="0"/>
              </a:rPr>
              <a:t>Functions/procedures </a:t>
            </a:r>
            <a:r>
              <a:rPr lang="en-GB" dirty="0">
                <a:latin typeface="Lucida Sans" panose="020B0602030504020204" pitchFamily="34" charset="0"/>
              </a:rPr>
              <a:t>can be written in SQL itself, or in an external programming language</a:t>
            </a:r>
            <a:r>
              <a:rPr lang="en-GB" dirty="0" smtClean="0">
                <a:latin typeface="Lucida Sans" panose="020B0602030504020204" pitchFamily="34" charset="0"/>
              </a:rPr>
              <a:t>.</a:t>
            </a:r>
          </a:p>
          <a:p>
            <a:pPr marL="457200" indent="-457200" algn="just">
              <a:lnSpc>
                <a:spcPct val="150000"/>
              </a:lnSpc>
              <a:buFont typeface="+mj-lt"/>
              <a:buAutoNum type="arabicPeriod"/>
            </a:pPr>
            <a:r>
              <a:rPr lang="en-GB" dirty="0" smtClean="0">
                <a:latin typeface="Lucida Sans" panose="020B0602030504020204" pitchFamily="34" charset="0"/>
              </a:rPr>
              <a:t>Functions </a:t>
            </a:r>
            <a:r>
              <a:rPr lang="en-GB" dirty="0">
                <a:latin typeface="Lucida Sans" panose="020B0602030504020204" pitchFamily="34" charset="0"/>
              </a:rPr>
              <a:t>are particularly useful with specialized data types such as images and geometric </a:t>
            </a:r>
            <a:r>
              <a:rPr lang="en-GB" dirty="0" smtClean="0">
                <a:latin typeface="Lucida Sans" panose="020B0602030504020204" pitchFamily="34" charset="0"/>
              </a:rPr>
              <a:t>objects.</a:t>
            </a:r>
          </a:p>
          <a:p>
            <a:pPr marL="0" indent="0" algn="just">
              <a:lnSpc>
                <a:spcPct val="150000"/>
              </a:lnSpc>
              <a:buNone/>
            </a:pPr>
            <a:r>
              <a:rPr lang="en-GB" b="1" dirty="0" smtClean="0">
                <a:solidFill>
                  <a:srgbClr val="00B0F0"/>
                </a:solidFill>
                <a:latin typeface="Lucida Sans" panose="020B0602030504020204" pitchFamily="34" charset="0"/>
              </a:rPr>
              <a:t>Example</a:t>
            </a:r>
            <a:r>
              <a:rPr lang="en-GB" dirty="0">
                <a:latin typeface="Lucida Sans" panose="020B0602030504020204" pitchFamily="34" charset="0"/>
              </a:rPr>
              <a:t>: </a:t>
            </a:r>
            <a:r>
              <a:rPr lang="en-GB" b="1" dirty="0">
                <a:solidFill>
                  <a:srgbClr val="00B050"/>
                </a:solidFill>
                <a:latin typeface="Lucida Sans" panose="020B0602030504020204" pitchFamily="34" charset="0"/>
              </a:rPr>
              <a:t>functions to check if polygons overlap, or to compare images for similarity</a:t>
            </a:r>
            <a:r>
              <a:rPr lang="en-GB" dirty="0" smtClean="0">
                <a:latin typeface="Lucida Sans" panose="020B0602030504020204" pitchFamily="34" charset="0"/>
              </a:rPr>
              <a:t>.</a:t>
            </a:r>
          </a:p>
          <a:p>
            <a:pPr marL="0" indent="0" algn="just">
              <a:lnSpc>
                <a:spcPct val="150000"/>
              </a:lnSpc>
              <a:buNone/>
            </a:pPr>
            <a:r>
              <a:rPr lang="en-GB" dirty="0" smtClean="0">
                <a:latin typeface="Lucida Sans" panose="020B0602030504020204" pitchFamily="34" charset="0"/>
              </a:rPr>
              <a:t> </a:t>
            </a:r>
            <a:endParaRPr lang="en-IN" dirty="0">
              <a:latin typeface="Lucida Sans" panose="020B0602030504020204" pitchFamily="34" charset="0"/>
            </a:endParaRPr>
          </a:p>
        </p:txBody>
      </p:sp>
    </p:spTree>
    <p:extLst>
      <p:ext uri="{BB962C8B-B14F-4D97-AF65-F5344CB8AC3E}">
        <p14:creationId xmlns:p14="http://schemas.microsoft.com/office/powerpoint/2010/main" val="3931369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0"/>
            <a:ext cx="11822806" cy="489397"/>
          </a:xfrm>
        </p:spPr>
        <p:txBody>
          <a:bodyPr>
            <a:normAutofit fontScale="90000"/>
          </a:bodyPr>
          <a:lstStyle/>
          <a:p>
            <a:r>
              <a:rPr lang="en-IN" sz="2800" b="1" u="sng" dirty="0" smtClean="0">
                <a:solidFill>
                  <a:srgbClr val="C00000"/>
                </a:solidFill>
                <a:latin typeface="Lucida Sans" panose="020B0602030504020204" pitchFamily="34" charset="0"/>
              </a:rPr>
              <a:t>Procedures</a:t>
            </a:r>
            <a:r>
              <a:rPr lang="en-IN" dirty="0" smtClean="0"/>
              <a:t>:</a:t>
            </a:r>
            <a:endParaRPr lang="en-IN" dirty="0"/>
          </a:p>
        </p:txBody>
      </p:sp>
      <p:sp>
        <p:nvSpPr>
          <p:cNvPr id="3" name="Content Placeholder 2"/>
          <p:cNvSpPr>
            <a:spLocks noGrp="1"/>
          </p:cNvSpPr>
          <p:nvPr>
            <p:ph idx="1"/>
          </p:nvPr>
        </p:nvSpPr>
        <p:spPr>
          <a:xfrm>
            <a:off x="167425" y="579549"/>
            <a:ext cx="11668260" cy="6065950"/>
          </a:xfrm>
        </p:spPr>
        <p:txBody>
          <a:bodyPr/>
          <a:lstStyle/>
          <a:p>
            <a:pPr algn="just"/>
            <a:r>
              <a:rPr lang="en-GB" dirty="0">
                <a:latin typeface="Lucida Sans" panose="020B0602030504020204" pitchFamily="34" charset="0"/>
              </a:rPr>
              <a:t>A procedure has a header and a </a:t>
            </a:r>
            <a:r>
              <a:rPr lang="en-GB" dirty="0" smtClean="0">
                <a:latin typeface="Lucida Sans" panose="020B0602030504020204" pitchFamily="34" charset="0"/>
              </a:rPr>
              <a:t>body.</a:t>
            </a:r>
          </a:p>
          <a:p>
            <a:pPr algn="just"/>
            <a:r>
              <a:rPr lang="en-GB" dirty="0">
                <a:latin typeface="Lucida Sans" panose="020B0602030504020204" pitchFamily="34" charset="0"/>
              </a:rPr>
              <a:t>The header consists of the name of the procedure and the parameters or variables passed to the procedure. </a:t>
            </a:r>
            <a:endParaRPr lang="en-GB" dirty="0" smtClean="0">
              <a:latin typeface="Lucida Sans" panose="020B0602030504020204" pitchFamily="34" charset="0"/>
            </a:endParaRPr>
          </a:p>
          <a:p>
            <a:pPr algn="just"/>
            <a:r>
              <a:rPr lang="en-GB" dirty="0" smtClean="0">
                <a:latin typeface="Lucida Sans" panose="020B0602030504020204" pitchFamily="34" charset="0"/>
              </a:rPr>
              <a:t>The </a:t>
            </a:r>
            <a:r>
              <a:rPr lang="en-GB" dirty="0">
                <a:latin typeface="Lucida Sans" panose="020B0602030504020204" pitchFamily="34" charset="0"/>
              </a:rPr>
              <a:t>body consists or declaration section, execution section and exception section similar to a general PL/SQL Block. A procedure is similar to an anonymous PL/SQL Block but it is named for repeated usage</a:t>
            </a:r>
            <a:r>
              <a:rPr lang="en-GB" dirty="0" smtClean="0"/>
              <a:t>.</a:t>
            </a:r>
          </a:p>
          <a:p>
            <a:pPr algn="just"/>
            <a:r>
              <a:rPr lang="en-GB" dirty="0">
                <a:latin typeface="Lucida Sans" panose="020B0602030504020204" pitchFamily="34" charset="0"/>
              </a:rPr>
              <a:t>We can pass parameters to procedures in </a:t>
            </a:r>
            <a:r>
              <a:rPr lang="en-GB" b="1" dirty="0">
                <a:solidFill>
                  <a:srgbClr val="FF0000"/>
                </a:solidFill>
                <a:latin typeface="Lucida Sans" panose="020B0602030504020204" pitchFamily="34" charset="0"/>
              </a:rPr>
              <a:t>three ways </a:t>
            </a:r>
            <a:r>
              <a:rPr lang="en-GB" dirty="0" smtClean="0"/>
              <a:t>:</a:t>
            </a:r>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r>
              <a:rPr lang="en-IN" sz="2800" b="1" u="sng" dirty="0" smtClean="0">
                <a:solidFill>
                  <a:srgbClr val="00B0F0"/>
                </a:solidFill>
                <a:latin typeface="Lucida Sans" panose="020B0602030504020204" pitchFamily="34" charset="0"/>
              </a:rPr>
              <a:t>NOTE</a:t>
            </a:r>
            <a:r>
              <a:rPr lang="en-IN" dirty="0" smtClean="0">
                <a:latin typeface="Lucida Sans" panose="020B0602030504020204" pitchFamily="34" charset="0"/>
              </a:rPr>
              <a:t> : </a:t>
            </a:r>
            <a:r>
              <a:rPr lang="en-GB" sz="2400" dirty="0">
                <a:solidFill>
                  <a:srgbClr val="002060"/>
                </a:solidFill>
                <a:latin typeface="Lucida Sans" panose="020B0602030504020204" pitchFamily="34" charset="0"/>
              </a:rPr>
              <a:t>A procedure may or may not return any value.</a:t>
            </a:r>
            <a:endParaRPr lang="en-IN" sz="2400" dirty="0">
              <a:solidFill>
                <a:srgbClr val="002060"/>
              </a:solidFill>
              <a:latin typeface="Lucida Sans" panose="020B0602030504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00673786"/>
              </p:ext>
            </p:extLst>
          </p:nvPr>
        </p:nvGraphicFramePr>
        <p:xfrm>
          <a:off x="682580" y="3120122"/>
          <a:ext cx="10702344" cy="2327857"/>
        </p:xfrm>
        <a:graphic>
          <a:graphicData uri="http://schemas.openxmlformats.org/drawingml/2006/table">
            <a:tbl>
              <a:tblPr/>
              <a:tblGrid>
                <a:gridCol w="1918952"/>
                <a:gridCol w="8783392"/>
              </a:tblGrid>
              <a:tr h="303773">
                <a:tc>
                  <a:txBody>
                    <a:bodyPr/>
                    <a:lstStyle/>
                    <a:p>
                      <a:pPr fontAlgn="t"/>
                      <a:r>
                        <a:rPr lang="en-IN" b="1" dirty="0">
                          <a:effectLst/>
                          <a:latin typeface="Lucida Sans" panose="020B0602030504020204" pitchFamily="34" charset="0"/>
                        </a:rPr>
                        <a:t>Parameters</a:t>
                      </a:r>
                      <a:endParaRPr lang="en-IN" dirty="0">
                        <a:effectLst/>
                        <a:latin typeface="Lucida Sans" panose="020B0602030504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IN" b="1">
                          <a:effectLst/>
                          <a:latin typeface="Lucida Sans" panose="020B0602030504020204" pitchFamily="34" charset="0"/>
                        </a:rPr>
                        <a:t>Description</a:t>
                      </a:r>
                      <a:endParaRPr lang="en-IN">
                        <a:effectLst/>
                        <a:latin typeface="Lucida Sans" panose="020B0602030504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r h="499057">
                <a:tc>
                  <a:txBody>
                    <a:bodyPr/>
                    <a:lstStyle/>
                    <a:p>
                      <a:pPr fontAlgn="t"/>
                      <a:r>
                        <a:rPr lang="en-IN" sz="2000" b="1" dirty="0">
                          <a:solidFill>
                            <a:schemeClr val="accent2">
                              <a:lumMod val="60000"/>
                              <a:lumOff val="40000"/>
                            </a:schemeClr>
                          </a:solidFill>
                          <a:effectLst/>
                          <a:latin typeface="Lucida Sans" panose="020B0602030504020204" pitchFamily="34" charset="0"/>
                        </a:rPr>
                        <a:t>IN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dirty="0">
                          <a:effectLst/>
                          <a:latin typeface="Lucida Sans" panose="020B0602030504020204" pitchFamily="34" charset="0"/>
                        </a:rPr>
                        <a:t>These types of parameters are used to send values to stored procedures.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94340">
                <a:tc>
                  <a:txBody>
                    <a:bodyPr/>
                    <a:lstStyle/>
                    <a:p>
                      <a:pPr fontAlgn="t"/>
                      <a:r>
                        <a:rPr lang="en-IN" sz="2000" b="1" dirty="0">
                          <a:solidFill>
                            <a:schemeClr val="accent2">
                              <a:lumMod val="60000"/>
                              <a:lumOff val="40000"/>
                            </a:schemeClr>
                          </a:solidFill>
                          <a:effectLst/>
                          <a:latin typeface="Lucida Sans" panose="020B0602030504020204" pitchFamily="34" charset="0"/>
                        </a:rPr>
                        <a:t>OUT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dirty="0">
                          <a:effectLst/>
                          <a:latin typeface="Lucida Sans" panose="020B0602030504020204" pitchFamily="34" charset="0"/>
                        </a:rPr>
                        <a:t>These types of parameters are used to get values from stored procedures. This is similar to a return type in functions.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99057">
                <a:tc>
                  <a:txBody>
                    <a:bodyPr/>
                    <a:lstStyle/>
                    <a:p>
                      <a:pPr fontAlgn="t"/>
                      <a:r>
                        <a:rPr lang="en-IN" sz="2000" b="1" dirty="0">
                          <a:solidFill>
                            <a:schemeClr val="accent2">
                              <a:lumMod val="60000"/>
                              <a:lumOff val="40000"/>
                            </a:schemeClr>
                          </a:solidFill>
                          <a:effectLst/>
                          <a:latin typeface="Lucida Sans" panose="020B0602030504020204" pitchFamily="34" charset="0"/>
                        </a:rPr>
                        <a:t>IN OUT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dirty="0">
                          <a:effectLst/>
                          <a:latin typeface="Lucida Sans" panose="020B0602030504020204" pitchFamily="34" charset="0"/>
                        </a:rPr>
                        <a:t>These types of parameters are used to send values and get values from stored procedures.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46957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93182"/>
            <a:ext cx="10909307" cy="1017430"/>
          </a:xfrm>
        </p:spPr>
        <p:txBody>
          <a:bodyPr>
            <a:normAutofit/>
          </a:bodyPr>
          <a:lstStyle/>
          <a:p>
            <a:r>
              <a:rPr lang="en-IN" sz="2400" b="1" u="sng" dirty="0">
                <a:solidFill>
                  <a:schemeClr val="accent2">
                    <a:lumMod val="60000"/>
                    <a:lumOff val="40000"/>
                  </a:schemeClr>
                </a:solidFill>
                <a:latin typeface="Lucida Sans" panose="020B0602030504020204" pitchFamily="34" charset="0"/>
              </a:rPr>
              <a:t>Syntax</a:t>
            </a:r>
            <a:r>
              <a:rPr lang="en-IN" sz="2400" b="1" i="1" dirty="0" smtClean="0">
                <a:solidFill>
                  <a:schemeClr val="accent2">
                    <a:lumMod val="60000"/>
                    <a:lumOff val="40000"/>
                  </a:schemeClr>
                </a:solidFill>
                <a:latin typeface="Lucida Sans" panose="020B0602030504020204" pitchFamily="34" charset="0"/>
              </a:rPr>
              <a:t>:</a:t>
            </a:r>
            <a:endParaRPr lang="en-IN" sz="2400" b="1" dirty="0">
              <a:solidFill>
                <a:schemeClr val="accent2">
                  <a:lumMod val="60000"/>
                  <a:lumOff val="40000"/>
                </a:schemeClr>
              </a:solidFill>
              <a:latin typeface="Lucida Sans" panose="020B0602030504020204" pitchFamily="34" charset="0"/>
            </a:endParaRPr>
          </a:p>
        </p:txBody>
      </p:sp>
      <p:sp>
        <p:nvSpPr>
          <p:cNvPr id="3" name="Content Placeholder 2"/>
          <p:cNvSpPr>
            <a:spLocks noGrp="1"/>
          </p:cNvSpPr>
          <p:nvPr>
            <p:ph idx="1"/>
          </p:nvPr>
        </p:nvSpPr>
        <p:spPr>
          <a:xfrm>
            <a:off x="115909" y="566670"/>
            <a:ext cx="11964473" cy="5988676"/>
          </a:xfrm>
        </p:spPr>
        <p:txBody>
          <a:bodyPr>
            <a:normAutofit/>
          </a:bodyPr>
          <a:lstStyle/>
          <a:p>
            <a:pPr marL="0" indent="0">
              <a:buNone/>
            </a:pPr>
            <a:r>
              <a:rPr lang="en-GB" dirty="0"/>
              <a:t> </a:t>
            </a:r>
            <a:r>
              <a:rPr lang="en-GB" dirty="0" smtClean="0"/>
              <a:t>            </a:t>
            </a:r>
            <a:r>
              <a:rPr lang="en-GB" b="1" dirty="0" smtClean="0">
                <a:solidFill>
                  <a:srgbClr val="008000"/>
                </a:solidFill>
                <a:latin typeface="Lucida Sans" panose="020B0602030504020204" pitchFamily="34" charset="0"/>
              </a:rPr>
              <a:t>CREATE </a:t>
            </a:r>
            <a:r>
              <a:rPr lang="en-GB" b="1" dirty="0">
                <a:solidFill>
                  <a:srgbClr val="008000"/>
                </a:solidFill>
                <a:latin typeface="Lucida Sans" panose="020B0602030504020204" pitchFamily="34" charset="0"/>
              </a:rPr>
              <a:t>[OR REPLACE] </a:t>
            </a:r>
            <a:r>
              <a:rPr lang="en-GB" b="1" dirty="0">
                <a:solidFill>
                  <a:srgbClr val="FF0000"/>
                </a:solidFill>
                <a:latin typeface="Lucida Sans" panose="020B0602030504020204" pitchFamily="34" charset="0"/>
              </a:rPr>
              <a:t>PROCEDURE</a:t>
            </a:r>
            <a:r>
              <a:rPr lang="en-GB" b="1" dirty="0">
                <a:solidFill>
                  <a:srgbClr val="008000"/>
                </a:solidFill>
                <a:latin typeface="Lucida Sans" panose="020B0602030504020204" pitchFamily="34" charset="0"/>
              </a:rPr>
              <a:t> </a:t>
            </a:r>
            <a:r>
              <a:rPr lang="en-GB" b="1" dirty="0" err="1" smtClean="0">
                <a:solidFill>
                  <a:srgbClr val="008000"/>
                </a:solidFill>
                <a:latin typeface="Lucida Sans" panose="020B0602030504020204" pitchFamily="34" charset="0"/>
              </a:rPr>
              <a:t>procedure</a:t>
            </a:r>
            <a:r>
              <a:rPr lang="en-GB" b="1" dirty="0" smtClean="0">
                <a:solidFill>
                  <a:srgbClr val="008000"/>
                </a:solidFill>
                <a:latin typeface="Lucida Sans" panose="020B0602030504020204" pitchFamily="34" charset="0"/>
              </a:rPr>
              <a:t> name </a:t>
            </a:r>
            <a:r>
              <a:rPr lang="en-GB" b="1" dirty="0">
                <a:solidFill>
                  <a:srgbClr val="008000"/>
                </a:solidFill>
                <a:latin typeface="Lucida Sans" panose="020B0602030504020204" pitchFamily="34" charset="0"/>
              </a:rPr>
              <a:t>(&lt;Argument&gt; {IN, OUT, IN OUT}    </a:t>
            </a:r>
            <a:r>
              <a:rPr lang="en-GB" b="1" dirty="0" smtClean="0">
                <a:solidFill>
                  <a:srgbClr val="008000"/>
                </a:solidFill>
                <a:latin typeface="Lucida Sans" panose="020B0602030504020204" pitchFamily="34" charset="0"/>
              </a:rPr>
              <a:t>	&lt;Data type&gt;,…)  </a:t>
            </a:r>
            <a:endParaRPr lang="en-GB" b="1" dirty="0">
              <a:solidFill>
                <a:srgbClr val="008000"/>
              </a:solidFill>
              <a:latin typeface="Lucida Sans" panose="020B0602030504020204" pitchFamily="34" charset="0"/>
            </a:endParaRPr>
          </a:p>
          <a:p>
            <a:pPr marL="0" indent="0">
              <a:buNone/>
            </a:pPr>
            <a:r>
              <a:rPr lang="en-GB" b="1" dirty="0" smtClean="0">
                <a:solidFill>
                  <a:srgbClr val="008000"/>
                </a:solidFill>
                <a:latin typeface="Lucida Sans" panose="020B0602030504020204" pitchFamily="34" charset="0"/>
              </a:rPr>
              <a:t>	IS </a:t>
            </a:r>
            <a:endParaRPr lang="en-GB" b="1" dirty="0">
              <a:solidFill>
                <a:srgbClr val="008000"/>
              </a:solidFill>
              <a:latin typeface="Lucida Sans" panose="020B0602030504020204" pitchFamily="34" charset="0"/>
            </a:endParaRPr>
          </a:p>
          <a:p>
            <a:pPr marL="0" indent="0">
              <a:buNone/>
            </a:pPr>
            <a:r>
              <a:rPr lang="en-GB" b="1" dirty="0">
                <a:solidFill>
                  <a:srgbClr val="008000"/>
                </a:solidFill>
                <a:latin typeface="Lucida Sans" panose="020B0602030504020204" pitchFamily="34" charset="0"/>
              </a:rPr>
              <a:t>  </a:t>
            </a:r>
            <a:r>
              <a:rPr lang="en-GB" b="1" dirty="0" smtClean="0">
                <a:solidFill>
                  <a:srgbClr val="008000"/>
                </a:solidFill>
                <a:latin typeface="Lucida Sans" panose="020B0602030504020204" pitchFamily="34" charset="0"/>
              </a:rPr>
              <a:t>	    Declaration </a:t>
            </a:r>
            <a:r>
              <a:rPr lang="en-GB" b="1" dirty="0">
                <a:solidFill>
                  <a:srgbClr val="008000"/>
                </a:solidFill>
                <a:latin typeface="Lucida Sans" panose="020B0602030504020204" pitchFamily="34" charset="0"/>
              </a:rPr>
              <a:t>section&lt;variable, constant&gt; ; </a:t>
            </a:r>
          </a:p>
          <a:p>
            <a:pPr marL="0" indent="0">
              <a:buNone/>
            </a:pPr>
            <a:r>
              <a:rPr lang="en-GB" b="1" dirty="0" smtClean="0">
                <a:solidFill>
                  <a:srgbClr val="008000"/>
                </a:solidFill>
                <a:latin typeface="Lucida Sans" panose="020B0602030504020204" pitchFamily="34" charset="0"/>
              </a:rPr>
              <a:t>	BEGIN </a:t>
            </a:r>
            <a:endParaRPr lang="en-GB" b="1" dirty="0">
              <a:solidFill>
                <a:srgbClr val="008000"/>
              </a:solidFill>
              <a:latin typeface="Lucida Sans" panose="020B0602030504020204" pitchFamily="34" charset="0"/>
            </a:endParaRPr>
          </a:p>
          <a:p>
            <a:pPr marL="0" indent="0">
              <a:buNone/>
            </a:pPr>
            <a:r>
              <a:rPr lang="en-GB" b="1" dirty="0" smtClean="0">
                <a:solidFill>
                  <a:srgbClr val="008000"/>
                </a:solidFill>
                <a:latin typeface="Lucida Sans" panose="020B0602030504020204" pitchFamily="34" charset="0"/>
              </a:rPr>
              <a:t>	    Execution </a:t>
            </a:r>
            <a:r>
              <a:rPr lang="en-GB" b="1" dirty="0">
                <a:solidFill>
                  <a:srgbClr val="008000"/>
                </a:solidFill>
                <a:latin typeface="Lucida Sans" panose="020B0602030504020204" pitchFamily="34" charset="0"/>
              </a:rPr>
              <a:t>section </a:t>
            </a:r>
            <a:endParaRPr lang="en-GB" b="1" dirty="0" smtClean="0">
              <a:solidFill>
                <a:srgbClr val="008000"/>
              </a:solidFill>
              <a:latin typeface="Lucida Sans" panose="020B0602030504020204" pitchFamily="34" charset="0"/>
            </a:endParaRPr>
          </a:p>
          <a:p>
            <a:pPr marL="0" indent="0">
              <a:buNone/>
            </a:pPr>
            <a:r>
              <a:rPr lang="en-GB" b="1" dirty="0" smtClean="0">
                <a:solidFill>
                  <a:srgbClr val="008000"/>
                </a:solidFill>
                <a:latin typeface="Lucida Sans" panose="020B0602030504020204" pitchFamily="34" charset="0"/>
              </a:rPr>
              <a:t>	EXCEPTION </a:t>
            </a:r>
            <a:endParaRPr lang="en-GB" b="1" dirty="0">
              <a:solidFill>
                <a:srgbClr val="008000"/>
              </a:solidFill>
              <a:latin typeface="Lucida Sans" panose="020B0602030504020204" pitchFamily="34" charset="0"/>
            </a:endParaRPr>
          </a:p>
          <a:p>
            <a:pPr marL="0" indent="0">
              <a:buNone/>
            </a:pPr>
            <a:r>
              <a:rPr lang="en-GB" b="1" dirty="0" smtClean="0">
                <a:solidFill>
                  <a:srgbClr val="008000"/>
                </a:solidFill>
                <a:latin typeface="Lucida Sans" panose="020B0602030504020204" pitchFamily="34" charset="0"/>
              </a:rPr>
              <a:t> 	    Exception </a:t>
            </a:r>
            <a:r>
              <a:rPr lang="en-GB" b="1" dirty="0">
                <a:solidFill>
                  <a:srgbClr val="008000"/>
                </a:solidFill>
                <a:latin typeface="Lucida Sans" panose="020B0602030504020204" pitchFamily="34" charset="0"/>
              </a:rPr>
              <a:t>section  </a:t>
            </a:r>
          </a:p>
          <a:p>
            <a:pPr marL="0" indent="0">
              <a:buNone/>
            </a:pPr>
            <a:r>
              <a:rPr lang="en-GB" b="1" dirty="0" smtClean="0">
                <a:solidFill>
                  <a:srgbClr val="008000"/>
                </a:solidFill>
                <a:latin typeface="Lucida Sans" panose="020B0602030504020204" pitchFamily="34" charset="0"/>
              </a:rPr>
              <a:t>	END</a:t>
            </a:r>
          </a:p>
          <a:p>
            <a:pPr marL="0" indent="0" algn="just">
              <a:buNone/>
            </a:pPr>
            <a:r>
              <a:rPr lang="en-GB" b="1" dirty="0">
                <a:solidFill>
                  <a:srgbClr val="FF0000"/>
                </a:solidFill>
                <a:latin typeface="Lucida Sans" panose="020B0602030504020204" pitchFamily="34" charset="0"/>
              </a:rPr>
              <a:t>IS</a:t>
            </a:r>
            <a:r>
              <a:rPr lang="en-GB" dirty="0">
                <a:latin typeface="Lucida Sans" panose="020B0602030504020204" pitchFamily="34" charset="0"/>
              </a:rPr>
              <a:t> - marks the beginning of the body of the procedure and is similar to DECLARE in anonymous PL/SQL Blocks. </a:t>
            </a:r>
            <a:endParaRPr lang="en-GB" dirty="0" smtClean="0">
              <a:latin typeface="Lucida Sans" panose="020B0602030504020204" pitchFamily="34" charset="0"/>
            </a:endParaRPr>
          </a:p>
          <a:p>
            <a:pPr marL="0" indent="0" algn="just">
              <a:buNone/>
            </a:pPr>
            <a:r>
              <a:rPr lang="en-GB" dirty="0" smtClean="0">
                <a:latin typeface="Lucida Sans" panose="020B0602030504020204" pitchFamily="34" charset="0"/>
              </a:rPr>
              <a:t>The </a:t>
            </a:r>
            <a:r>
              <a:rPr lang="en-GB" dirty="0">
                <a:latin typeface="Lucida Sans" panose="020B0602030504020204" pitchFamily="34" charset="0"/>
              </a:rPr>
              <a:t>code between </a:t>
            </a:r>
            <a:r>
              <a:rPr lang="en-GB" b="1" dirty="0">
                <a:solidFill>
                  <a:srgbClr val="FF0000"/>
                </a:solidFill>
                <a:latin typeface="Lucida Sans" panose="020B0602030504020204" pitchFamily="34" charset="0"/>
              </a:rPr>
              <a:t>IS</a:t>
            </a:r>
            <a:r>
              <a:rPr lang="en-GB" dirty="0">
                <a:latin typeface="Lucida Sans" panose="020B0602030504020204" pitchFamily="34" charset="0"/>
              </a:rPr>
              <a:t> and </a:t>
            </a:r>
            <a:r>
              <a:rPr lang="en-GB" b="1" dirty="0">
                <a:solidFill>
                  <a:srgbClr val="FF0000"/>
                </a:solidFill>
                <a:latin typeface="Lucida Sans" panose="020B0602030504020204" pitchFamily="34" charset="0"/>
              </a:rPr>
              <a:t>BEGIN</a:t>
            </a:r>
            <a:r>
              <a:rPr lang="en-GB" dirty="0">
                <a:latin typeface="Lucida Sans" panose="020B0602030504020204" pitchFamily="34" charset="0"/>
              </a:rPr>
              <a:t> forms the </a:t>
            </a:r>
            <a:r>
              <a:rPr lang="en-GB" b="1" dirty="0">
                <a:solidFill>
                  <a:srgbClr val="FF0000"/>
                </a:solidFill>
                <a:latin typeface="Lucida Sans" panose="020B0602030504020204" pitchFamily="34" charset="0"/>
              </a:rPr>
              <a:t>Declaration section.</a:t>
            </a:r>
            <a:br>
              <a:rPr lang="en-GB" b="1" dirty="0">
                <a:solidFill>
                  <a:srgbClr val="FF0000"/>
                </a:solidFill>
                <a:latin typeface="Lucida Sans" panose="020B0602030504020204" pitchFamily="34" charset="0"/>
              </a:rPr>
            </a:br>
            <a:r>
              <a:rPr lang="en-GB" dirty="0">
                <a:latin typeface="Lucida Sans" panose="020B0602030504020204" pitchFamily="34" charset="0"/>
              </a:rPr>
              <a:t>The syntax within the brackets </a:t>
            </a:r>
            <a:r>
              <a:rPr lang="en-GB" b="1" dirty="0">
                <a:solidFill>
                  <a:srgbClr val="FF0000"/>
                </a:solidFill>
                <a:latin typeface="Lucida Sans" panose="020B0602030504020204" pitchFamily="34" charset="0"/>
              </a:rPr>
              <a:t>[ ]</a:t>
            </a:r>
            <a:r>
              <a:rPr lang="en-GB" dirty="0">
                <a:latin typeface="Lucida Sans" panose="020B0602030504020204" pitchFamily="34" charset="0"/>
              </a:rPr>
              <a:t> indicate they are optional. </a:t>
            </a:r>
            <a:endParaRPr lang="en-GB" dirty="0" smtClean="0">
              <a:latin typeface="Lucida Sans" panose="020B0602030504020204" pitchFamily="34" charset="0"/>
            </a:endParaRPr>
          </a:p>
          <a:p>
            <a:pPr marL="0" indent="0" algn="just">
              <a:buNone/>
            </a:pPr>
            <a:r>
              <a:rPr lang="en-GB" dirty="0" smtClean="0">
                <a:latin typeface="Lucida Sans" panose="020B0602030504020204" pitchFamily="34" charset="0"/>
              </a:rPr>
              <a:t>By </a:t>
            </a:r>
            <a:r>
              <a:rPr lang="en-GB" dirty="0">
                <a:latin typeface="Lucida Sans" panose="020B0602030504020204" pitchFamily="34" charset="0"/>
              </a:rPr>
              <a:t>using </a:t>
            </a:r>
            <a:r>
              <a:rPr lang="en-GB" b="1" dirty="0">
                <a:solidFill>
                  <a:srgbClr val="FF0000"/>
                </a:solidFill>
                <a:latin typeface="Lucida Sans" panose="020B0602030504020204" pitchFamily="34" charset="0"/>
              </a:rPr>
              <a:t>CREATE OR REPLACE </a:t>
            </a:r>
            <a:r>
              <a:rPr lang="en-GB" dirty="0">
                <a:latin typeface="Lucida Sans" panose="020B0602030504020204" pitchFamily="34" charset="0"/>
              </a:rPr>
              <a:t>together the procedure is created if no other procedure with the same name exists or the existing procedure is replaced with the current code.</a:t>
            </a:r>
            <a:endParaRPr lang="en-IN" b="1" dirty="0">
              <a:solidFill>
                <a:srgbClr val="008000"/>
              </a:solidFill>
              <a:latin typeface="Lucida Sans" panose="020B0602030504020204" pitchFamily="34" charset="0"/>
            </a:endParaRPr>
          </a:p>
        </p:txBody>
      </p:sp>
    </p:spTree>
    <p:extLst>
      <p:ext uri="{BB962C8B-B14F-4D97-AF65-F5344CB8AC3E}">
        <p14:creationId xmlns:p14="http://schemas.microsoft.com/office/powerpoint/2010/main" val="1891370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0"/>
            <a:ext cx="11025217" cy="618186"/>
          </a:xfrm>
        </p:spPr>
        <p:txBody>
          <a:bodyPr>
            <a:normAutofit/>
          </a:bodyPr>
          <a:lstStyle/>
          <a:p>
            <a:r>
              <a:rPr lang="en-IN" sz="2800" b="1" u="sng" dirty="0" smtClean="0">
                <a:solidFill>
                  <a:srgbClr val="C00000"/>
                </a:solidFill>
                <a:latin typeface="Lucida Sans" panose="020B0602030504020204" pitchFamily="34" charset="0"/>
              </a:rPr>
              <a:t>Example:</a:t>
            </a:r>
            <a:endParaRPr lang="en-IN" sz="28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3031" y="618187"/>
            <a:ext cx="11797048" cy="5554014"/>
          </a:xfrm>
        </p:spPr>
        <p:txBody>
          <a:bodyPr/>
          <a:lstStyle/>
          <a:p>
            <a:pPr marL="0" indent="0">
              <a:buNone/>
            </a:pPr>
            <a:r>
              <a:rPr lang="en-GB" dirty="0" smtClean="0"/>
              <a:t>	</a:t>
            </a:r>
            <a:r>
              <a:rPr lang="en-GB" dirty="0" smtClean="0">
                <a:latin typeface="Lucida Sans" panose="020B0602030504020204" pitchFamily="34" charset="0"/>
              </a:rPr>
              <a:t>CREATE </a:t>
            </a:r>
            <a:r>
              <a:rPr lang="en-GB" dirty="0">
                <a:latin typeface="Lucida Sans" panose="020B0602030504020204" pitchFamily="34" charset="0"/>
              </a:rPr>
              <a:t>OR REPLACE </a:t>
            </a:r>
            <a:r>
              <a:rPr lang="en-GB" b="1" dirty="0">
                <a:solidFill>
                  <a:srgbClr val="FF0000"/>
                </a:solidFill>
                <a:latin typeface="Lucida Sans" panose="020B0602030504020204" pitchFamily="34" charset="0"/>
              </a:rPr>
              <a:t>PROCEDURE</a:t>
            </a:r>
            <a:r>
              <a:rPr lang="en-GB" dirty="0">
                <a:latin typeface="Lucida Sans" panose="020B0602030504020204" pitchFamily="34" charset="0"/>
              </a:rPr>
              <a:t> p1(id IN NUMBER, </a:t>
            </a:r>
            <a:r>
              <a:rPr lang="en-GB" dirty="0" err="1">
                <a:latin typeface="Lucida Sans" panose="020B0602030504020204" pitchFamily="34" charset="0"/>
              </a:rPr>
              <a:t>sal</a:t>
            </a:r>
            <a:r>
              <a:rPr lang="en-GB" dirty="0">
                <a:latin typeface="Lucida Sans" panose="020B0602030504020204" pitchFamily="34" charset="0"/>
              </a:rPr>
              <a:t> IN NUMBER) </a:t>
            </a:r>
          </a:p>
          <a:p>
            <a:pPr marL="0" indent="0">
              <a:buNone/>
            </a:pPr>
            <a:r>
              <a:rPr lang="en-GB" dirty="0" smtClean="0">
                <a:latin typeface="Lucida Sans" panose="020B0602030504020204" pitchFamily="34" charset="0"/>
              </a:rPr>
              <a:t>	AS</a:t>
            </a:r>
            <a:endParaRPr lang="en-GB" dirty="0">
              <a:latin typeface="Lucida Sans" panose="020B0602030504020204" pitchFamily="34" charset="0"/>
            </a:endParaRPr>
          </a:p>
          <a:p>
            <a:pPr marL="0" indent="0">
              <a:buNone/>
            </a:pPr>
            <a:r>
              <a:rPr lang="en-GB" dirty="0" smtClean="0">
                <a:latin typeface="Lucida Sans" panose="020B0602030504020204" pitchFamily="34" charset="0"/>
              </a:rPr>
              <a:t>	BEGIN   </a:t>
            </a:r>
            <a:endParaRPr lang="en-GB" dirty="0">
              <a:latin typeface="Lucida Sans" panose="020B0602030504020204" pitchFamily="34" charset="0"/>
            </a:endParaRPr>
          </a:p>
          <a:p>
            <a:pPr marL="0" indent="0">
              <a:buNone/>
            </a:pPr>
            <a:r>
              <a:rPr lang="en-GB" dirty="0" smtClean="0">
                <a:latin typeface="Lucida Sans" panose="020B0602030504020204" pitchFamily="34" charset="0"/>
              </a:rPr>
              <a:t> 	           INSERT </a:t>
            </a:r>
            <a:r>
              <a:rPr lang="en-GB" dirty="0">
                <a:latin typeface="Lucida Sans" panose="020B0602030504020204" pitchFamily="34" charset="0"/>
              </a:rPr>
              <a:t>INTO </a:t>
            </a:r>
            <a:r>
              <a:rPr lang="en-GB" dirty="0" err="1">
                <a:latin typeface="Lucida Sans" panose="020B0602030504020204" pitchFamily="34" charset="0"/>
              </a:rPr>
              <a:t>emp</a:t>
            </a:r>
            <a:r>
              <a:rPr lang="en-GB" dirty="0">
                <a:latin typeface="Lucida Sans" panose="020B0602030504020204" pitchFamily="34" charset="0"/>
              </a:rPr>
              <a:t> VALUES(id, </a:t>
            </a:r>
            <a:r>
              <a:rPr lang="en-GB" dirty="0" err="1">
                <a:latin typeface="Lucida Sans" panose="020B0602030504020204" pitchFamily="34" charset="0"/>
              </a:rPr>
              <a:t>sal</a:t>
            </a:r>
            <a:r>
              <a:rPr lang="en-GB" dirty="0">
                <a:latin typeface="Lucida Sans" panose="020B0602030504020204" pitchFamily="34" charset="0"/>
              </a:rPr>
              <a:t>); </a:t>
            </a:r>
          </a:p>
          <a:p>
            <a:pPr marL="0" indent="0">
              <a:buNone/>
            </a:pPr>
            <a:r>
              <a:rPr lang="en-GB" dirty="0" smtClean="0">
                <a:latin typeface="Lucida Sans" panose="020B0602030504020204" pitchFamily="34" charset="0"/>
              </a:rPr>
              <a:t> 	           DBMD_OUTPUT.PUT_LINE</a:t>
            </a:r>
            <a:r>
              <a:rPr lang="en-GB" dirty="0">
                <a:latin typeface="Lucida Sans" panose="020B0602030504020204" pitchFamily="34" charset="0"/>
              </a:rPr>
              <a:t>('VALUE INSERTED.');</a:t>
            </a:r>
          </a:p>
          <a:p>
            <a:pPr marL="0" indent="0">
              <a:buNone/>
            </a:pPr>
            <a:r>
              <a:rPr lang="en-GB" dirty="0" smtClean="0">
                <a:latin typeface="Lucida Sans" panose="020B0602030504020204" pitchFamily="34" charset="0"/>
              </a:rPr>
              <a:t>	END;</a:t>
            </a:r>
          </a:p>
          <a:p>
            <a:pPr marL="0" indent="0">
              <a:buNone/>
            </a:pPr>
            <a:endParaRPr lang="en-GB"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921" y="2691686"/>
            <a:ext cx="8139449" cy="4610636"/>
          </a:xfrm>
          <a:prstGeom prst="rect">
            <a:avLst/>
          </a:prstGeom>
        </p:spPr>
      </p:pic>
    </p:spTree>
    <p:extLst>
      <p:ext uri="{BB962C8B-B14F-4D97-AF65-F5344CB8AC3E}">
        <p14:creationId xmlns:p14="http://schemas.microsoft.com/office/powerpoint/2010/main" val="3510457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103031"/>
            <a:ext cx="11745532" cy="721217"/>
          </a:xfrm>
        </p:spPr>
        <p:txBody>
          <a:bodyPr/>
          <a:lstStyle/>
          <a:p>
            <a:r>
              <a:rPr lang="en-IN" sz="2800" b="1" u="sng" dirty="0" smtClean="0">
                <a:solidFill>
                  <a:srgbClr val="C00000"/>
                </a:solidFill>
                <a:latin typeface="Lucida Sans" panose="020B0602030504020204" pitchFamily="34" charset="0"/>
              </a:rPr>
              <a:t>Functions:</a:t>
            </a:r>
            <a:endParaRPr lang="en-IN" sz="28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41668" y="502276"/>
            <a:ext cx="11745532" cy="6490952"/>
          </a:xfrm>
        </p:spPr>
        <p:txBody>
          <a:bodyPr/>
          <a:lstStyle/>
          <a:p>
            <a:pPr algn="just"/>
            <a:r>
              <a:rPr lang="en-GB" dirty="0">
                <a:latin typeface="Lucida Sans" panose="020B0602030504020204" pitchFamily="34" charset="0"/>
              </a:rPr>
              <a:t>A </a:t>
            </a:r>
            <a:r>
              <a:rPr lang="en-GB" b="1" dirty="0">
                <a:solidFill>
                  <a:srgbClr val="C00000"/>
                </a:solidFill>
                <a:latin typeface="Lucida Sans" panose="020B0602030504020204" pitchFamily="34" charset="0"/>
              </a:rPr>
              <a:t>function</a:t>
            </a:r>
            <a:r>
              <a:rPr lang="en-GB" dirty="0">
                <a:latin typeface="Lucida Sans" panose="020B0602030504020204" pitchFamily="34" charset="0"/>
              </a:rPr>
              <a:t> is a named PL/SQL Block which is similar to a procedure. The major difference between a procedure and a function is, a function must always return a value, but a procedure may or may not return a value</a:t>
            </a:r>
            <a:r>
              <a:rPr lang="en-GB" dirty="0" smtClean="0">
                <a:latin typeface="Lucida Sans" panose="020B0602030504020204" pitchFamily="34" charset="0"/>
              </a:rPr>
              <a:t>.</a:t>
            </a:r>
          </a:p>
          <a:p>
            <a:pPr algn="just"/>
            <a:r>
              <a:rPr lang="en-GB" b="1" dirty="0" smtClean="0">
                <a:solidFill>
                  <a:srgbClr val="008000"/>
                </a:solidFill>
                <a:latin typeface="Lucida Sans" panose="020B0602030504020204" pitchFamily="34" charset="0"/>
              </a:rPr>
              <a:t>Syntax</a:t>
            </a:r>
            <a:r>
              <a:rPr lang="en-GB" dirty="0" smtClean="0">
                <a:latin typeface="Lucida Sans" panose="020B0602030504020204" pitchFamily="34" charset="0"/>
              </a:rPr>
              <a:t>:</a:t>
            </a:r>
          </a:p>
          <a:p>
            <a:pPr marL="0" indent="0" algn="just">
              <a:buNone/>
            </a:pPr>
            <a:r>
              <a:rPr lang="en-GB" dirty="0" smtClean="0">
                <a:latin typeface="Lucida Sans" panose="020B0602030504020204" pitchFamily="34" charset="0"/>
              </a:rPr>
              <a:t>	CREATE </a:t>
            </a:r>
            <a:r>
              <a:rPr lang="en-GB" dirty="0">
                <a:latin typeface="Lucida Sans" panose="020B0602030504020204" pitchFamily="34" charset="0"/>
              </a:rPr>
              <a:t>[OR REPLACE] </a:t>
            </a:r>
            <a:r>
              <a:rPr lang="en-GB" b="1" dirty="0">
                <a:solidFill>
                  <a:srgbClr val="FF0000"/>
                </a:solidFill>
                <a:latin typeface="Lucida Sans" panose="020B0602030504020204" pitchFamily="34" charset="0"/>
              </a:rPr>
              <a:t>FUNCTION </a:t>
            </a:r>
            <a:r>
              <a:rPr lang="en-GB" dirty="0" err="1" smtClean="0">
                <a:latin typeface="Lucida Sans" panose="020B0602030504020204" pitchFamily="34" charset="0"/>
              </a:rPr>
              <a:t>function</a:t>
            </a:r>
            <a:r>
              <a:rPr lang="en-GB" dirty="0" smtClean="0">
                <a:latin typeface="Lucida Sans" panose="020B0602030504020204" pitchFamily="34" charset="0"/>
              </a:rPr>
              <a:t> name </a:t>
            </a:r>
            <a:r>
              <a:rPr lang="en-GB" dirty="0">
                <a:latin typeface="Lucida Sans" panose="020B0602030504020204" pitchFamily="34" charset="0"/>
              </a:rPr>
              <a:t>[parameters]  </a:t>
            </a: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RETURN </a:t>
            </a:r>
            <a:r>
              <a:rPr lang="en-GB" dirty="0">
                <a:latin typeface="Lucida Sans" panose="020B0602030504020204" pitchFamily="34" charset="0"/>
              </a:rPr>
              <a:t>return_datatype;  {IS, AS} </a:t>
            </a: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Declaration section </a:t>
            </a:r>
            <a:r>
              <a:rPr lang="en-GB" dirty="0">
                <a:latin typeface="Lucida Sans" panose="020B0602030504020204" pitchFamily="34" charset="0"/>
              </a:rPr>
              <a:t>&lt;variable,constant&gt; ;</a:t>
            </a: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BEGIN   </a:t>
            </a:r>
            <a:endParaRPr lang="en-GB" dirty="0">
              <a:latin typeface="Lucida Sans" panose="020B0602030504020204" pitchFamily="34" charset="0"/>
            </a:endParaRP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Execution_section </a:t>
            </a:r>
            <a:endParaRPr lang="en-GB" dirty="0">
              <a:latin typeface="Lucida Sans" panose="020B0602030504020204" pitchFamily="34" charset="0"/>
            </a:endParaRP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a:t>
            </a:r>
            <a:r>
              <a:rPr lang="en-GB" dirty="0">
                <a:latin typeface="Lucida Sans" panose="020B0602030504020204" pitchFamily="34" charset="0"/>
              </a:rPr>
              <a:t>Return return_variable;   </a:t>
            </a: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EXCEPTION </a:t>
            </a:r>
            <a:endParaRPr lang="en-GB" dirty="0">
              <a:latin typeface="Lucida Sans" panose="020B0602030504020204" pitchFamily="34" charset="0"/>
            </a:endParaRP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exception </a:t>
            </a:r>
            <a:r>
              <a:rPr lang="en-GB" dirty="0">
                <a:latin typeface="Lucida Sans" panose="020B0602030504020204" pitchFamily="34" charset="0"/>
              </a:rPr>
              <a:t>section   </a:t>
            </a: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Return </a:t>
            </a:r>
            <a:r>
              <a:rPr lang="en-GB" dirty="0">
                <a:latin typeface="Lucida Sans" panose="020B0602030504020204" pitchFamily="34" charset="0"/>
              </a:rPr>
              <a:t>return_variable;  </a:t>
            </a: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END</a:t>
            </a:r>
            <a:r>
              <a:rPr lang="en-GB" dirty="0">
                <a:latin typeface="Lucida Sans" panose="020B0602030504020204" pitchFamily="34" charset="0"/>
              </a:rPr>
              <a:t>;</a:t>
            </a:r>
          </a:p>
        </p:txBody>
      </p:sp>
    </p:spTree>
    <p:extLst>
      <p:ext uri="{BB962C8B-B14F-4D97-AF65-F5344CB8AC3E}">
        <p14:creationId xmlns:p14="http://schemas.microsoft.com/office/powerpoint/2010/main" val="2671675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54546"/>
            <a:ext cx="10909307" cy="798490"/>
          </a:xfrm>
        </p:spPr>
        <p:txBody>
          <a:bodyPr>
            <a:normAutofit/>
          </a:bodyPr>
          <a:lstStyle/>
          <a:p>
            <a:r>
              <a:rPr lang="en-IN" sz="2800" b="1" u="sng" dirty="0" smtClean="0">
                <a:solidFill>
                  <a:srgbClr val="C00000"/>
                </a:solidFill>
                <a:latin typeface="Lucida Sans" panose="020B0602030504020204" pitchFamily="34" charset="0"/>
              </a:rPr>
              <a:t>Example:</a:t>
            </a:r>
            <a:endParaRPr lang="en-IN" sz="28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18941" y="437882"/>
            <a:ext cx="11527493" cy="6297769"/>
          </a:xfrm>
        </p:spPr>
        <p:txBody>
          <a:bodyPr/>
          <a:lstStyle/>
          <a:p>
            <a:pPr marL="0" indent="0">
              <a:buNone/>
            </a:pPr>
            <a:r>
              <a:rPr lang="en-GB" dirty="0" smtClean="0"/>
              <a:t>	</a:t>
            </a:r>
            <a:r>
              <a:rPr lang="en-GB" sz="2400" dirty="0" smtClean="0">
                <a:latin typeface="Lucida Sans" panose="020B0602030504020204" pitchFamily="34" charset="0"/>
              </a:rPr>
              <a:t>create </a:t>
            </a:r>
            <a:r>
              <a:rPr lang="en-GB" sz="2400" dirty="0">
                <a:latin typeface="Lucida Sans" panose="020B0602030504020204" pitchFamily="34" charset="0"/>
              </a:rPr>
              <a:t>or replace </a:t>
            </a:r>
            <a:r>
              <a:rPr lang="en-GB" sz="2400" b="1" dirty="0">
                <a:solidFill>
                  <a:srgbClr val="FF0000"/>
                </a:solidFill>
                <a:latin typeface="Lucida Sans" panose="020B0602030504020204" pitchFamily="34" charset="0"/>
              </a:rPr>
              <a:t>function</a:t>
            </a:r>
            <a:r>
              <a:rPr lang="en-GB" sz="2400" dirty="0">
                <a:latin typeface="Lucida Sans" panose="020B0602030504020204" pitchFamily="34" charset="0"/>
              </a:rPr>
              <a:t> </a:t>
            </a:r>
            <a:r>
              <a:rPr lang="en-GB" sz="2400" dirty="0" err="1">
                <a:latin typeface="Lucida Sans" panose="020B0602030504020204" pitchFamily="34" charset="0"/>
              </a:rPr>
              <a:t>getsal</a:t>
            </a:r>
            <a:r>
              <a:rPr lang="en-GB" sz="2400" dirty="0">
                <a:latin typeface="Lucida Sans" panose="020B0602030504020204" pitchFamily="34" charset="0"/>
              </a:rPr>
              <a:t> (no IN number) return number</a:t>
            </a:r>
          </a:p>
          <a:p>
            <a:pPr marL="0" indent="0">
              <a:buNone/>
            </a:pPr>
            <a:r>
              <a:rPr lang="en-GB" sz="2400" dirty="0" smtClean="0">
                <a:latin typeface="Lucida Sans" panose="020B0602030504020204" pitchFamily="34" charset="0"/>
              </a:rPr>
              <a:t>	is </a:t>
            </a:r>
            <a:endParaRPr lang="en-GB" sz="2400" dirty="0">
              <a:latin typeface="Lucida Sans" panose="020B0602030504020204" pitchFamily="34" charset="0"/>
            </a:endParaRPr>
          </a:p>
          <a:p>
            <a:pPr marL="0" indent="0">
              <a:buNone/>
            </a:pPr>
            <a:r>
              <a:rPr lang="en-GB" sz="2400" dirty="0" smtClean="0">
                <a:latin typeface="Lucida Sans" panose="020B0602030504020204" pitchFamily="34" charset="0"/>
              </a:rPr>
              <a:t>	     </a:t>
            </a:r>
            <a:r>
              <a:rPr lang="en-GB" sz="2400" dirty="0" err="1" smtClean="0">
                <a:latin typeface="Lucida Sans" panose="020B0602030504020204" pitchFamily="34" charset="0"/>
              </a:rPr>
              <a:t>sal</a:t>
            </a:r>
            <a:r>
              <a:rPr lang="en-GB" sz="2400" dirty="0" smtClean="0">
                <a:latin typeface="Lucida Sans" panose="020B0602030504020204" pitchFamily="34" charset="0"/>
              </a:rPr>
              <a:t> </a:t>
            </a:r>
            <a:r>
              <a:rPr lang="en-GB" sz="2400" dirty="0">
                <a:latin typeface="Lucida Sans" panose="020B0602030504020204" pitchFamily="34" charset="0"/>
              </a:rPr>
              <a:t>number(5);</a:t>
            </a:r>
          </a:p>
          <a:p>
            <a:pPr marL="0" indent="0">
              <a:buNone/>
            </a:pPr>
            <a:r>
              <a:rPr lang="en-GB" sz="2400" dirty="0" smtClean="0">
                <a:latin typeface="Lucida Sans" panose="020B0602030504020204" pitchFamily="34" charset="0"/>
              </a:rPr>
              <a:t>	begin</a:t>
            </a:r>
            <a:endParaRPr lang="en-GB" sz="2400" dirty="0">
              <a:latin typeface="Lucida Sans" panose="020B0602030504020204" pitchFamily="34" charset="0"/>
            </a:endParaRPr>
          </a:p>
          <a:p>
            <a:pPr marL="0" indent="0">
              <a:buNone/>
            </a:pPr>
            <a:r>
              <a:rPr lang="en-GB" sz="2400" dirty="0" smtClean="0">
                <a:latin typeface="Lucida Sans" panose="020B0602030504020204" pitchFamily="34" charset="0"/>
              </a:rPr>
              <a:t>	     select </a:t>
            </a:r>
            <a:r>
              <a:rPr lang="en-GB" sz="2400" dirty="0">
                <a:latin typeface="Lucida Sans" panose="020B0602030504020204" pitchFamily="34" charset="0"/>
              </a:rPr>
              <a:t>salary into </a:t>
            </a:r>
            <a:r>
              <a:rPr lang="en-GB" sz="2400" dirty="0" err="1">
                <a:latin typeface="Lucida Sans" panose="020B0602030504020204" pitchFamily="34" charset="0"/>
              </a:rPr>
              <a:t>sal</a:t>
            </a:r>
            <a:r>
              <a:rPr lang="en-GB" sz="2400" dirty="0">
                <a:latin typeface="Lucida Sans" panose="020B0602030504020204" pitchFamily="34" charset="0"/>
              </a:rPr>
              <a:t> from </a:t>
            </a:r>
            <a:r>
              <a:rPr lang="en-GB" sz="2400" dirty="0" err="1">
                <a:latin typeface="Lucida Sans" panose="020B0602030504020204" pitchFamily="34" charset="0"/>
              </a:rPr>
              <a:t>emp</a:t>
            </a:r>
            <a:r>
              <a:rPr lang="en-GB" sz="2400" dirty="0">
                <a:latin typeface="Lucida Sans" panose="020B0602030504020204" pitchFamily="34" charset="0"/>
              </a:rPr>
              <a:t> where id=no;</a:t>
            </a:r>
          </a:p>
          <a:p>
            <a:pPr marL="0" indent="0">
              <a:buNone/>
            </a:pPr>
            <a:r>
              <a:rPr lang="en-GB" sz="2400" dirty="0" smtClean="0">
                <a:latin typeface="Lucida Sans" panose="020B0602030504020204" pitchFamily="34" charset="0"/>
              </a:rPr>
              <a:t>	     return </a:t>
            </a:r>
            <a:r>
              <a:rPr lang="en-GB" sz="2400" dirty="0" err="1">
                <a:latin typeface="Lucida Sans" panose="020B0602030504020204" pitchFamily="34" charset="0"/>
              </a:rPr>
              <a:t>sal</a:t>
            </a:r>
            <a:r>
              <a:rPr lang="en-GB" sz="2400" dirty="0">
                <a:latin typeface="Lucida Sans" panose="020B0602030504020204" pitchFamily="34" charset="0"/>
              </a:rPr>
              <a:t>;</a:t>
            </a:r>
          </a:p>
          <a:p>
            <a:pPr marL="0" indent="0">
              <a:buNone/>
            </a:pPr>
            <a:r>
              <a:rPr lang="en-GB" sz="2400" dirty="0" smtClean="0">
                <a:latin typeface="Lucida Sans" panose="020B0602030504020204" pitchFamily="34" charset="0"/>
              </a:rPr>
              <a:t>	end</a:t>
            </a:r>
            <a:r>
              <a:rPr lang="en-GB" sz="2400" dirty="0">
                <a:latin typeface="Lucida Sans" panose="020B0602030504020204" pitchFamily="34" charset="0"/>
              </a:rPr>
              <a:t>;</a:t>
            </a:r>
            <a:endParaRPr lang="en-IN" sz="2400" dirty="0">
              <a:latin typeface="Lucida Sans" panose="020B0602030504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553" y="2875994"/>
            <a:ext cx="7125694" cy="3982006"/>
          </a:xfrm>
          <a:prstGeom prst="rect">
            <a:avLst/>
          </a:prstGeom>
        </p:spPr>
      </p:pic>
    </p:spTree>
    <p:extLst>
      <p:ext uri="{BB962C8B-B14F-4D97-AF65-F5344CB8AC3E}">
        <p14:creationId xmlns:p14="http://schemas.microsoft.com/office/powerpoint/2010/main" val="2136387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28248" cy="1120462"/>
          </a:xfrm>
        </p:spPr>
        <p:txBody>
          <a:bodyPr>
            <a:noAutofit/>
          </a:bodyPr>
          <a:lstStyle/>
          <a:p>
            <a:r>
              <a:rPr lang="en-GB" sz="3200" b="1" u="sng" dirty="0">
                <a:solidFill>
                  <a:srgbClr val="C00000"/>
                </a:solidFill>
                <a:latin typeface="Lucida Sans" panose="020B0602030504020204" pitchFamily="34" charset="0"/>
              </a:rPr>
              <a:t>Procedures VS Functions</a:t>
            </a:r>
            <a:r>
              <a:rPr lang="en-GB" sz="3200" b="1" dirty="0">
                <a:solidFill>
                  <a:srgbClr val="C00000"/>
                </a:solidFill>
                <a:latin typeface="Lucida Sans" panose="020B0602030504020204" pitchFamily="34" charset="0"/>
              </a:rPr>
              <a:t>:</a:t>
            </a:r>
            <a:br>
              <a:rPr lang="en-GB" sz="3200" b="1" dirty="0">
                <a:solidFill>
                  <a:srgbClr val="C00000"/>
                </a:solidFill>
                <a:latin typeface="Lucida Sans" panose="020B0602030504020204" pitchFamily="34" charset="0"/>
              </a:rPr>
            </a:b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18941" y="708337"/>
            <a:ext cx="11732653" cy="6149663"/>
          </a:xfrm>
        </p:spPr>
        <p:txBody>
          <a:bodyPr>
            <a:normAutofit lnSpcReduction="10000"/>
          </a:bodyPr>
          <a:lstStyle/>
          <a:p>
            <a:pPr>
              <a:lnSpc>
                <a:spcPct val="150000"/>
              </a:lnSpc>
            </a:pPr>
            <a:r>
              <a:rPr lang="en-GB" sz="2400" dirty="0" smtClean="0">
                <a:latin typeface="Lucida Sans" panose="020B0602030504020204" pitchFamily="34" charset="0"/>
              </a:rPr>
              <a:t>A </a:t>
            </a:r>
            <a:r>
              <a:rPr lang="en-GB" sz="2400" dirty="0">
                <a:solidFill>
                  <a:srgbClr val="C00000"/>
                </a:solidFill>
                <a:latin typeface="Lucida Sans" panose="020B0602030504020204" pitchFamily="34" charset="0"/>
              </a:rPr>
              <a:t>function</a:t>
            </a:r>
            <a:r>
              <a:rPr lang="en-GB" sz="2400" dirty="0">
                <a:latin typeface="Lucida Sans" panose="020B0602030504020204" pitchFamily="34" charset="0"/>
              </a:rPr>
              <a:t> MUST return a value</a:t>
            </a:r>
          </a:p>
          <a:p>
            <a:pPr>
              <a:lnSpc>
                <a:spcPct val="150000"/>
              </a:lnSpc>
            </a:pPr>
            <a:r>
              <a:rPr lang="en-GB" sz="2400" dirty="0">
                <a:latin typeface="Lucida Sans" panose="020B0602030504020204" pitchFamily="34" charset="0"/>
              </a:rPr>
              <a:t>A </a:t>
            </a:r>
            <a:r>
              <a:rPr lang="en-GB" sz="2400" dirty="0">
                <a:solidFill>
                  <a:srgbClr val="C00000"/>
                </a:solidFill>
                <a:latin typeface="Lucida Sans" panose="020B0602030504020204" pitchFamily="34" charset="0"/>
              </a:rPr>
              <a:t>procedure</a:t>
            </a:r>
            <a:r>
              <a:rPr lang="en-GB" sz="2400" dirty="0">
                <a:latin typeface="Lucida Sans" panose="020B0602030504020204" pitchFamily="34" charset="0"/>
              </a:rPr>
              <a:t> cannot return a value</a:t>
            </a:r>
          </a:p>
          <a:p>
            <a:pPr>
              <a:lnSpc>
                <a:spcPct val="150000"/>
              </a:lnSpc>
            </a:pPr>
            <a:r>
              <a:rPr lang="en-GB" sz="2400" dirty="0">
                <a:solidFill>
                  <a:srgbClr val="C00000"/>
                </a:solidFill>
                <a:latin typeface="Lucida Sans" panose="020B0602030504020204" pitchFamily="34" charset="0"/>
              </a:rPr>
              <a:t>Procedures</a:t>
            </a:r>
            <a:r>
              <a:rPr lang="en-GB" sz="2400" dirty="0">
                <a:latin typeface="Lucida Sans" panose="020B0602030504020204" pitchFamily="34" charset="0"/>
              </a:rPr>
              <a:t> and </a:t>
            </a:r>
            <a:r>
              <a:rPr lang="en-GB" sz="2400" dirty="0">
                <a:solidFill>
                  <a:srgbClr val="C00000"/>
                </a:solidFill>
                <a:latin typeface="Lucida Sans" panose="020B0602030504020204" pitchFamily="34" charset="0"/>
              </a:rPr>
              <a:t>functions </a:t>
            </a:r>
            <a:r>
              <a:rPr lang="en-GB" sz="2400" dirty="0">
                <a:latin typeface="Lucida Sans" panose="020B0602030504020204" pitchFamily="34" charset="0"/>
              </a:rPr>
              <a:t>can both return data in OUT and IN OUT parameters</a:t>
            </a:r>
          </a:p>
          <a:p>
            <a:pPr>
              <a:lnSpc>
                <a:spcPct val="150000"/>
              </a:lnSpc>
            </a:pPr>
            <a:r>
              <a:rPr lang="en-GB" sz="2400" dirty="0">
                <a:latin typeface="Lucida Sans" panose="020B0602030504020204" pitchFamily="34" charset="0"/>
              </a:rPr>
              <a:t>The return statement in a </a:t>
            </a:r>
            <a:r>
              <a:rPr lang="en-GB" sz="2400" dirty="0">
                <a:solidFill>
                  <a:srgbClr val="C00000"/>
                </a:solidFill>
                <a:latin typeface="Lucida Sans" panose="020B0602030504020204" pitchFamily="34" charset="0"/>
              </a:rPr>
              <a:t>function</a:t>
            </a:r>
            <a:r>
              <a:rPr lang="en-GB" sz="2400" dirty="0">
                <a:latin typeface="Lucida Sans" panose="020B0602030504020204" pitchFamily="34" charset="0"/>
              </a:rPr>
              <a:t> returns control to the calling program and returns the results of the function</a:t>
            </a:r>
          </a:p>
          <a:p>
            <a:pPr>
              <a:lnSpc>
                <a:spcPct val="150000"/>
              </a:lnSpc>
            </a:pPr>
            <a:r>
              <a:rPr lang="en-GB" sz="2400" dirty="0">
                <a:latin typeface="Lucida Sans" panose="020B0602030504020204" pitchFamily="34" charset="0"/>
              </a:rPr>
              <a:t>The return statement of a </a:t>
            </a:r>
            <a:r>
              <a:rPr lang="en-GB" sz="2400" dirty="0">
                <a:solidFill>
                  <a:srgbClr val="C00000"/>
                </a:solidFill>
                <a:latin typeface="Lucida Sans" panose="020B0602030504020204" pitchFamily="34" charset="0"/>
              </a:rPr>
              <a:t>procedure</a:t>
            </a:r>
            <a:r>
              <a:rPr lang="en-GB" sz="2400" dirty="0">
                <a:latin typeface="Lucida Sans" panose="020B0602030504020204" pitchFamily="34" charset="0"/>
              </a:rPr>
              <a:t> returns control to the calling program and cannot return a value</a:t>
            </a:r>
          </a:p>
          <a:p>
            <a:pPr>
              <a:lnSpc>
                <a:spcPct val="150000"/>
              </a:lnSpc>
            </a:pPr>
            <a:r>
              <a:rPr lang="en-GB" sz="2400" dirty="0">
                <a:solidFill>
                  <a:srgbClr val="C00000"/>
                </a:solidFill>
                <a:latin typeface="Lucida Sans" panose="020B0602030504020204" pitchFamily="34" charset="0"/>
              </a:rPr>
              <a:t>Functions</a:t>
            </a:r>
            <a:r>
              <a:rPr lang="en-GB" sz="2400" dirty="0">
                <a:latin typeface="Lucida Sans" panose="020B0602030504020204" pitchFamily="34" charset="0"/>
              </a:rPr>
              <a:t> can be called from SQL, </a:t>
            </a:r>
            <a:r>
              <a:rPr lang="en-GB" sz="2400" dirty="0">
                <a:solidFill>
                  <a:srgbClr val="C00000"/>
                </a:solidFill>
                <a:latin typeface="Lucida Sans" panose="020B0602030504020204" pitchFamily="34" charset="0"/>
              </a:rPr>
              <a:t>procedur</a:t>
            </a:r>
            <a:r>
              <a:rPr lang="en-GB" sz="2400" dirty="0">
                <a:latin typeface="Lucida Sans" panose="020B0602030504020204" pitchFamily="34" charset="0"/>
              </a:rPr>
              <a:t>e cannot</a:t>
            </a:r>
          </a:p>
          <a:p>
            <a:pPr>
              <a:lnSpc>
                <a:spcPct val="150000"/>
              </a:lnSpc>
            </a:pPr>
            <a:r>
              <a:rPr lang="en-GB" sz="2400" dirty="0">
                <a:solidFill>
                  <a:srgbClr val="C00000"/>
                </a:solidFill>
                <a:latin typeface="Lucida Sans" panose="020B0602030504020204" pitchFamily="34" charset="0"/>
              </a:rPr>
              <a:t>Functions</a:t>
            </a:r>
            <a:r>
              <a:rPr lang="en-GB" sz="2400" dirty="0">
                <a:latin typeface="Lucida Sans" panose="020B0602030504020204" pitchFamily="34" charset="0"/>
              </a:rPr>
              <a:t> are considered expressions, </a:t>
            </a:r>
            <a:r>
              <a:rPr lang="en-GB" sz="2400" dirty="0">
                <a:solidFill>
                  <a:srgbClr val="C00000"/>
                </a:solidFill>
                <a:latin typeface="Lucida Sans" panose="020B0602030504020204" pitchFamily="34" charset="0"/>
              </a:rPr>
              <a:t>procedure</a:t>
            </a:r>
            <a:r>
              <a:rPr lang="en-GB" sz="2400" dirty="0">
                <a:latin typeface="Lucida Sans" panose="020B0602030504020204" pitchFamily="34" charset="0"/>
              </a:rPr>
              <a:t> are not</a:t>
            </a:r>
          </a:p>
          <a:p>
            <a:pPr>
              <a:lnSpc>
                <a:spcPct val="150000"/>
              </a:lnSpc>
            </a:pPr>
            <a:endParaRPr lang="en-IN" sz="2400" dirty="0">
              <a:latin typeface="Lucida Sans" panose="020B0602030504020204" pitchFamily="34" charset="0"/>
            </a:endParaRPr>
          </a:p>
        </p:txBody>
      </p:sp>
    </p:spTree>
    <p:extLst>
      <p:ext uri="{BB962C8B-B14F-4D97-AF65-F5344CB8AC3E}">
        <p14:creationId xmlns:p14="http://schemas.microsoft.com/office/powerpoint/2010/main" val="365127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115910"/>
            <a:ext cx="11809927" cy="888642"/>
          </a:xfrm>
        </p:spPr>
        <p:txBody>
          <a:bodyPr>
            <a:normAutofit/>
          </a:bodyPr>
          <a:lstStyle/>
          <a:p>
            <a:r>
              <a:rPr lang="en-IN" sz="4000" dirty="0" smtClean="0"/>
              <a:t>Accessing SQL from a Programming Language</a:t>
            </a:r>
            <a:endParaRPr lang="en-IN" sz="4000" dirty="0"/>
          </a:p>
        </p:txBody>
      </p:sp>
      <p:sp>
        <p:nvSpPr>
          <p:cNvPr id="3" name="Content Placeholder 2"/>
          <p:cNvSpPr>
            <a:spLocks noGrp="1"/>
          </p:cNvSpPr>
          <p:nvPr>
            <p:ph idx="1"/>
          </p:nvPr>
        </p:nvSpPr>
        <p:spPr>
          <a:xfrm>
            <a:off x="193183" y="540913"/>
            <a:ext cx="11809927" cy="6452315"/>
          </a:xfrm>
        </p:spPr>
        <p:txBody>
          <a:bodyPr>
            <a:normAutofit lnSpcReduction="10000"/>
          </a:bodyPr>
          <a:lstStyle/>
          <a:p>
            <a:r>
              <a:rPr lang="en-IN" b="1" u="sng" dirty="0" smtClean="0">
                <a:solidFill>
                  <a:srgbClr val="C00000"/>
                </a:solidFill>
              </a:rPr>
              <a:t>Dynamic SQL : </a:t>
            </a:r>
          </a:p>
          <a:p>
            <a:pPr marL="0" indent="0">
              <a:buNone/>
            </a:pPr>
            <a:r>
              <a:rPr lang="en-GB" dirty="0" smtClean="0"/>
              <a:t>  - </a:t>
            </a:r>
            <a:r>
              <a:rPr lang="en-GB" dirty="0" smtClean="0">
                <a:latin typeface="Lucida Sans" panose="020B0602030504020204" pitchFamily="34" charset="0"/>
              </a:rPr>
              <a:t>Dynamic </a:t>
            </a:r>
            <a:r>
              <a:rPr lang="en-GB" dirty="0">
                <a:latin typeface="Lucida Sans" panose="020B0602030504020204" pitchFamily="34" charset="0"/>
              </a:rPr>
              <a:t>SQL is a programming technique that enables you to build SQL statements </a:t>
            </a:r>
            <a:r>
              <a:rPr lang="en-GB" dirty="0" smtClean="0">
                <a:latin typeface="Lucida Sans" panose="020B0602030504020204" pitchFamily="34" charset="0"/>
              </a:rPr>
              <a:t> </a:t>
            </a:r>
          </a:p>
          <a:p>
            <a:pPr marL="0" indent="0">
              <a:buNone/>
            </a:pPr>
            <a:r>
              <a:rPr lang="en-GB" dirty="0">
                <a:latin typeface="Lucida Sans" panose="020B0602030504020204" pitchFamily="34" charset="0"/>
              </a:rPr>
              <a:t> </a:t>
            </a:r>
            <a:r>
              <a:rPr lang="en-GB" dirty="0" smtClean="0">
                <a:latin typeface="Lucida Sans" panose="020B0602030504020204" pitchFamily="34" charset="0"/>
              </a:rPr>
              <a:t>   dynamically at runtime.</a:t>
            </a:r>
          </a:p>
          <a:p>
            <a:pPr marL="0" indent="0">
              <a:buNone/>
            </a:pPr>
            <a:r>
              <a:rPr lang="en-GB" dirty="0">
                <a:latin typeface="Lucida Sans" panose="020B0602030504020204" pitchFamily="34" charset="0"/>
              </a:rPr>
              <a:t> </a:t>
            </a:r>
            <a:r>
              <a:rPr lang="en-GB" dirty="0" smtClean="0">
                <a:latin typeface="Lucida Sans" panose="020B0602030504020204" pitchFamily="34" charset="0"/>
              </a:rPr>
              <a:t> - </a:t>
            </a:r>
            <a:r>
              <a:rPr lang="en-GB" dirty="0">
                <a:latin typeface="Lucida Sans" panose="020B0602030504020204" pitchFamily="34" charset="0"/>
              </a:rPr>
              <a:t>You can create more general purpose, flexible applications by using dynamic SQL because </a:t>
            </a:r>
            <a:endParaRPr lang="en-GB" dirty="0" smtClean="0">
              <a:latin typeface="Lucida Sans" panose="020B0602030504020204" pitchFamily="34" charset="0"/>
            </a:endParaRPr>
          </a:p>
          <a:p>
            <a:pPr marL="0" indent="0">
              <a:buNone/>
            </a:pPr>
            <a:r>
              <a:rPr lang="en-GB" dirty="0">
                <a:latin typeface="Lucida Sans" panose="020B0602030504020204" pitchFamily="34" charset="0"/>
              </a:rPr>
              <a:t> </a:t>
            </a:r>
            <a:r>
              <a:rPr lang="en-GB" dirty="0" smtClean="0">
                <a:latin typeface="Lucida Sans" panose="020B0602030504020204" pitchFamily="34" charset="0"/>
              </a:rPr>
              <a:t>   the full </a:t>
            </a:r>
            <a:r>
              <a:rPr lang="en-GB" dirty="0">
                <a:latin typeface="Lucida Sans" panose="020B0602030504020204" pitchFamily="34" charset="0"/>
              </a:rPr>
              <a:t>text of a SQL statement may be unknown at </a:t>
            </a:r>
            <a:r>
              <a:rPr lang="en-GB" dirty="0" smtClean="0">
                <a:latin typeface="Lucida Sans" panose="020B0602030504020204" pitchFamily="34" charset="0"/>
              </a:rPr>
              <a:t>compilation.</a:t>
            </a:r>
          </a:p>
          <a:p>
            <a:pPr marL="0" indent="0">
              <a:buNone/>
            </a:pPr>
            <a:r>
              <a:rPr lang="en-GB" dirty="0">
                <a:latin typeface="Lucida Sans" panose="020B0602030504020204" pitchFamily="34" charset="0"/>
              </a:rPr>
              <a:t> </a:t>
            </a:r>
            <a:r>
              <a:rPr lang="en-GB" dirty="0" smtClean="0">
                <a:latin typeface="Lucida Sans" panose="020B0602030504020204" pitchFamily="34" charset="0"/>
              </a:rPr>
              <a:t> </a:t>
            </a:r>
            <a:r>
              <a:rPr lang="en-GB" b="1" u="sng" dirty="0" smtClean="0">
                <a:solidFill>
                  <a:srgbClr val="00B0F0"/>
                </a:solidFill>
                <a:latin typeface="Lucida Sans" panose="020B0602030504020204" pitchFamily="34" charset="0"/>
              </a:rPr>
              <a:t>Example</a:t>
            </a:r>
            <a:r>
              <a:rPr lang="en-GB" dirty="0" smtClean="0">
                <a:latin typeface="Lucida Sans" panose="020B0602030504020204" pitchFamily="34" charset="0"/>
              </a:rPr>
              <a:t> : </a:t>
            </a:r>
            <a:r>
              <a:rPr lang="en-GB" b="1" i="1" dirty="0">
                <a:solidFill>
                  <a:srgbClr val="0070C0"/>
                </a:solidFill>
                <a:latin typeface="Lucida Sans" panose="020B0602030504020204" pitchFamily="34" charset="0"/>
              </a:rPr>
              <a:t>dynamic SQL lets you create a procedure that operates on a table whose </a:t>
            </a:r>
            <a:endParaRPr lang="en-GB" b="1" i="1" dirty="0" smtClean="0">
              <a:solidFill>
                <a:srgbClr val="0070C0"/>
              </a:solidFill>
              <a:latin typeface="Lucida Sans" panose="020B0602030504020204" pitchFamily="34" charset="0"/>
            </a:endParaRPr>
          </a:p>
          <a:p>
            <a:pPr marL="0" indent="0">
              <a:buNone/>
            </a:pPr>
            <a:r>
              <a:rPr lang="en-GB" b="1" i="1" dirty="0">
                <a:solidFill>
                  <a:srgbClr val="0070C0"/>
                </a:solidFill>
                <a:latin typeface="Lucida Sans" panose="020B0602030504020204" pitchFamily="34" charset="0"/>
              </a:rPr>
              <a:t> </a:t>
            </a:r>
            <a:r>
              <a:rPr lang="en-GB" b="1" i="1" dirty="0" smtClean="0">
                <a:solidFill>
                  <a:srgbClr val="0070C0"/>
                </a:solidFill>
                <a:latin typeface="Lucida Sans" panose="020B0602030504020204" pitchFamily="34" charset="0"/>
              </a:rPr>
              <a:t>                 name </a:t>
            </a:r>
            <a:r>
              <a:rPr lang="en-GB" b="1" i="1" dirty="0">
                <a:solidFill>
                  <a:srgbClr val="0070C0"/>
                </a:solidFill>
                <a:latin typeface="Lucida Sans" panose="020B0602030504020204" pitchFamily="34" charset="0"/>
              </a:rPr>
              <a:t>is not known until </a:t>
            </a:r>
            <a:r>
              <a:rPr lang="en-GB" b="1" i="1" dirty="0" smtClean="0">
                <a:solidFill>
                  <a:srgbClr val="0070C0"/>
                </a:solidFill>
                <a:latin typeface="Lucida Sans" panose="020B0602030504020204" pitchFamily="34" charset="0"/>
              </a:rPr>
              <a:t>runtime.</a:t>
            </a:r>
          </a:p>
          <a:p>
            <a:r>
              <a:rPr lang="en-GB" b="1" i="1" dirty="0" smtClean="0">
                <a:solidFill>
                  <a:srgbClr val="0070C0"/>
                </a:solidFill>
                <a:latin typeface="Lucida Sans" panose="020B0602030504020204" pitchFamily="34" charset="0"/>
              </a:rPr>
              <a:t> </a:t>
            </a:r>
            <a:r>
              <a:rPr lang="en-GB" sz="2800" b="1" i="1" dirty="0" smtClean="0">
                <a:solidFill>
                  <a:srgbClr val="C00000"/>
                </a:solidFill>
                <a:latin typeface="Lucida Sans" panose="020B0602030504020204" pitchFamily="34" charset="0"/>
              </a:rPr>
              <a:t>Why Dynamic SQL </a:t>
            </a:r>
            <a:r>
              <a:rPr lang="en-GB" sz="2800" b="1" i="1" dirty="0" smtClean="0">
                <a:solidFill>
                  <a:srgbClr val="7030A0"/>
                </a:solidFill>
                <a:latin typeface="Lucida Sans" panose="020B0602030504020204" pitchFamily="34" charset="0"/>
              </a:rPr>
              <a:t>?</a:t>
            </a:r>
          </a:p>
          <a:p>
            <a:pPr marL="0" indent="0">
              <a:buNone/>
            </a:pPr>
            <a:r>
              <a:rPr lang="en-GB" sz="2800" b="1" i="1" dirty="0" smtClean="0">
                <a:solidFill>
                  <a:srgbClr val="7030A0"/>
                </a:solidFill>
                <a:latin typeface="Lucida Sans" panose="020B0602030504020204" pitchFamily="34" charset="0"/>
              </a:rPr>
              <a:t> </a:t>
            </a:r>
            <a:r>
              <a:rPr lang="en-GB" sz="2200" dirty="0">
                <a:latin typeface="Lucida Sans" panose="020B0602030504020204" pitchFamily="34" charset="0"/>
              </a:rPr>
              <a:t>Static SQL statements do not change from execution to execution. The full text of static SQL statements are known at compilation, which provides the following benefits:</a:t>
            </a:r>
          </a:p>
          <a:p>
            <a:pPr marL="457200" indent="-457200">
              <a:buFont typeface="+mj-lt"/>
              <a:buAutoNum type="arabicPeriod"/>
            </a:pPr>
            <a:r>
              <a:rPr lang="en-GB" sz="2200" dirty="0">
                <a:latin typeface="Lucida Sans" panose="020B0602030504020204" pitchFamily="34" charset="0"/>
              </a:rPr>
              <a:t>Successful compilation verifies that the SQL statements reference valid database objects.</a:t>
            </a:r>
          </a:p>
          <a:p>
            <a:pPr marL="457200" indent="-457200">
              <a:buFont typeface="+mj-lt"/>
              <a:buAutoNum type="arabicPeriod"/>
            </a:pPr>
            <a:r>
              <a:rPr lang="en-GB" sz="2200" dirty="0">
                <a:latin typeface="Lucida Sans" panose="020B0602030504020204" pitchFamily="34" charset="0"/>
              </a:rPr>
              <a:t>Successful compilation verifies that the necessary privileges are in place to access the database objects.</a:t>
            </a:r>
          </a:p>
          <a:p>
            <a:pPr marL="457200" indent="-457200">
              <a:buFont typeface="+mj-lt"/>
              <a:buAutoNum type="arabicPeriod"/>
            </a:pPr>
            <a:r>
              <a:rPr lang="en-GB" sz="2200" dirty="0">
                <a:latin typeface="Lucida Sans" panose="020B0602030504020204" pitchFamily="34" charset="0"/>
              </a:rPr>
              <a:t>Performance of static SQL is generally better than dynamic SQL</a:t>
            </a:r>
            <a:r>
              <a:rPr lang="en-GB" sz="2800" dirty="0">
                <a:latin typeface="Lucida Sans" panose="020B0602030504020204" pitchFamily="34" charset="0"/>
              </a:rPr>
              <a:t>.</a:t>
            </a:r>
          </a:p>
          <a:p>
            <a:pPr marL="0" indent="0">
              <a:buNone/>
            </a:pPr>
            <a:endParaRPr lang="en-GB" sz="2800" b="1" i="1" dirty="0" smtClean="0">
              <a:solidFill>
                <a:srgbClr val="7030A0"/>
              </a:solidFill>
              <a:latin typeface="Lucida Sans" panose="020B0602030504020204" pitchFamily="34" charset="0"/>
            </a:endParaRPr>
          </a:p>
          <a:p>
            <a:pPr marL="0" indent="0">
              <a:buNone/>
            </a:pPr>
            <a:endParaRPr lang="en-IN" b="1" i="1" dirty="0" smtClean="0">
              <a:solidFill>
                <a:srgbClr val="0070C0"/>
              </a:solidFill>
            </a:endParaRPr>
          </a:p>
        </p:txBody>
      </p:sp>
    </p:spTree>
    <p:extLst>
      <p:ext uri="{BB962C8B-B14F-4D97-AF65-F5344CB8AC3E}">
        <p14:creationId xmlns:p14="http://schemas.microsoft.com/office/powerpoint/2010/main" val="570382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103030"/>
            <a:ext cx="10947944" cy="1004552"/>
          </a:xfrm>
        </p:spPr>
        <p:txBody>
          <a:bodyPr>
            <a:normAutofit/>
          </a:bodyPr>
          <a:lstStyle/>
          <a:p>
            <a:r>
              <a:rPr lang="en-IN" sz="2800" b="1" u="sng" dirty="0" smtClean="0">
                <a:solidFill>
                  <a:srgbClr val="C00000"/>
                </a:solidFill>
                <a:latin typeface="Lucida Sans" panose="020B0602030504020204" pitchFamily="34" charset="0"/>
              </a:rPr>
              <a:t>TRIGGERS:</a:t>
            </a:r>
            <a:endParaRPr lang="en-IN" sz="28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0" y="515156"/>
            <a:ext cx="11822806" cy="6107318"/>
          </a:xfrm>
        </p:spPr>
        <p:txBody>
          <a:bodyPr>
            <a:normAutofit fontScale="92500" lnSpcReduction="20000"/>
          </a:bodyPr>
          <a:lstStyle/>
          <a:p>
            <a:pPr algn="just">
              <a:lnSpc>
                <a:spcPct val="170000"/>
              </a:lnSpc>
            </a:pPr>
            <a:r>
              <a:rPr lang="en-GB" sz="1800" dirty="0">
                <a:latin typeface="Lucida Sans" panose="020B0602030504020204" pitchFamily="34" charset="0"/>
              </a:rPr>
              <a:t>A </a:t>
            </a:r>
            <a:r>
              <a:rPr lang="en-GB" sz="1800" b="1" dirty="0">
                <a:solidFill>
                  <a:srgbClr val="C00000"/>
                </a:solidFill>
                <a:latin typeface="Lucida Sans" panose="020B0602030504020204" pitchFamily="34" charset="0"/>
              </a:rPr>
              <a:t>trigger</a:t>
            </a:r>
            <a:r>
              <a:rPr lang="en-GB" sz="1800" dirty="0">
                <a:latin typeface="Lucida Sans" panose="020B0602030504020204" pitchFamily="34" charset="0"/>
              </a:rPr>
              <a:t> is a special type of stored procedure that automatically runs when an event occurs in the database </a:t>
            </a:r>
            <a:r>
              <a:rPr lang="en-GB" sz="1800" dirty="0" smtClean="0">
                <a:latin typeface="Lucida Sans" panose="020B0602030504020204" pitchFamily="34" charset="0"/>
              </a:rPr>
              <a:t>server.</a:t>
            </a:r>
          </a:p>
          <a:p>
            <a:pPr algn="just">
              <a:lnSpc>
                <a:spcPct val="170000"/>
              </a:lnSpc>
            </a:pPr>
            <a:r>
              <a:rPr lang="en-GB" sz="1800" dirty="0">
                <a:latin typeface="Lucida Sans" panose="020B0602030504020204" pitchFamily="34" charset="0"/>
              </a:rPr>
              <a:t>Triggers are, in fact, written to be executed in response to any of the following events −</a:t>
            </a:r>
          </a:p>
          <a:p>
            <a:pPr marL="457200" indent="-457200" algn="just">
              <a:lnSpc>
                <a:spcPct val="170000"/>
              </a:lnSpc>
              <a:buFont typeface="+mj-lt"/>
              <a:buAutoNum type="arabicPeriod"/>
            </a:pPr>
            <a:r>
              <a:rPr lang="en-GB" sz="1800" dirty="0">
                <a:latin typeface="Lucida Sans" panose="020B0602030504020204" pitchFamily="34" charset="0"/>
              </a:rPr>
              <a:t>A </a:t>
            </a:r>
            <a:r>
              <a:rPr lang="en-GB" sz="1800" b="1" dirty="0">
                <a:solidFill>
                  <a:srgbClr val="00B050"/>
                </a:solidFill>
                <a:latin typeface="Lucida Sans" panose="020B0602030504020204" pitchFamily="34" charset="0"/>
              </a:rPr>
              <a:t>database manipulation (DML)</a:t>
            </a:r>
            <a:r>
              <a:rPr lang="en-GB" sz="1800" dirty="0">
                <a:latin typeface="Lucida Sans" panose="020B0602030504020204" pitchFamily="34" charset="0"/>
              </a:rPr>
              <a:t> statement (DELETE, INSERT, or UPDATE)</a:t>
            </a:r>
          </a:p>
          <a:p>
            <a:pPr marL="457200" indent="-457200" algn="just">
              <a:lnSpc>
                <a:spcPct val="170000"/>
              </a:lnSpc>
              <a:buFont typeface="+mj-lt"/>
              <a:buAutoNum type="arabicPeriod"/>
            </a:pPr>
            <a:r>
              <a:rPr lang="en-GB" sz="1800" dirty="0">
                <a:latin typeface="Lucida Sans" panose="020B0602030504020204" pitchFamily="34" charset="0"/>
              </a:rPr>
              <a:t>A </a:t>
            </a:r>
            <a:r>
              <a:rPr lang="en-GB" sz="1800" b="1" dirty="0">
                <a:solidFill>
                  <a:srgbClr val="00B050"/>
                </a:solidFill>
                <a:latin typeface="Lucida Sans" panose="020B0602030504020204" pitchFamily="34" charset="0"/>
              </a:rPr>
              <a:t>database definition (DDL)</a:t>
            </a:r>
            <a:r>
              <a:rPr lang="en-GB" sz="1800" dirty="0">
                <a:latin typeface="Lucida Sans" panose="020B0602030504020204" pitchFamily="34" charset="0"/>
              </a:rPr>
              <a:t> statement (CREATE, ALTER, or DROP).</a:t>
            </a:r>
          </a:p>
          <a:p>
            <a:pPr marL="457200" indent="-457200" algn="just">
              <a:lnSpc>
                <a:spcPct val="170000"/>
              </a:lnSpc>
              <a:buFont typeface="+mj-lt"/>
              <a:buAutoNum type="arabicPeriod"/>
            </a:pPr>
            <a:r>
              <a:rPr lang="en-GB" sz="1800" dirty="0">
                <a:latin typeface="Lucida Sans" panose="020B0602030504020204" pitchFamily="34" charset="0"/>
              </a:rPr>
              <a:t>A </a:t>
            </a:r>
            <a:r>
              <a:rPr lang="en-GB" sz="1800" b="1" dirty="0">
                <a:solidFill>
                  <a:srgbClr val="00B050"/>
                </a:solidFill>
                <a:latin typeface="Lucida Sans" panose="020B0602030504020204" pitchFamily="34" charset="0"/>
              </a:rPr>
              <a:t>database operation</a:t>
            </a:r>
            <a:r>
              <a:rPr lang="en-GB" sz="1800" dirty="0">
                <a:solidFill>
                  <a:srgbClr val="00B050"/>
                </a:solidFill>
                <a:latin typeface="Lucida Sans" panose="020B0602030504020204" pitchFamily="34" charset="0"/>
              </a:rPr>
              <a:t> </a:t>
            </a:r>
            <a:r>
              <a:rPr lang="en-GB" sz="1800" dirty="0">
                <a:latin typeface="Lucida Sans" panose="020B0602030504020204" pitchFamily="34" charset="0"/>
              </a:rPr>
              <a:t>(SERVERERROR, LOGON, LOGOFF, STARTUP, or SHUTDOWN</a:t>
            </a:r>
            <a:r>
              <a:rPr lang="en-GB" sz="1800" dirty="0" smtClean="0">
                <a:latin typeface="Lucida Sans" panose="020B0602030504020204" pitchFamily="34" charset="0"/>
              </a:rPr>
              <a:t>).</a:t>
            </a:r>
          </a:p>
          <a:p>
            <a:pPr algn="just">
              <a:lnSpc>
                <a:spcPct val="170000"/>
              </a:lnSpc>
            </a:pPr>
            <a:r>
              <a:rPr lang="en-GB" sz="1800" dirty="0">
                <a:latin typeface="Lucida Sans" panose="020B0602030504020204" pitchFamily="34" charset="0"/>
              </a:rPr>
              <a:t>The SQL standard defines two types of triggers: </a:t>
            </a:r>
            <a:r>
              <a:rPr lang="en-GB" sz="1800" b="1" dirty="0">
                <a:solidFill>
                  <a:srgbClr val="7030A0"/>
                </a:solidFill>
                <a:latin typeface="Lucida Sans" panose="020B0602030504020204" pitchFamily="34" charset="0"/>
              </a:rPr>
              <a:t>row-level triggers </a:t>
            </a:r>
            <a:r>
              <a:rPr lang="en-GB" sz="1800" dirty="0">
                <a:latin typeface="Lucida Sans" panose="020B0602030504020204" pitchFamily="34" charset="0"/>
              </a:rPr>
              <a:t>and </a:t>
            </a:r>
            <a:r>
              <a:rPr lang="en-GB" sz="1800" b="1" dirty="0">
                <a:solidFill>
                  <a:srgbClr val="7030A0"/>
                </a:solidFill>
                <a:latin typeface="Lucida Sans" panose="020B0602030504020204" pitchFamily="34" charset="0"/>
              </a:rPr>
              <a:t>statement-level triggers.</a:t>
            </a:r>
          </a:p>
          <a:p>
            <a:pPr marL="457200" indent="-457200" algn="just">
              <a:lnSpc>
                <a:spcPct val="170000"/>
              </a:lnSpc>
              <a:buFont typeface="+mj-lt"/>
              <a:buAutoNum type="arabicPeriod"/>
            </a:pPr>
            <a:r>
              <a:rPr lang="en-GB" sz="1800" dirty="0">
                <a:latin typeface="Lucida Sans" panose="020B0602030504020204" pitchFamily="34" charset="0"/>
              </a:rPr>
              <a:t>A row-level trigger is activated for each row that is inserted, updated, or deleted.  For example, if a table has 100 rows inserted, updated, or deleted, the trigger is automatically invoked 100 times for the 100 rows affected.</a:t>
            </a:r>
          </a:p>
          <a:p>
            <a:pPr marL="457200" indent="-457200" algn="just">
              <a:lnSpc>
                <a:spcPct val="170000"/>
              </a:lnSpc>
              <a:buFont typeface="+mj-lt"/>
              <a:buAutoNum type="arabicPeriod"/>
            </a:pPr>
            <a:r>
              <a:rPr lang="en-GB" sz="1800" dirty="0">
                <a:latin typeface="Lucida Sans" panose="020B0602030504020204" pitchFamily="34" charset="0"/>
              </a:rPr>
              <a:t>A statement-level trigger is executed once for each transaction regardless of how many rows are inserted, updated, or deleted</a:t>
            </a:r>
            <a:r>
              <a:rPr lang="en-GB" sz="1800" dirty="0" smtClean="0">
                <a:latin typeface="Lucida Sans" panose="020B0602030504020204" pitchFamily="34" charset="0"/>
              </a:rPr>
              <a:t>.</a:t>
            </a:r>
            <a:endParaRPr lang="en-GB" sz="1800" dirty="0">
              <a:latin typeface="Lucida Sans" panose="020B0602030504020204" pitchFamily="34" charset="0"/>
            </a:endParaRPr>
          </a:p>
        </p:txBody>
      </p:sp>
    </p:spTree>
    <p:extLst>
      <p:ext uri="{BB962C8B-B14F-4D97-AF65-F5344CB8AC3E}">
        <p14:creationId xmlns:p14="http://schemas.microsoft.com/office/powerpoint/2010/main" val="27038428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52"/>
            <a:ext cx="12041746" cy="850006"/>
          </a:xfrm>
        </p:spPr>
        <p:txBody>
          <a:bodyPr>
            <a:normAutofit/>
          </a:bodyPr>
          <a:lstStyle/>
          <a:p>
            <a:r>
              <a:rPr lang="en-GB" sz="1800" dirty="0" smtClean="0">
                <a:solidFill>
                  <a:srgbClr val="C00000"/>
                </a:solidFill>
                <a:latin typeface="Lucida Sans" panose="020B0602030504020204" pitchFamily="34" charset="0"/>
              </a:rPr>
              <a:t>  </a:t>
            </a:r>
            <a:r>
              <a:rPr lang="en-GB" sz="1800" b="1" dirty="0" smtClean="0">
                <a:solidFill>
                  <a:srgbClr val="0070C0"/>
                </a:solidFill>
                <a:latin typeface="Lucida Sans" panose="020B0602030504020204" pitchFamily="34" charset="0"/>
              </a:rPr>
              <a:t>MySQL </a:t>
            </a:r>
            <a:r>
              <a:rPr lang="en-GB" sz="1800" b="1" dirty="0">
                <a:solidFill>
                  <a:srgbClr val="0070C0"/>
                </a:solidFill>
                <a:latin typeface="Lucida Sans" panose="020B0602030504020204" pitchFamily="34" charset="0"/>
              </a:rPr>
              <a:t>supports only row-level triggers. It doesn’t support statement-level triggers.</a:t>
            </a:r>
            <a:endParaRPr lang="en-IN" sz="1800" b="1" dirty="0">
              <a:solidFill>
                <a:srgbClr val="0070C0"/>
              </a:solidFill>
              <a:latin typeface="Lucida Sans" panose="020B0602030504020204" pitchFamily="34" charset="0"/>
            </a:endParaRPr>
          </a:p>
        </p:txBody>
      </p:sp>
      <p:pic>
        <p:nvPicPr>
          <p:cNvPr id="4" name="Content Placeholder 3"/>
          <p:cNvPicPr>
            <a:picLocks noGrp="1" noChangeAspect="1"/>
          </p:cNvPicPr>
          <p:nvPr>
            <p:ph idx="1"/>
          </p:nvPr>
        </p:nvPicPr>
        <p:blipFill>
          <a:blip r:embed="rId2"/>
          <a:stretch>
            <a:fillRect/>
          </a:stretch>
        </p:blipFill>
        <p:spPr>
          <a:xfrm>
            <a:off x="360607" y="716803"/>
            <a:ext cx="7585657" cy="5374903"/>
          </a:xfrm>
          <a:prstGeom prst="rect">
            <a:avLst/>
          </a:prstGeom>
        </p:spPr>
      </p:pic>
      <p:sp>
        <p:nvSpPr>
          <p:cNvPr id="5" name="Rectangle 4"/>
          <p:cNvSpPr/>
          <p:nvPr/>
        </p:nvSpPr>
        <p:spPr>
          <a:xfrm>
            <a:off x="8409904" y="2127041"/>
            <a:ext cx="3541690" cy="1692771"/>
          </a:xfrm>
          <a:prstGeom prst="rect">
            <a:avLst/>
          </a:prstGeom>
        </p:spPr>
        <p:txBody>
          <a:bodyPr wrap="square">
            <a:spAutoFit/>
          </a:bodyPr>
          <a:lstStyle/>
          <a:p>
            <a:pPr algn="just"/>
            <a:r>
              <a:rPr lang="en-GB" sz="2400" dirty="0">
                <a:solidFill>
                  <a:srgbClr val="00B0F0"/>
                </a:solidFill>
                <a:latin typeface="Lucida Sans" panose="020B0602030504020204" pitchFamily="34" charset="0"/>
              </a:rPr>
              <a:t>NOTE </a:t>
            </a:r>
            <a:r>
              <a:rPr lang="en-GB" dirty="0"/>
              <a:t> : </a:t>
            </a:r>
            <a:r>
              <a:rPr lang="en-GB" sz="2000" dirty="0">
                <a:latin typeface="Lucida Sans" panose="020B0602030504020204" pitchFamily="34" charset="0"/>
              </a:rPr>
              <a:t>Triggers can be defined on the table, view, schema, or database with which the event is associated.</a:t>
            </a:r>
          </a:p>
        </p:txBody>
      </p:sp>
    </p:spTree>
    <p:extLst>
      <p:ext uri="{BB962C8B-B14F-4D97-AF65-F5344CB8AC3E}">
        <p14:creationId xmlns:p14="http://schemas.microsoft.com/office/powerpoint/2010/main" val="2591397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34851"/>
            <a:ext cx="10947944" cy="450760"/>
          </a:xfrm>
        </p:spPr>
        <p:txBody>
          <a:bodyPr>
            <a:normAutofit fontScale="90000"/>
          </a:bodyPr>
          <a:lstStyle/>
          <a:p>
            <a:r>
              <a:rPr lang="en-IN" sz="2800" b="1" u="sng" dirty="0" smtClean="0">
                <a:solidFill>
                  <a:srgbClr val="C00000"/>
                </a:solidFill>
                <a:latin typeface="Lucida Sans" panose="020B0602030504020204" pitchFamily="34" charset="0"/>
              </a:rPr>
              <a:t>Syntax:</a:t>
            </a:r>
            <a:r>
              <a:rPr lang="en-GB" sz="2000" dirty="0">
                <a:latin typeface="Lucida Sans" panose="020B0602030504020204" pitchFamily="34" charset="0"/>
              </a:rPr>
              <a:t>The following illustrates the syntax of the </a:t>
            </a:r>
            <a:r>
              <a:rPr lang="en-GB" sz="2000" b="1" dirty="0">
                <a:solidFill>
                  <a:srgbClr val="FF0000"/>
                </a:solidFill>
                <a:latin typeface="Lucida Sans" panose="020B0602030504020204" pitchFamily="34" charset="0"/>
              </a:rPr>
              <a:t>CREATE TRIGGER </a:t>
            </a:r>
            <a:r>
              <a:rPr lang="en-GB" sz="2000" dirty="0">
                <a:latin typeface="Lucida Sans" panose="020B0602030504020204" pitchFamily="34" charset="0"/>
              </a:rPr>
              <a:t>statement:</a:t>
            </a:r>
            <a:br>
              <a:rPr lang="en-GB" sz="2000" dirty="0">
                <a:latin typeface="Lucida Sans" panose="020B0602030504020204" pitchFamily="34" charset="0"/>
              </a:rPr>
            </a:br>
            <a:endParaRPr lang="en-IN" sz="20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80303" y="785611"/>
            <a:ext cx="11629623" cy="6072388"/>
          </a:xfrm>
        </p:spPr>
        <p:txBody>
          <a:bodyPr>
            <a:normAutofit fontScale="92500" lnSpcReduction="10000"/>
          </a:bodyPr>
          <a:lstStyle/>
          <a:p>
            <a:pPr marL="0" indent="0">
              <a:buNone/>
            </a:pPr>
            <a:r>
              <a:rPr lang="en-GB" dirty="0" smtClean="0">
                <a:latin typeface="Lucida Sans" panose="020B0602030504020204" pitchFamily="34" charset="0"/>
              </a:rPr>
              <a:t>		</a:t>
            </a:r>
            <a:r>
              <a:rPr lang="en-GB" b="1" dirty="0" smtClean="0">
                <a:solidFill>
                  <a:srgbClr val="FF0000"/>
                </a:solidFill>
                <a:latin typeface="Lucida Sans" panose="020B0602030504020204" pitchFamily="34" charset="0"/>
              </a:rPr>
              <a:t>CREATE </a:t>
            </a:r>
            <a:r>
              <a:rPr lang="en-GB" b="1" dirty="0">
                <a:solidFill>
                  <a:srgbClr val="FF0000"/>
                </a:solidFill>
                <a:latin typeface="Lucida Sans" panose="020B0602030504020204" pitchFamily="34" charset="0"/>
              </a:rPr>
              <a:t>TRIGGER </a:t>
            </a:r>
            <a:r>
              <a:rPr lang="en-GB" b="1" dirty="0">
                <a:solidFill>
                  <a:srgbClr val="7030A0"/>
                </a:solidFill>
                <a:latin typeface="Lucida Sans" panose="020B0602030504020204" pitchFamily="34" charset="0"/>
              </a:rPr>
              <a:t>[</a:t>
            </a:r>
            <a:r>
              <a:rPr lang="en-GB" b="1" dirty="0" err="1">
                <a:solidFill>
                  <a:srgbClr val="7030A0"/>
                </a:solidFill>
                <a:latin typeface="Lucida Sans" panose="020B0602030504020204" pitchFamily="34" charset="0"/>
              </a:rPr>
              <a:t>schema_name</a:t>
            </a:r>
            <a:r>
              <a:rPr lang="en-GB" b="1" dirty="0">
                <a:solidFill>
                  <a:srgbClr val="7030A0"/>
                </a:solidFill>
                <a:latin typeface="Lucida Sans" panose="020B0602030504020204" pitchFamily="34" charset="0"/>
              </a:rPr>
              <a:t>.]</a:t>
            </a:r>
            <a:r>
              <a:rPr lang="en-GB" b="1" dirty="0" err="1">
                <a:solidFill>
                  <a:srgbClr val="7030A0"/>
                </a:solidFill>
                <a:latin typeface="Lucida Sans" panose="020B0602030504020204" pitchFamily="34" charset="0"/>
              </a:rPr>
              <a:t>trigger_name</a:t>
            </a:r>
            <a:endParaRPr lang="en-GB" b="1" dirty="0">
              <a:solidFill>
                <a:srgbClr val="7030A0"/>
              </a:solidFill>
              <a:latin typeface="Lucida Sans" panose="020B0602030504020204" pitchFamily="34" charset="0"/>
            </a:endParaRPr>
          </a:p>
          <a:p>
            <a:pPr marL="0" indent="0">
              <a:buNone/>
            </a:pPr>
            <a:r>
              <a:rPr lang="en-GB" b="1" dirty="0" smtClean="0">
                <a:solidFill>
                  <a:srgbClr val="7030A0"/>
                </a:solidFill>
                <a:latin typeface="Lucida Sans" panose="020B0602030504020204" pitchFamily="34" charset="0"/>
              </a:rPr>
              <a:t>		ON </a:t>
            </a:r>
            <a:r>
              <a:rPr lang="en-GB" b="1" dirty="0" err="1">
                <a:solidFill>
                  <a:srgbClr val="7030A0"/>
                </a:solidFill>
                <a:latin typeface="Lucida Sans" panose="020B0602030504020204" pitchFamily="34" charset="0"/>
              </a:rPr>
              <a:t>table_name</a:t>
            </a:r>
            <a:endParaRPr lang="en-GB" b="1" dirty="0">
              <a:solidFill>
                <a:srgbClr val="7030A0"/>
              </a:solidFill>
              <a:latin typeface="Lucida Sans" panose="020B0602030504020204" pitchFamily="34" charset="0"/>
            </a:endParaRPr>
          </a:p>
          <a:p>
            <a:pPr marL="0" indent="0">
              <a:buNone/>
            </a:pPr>
            <a:r>
              <a:rPr lang="en-GB" b="1" dirty="0" smtClean="0">
                <a:solidFill>
                  <a:srgbClr val="7030A0"/>
                </a:solidFill>
                <a:latin typeface="Lucida Sans" panose="020B0602030504020204" pitchFamily="34" charset="0"/>
              </a:rPr>
              <a:t>		AFTER  </a:t>
            </a:r>
            <a:r>
              <a:rPr lang="en-GB" b="1" dirty="0">
                <a:solidFill>
                  <a:srgbClr val="7030A0"/>
                </a:solidFill>
                <a:latin typeface="Lucida Sans" panose="020B0602030504020204" pitchFamily="34" charset="0"/>
              </a:rPr>
              <a:t>{[INSERT],[UPDATE],[DELETE]}</a:t>
            </a:r>
          </a:p>
          <a:p>
            <a:pPr marL="0" indent="0">
              <a:buNone/>
            </a:pPr>
            <a:r>
              <a:rPr lang="en-GB" b="1" dirty="0" smtClean="0">
                <a:solidFill>
                  <a:srgbClr val="7030A0"/>
                </a:solidFill>
                <a:latin typeface="Lucida Sans" panose="020B0602030504020204" pitchFamily="34" charset="0"/>
              </a:rPr>
              <a:t>		[</a:t>
            </a:r>
            <a:r>
              <a:rPr lang="en-GB" b="1" dirty="0">
                <a:solidFill>
                  <a:srgbClr val="7030A0"/>
                </a:solidFill>
                <a:latin typeface="Lucida Sans" panose="020B0602030504020204" pitchFamily="34" charset="0"/>
              </a:rPr>
              <a:t>NOT FOR REPLICATION]</a:t>
            </a:r>
          </a:p>
          <a:p>
            <a:pPr marL="0" indent="0">
              <a:buNone/>
            </a:pPr>
            <a:r>
              <a:rPr lang="en-GB" b="1" dirty="0" smtClean="0">
                <a:solidFill>
                  <a:srgbClr val="7030A0"/>
                </a:solidFill>
                <a:latin typeface="Lucida Sans" panose="020B0602030504020204" pitchFamily="34" charset="0"/>
              </a:rPr>
              <a:t>		AS</a:t>
            </a:r>
            <a:endParaRPr lang="en-GB" b="1" dirty="0">
              <a:solidFill>
                <a:srgbClr val="7030A0"/>
              </a:solidFill>
              <a:latin typeface="Lucida Sans" panose="020B0602030504020204" pitchFamily="34" charset="0"/>
            </a:endParaRPr>
          </a:p>
          <a:p>
            <a:pPr marL="0" indent="0">
              <a:buNone/>
            </a:pPr>
            <a:r>
              <a:rPr lang="en-GB" b="1" dirty="0" smtClean="0">
                <a:solidFill>
                  <a:srgbClr val="7030A0"/>
                </a:solidFill>
                <a:latin typeface="Lucida Sans" panose="020B0602030504020204" pitchFamily="34" charset="0"/>
              </a:rPr>
              <a:t>		{</a:t>
            </a:r>
            <a:r>
              <a:rPr lang="en-GB" b="1" dirty="0" err="1">
                <a:solidFill>
                  <a:srgbClr val="7030A0"/>
                </a:solidFill>
                <a:latin typeface="Lucida Sans" panose="020B0602030504020204" pitchFamily="34" charset="0"/>
              </a:rPr>
              <a:t>sql_statements</a:t>
            </a:r>
            <a:r>
              <a:rPr lang="en-GB" b="1" dirty="0" smtClean="0">
                <a:solidFill>
                  <a:srgbClr val="7030A0"/>
                </a:solidFill>
                <a:latin typeface="Lucida Sans" panose="020B0602030504020204" pitchFamily="34" charset="0"/>
              </a:rPr>
              <a:t>};</a:t>
            </a:r>
          </a:p>
          <a:p>
            <a:pPr marL="0" indent="0">
              <a:buNone/>
            </a:pPr>
            <a:r>
              <a:rPr lang="en-GB" sz="1900" dirty="0">
                <a:latin typeface="Lucida Sans" panose="020B0602030504020204" pitchFamily="34" charset="0"/>
              </a:rPr>
              <a:t>In this syntax:</a:t>
            </a:r>
          </a:p>
          <a:p>
            <a:r>
              <a:rPr lang="en-GB" sz="2200" dirty="0" smtClean="0">
                <a:latin typeface="Lucida Sans" panose="020B0602030504020204" pitchFamily="34" charset="0"/>
              </a:rPr>
              <a:t>The </a:t>
            </a:r>
            <a:r>
              <a:rPr lang="en-GB" sz="2200" dirty="0" err="1">
                <a:solidFill>
                  <a:srgbClr val="C00000"/>
                </a:solidFill>
                <a:latin typeface="Lucida Sans" panose="020B0602030504020204" pitchFamily="34" charset="0"/>
              </a:rPr>
              <a:t>schema_name</a:t>
            </a:r>
            <a:r>
              <a:rPr lang="en-GB" sz="2200" dirty="0">
                <a:latin typeface="Lucida Sans" panose="020B0602030504020204" pitchFamily="34" charset="0"/>
              </a:rPr>
              <a:t> is the name of the schema to which the new trigger belongs. The schema name is optional.</a:t>
            </a:r>
          </a:p>
          <a:p>
            <a:r>
              <a:rPr lang="en-GB" sz="2200" dirty="0">
                <a:latin typeface="Lucida Sans" panose="020B0602030504020204" pitchFamily="34" charset="0"/>
              </a:rPr>
              <a:t>The </a:t>
            </a:r>
            <a:r>
              <a:rPr lang="en-GB" sz="2200" dirty="0" err="1">
                <a:solidFill>
                  <a:srgbClr val="C00000"/>
                </a:solidFill>
                <a:latin typeface="Lucida Sans" panose="020B0602030504020204" pitchFamily="34" charset="0"/>
              </a:rPr>
              <a:t>trigger_name</a:t>
            </a:r>
            <a:r>
              <a:rPr lang="en-GB" sz="2200" dirty="0">
                <a:latin typeface="Lucida Sans" panose="020B0602030504020204" pitchFamily="34" charset="0"/>
              </a:rPr>
              <a:t> is the user-defined name for the new trigger.</a:t>
            </a:r>
          </a:p>
          <a:p>
            <a:r>
              <a:rPr lang="en-GB" sz="2200" dirty="0">
                <a:latin typeface="Lucida Sans" panose="020B0602030504020204" pitchFamily="34" charset="0"/>
              </a:rPr>
              <a:t>The </a:t>
            </a:r>
            <a:r>
              <a:rPr lang="en-GB" sz="2200" dirty="0" err="1">
                <a:solidFill>
                  <a:srgbClr val="C00000"/>
                </a:solidFill>
                <a:latin typeface="Lucida Sans" panose="020B0602030504020204" pitchFamily="34" charset="0"/>
              </a:rPr>
              <a:t>table_name</a:t>
            </a:r>
            <a:r>
              <a:rPr lang="en-GB" sz="2200" dirty="0">
                <a:latin typeface="Lucida Sans" panose="020B0602030504020204" pitchFamily="34" charset="0"/>
              </a:rPr>
              <a:t> is the table to which the trigger applies.</a:t>
            </a:r>
          </a:p>
          <a:p>
            <a:r>
              <a:rPr lang="en-GB" sz="2200" dirty="0">
                <a:latin typeface="Lucida Sans" panose="020B0602030504020204" pitchFamily="34" charset="0"/>
              </a:rPr>
              <a:t>The event is listed in the </a:t>
            </a:r>
            <a:r>
              <a:rPr lang="en-GB" sz="2200" dirty="0">
                <a:solidFill>
                  <a:srgbClr val="C00000"/>
                </a:solidFill>
                <a:latin typeface="Lucida Sans" panose="020B0602030504020204" pitchFamily="34" charset="0"/>
              </a:rPr>
              <a:t>AFTER</a:t>
            </a:r>
            <a:r>
              <a:rPr lang="en-GB" sz="2200" dirty="0">
                <a:latin typeface="Lucida Sans" panose="020B0602030504020204" pitchFamily="34" charset="0"/>
              </a:rPr>
              <a:t> clause. The event could be </a:t>
            </a:r>
            <a:r>
              <a:rPr lang="en-GB" sz="2200" dirty="0">
                <a:solidFill>
                  <a:srgbClr val="C00000"/>
                </a:solidFill>
                <a:latin typeface="Lucida Sans" panose="020B0602030504020204" pitchFamily="34" charset="0"/>
              </a:rPr>
              <a:t>INSERT</a:t>
            </a:r>
            <a:r>
              <a:rPr lang="en-GB" sz="2200" dirty="0">
                <a:latin typeface="Lucida Sans" panose="020B0602030504020204" pitchFamily="34" charset="0"/>
              </a:rPr>
              <a:t>, </a:t>
            </a:r>
            <a:r>
              <a:rPr lang="en-GB" sz="2200" dirty="0">
                <a:solidFill>
                  <a:srgbClr val="C00000"/>
                </a:solidFill>
                <a:latin typeface="Lucida Sans" panose="020B0602030504020204" pitchFamily="34" charset="0"/>
              </a:rPr>
              <a:t>UPDATE</a:t>
            </a:r>
            <a:r>
              <a:rPr lang="en-GB" sz="2200" dirty="0">
                <a:latin typeface="Lucida Sans" panose="020B0602030504020204" pitchFamily="34" charset="0"/>
              </a:rPr>
              <a:t>, or </a:t>
            </a:r>
            <a:r>
              <a:rPr lang="en-GB" sz="2200" dirty="0">
                <a:solidFill>
                  <a:srgbClr val="C00000"/>
                </a:solidFill>
                <a:latin typeface="Lucida Sans" panose="020B0602030504020204" pitchFamily="34" charset="0"/>
              </a:rPr>
              <a:t>DELETE</a:t>
            </a:r>
            <a:r>
              <a:rPr lang="en-GB" sz="2200" dirty="0">
                <a:latin typeface="Lucida Sans" panose="020B0602030504020204" pitchFamily="34" charset="0"/>
              </a:rPr>
              <a:t>. A single trigger can fire in response to one or more actions against the table.</a:t>
            </a:r>
          </a:p>
          <a:p>
            <a:r>
              <a:rPr lang="en-GB" sz="2200" dirty="0">
                <a:latin typeface="Lucida Sans" panose="020B0602030504020204" pitchFamily="34" charset="0"/>
              </a:rPr>
              <a:t>The </a:t>
            </a:r>
            <a:r>
              <a:rPr lang="en-GB" sz="2200" dirty="0">
                <a:solidFill>
                  <a:srgbClr val="C00000"/>
                </a:solidFill>
                <a:latin typeface="Lucida Sans" panose="020B0602030504020204" pitchFamily="34" charset="0"/>
              </a:rPr>
              <a:t>NOT FOR REPLICATION </a:t>
            </a:r>
            <a:r>
              <a:rPr lang="en-GB" sz="2200" dirty="0">
                <a:latin typeface="Lucida Sans" panose="020B0602030504020204" pitchFamily="34" charset="0"/>
              </a:rPr>
              <a:t>option instructs SQL Server not to fire the trigger when data modification is made as part of a replication process.</a:t>
            </a:r>
          </a:p>
          <a:p>
            <a:r>
              <a:rPr lang="en-GB" sz="2200" dirty="0">
                <a:latin typeface="Lucida Sans" panose="020B0602030504020204" pitchFamily="34" charset="0"/>
              </a:rPr>
              <a:t>The </a:t>
            </a:r>
            <a:r>
              <a:rPr lang="en-GB" sz="2200" dirty="0" err="1">
                <a:solidFill>
                  <a:srgbClr val="C00000"/>
                </a:solidFill>
                <a:latin typeface="Lucida Sans" panose="020B0602030504020204" pitchFamily="34" charset="0"/>
              </a:rPr>
              <a:t>sql_statements</a:t>
            </a:r>
            <a:r>
              <a:rPr lang="en-GB" sz="2200" dirty="0">
                <a:solidFill>
                  <a:srgbClr val="C00000"/>
                </a:solidFill>
                <a:latin typeface="Lucida Sans" panose="020B0602030504020204" pitchFamily="34" charset="0"/>
              </a:rPr>
              <a:t> </a:t>
            </a:r>
            <a:r>
              <a:rPr lang="en-GB" sz="2200" dirty="0">
                <a:latin typeface="Lucida Sans" panose="020B0602030504020204" pitchFamily="34" charset="0"/>
              </a:rPr>
              <a:t>is one or more Transact-SQL used to carry out actions once an event occurs.</a:t>
            </a:r>
            <a:endParaRPr lang="en-GB" sz="2200" dirty="0" smtClean="0">
              <a:latin typeface="Lucida Sans" panose="020B0602030504020204" pitchFamily="34" charset="0"/>
            </a:endParaRPr>
          </a:p>
          <a:p>
            <a:pPr marL="0" indent="0">
              <a:buNone/>
            </a:pPr>
            <a:endParaRPr lang="en-IN" b="1" dirty="0">
              <a:solidFill>
                <a:srgbClr val="7030A0"/>
              </a:solidFill>
              <a:latin typeface="Lucida Sans" panose="020B0602030504020204" pitchFamily="34" charset="0"/>
            </a:endParaRPr>
          </a:p>
        </p:txBody>
      </p:sp>
    </p:spTree>
    <p:extLst>
      <p:ext uri="{BB962C8B-B14F-4D97-AF65-F5344CB8AC3E}">
        <p14:creationId xmlns:p14="http://schemas.microsoft.com/office/powerpoint/2010/main" val="4280114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9093"/>
            <a:ext cx="12067504" cy="528034"/>
          </a:xfrm>
        </p:spPr>
        <p:txBody>
          <a:bodyPr>
            <a:normAutofit fontScale="90000"/>
          </a:bodyPr>
          <a:lstStyle/>
          <a:p>
            <a:r>
              <a:rPr lang="en-IN" sz="3100" b="1" u="sng" dirty="0">
                <a:solidFill>
                  <a:srgbClr val="C00000"/>
                </a:solidFill>
                <a:latin typeface="Lucida Sans" panose="020B0602030504020204" pitchFamily="34" charset="0"/>
              </a:rPr>
              <a:t>Managing MySQL </a:t>
            </a:r>
            <a:r>
              <a:rPr lang="en-IN" sz="3100" b="1" u="sng" dirty="0" smtClean="0">
                <a:solidFill>
                  <a:srgbClr val="C00000"/>
                </a:solidFill>
                <a:latin typeface="Lucida Sans" panose="020B0602030504020204" pitchFamily="34" charset="0"/>
              </a:rPr>
              <a:t>triggers</a:t>
            </a:r>
            <a:r>
              <a:rPr lang="en-IN" sz="3100" b="1" dirty="0" smtClean="0">
                <a:solidFill>
                  <a:srgbClr val="C00000"/>
                </a:solidFill>
                <a:latin typeface="Lucida Sans" panose="020B0602030504020204" pitchFamily="34" charset="0"/>
              </a:rPr>
              <a:t>:</a:t>
            </a:r>
            <a:r>
              <a:rPr lang="en-IN" dirty="0"/>
              <a:t/>
            </a:r>
            <a:br>
              <a:rPr lang="en-IN" dirty="0"/>
            </a:b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19517604"/>
              </p:ext>
            </p:extLst>
          </p:nvPr>
        </p:nvGraphicFramePr>
        <p:xfrm>
          <a:off x="0" y="528037"/>
          <a:ext cx="12067504" cy="6271467"/>
        </p:xfrm>
        <a:graphic>
          <a:graphicData uri="http://schemas.openxmlformats.org/drawingml/2006/table">
            <a:tbl>
              <a:tblPr firstRow="1" bandRow="1">
                <a:tableStyleId>{5C22544A-7EE6-4342-B048-85BDC9FD1C3A}</a:tableStyleId>
              </a:tblPr>
              <a:tblGrid>
                <a:gridCol w="3141893"/>
                <a:gridCol w="8925611"/>
              </a:tblGrid>
              <a:tr h="417217">
                <a:tc>
                  <a:txBody>
                    <a:bodyPr/>
                    <a:lstStyle/>
                    <a:p>
                      <a:r>
                        <a:rPr lang="en-IN" dirty="0" smtClean="0"/>
                        <a:t>Trigger Type</a:t>
                      </a:r>
                      <a:endParaRPr lang="en-IN" dirty="0"/>
                    </a:p>
                  </a:txBody>
                  <a:tcPr/>
                </a:tc>
                <a:tc>
                  <a:txBody>
                    <a:bodyPr/>
                    <a:lstStyle/>
                    <a:p>
                      <a:r>
                        <a:rPr lang="en-IN" dirty="0" smtClean="0"/>
                        <a:t>Descriptions</a:t>
                      </a:r>
                      <a:endParaRPr lang="en-IN" dirty="0"/>
                    </a:p>
                  </a:txBody>
                  <a:tcPr/>
                </a:tc>
              </a:tr>
              <a:tr h="476823">
                <a:tc>
                  <a:txBody>
                    <a:bodyPr/>
                    <a:lstStyle/>
                    <a:p>
                      <a:r>
                        <a:rPr lang="en-IN" sz="1600" b="0" u="none" dirty="0" smtClean="0">
                          <a:solidFill>
                            <a:schemeClr val="tx1"/>
                          </a:solidFill>
                          <a:latin typeface="Lucida Sans" panose="020B0602030504020204" pitchFamily="34" charset="0"/>
                        </a:rPr>
                        <a:t>Create Triggers</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describe steps of how to create a trigger in MySQL</a:t>
                      </a:r>
                      <a:endParaRPr lang="en-IN" dirty="0">
                        <a:latin typeface="Lucida Sans" panose="020B0602030504020204" pitchFamily="34" charset="0"/>
                      </a:endParaRPr>
                    </a:p>
                  </a:txBody>
                  <a:tcPr/>
                </a:tc>
              </a:tr>
              <a:tr h="381458">
                <a:tc>
                  <a:txBody>
                    <a:bodyPr/>
                    <a:lstStyle/>
                    <a:p>
                      <a:r>
                        <a:rPr lang="en-IN" sz="1600" b="0" u="none" dirty="0" smtClean="0">
                          <a:solidFill>
                            <a:schemeClr val="tx1"/>
                          </a:solidFill>
                          <a:latin typeface="Lucida Sans" panose="020B0602030504020204" pitchFamily="34" charset="0"/>
                        </a:rPr>
                        <a:t>Drop Triggers</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show you how to drop a trigger.</a:t>
                      </a:r>
                      <a:endParaRPr lang="en-IN" dirty="0">
                        <a:latin typeface="Lucida Sans" panose="020B0602030504020204" pitchFamily="34" charset="0"/>
                      </a:endParaRPr>
                    </a:p>
                  </a:txBody>
                  <a:tcPr/>
                </a:tc>
              </a:tr>
              <a:tr h="607950">
                <a:tc>
                  <a:txBody>
                    <a:bodyPr/>
                    <a:lstStyle/>
                    <a:p>
                      <a:r>
                        <a:rPr lang="en-GB" sz="1600" b="0" i="0" u="none" kern="1200" dirty="0" smtClean="0">
                          <a:solidFill>
                            <a:schemeClr val="tx1"/>
                          </a:solidFill>
                          <a:effectLst/>
                          <a:latin typeface="Lucida Sans" panose="020B0602030504020204" pitchFamily="34" charset="0"/>
                          <a:ea typeface="+mn-ea"/>
                          <a:cs typeface="+mn-cs"/>
                        </a:rPr>
                        <a:t>Create a BEFORE INSERT trigger</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show you how to create a </a:t>
                      </a:r>
                      <a:r>
                        <a:rPr lang="en-GB" dirty="0" smtClean="0">
                          <a:latin typeface="Lucida Sans" panose="020B0602030504020204" pitchFamily="34" charset="0"/>
                        </a:rPr>
                        <a:t>BEFORE INSERT</a:t>
                      </a:r>
                      <a:r>
                        <a:rPr lang="en-GB" sz="1800" b="0" i="0" kern="1200" dirty="0" smtClean="0">
                          <a:solidFill>
                            <a:schemeClr val="dk1"/>
                          </a:solidFill>
                          <a:effectLst/>
                          <a:latin typeface="Lucida Sans" panose="020B0602030504020204" pitchFamily="34" charset="0"/>
                          <a:ea typeface="+mn-ea"/>
                          <a:cs typeface="+mn-cs"/>
                        </a:rPr>
                        <a:t> trigger to maintain a summary table from another table.</a:t>
                      </a:r>
                      <a:endParaRPr lang="en-IN" dirty="0">
                        <a:latin typeface="Lucida Sans" panose="020B0602030504020204" pitchFamily="34" charset="0"/>
                      </a:endParaRPr>
                    </a:p>
                  </a:txBody>
                  <a:tcPr/>
                </a:tc>
              </a:tr>
              <a:tr h="655631">
                <a:tc>
                  <a:txBody>
                    <a:bodyPr/>
                    <a:lstStyle/>
                    <a:p>
                      <a:r>
                        <a:rPr lang="en-GB" sz="1600" b="0" i="0" u="none" kern="1200" dirty="0" smtClean="0">
                          <a:solidFill>
                            <a:schemeClr val="tx1"/>
                          </a:solidFill>
                          <a:effectLst/>
                          <a:latin typeface="Lucida Sans" panose="020B0602030504020204" pitchFamily="34" charset="0"/>
                          <a:ea typeface="+mn-ea"/>
                          <a:cs typeface="+mn-cs"/>
                        </a:rPr>
                        <a:t>Create an AFTER INSERT trigger</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describe how to create an </a:t>
                      </a:r>
                      <a:r>
                        <a:rPr lang="en-GB" dirty="0" smtClean="0">
                          <a:latin typeface="Lucida Sans" panose="020B0602030504020204" pitchFamily="34" charset="0"/>
                        </a:rPr>
                        <a:t>AFTER INSERT</a:t>
                      </a:r>
                      <a:r>
                        <a:rPr lang="en-GB" sz="1800" b="0" i="0" kern="1200" dirty="0" smtClean="0">
                          <a:solidFill>
                            <a:schemeClr val="dk1"/>
                          </a:solidFill>
                          <a:effectLst/>
                          <a:latin typeface="Lucida Sans" panose="020B0602030504020204" pitchFamily="34" charset="0"/>
                          <a:ea typeface="+mn-ea"/>
                          <a:cs typeface="+mn-cs"/>
                        </a:rPr>
                        <a:t> trigger to insert data into a table after inserting data into another table.</a:t>
                      </a:r>
                      <a:endParaRPr lang="en-IN" dirty="0">
                        <a:latin typeface="Lucida Sans" panose="020B0602030504020204" pitchFamily="34" charset="0"/>
                      </a:endParaRPr>
                    </a:p>
                  </a:txBody>
                  <a:tcPr/>
                </a:tc>
              </a:tr>
              <a:tr h="643711">
                <a:tc>
                  <a:txBody>
                    <a:bodyPr/>
                    <a:lstStyle/>
                    <a:p>
                      <a:r>
                        <a:rPr lang="en-GB" sz="1600" b="0" i="0" u="none" kern="1200" dirty="0" smtClean="0">
                          <a:solidFill>
                            <a:schemeClr val="tx1"/>
                          </a:solidFill>
                          <a:effectLst/>
                          <a:latin typeface="Lucida Sans" panose="020B0602030504020204" pitchFamily="34" charset="0"/>
                          <a:ea typeface="+mn-ea"/>
                          <a:cs typeface="+mn-cs"/>
                        </a:rPr>
                        <a:t>Create a BEFORE UPDATE trigger</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 learn how to create a </a:t>
                      </a:r>
                      <a:r>
                        <a:rPr lang="en-GB" dirty="0" smtClean="0">
                          <a:latin typeface="Lucida Sans" panose="020B0602030504020204" pitchFamily="34" charset="0"/>
                        </a:rPr>
                        <a:t>BEFORE UPDATE</a:t>
                      </a:r>
                      <a:r>
                        <a:rPr lang="en-GB" sz="1800" b="0" i="0" kern="1200" dirty="0" smtClean="0">
                          <a:solidFill>
                            <a:schemeClr val="dk1"/>
                          </a:solidFill>
                          <a:effectLst/>
                          <a:latin typeface="Lucida Sans" panose="020B0602030504020204" pitchFamily="34" charset="0"/>
                          <a:ea typeface="+mn-ea"/>
                          <a:cs typeface="+mn-cs"/>
                        </a:rPr>
                        <a:t> trigger that validates data before it is updated to the table.</a:t>
                      </a:r>
                      <a:endParaRPr lang="en-IN" dirty="0">
                        <a:latin typeface="Lucida Sans" panose="020B0602030504020204" pitchFamily="34" charset="0"/>
                      </a:endParaRPr>
                    </a:p>
                  </a:txBody>
                  <a:tcPr/>
                </a:tc>
              </a:tr>
              <a:tr h="619869">
                <a:tc>
                  <a:txBody>
                    <a:bodyPr/>
                    <a:lstStyle/>
                    <a:p>
                      <a:r>
                        <a:rPr lang="en-GB" sz="1600" b="0" i="0" u="none" kern="1200" dirty="0" smtClean="0">
                          <a:solidFill>
                            <a:schemeClr val="tx1"/>
                          </a:solidFill>
                          <a:effectLst/>
                          <a:latin typeface="Lucida Sans" panose="020B0602030504020204" pitchFamily="34" charset="0"/>
                          <a:ea typeface="+mn-ea"/>
                          <a:cs typeface="+mn-cs"/>
                        </a:rPr>
                        <a:t>Create an AFTER UPDATE trigger</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show you how to create an </a:t>
                      </a:r>
                      <a:r>
                        <a:rPr lang="en-GB" dirty="0" smtClean="0">
                          <a:latin typeface="Lucida Sans" panose="020B0602030504020204" pitchFamily="34" charset="0"/>
                        </a:rPr>
                        <a:t>AFTER UPDATE</a:t>
                      </a:r>
                      <a:r>
                        <a:rPr lang="en-GB" sz="1800" b="0" i="0" kern="1200" dirty="0" smtClean="0">
                          <a:solidFill>
                            <a:schemeClr val="dk1"/>
                          </a:solidFill>
                          <a:effectLst/>
                          <a:latin typeface="Lucida Sans" panose="020B0602030504020204" pitchFamily="34" charset="0"/>
                          <a:ea typeface="+mn-ea"/>
                          <a:cs typeface="+mn-cs"/>
                        </a:rPr>
                        <a:t> trigger to log the changes of data in a table.</a:t>
                      </a:r>
                      <a:endParaRPr lang="en-IN" dirty="0">
                        <a:latin typeface="Lucida Sans" panose="020B0602030504020204" pitchFamily="34" charset="0"/>
                      </a:endParaRPr>
                    </a:p>
                  </a:txBody>
                  <a:tcPr/>
                </a:tc>
              </a:tr>
              <a:tr h="805489">
                <a:tc>
                  <a:txBody>
                    <a:bodyPr/>
                    <a:lstStyle/>
                    <a:p>
                      <a:r>
                        <a:rPr lang="en-GB" sz="1600" b="0" i="0" u="none" kern="1200" dirty="0" smtClean="0">
                          <a:solidFill>
                            <a:schemeClr val="tx1"/>
                          </a:solidFill>
                          <a:effectLst/>
                          <a:latin typeface="Lucida Sans" panose="020B0602030504020204" pitchFamily="34" charset="0"/>
                          <a:ea typeface="+mn-ea"/>
                          <a:cs typeface="+mn-cs"/>
                        </a:rPr>
                        <a:t>Create a BEFORE DELETE trigger</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show how to create a </a:t>
                      </a:r>
                      <a:r>
                        <a:rPr lang="en-GB" dirty="0" smtClean="0">
                          <a:latin typeface="Lucida Sans" panose="020B0602030504020204" pitchFamily="34" charset="0"/>
                        </a:rPr>
                        <a:t>BEFORE DELETE</a:t>
                      </a:r>
                      <a:r>
                        <a:rPr lang="en-GB" sz="1800" b="0" i="0" kern="1200" dirty="0" smtClean="0">
                          <a:solidFill>
                            <a:schemeClr val="dk1"/>
                          </a:solidFill>
                          <a:effectLst/>
                          <a:latin typeface="Lucida Sans" panose="020B0602030504020204" pitchFamily="34" charset="0"/>
                          <a:ea typeface="+mn-ea"/>
                          <a:cs typeface="+mn-cs"/>
                        </a:rPr>
                        <a:t> trigger.</a:t>
                      </a:r>
                      <a:endParaRPr lang="en-IN" dirty="0">
                        <a:latin typeface="Lucida Sans" panose="020B0602030504020204" pitchFamily="34" charset="0"/>
                      </a:endParaRPr>
                    </a:p>
                  </a:txBody>
                  <a:tcPr/>
                </a:tc>
              </a:tr>
              <a:tr h="805489">
                <a:tc>
                  <a:txBody>
                    <a:bodyPr/>
                    <a:lstStyle/>
                    <a:p>
                      <a:r>
                        <a:rPr lang="en-GB" sz="1600" b="0" i="0" u="none" kern="1200" dirty="0" smtClean="0">
                          <a:solidFill>
                            <a:schemeClr val="tx1"/>
                          </a:solidFill>
                          <a:effectLst/>
                          <a:latin typeface="Lucida Sans" panose="020B0602030504020204" pitchFamily="34" charset="0"/>
                          <a:ea typeface="+mn-ea"/>
                          <a:cs typeface="+mn-cs"/>
                        </a:rPr>
                        <a:t>Create an AFTER DELETE trigger</a:t>
                      </a:r>
                      <a:endParaRPr lang="en-IN" sz="1600"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describe how to create an </a:t>
                      </a:r>
                      <a:r>
                        <a:rPr lang="en-GB" dirty="0" smtClean="0">
                          <a:latin typeface="Lucida Sans" panose="020B0602030504020204" pitchFamily="34" charset="0"/>
                        </a:rPr>
                        <a:t>AFTER DELETE</a:t>
                      </a:r>
                      <a:r>
                        <a:rPr lang="en-GB" sz="1800" b="0" i="0" kern="1200" dirty="0" smtClean="0">
                          <a:solidFill>
                            <a:schemeClr val="dk1"/>
                          </a:solidFill>
                          <a:effectLst/>
                          <a:latin typeface="Lucida Sans" panose="020B0602030504020204" pitchFamily="34" charset="0"/>
                          <a:ea typeface="+mn-ea"/>
                          <a:cs typeface="+mn-cs"/>
                        </a:rPr>
                        <a:t> trigger.</a:t>
                      </a:r>
                      <a:endParaRPr lang="en-IN" dirty="0">
                        <a:latin typeface="Lucida Sans" panose="020B0602030504020204" pitchFamily="34" charset="0"/>
                      </a:endParaRPr>
                    </a:p>
                  </a:txBody>
                  <a:tcPr/>
                </a:tc>
              </a:tr>
              <a:tr h="805489">
                <a:tc>
                  <a:txBody>
                    <a:bodyPr/>
                    <a:lstStyle/>
                    <a:p>
                      <a:r>
                        <a:rPr lang="en-IN" sz="1800" b="0" i="0" u="none" kern="1200" dirty="0" smtClean="0">
                          <a:solidFill>
                            <a:schemeClr val="tx1"/>
                          </a:solidFill>
                          <a:effectLst/>
                          <a:latin typeface="Lucida Sans" panose="020B0602030504020204" pitchFamily="34" charset="0"/>
                          <a:ea typeface="+mn-ea"/>
                          <a:cs typeface="+mn-cs"/>
                        </a:rPr>
                        <a:t>Show triggers</a:t>
                      </a:r>
                      <a:endParaRPr lang="en-IN" b="0" u="none" dirty="0">
                        <a:solidFill>
                          <a:schemeClr val="tx1"/>
                        </a:solidFill>
                        <a:latin typeface="Lucida Sans" panose="020B0602030504020204" pitchFamily="34" charset="0"/>
                      </a:endParaRPr>
                    </a:p>
                  </a:txBody>
                  <a:tcPr/>
                </a:tc>
                <a:tc>
                  <a:txBody>
                    <a:bodyPr/>
                    <a:lstStyle/>
                    <a:p>
                      <a:r>
                        <a:rPr lang="en-GB" sz="1800" b="0" i="0" kern="1200" dirty="0" smtClean="0">
                          <a:solidFill>
                            <a:schemeClr val="dk1"/>
                          </a:solidFill>
                          <a:effectLst/>
                          <a:latin typeface="Lucida Sans" panose="020B0602030504020204" pitchFamily="34" charset="0"/>
                          <a:ea typeface="+mn-ea"/>
                          <a:cs typeface="+mn-cs"/>
                        </a:rPr>
                        <a:t>list triggers in a database, table by specific patterns.</a:t>
                      </a:r>
                      <a:endParaRPr lang="en-IN" dirty="0">
                        <a:latin typeface="Lucida Sans" panose="020B0602030504020204" pitchFamily="34" charset="0"/>
                      </a:endParaRPr>
                    </a:p>
                  </a:txBody>
                  <a:tcPr/>
                </a:tc>
              </a:tr>
            </a:tbl>
          </a:graphicData>
        </a:graphic>
      </p:graphicFrame>
    </p:spTree>
    <p:extLst>
      <p:ext uri="{BB962C8B-B14F-4D97-AF65-F5344CB8AC3E}">
        <p14:creationId xmlns:p14="http://schemas.microsoft.com/office/powerpoint/2010/main" val="1531395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0"/>
            <a:ext cx="11859490" cy="1274618"/>
          </a:xfrm>
        </p:spPr>
        <p:txBody>
          <a:bodyPr/>
          <a:lstStyle/>
          <a:p>
            <a:r>
              <a:rPr lang="en-GB" sz="3200" b="1" u="sng" dirty="0">
                <a:solidFill>
                  <a:srgbClr val="C00000"/>
                </a:solidFill>
                <a:latin typeface="Lucida Sans" panose="020B0602030504020204" pitchFamily="34" charset="0"/>
              </a:rPr>
              <a:t>Benefits of </a:t>
            </a:r>
            <a:r>
              <a:rPr lang="en-GB" sz="3200" b="1" u="sng" dirty="0" smtClean="0">
                <a:solidFill>
                  <a:srgbClr val="C00000"/>
                </a:solidFill>
                <a:latin typeface="Lucida Sans" panose="020B0602030504020204" pitchFamily="34" charset="0"/>
              </a:rPr>
              <a:t>Triggers:</a:t>
            </a:r>
            <a:r>
              <a:rPr lang="en-GB" dirty="0"/>
              <a:t/>
            </a:r>
            <a:br>
              <a:rPr lang="en-GB" dirty="0"/>
            </a:br>
            <a:endParaRPr lang="en-IN" dirty="0"/>
          </a:p>
        </p:txBody>
      </p:sp>
      <p:sp>
        <p:nvSpPr>
          <p:cNvPr id="3" name="Content Placeholder 2"/>
          <p:cNvSpPr>
            <a:spLocks noGrp="1"/>
          </p:cNvSpPr>
          <p:nvPr>
            <p:ph idx="1"/>
          </p:nvPr>
        </p:nvSpPr>
        <p:spPr>
          <a:xfrm>
            <a:off x="166255" y="623454"/>
            <a:ext cx="11859490" cy="6123709"/>
          </a:xfrm>
        </p:spPr>
        <p:txBody>
          <a:bodyPr>
            <a:normAutofit/>
          </a:bodyPr>
          <a:lstStyle/>
          <a:p>
            <a:pPr>
              <a:lnSpc>
                <a:spcPct val="150000"/>
              </a:lnSpc>
            </a:pPr>
            <a:r>
              <a:rPr lang="en-GB" sz="2400" dirty="0" smtClean="0">
                <a:latin typeface="Lucida Sans" panose="020B0602030504020204" pitchFamily="34" charset="0"/>
              </a:rPr>
              <a:t>Triggers </a:t>
            </a:r>
            <a:r>
              <a:rPr lang="en-GB" sz="2400" dirty="0">
                <a:latin typeface="Lucida Sans" panose="020B0602030504020204" pitchFamily="34" charset="0"/>
              </a:rPr>
              <a:t>can be written for the following purposes −</a:t>
            </a:r>
          </a:p>
          <a:p>
            <a:pPr>
              <a:lnSpc>
                <a:spcPct val="150000"/>
              </a:lnSpc>
            </a:pPr>
            <a:r>
              <a:rPr lang="en-GB" sz="2400" dirty="0">
                <a:latin typeface="Lucida Sans" panose="020B0602030504020204" pitchFamily="34" charset="0"/>
              </a:rPr>
              <a:t>Generating some derived column values </a:t>
            </a:r>
            <a:r>
              <a:rPr lang="en-GB" sz="2400" dirty="0" smtClean="0">
                <a:latin typeface="Lucida Sans" panose="020B0602030504020204" pitchFamily="34" charset="0"/>
              </a:rPr>
              <a:t>automatically.</a:t>
            </a:r>
            <a:endParaRPr lang="en-GB" sz="2400" dirty="0">
              <a:latin typeface="Lucida Sans" panose="020B0602030504020204" pitchFamily="34" charset="0"/>
            </a:endParaRPr>
          </a:p>
          <a:p>
            <a:pPr>
              <a:lnSpc>
                <a:spcPct val="150000"/>
              </a:lnSpc>
            </a:pPr>
            <a:r>
              <a:rPr lang="en-GB" sz="2400" dirty="0">
                <a:latin typeface="Lucida Sans" panose="020B0602030504020204" pitchFamily="34" charset="0"/>
              </a:rPr>
              <a:t>Enforcing referential </a:t>
            </a:r>
            <a:r>
              <a:rPr lang="en-GB" sz="2400" dirty="0" smtClean="0">
                <a:latin typeface="Lucida Sans" panose="020B0602030504020204" pitchFamily="34" charset="0"/>
              </a:rPr>
              <a:t>integrity.</a:t>
            </a:r>
            <a:endParaRPr lang="en-GB" sz="2400" dirty="0">
              <a:latin typeface="Lucida Sans" panose="020B0602030504020204" pitchFamily="34" charset="0"/>
            </a:endParaRPr>
          </a:p>
          <a:p>
            <a:pPr>
              <a:lnSpc>
                <a:spcPct val="150000"/>
              </a:lnSpc>
            </a:pPr>
            <a:r>
              <a:rPr lang="en-GB" sz="2400" dirty="0">
                <a:latin typeface="Lucida Sans" panose="020B0602030504020204" pitchFamily="34" charset="0"/>
              </a:rPr>
              <a:t>Event logging and storing information on table </a:t>
            </a:r>
            <a:r>
              <a:rPr lang="en-GB" sz="2400" dirty="0" smtClean="0">
                <a:latin typeface="Lucida Sans" panose="020B0602030504020204" pitchFamily="34" charset="0"/>
              </a:rPr>
              <a:t>access.</a:t>
            </a:r>
            <a:endParaRPr lang="en-GB" sz="2400" dirty="0">
              <a:latin typeface="Lucida Sans" panose="020B0602030504020204" pitchFamily="34" charset="0"/>
            </a:endParaRPr>
          </a:p>
          <a:p>
            <a:pPr>
              <a:lnSpc>
                <a:spcPct val="150000"/>
              </a:lnSpc>
            </a:pPr>
            <a:r>
              <a:rPr lang="en-GB" sz="2400" dirty="0" smtClean="0">
                <a:latin typeface="Lucida Sans" panose="020B0602030504020204" pitchFamily="34" charset="0"/>
              </a:rPr>
              <a:t>Auditing.</a:t>
            </a:r>
            <a:endParaRPr lang="en-GB" sz="2400" dirty="0">
              <a:latin typeface="Lucida Sans" panose="020B0602030504020204" pitchFamily="34" charset="0"/>
            </a:endParaRPr>
          </a:p>
          <a:p>
            <a:pPr>
              <a:lnSpc>
                <a:spcPct val="150000"/>
              </a:lnSpc>
            </a:pPr>
            <a:r>
              <a:rPr lang="en-GB" sz="2400" dirty="0">
                <a:latin typeface="Lucida Sans" panose="020B0602030504020204" pitchFamily="34" charset="0"/>
              </a:rPr>
              <a:t>Synchronous replication of </a:t>
            </a:r>
            <a:r>
              <a:rPr lang="en-GB" sz="2400" dirty="0" smtClean="0">
                <a:latin typeface="Lucida Sans" panose="020B0602030504020204" pitchFamily="34" charset="0"/>
              </a:rPr>
              <a:t>tables.</a:t>
            </a:r>
            <a:endParaRPr lang="en-GB" sz="2400" dirty="0">
              <a:latin typeface="Lucida Sans" panose="020B0602030504020204" pitchFamily="34" charset="0"/>
            </a:endParaRPr>
          </a:p>
          <a:p>
            <a:pPr>
              <a:lnSpc>
                <a:spcPct val="150000"/>
              </a:lnSpc>
            </a:pPr>
            <a:r>
              <a:rPr lang="en-GB" sz="2400" dirty="0">
                <a:latin typeface="Lucida Sans" panose="020B0602030504020204" pitchFamily="34" charset="0"/>
              </a:rPr>
              <a:t>Imposing security </a:t>
            </a:r>
            <a:r>
              <a:rPr lang="en-GB" sz="2400" dirty="0" smtClean="0">
                <a:latin typeface="Lucida Sans" panose="020B0602030504020204" pitchFamily="34" charset="0"/>
              </a:rPr>
              <a:t>authorizations.</a:t>
            </a:r>
            <a:endParaRPr lang="en-GB" sz="2400" dirty="0">
              <a:latin typeface="Lucida Sans" panose="020B0602030504020204" pitchFamily="34" charset="0"/>
            </a:endParaRPr>
          </a:p>
          <a:p>
            <a:pPr>
              <a:lnSpc>
                <a:spcPct val="150000"/>
              </a:lnSpc>
            </a:pPr>
            <a:r>
              <a:rPr lang="en-GB" sz="2400" dirty="0">
                <a:latin typeface="Lucida Sans" panose="020B0602030504020204" pitchFamily="34" charset="0"/>
              </a:rPr>
              <a:t>Preventing invalid </a:t>
            </a:r>
            <a:r>
              <a:rPr lang="en-GB" sz="2400" dirty="0" smtClean="0">
                <a:latin typeface="Lucida Sans" panose="020B0602030504020204" pitchFamily="34" charset="0"/>
              </a:rPr>
              <a:t>transactions.</a:t>
            </a:r>
            <a:endParaRPr lang="en-GB" sz="2400" dirty="0">
              <a:latin typeface="Lucida Sans" panose="020B0602030504020204" pitchFamily="34" charset="0"/>
            </a:endParaRPr>
          </a:p>
          <a:p>
            <a:pPr>
              <a:lnSpc>
                <a:spcPct val="150000"/>
              </a:lnSpc>
            </a:pPr>
            <a:endParaRPr lang="en-IN" sz="2400" dirty="0">
              <a:latin typeface="Lucida Sans" panose="020B0602030504020204" pitchFamily="34" charset="0"/>
            </a:endParaRPr>
          </a:p>
        </p:txBody>
      </p:sp>
    </p:spTree>
    <p:extLst>
      <p:ext uri="{BB962C8B-B14F-4D97-AF65-F5344CB8AC3E}">
        <p14:creationId xmlns:p14="http://schemas.microsoft.com/office/powerpoint/2010/main" val="2269678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563"/>
            <a:ext cx="11998036" cy="2093976"/>
          </a:xfrm>
        </p:spPr>
        <p:txBody>
          <a:bodyPr>
            <a:normAutofit/>
          </a:bodyPr>
          <a:lstStyle/>
          <a:p>
            <a:r>
              <a:rPr lang="en-IN" sz="3200" b="1" dirty="0" smtClean="0">
                <a:solidFill>
                  <a:srgbClr val="C00000"/>
                </a:solidFill>
                <a:latin typeface="Lucida Sans" panose="020B0602030504020204" pitchFamily="34" charset="0"/>
              </a:rPr>
              <a:t>Disadvantages of triggers:</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0" y="568036"/>
            <a:ext cx="11998036" cy="6026728"/>
          </a:xfrm>
        </p:spPr>
        <p:txBody>
          <a:bodyPr>
            <a:normAutofit/>
          </a:bodyPr>
          <a:lstStyle/>
          <a:p>
            <a:pPr>
              <a:lnSpc>
                <a:spcPct val="150000"/>
              </a:lnSpc>
            </a:pPr>
            <a:r>
              <a:rPr lang="en-GB" sz="2400" dirty="0">
                <a:latin typeface="Lucida Sans" panose="020B0602030504020204" pitchFamily="34" charset="0"/>
              </a:rPr>
              <a:t>Triggers can only provide extended validations, not all validations. For simple validations, you can use the NOT NULL, UNIQUE, CHECK and FOREIGN KEY constraints.</a:t>
            </a:r>
          </a:p>
          <a:p>
            <a:pPr>
              <a:lnSpc>
                <a:spcPct val="150000"/>
              </a:lnSpc>
            </a:pPr>
            <a:r>
              <a:rPr lang="en-GB" sz="2400" dirty="0">
                <a:latin typeface="Lucida Sans" panose="020B0602030504020204" pitchFamily="34" charset="0"/>
              </a:rPr>
              <a:t>Triggers can be difficult to troubleshoot because they execute automatically in the database, which may not invisible to the client applications.</a:t>
            </a:r>
          </a:p>
          <a:p>
            <a:pPr>
              <a:lnSpc>
                <a:spcPct val="150000"/>
              </a:lnSpc>
            </a:pPr>
            <a:r>
              <a:rPr lang="en-GB" sz="2400" dirty="0">
                <a:latin typeface="Lucida Sans" panose="020B0602030504020204" pitchFamily="34" charset="0"/>
              </a:rPr>
              <a:t>Triggers may increase the overhead of the MySQL Server.</a:t>
            </a:r>
            <a:endParaRPr lang="en-IN" sz="2400" dirty="0">
              <a:latin typeface="Lucida Sans" panose="020B0602030504020204" pitchFamily="34" charset="0"/>
            </a:endParaRPr>
          </a:p>
        </p:txBody>
      </p:sp>
    </p:spTree>
    <p:extLst>
      <p:ext uri="{BB962C8B-B14F-4D97-AF65-F5344CB8AC3E}">
        <p14:creationId xmlns:p14="http://schemas.microsoft.com/office/powerpoint/2010/main" val="1296574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0"/>
            <a:ext cx="11776364" cy="872836"/>
          </a:xfrm>
        </p:spPr>
        <p:txBody>
          <a:bodyPr>
            <a:normAutofit/>
          </a:bodyPr>
          <a:lstStyle/>
          <a:p>
            <a:r>
              <a:rPr lang="en-IN" sz="2800" b="1" u="sng" dirty="0" smtClean="0">
                <a:solidFill>
                  <a:srgbClr val="C00000"/>
                </a:solidFill>
                <a:latin typeface="Lucida Sans" panose="020B0602030504020204" pitchFamily="34" charset="0"/>
              </a:rPr>
              <a:t>Recursive Queries</a:t>
            </a:r>
            <a:r>
              <a:rPr lang="en-IN" sz="2800" b="1" dirty="0" smtClean="0">
                <a:solidFill>
                  <a:srgbClr val="C00000"/>
                </a:solidFill>
                <a:latin typeface="Lucida Sans" panose="020B0602030504020204" pitchFamily="34" charset="0"/>
              </a:rPr>
              <a:t>:</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80109" y="872836"/>
            <a:ext cx="11776364" cy="5299364"/>
          </a:xfrm>
        </p:spPr>
        <p:txBody>
          <a:bodyPr/>
          <a:lstStyle/>
          <a:p>
            <a:pPr algn="just"/>
            <a:r>
              <a:rPr lang="en-GB" dirty="0">
                <a:latin typeface="Lucida Sans" panose="020B0602030504020204" pitchFamily="34" charset="0"/>
              </a:rPr>
              <a:t>Recursive queries are used to query hierarchical data. The SQL standard defines a special syntax for </a:t>
            </a:r>
            <a:r>
              <a:rPr lang="en-GB" dirty="0">
                <a:latin typeface="Lucida Sans" panose="020B0602030504020204" pitchFamily="34" charset="0"/>
                <a:hlinkClick r:id="rId2"/>
              </a:rPr>
              <a:t>common table expressions</a:t>
            </a:r>
            <a:r>
              <a:rPr lang="en-GB" dirty="0">
                <a:latin typeface="Lucida Sans" panose="020B0602030504020204" pitchFamily="34" charset="0"/>
              </a:rPr>
              <a:t> to enable recursive processing</a:t>
            </a:r>
            <a:r>
              <a:rPr lang="en-GB" dirty="0" smtClean="0"/>
              <a:t>.</a:t>
            </a:r>
          </a:p>
          <a:p>
            <a:pPr algn="just"/>
            <a:r>
              <a:rPr lang="en-GB" dirty="0">
                <a:latin typeface="Lucida Sans" panose="020B0602030504020204" pitchFamily="34" charset="0"/>
              </a:rPr>
              <a:t>Assume the following hierarchical definition of product categories</a:t>
            </a:r>
            <a:r>
              <a:rPr lang="en-GB" dirty="0" smtClean="0">
                <a:latin typeface="Lucida Sans" panose="020B0602030504020204" pitchFamily="34" charset="0"/>
              </a:rPr>
              <a:t>:</a:t>
            </a:r>
          </a:p>
          <a:p>
            <a:pPr marL="0" indent="0" algn="just">
              <a:buNone/>
            </a:pPr>
            <a:endParaRPr lang="en-IN" dirty="0">
              <a:latin typeface="Lucida Sans" panose="020B0602030504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018" y="1995055"/>
            <a:ext cx="6761018" cy="4724400"/>
          </a:xfrm>
          <a:prstGeom prst="rect">
            <a:avLst/>
          </a:prstGeom>
        </p:spPr>
      </p:pic>
    </p:spTree>
    <p:extLst>
      <p:ext uri="{BB962C8B-B14F-4D97-AF65-F5344CB8AC3E}">
        <p14:creationId xmlns:p14="http://schemas.microsoft.com/office/powerpoint/2010/main" val="2414600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0"/>
            <a:ext cx="11956473" cy="914400"/>
          </a:xfrm>
        </p:spPr>
        <p:txBody>
          <a:bodyPr>
            <a:normAutofit fontScale="90000"/>
          </a:bodyPr>
          <a:lstStyle/>
          <a:p>
            <a:r>
              <a:rPr lang="en-GB" sz="2400" dirty="0">
                <a:solidFill>
                  <a:srgbClr val="C00000"/>
                </a:solidFill>
                <a:latin typeface="Lucida Sans" panose="020B0602030504020204" pitchFamily="34" charset="0"/>
              </a:rPr>
              <a:t>To (recursively) query all sub-categories for one parent, the following query can be </a:t>
            </a:r>
            <a:r>
              <a:rPr lang="en-GB" sz="2400" dirty="0" err="1" smtClean="0">
                <a:solidFill>
                  <a:srgbClr val="C00000"/>
                </a:solidFill>
                <a:latin typeface="Lucida Sans" panose="020B0602030504020204" pitchFamily="34" charset="0"/>
              </a:rPr>
              <a:t>used:https</a:t>
            </a:r>
            <a:r>
              <a:rPr lang="en-GB" sz="2400" dirty="0" smtClean="0">
                <a:solidFill>
                  <a:srgbClr val="C00000"/>
                </a:solidFill>
                <a:latin typeface="Lucida Sans" panose="020B0602030504020204" pitchFamily="34" charset="0"/>
              </a:rPr>
              <a:t> </a:t>
            </a:r>
            <a:r>
              <a:rPr lang="en-GB" sz="1800" b="1" dirty="0" smtClean="0">
                <a:solidFill>
                  <a:srgbClr val="00B0F0"/>
                </a:solidFill>
                <a:latin typeface="Lucida Sans" panose="020B0602030504020204" pitchFamily="34" charset="0"/>
              </a:rPr>
              <a:t>://</a:t>
            </a:r>
            <a:r>
              <a:rPr lang="en-GB" sz="1800" b="1" dirty="0">
                <a:solidFill>
                  <a:srgbClr val="00B0F0"/>
                </a:solidFill>
                <a:latin typeface="Lucida Sans" panose="020B0602030504020204" pitchFamily="34" charset="0"/>
              </a:rPr>
              <a:t>www.sql-workbench.eu/comparison/recursive_queries.html</a:t>
            </a:r>
            <a:endParaRPr lang="en-IN" sz="1800" b="1" dirty="0">
              <a:solidFill>
                <a:srgbClr val="00B0F0"/>
              </a:solidFill>
              <a:latin typeface="Lucida Sans" panose="020B0602030504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5" y="914399"/>
            <a:ext cx="11139055" cy="5763491"/>
          </a:xfrm>
        </p:spPr>
      </p:pic>
    </p:spTree>
    <p:extLst>
      <p:ext uri="{BB962C8B-B14F-4D97-AF65-F5344CB8AC3E}">
        <p14:creationId xmlns:p14="http://schemas.microsoft.com/office/powerpoint/2010/main" val="1348091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96982"/>
            <a:ext cx="11593206" cy="720437"/>
          </a:xfrm>
        </p:spPr>
        <p:txBody>
          <a:bodyPr>
            <a:normAutofit/>
          </a:bodyPr>
          <a:lstStyle/>
          <a:p>
            <a:r>
              <a:rPr lang="en-IN" sz="3200" b="1" u="sng" dirty="0" smtClean="0">
                <a:solidFill>
                  <a:srgbClr val="C00000"/>
                </a:solidFill>
                <a:latin typeface="Lucida Sans" panose="020B0602030504020204" pitchFamily="34" charset="0"/>
              </a:rPr>
              <a:t>Advanced Aggregate Features</a:t>
            </a:r>
            <a:r>
              <a:rPr lang="en-IN" sz="3200" b="1" dirty="0" smtClean="0">
                <a:solidFill>
                  <a:srgbClr val="C00000"/>
                </a:solidFill>
                <a:latin typeface="Lucida Sans" panose="020B0602030504020204" pitchFamily="34" charset="0"/>
              </a:rPr>
              <a:t>: ( </a:t>
            </a:r>
            <a:r>
              <a:rPr lang="en-IN" sz="3200" b="1" dirty="0" smtClean="0">
                <a:solidFill>
                  <a:srgbClr val="00B050"/>
                </a:solidFill>
                <a:latin typeface="Lucida Sans" panose="020B0602030504020204" pitchFamily="34" charset="0"/>
              </a:rPr>
              <a:t>Assignment-4</a:t>
            </a:r>
            <a:r>
              <a:rPr lang="en-IN" sz="3200" b="1" dirty="0" smtClean="0">
                <a:solidFill>
                  <a:srgbClr val="C00000"/>
                </a:solidFill>
                <a:latin typeface="Lucida Sans" panose="020B0602030504020204" pitchFamily="34" charset="0"/>
              </a:rPr>
              <a:t>)</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24720" y="623455"/>
            <a:ext cx="11759461" cy="6054435"/>
          </a:xfrm>
        </p:spPr>
        <p:txBody>
          <a:bodyPr>
            <a:normAutofit fontScale="92500" lnSpcReduction="10000"/>
          </a:bodyPr>
          <a:lstStyle/>
          <a:p>
            <a:pPr algn="just">
              <a:lnSpc>
                <a:spcPct val="150000"/>
              </a:lnSpc>
            </a:pPr>
            <a:r>
              <a:rPr lang="en-GB" dirty="0">
                <a:latin typeface="Lucida Sans" panose="020B0602030504020204" pitchFamily="34" charset="0"/>
              </a:rPr>
              <a:t>In addition to the aggregations covered in the intermediate section, there are also </a:t>
            </a:r>
            <a:r>
              <a:rPr lang="en-GB" b="1" dirty="0" smtClean="0">
                <a:solidFill>
                  <a:srgbClr val="FF0000"/>
                </a:solidFill>
                <a:latin typeface="Lucida Sans" panose="020B0602030504020204" pitchFamily="34" charset="0"/>
              </a:rPr>
              <a:t>Boolean aggregations</a:t>
            </a:r>
            <a:r>
              <a:rPr lang="en-GB" dirty="0">
                <a:latin typeface="Lucida Sans" panose="020B0602030504020204" pitchFamily="34" charset="0"/>
              </a:rPr>
              <a:t>, </a:t>
            </a:r>
            <a:r>
              <a:rPr lang="en-GB" b="1" dirty="0">
                <a:solidFill>
                  <a:srgbClr val="C00000"/>
                </a:solidFill>
                <a:latin typeface="Lucida Sans" panose="020B0602030504020204" pitchFamily="34" charset="0"/>
              </a:rPr>
              <a:t>statistical aggregations</a:t>
            </a:r>
            <a:r>
              <a:rPr lang="en-GB" dirty="0">
                <a:latin typeface="Lucida Sans" panose="020B0602030504020204" pitchFamily="34" charset="0"/>
              </a:rPr>
              <a:t>, and </a:t>
            </a:r>
            <a:r>
              <a:rPr lang="en-GB" b="1" dirty="0">
                <a:solidFill>
                  <a:srgbClr val="7030A0"/>
                </a:solidFill>
                <a:latin typeface="Lucida Sans" panose="020B0602030504020204" pitchFamily="34" charset="0"/>
              </a:rPr>
              <a:t>regression aggregations</a:t>
            </a:r>
            <a:r>
              <a:rPr lang="en-GB" dirty="0" smtClean="0">
                <a:latin typeface="Lucida Sans" panose="020B0602030504020204" pitchFamily="34" charset="0"/>
              </a:rPr>
              <a:t>.</a:t>
            </a:r>
          </a:p>
          <a:p>
            <a:pPr algn="just">
              <a:lnSpc>
                <a:spcPct val="150000"/>
              </a:lnSpc>
            </a:pPr>
            <a:r>
              <a:rPr lang="en-GB" dirty="0" smtClean="0">
                <a:latin typeface="Lucida Sans" panose="020B0602030504020204" pitchFamily="34" charset="0"/>
              </a:rPr>
              <a:t>URL  : </a:t>
            </a:r>
            <a:r>
              <a:rPr lang="en-IN" sz="1900" dirty="0">
                <a:solidFill>
                  <a:srgbClr val="002060"/>
                </a:solidFill>
                <a:latin typeface="Lucida Sans" panose="020B0602030504020204" pitchFamily="34" charset="0"/>
              </a:rPr>
              <a:t>https://</a:t>
            </a:r>
            <a:r>
              <a:rPr lang="en-IN" sz="1900" dirty="0" smtClean="0">
                <a:solidFill>
                  <a:srgbClr val="002060"/>
                </a:solidFill>
                <a:latin typeface="Lucida Sans" panose="020B0602030504020204" pitchFamily="34" charset="0"/>
              </a:rPr>
              <a:t>docs.data.world/documentation/sql/concepts/advanced/aggregate_functions.html</a:t>
            </a:r>
            <a:r>
              <a:rPr lang="en-IN" sz="1900" dirty="0" smtClean="0">
                <a:solidFill>
                  <a:srgbClr val="00B0F0"/>
                </a:solidFill>
                <a:latin typeface="Lucida Sans" panose="020B0602030504020204" pitchFamily="34" charset="0"/>
              </a:rPr>
              <a:t>.</a:t>
            </a:r>
            <a:endParaRPr lang="en-GB" sz="1900" dirty="0" smtClean="0">
              <a:solidFill>
                <a:srgbClr val="00B0F0"/>
              </a:solidFill>
              <a:latin typeface="Lucida Sans" panose="020B0602030504020204" pitchFamily="34" charset="0"/>
            </a:endParaRPr>
          </a:p>
          <a:p>
            <a:pPr algn="just">
              <a:lnSpc>
                <a:spcPct val="150000"/>
              </a:lnSpc>
            </a:pPr>
            <a:r>
              <a:rPr lang="en-IN" b="1" u="sng" dirty="0">
                <a:solidFill>
                  <a:srgbClr val="FF0000"/>
                </a:solidFill>
                <a:latin typeface="Lucida Sans" panose="020B0602030504020204" pitchFamily="34" charset="0"/>
              </a:rPr>
              <a:t>Boolean </a:t>
            </a:r>
            <a:r>
              <a:rPr lang="en-IN" b="1" u="sng" dirty="0" smtClean="0">
                <a:solidFill>
                  <a:srgbClr val="FF0000"/>
                </a:solidFill>
                <a:latin typeface="Lucida Sans" panose="020B0602030504020204" pitchFamily="34" charset="0"/>
              </a:rPr>
              <a:t>Aggregations;</a:t>
            </a:r>
            <a:endParaRPr lang="en-IN" b="1" u="sng" dirty="0">
              <a:solidFill>
                <a:srgbClr val="FF0000"/>
              </a:solidFill>
              <a:latin typeface="Lucida Sans" panose="020B0602030504020204" pitchFamily="34" charset="0"/>
            </a:endParaRPr>
          </a:p>
          <a:p>
            <a:pPr marL="0" indent="0" algn="just">
              <a:lnSpc>
                <a:spcPct val="150000"/>
              </a:lnSpc>
              <a:buNone/>
            </a:pPr>
            <a:r>
              <a:rPr lang="en-IN" dirty="0" smtClean="0">
                <a:latin typeface="Lucida Sans" panose="020B0602030504020204" pitchFamily="34" charset="0"/>
              </a:rPr>
              <a:t>   1. BOOL_AND  2.  BOOL_OR</a:t>
            </a:r>
          </a:p>
          <a:p>
            <a:pPr algn="just">
              <a:lnSpc>
                <a:spcPct val="150000"/>
              </a:lnSpc>
            </a:pPr>
            <a:r>
              <a:rPr lang="en-IN" b="1" u="sng" dirty="0" smtClean="0">
                <a:solidFill>
                  <a:srgbClr val="C00000"/>
                </a:solidFill>
                <a:latin typeface="Lucida Sans" panose="020B0602030504020204" pitchFamily="34" charset="0"/>
              </a:rPr>
              <a:t>Statistical Aggregations</a:t>
            </a:r>
            <a:r>
              <a:rPr lang="en-IN" dirty="0" smtClean="0">
                <a:solidFill>
                  <a:srgbClr val="C00000"/>
                </a:solidFill>
                <a:latin typeface="Lucida Sans" panose="020B0602030504020204" pitchFamily="34" charset="0"/>
              </a:rPr>
              <a:t>:</a:t>
            </a:r>
          </a:p>
          <a:p>
            <a:pPr marL="0" indent="0" algn="just">
              <a:lnSpc>
                <a:spcPct val="150000"/>
              </a:lnSpc>
              <a:buNone/>
            </a:pPr>
            <a:r>
              <a:rPr lang="en-IN" dirty="0" smtClean="0">
                <a:latin typeface="Lucida Sans" panose="020B0602030504020204" pitchFamily="34" charset="0"/>
              </a:rPr>
              <a:t>   1. CORRELATION     2. COVAR POP     3. COVAR SAMP     4. STD POP      5. STD </a:t>
            </a:r>
            <a:r>
              <a:rPr lang="en-IN" dirty="0">
                <a:latin typeface="Lucida Sans" panose="020B0602030504020204" pitchFamily="34" charset="0"/>
              </a:rPr>
              <a:t>SAMP</a:t>
            </a:r>
          </a:p>
          <a:p>
            <a:pPr marL="0" indent="0" algn="just">
              <a:lnSpc>
                <a:spcPct val="150000"/>
              </a:lnSpc>
              <a:buNone/>
            </a:pPr>
            <a:r>
              <a:rPr lang="en-IN" dirty="0" smtClean="0">
                <a:latin typeface="Lucida Sans" panose="020B0602030504020204" pitchFamily="34" charset="0"/>
              </a:rPr>
              <a:t>   6. STDEV      7. VAR POP      8.VAR SAMP      9.VARIANCE</a:t>
            </a:r>
          </a:p>
          <a:p>
            <a:pPr algn="just">
              <a:lnSpc>
                <a:spcPct val="150000"/>
              </a:lnSpc>
            </a:pPr>
            <a:r>
              <a:rPr lang="en-GB" b="1" u="sng" dirty="0" smtClean="0">
                <a:solidFill>
                  <a:srgbClr val="7030A0"/>
                </a:solidFill>
                <a:latin typeface="Lucida Sans" panose="020B0602030504020204" pitchFamily="34" charset="0"/>
              </a:rPr>
              <a:t>Regression aggregations:</a:t>
            </a:r>
          </a:p>
          <a:p>
            <a:pPr marL="0" indent="0" algn="just">
              <a:lnSpc>
                <a:spcPct val="150000"/>
              </a:lnSpc>
              <a:buNone/>
            </a:pPr>
            <a:r>
              <a:rPr lang="en-GB" dirty="0">
                <a:latin typeface="Lucida Sans" panose="020B0602030504020204" pitchFamily="34" charset="0"/>
              </a:rPr>
              <a:t>  </a:t>
            </a:r>
            <a:r>
              <a:rPr lang="en-GB" dirty="0" smtClean="0">
                <a:latin typeface="Lucida Sans" panose="020B0602030504020204" pitchFamily="34" charset="0"/>
              </a:rPr>
              <a:t> 1. REGR_AVGX        2. REGR_AVGY        3. REGR_COUNT         4. REGR_INTERCEPT</a:t>
            </a:r>
            <a:endParaRPr lang="en-GB" dirty="0">
              <a:latin typeface="Lucida Sans" panose="020B0602030504020204" pitchFamily="34" charset="0"/>
            </a:endParaRPr>
          </a:p>
          <a:p>
            <a:pPr marL="0" indent="0" algn="just">
              <a:lnSpc>
                <a:spcPct val="150000"/>
              </a:lnSpc>
              <a:buNone/>
            </a:pPr>
            <a:r>
              <a:rPr lang="en-GB" dirty="0" smtClean="0">
                <a:latin typeface="Lucida Sans" panose="020B0602030504020204" pitchFamily="34" charset="0"/>
              </a:rPr>
              <a:t>   5. REGR_R2         6.REGR_SLOPE        7.REGR_SXX        8.REGR_SXY         9.REGR_SYY</a:t>
            </a:r>
            <a:endParaRPr lang="en-IN" dirty="0">
              <a:latin typeface="Lucida Sans" panose="020B0602030504020204" pitchFamily="34" charset="0"/>
            </a:endParaRPr>
          </a:p>
          <a:p>
            <a:pPr marL="0" indent="0" algn="just">
              <a:buNone/>
            </a:pPr>
            <a:endParaRPr lang="en-IN" dirty="0">
              <a:latin typeface="Lucida Sans" panose="020B0602030504020204" pitchFamily="34" charset="0"/>
            </a:endParaRPr>
          </a:p>
          <a:p>
            <a:pPr algn="just"/>
            <a:endParaRPr lang="en-IN" dirty="0" smtClean="0">
              <a:latin typeface="Lucida Sans" panose="020B0602030504020204" pitchFamily="34" charset="0"/>
            </a:endParaRPr>
          </a:p>
          <a:p>
            <a:pPr algn="just"/>
            <a:endParaRPr lang="en-IN" dirty="0">
              <a:latin typeface="Lucida Sans" panose="020B0602030504020204" pitchFamily="34" charset="0"/>
            </a:endParaRPr>
          </a:p>
        </p:txBody>
      </p:sp>
    </p:spTree>
    <p:extLst>
      <p:ext uri="{BB962C8B-B14F-4D97-AF65-F5344CB8AC3E}">
        <p14:creationId xmlns:p14="http://schemas.microsoft.com/office/powerpoint/2010/main" val="523846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906575" cy="637310"/>
          </a:xfrm>
        </p:spPr>
        <p:txBody>
          <a:bodyPr>
            <a:normAutofit/>
          </a:bodyPr>
          <a:lstStyle/>
          <a:p>
            <a:r>
              <a:rPr lang="en-IN" sz="3200" b="1" u="sng" dirty="0" smtClean="0">
                <a:solidFill>
                  <a:srgbClr val="C00000"/>
                </a:solidFill>
                <a:latin typeface="Lucida Sans" panose="020B0602030504020204" pitchFamily="34" charset="0"/>
              </a:rPr>
              <a:t>OLAP:</a:t>
            </a:r>
            <a:endParaRPr lang="en-IN" sz="32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80109" y="637310"/>
            <a:ext cx="11651673" cy="6068290"/>
          </a:xfrm>
        </p:spPr>
        <p:txBody>
          <a:bodyPr>
            <a:normAutofit fontScale="92500" lnSpcReduction="10000"/>
          </a:bodyPr>
          <a:lstStyle/>
          <a:p>
            <a:pPr algn="just">
              <a:lnSpc>
                <a:spcPct val="100000"/>
              </a:lnSpc>
            </a:pPr>
            <a:r>
              <a:rPr lang="en-GB" b="1" dirty="0">
                <a:solidFill>
                  <a:srgbClr val="C00000"/>
                </a:solidFill>
                <a:latin typeface="Lucida Sans" panose="020B0602030504020204" pitchFamily="34" charset="0"/>
              </a:rPr>
              <a:t>Online Analytical Processing Server (OLAP) </a:t>
            </a:r>
            <a:r>
              <a:rPr lang="en-GB" dirty="0">
                <a:latin typeface="Lucida Sans" panose="020B0602030504020204" pitchFamily="34" charset="0"/>
              </a:rPr>
              <a:t>is based on the multidimensional data model. It allows managers, and analysts to get an insight of the information through fast, consistent, and interactive </a:t>
            </a:r>
            <a:r>
              <a:rPr lang="en-GB" dirty="0" smtClean="0">
                <a:latin typeface="Lucida Sans" panose="020B0602030504020204" pitchFamily="34" charset="0"/>
              </a:rPr>
              <a:t>access </a:t>
            </a:r>
            <a:r>
              <a:rPr lang="en-GB" dirty="0">
                <a:latin typeface="Lucida Sans" panose="020B0602030504020204" pitchFamily="34" charset="0"/>
              </a:rPr>
              <a:t>to information</a:t>
            </a:r>
            <a:r>
              <a:rPr lang="en-GB" dirty="0" smtClean="0">
                <a:latin typeface="Lucida Sans" panose="020B0602030504020204" pitchFamily="34" charset="0"/>
              </a:rPr>
              <a:t>.</a:t>
            </a:r>
          </a:p>
          <a:p>
            <a:pPr>
              <a:lnSpc>
                <a:spcPct val="100000"/>
              </a:lnSpc>
            </a:pPr>
            <a:r>
              <a:rPr lang="en-IN" sz="2400" dirty="0">
                <a:latin typeface="Lucida Sans" panose="020B0602030504020204" pitchFamily="34" charset="0"/>
              </a:rPr>
              <a:t>Types of OLAP </a:t>
            </a:r>
            <a:r>
              <a:rPr lang="en-IN" sz="2400" dirty="0" smtClean="0">
                <a:latin typeface="Lucida Sans" panose="020B0602030504020204" pitchFamily="34" charset="0"/>
              </a:rPr>
              <a:t>Servers:</a:t>
            </a:r>
            <a:endParaRPr lang="en-IN" sz="2400" dirty="0">
              <a:latin typeface="Lucida Sans" panose="020B0602030504020204" pitchFamily="34" charset="0"/>
            </a:endParaRPr>
          </a:p>
          <a:p>
            <a:pPr marL="0" indent="0">
              <a:lnSpc>
                <a:spcPct val="100000"/>
              </a:lnSpc>
              <a:buNone/>
            </a:pPr>
            <a:r>
              <a:rPr lang="en-IN" sz="2400" dirty="0">
                <a:latin typeface="Lucida Sans" panose="020B0602030504020204" pitchFamily="34" charset="0"/>
              </a:rPr>
              <a:t>We have four types of OLAP servers −</a:t>
            </a:r>
          </a:p>
          <a:p>
            <a:pPr marL="457200" indent="-457200" algn="just">
              <a:lnSpc>
                <a:spcPct val="100000"/>
              </a:lnSpc>
              <a:buFont typeface="+mj-lt"/>
              <a:buAutoNum type="arabicPeriod"/>
            </a:pPr>
            <a:r>
              <a:rPr lang="en-IN" sz="2400" b="1" dirty="0">
                <a:solidFill>
                  <a:srgbClr val="0070C0"/>
                </a:solidFill>
                <a:latin typeface="Lucida Sans" panose="020B0602030504020204" pitchFamily="34" charset="0"/>
              </a:rPr>
              <a:t>Relational OLAP (ROLAP</a:t>
            </a:r>
            <a:r>
              <a:rPr lang="en-IN" sz="2400" b="1" dirty="0" smtClean="0">
                <a:solidFill>
                  <a:srgbClr val="0070C0"/>
                </a:solidFill>
                <a:latin typeface="Lucida Sans" panose="020B0602030504020204" pitchFamily="34" charset="0"/>
              </a:rPr>
              <a:t>):</a:t>
            </a:r>
            <a:r>
              <a:rPr lang="en-GB" sz="2400" b="1" dirty="0"/>
              <a:t> </a:t>
            </a:r>
            <a:r>
              <a:rPr lang="en-GB" sz="1800" dirty="0">
                <a:latin typeface="Lucida Sans" panose="020B0602030504020204" pitchFamily="34" charset="0"/>
              </a:rPr>
              <a:t>ROLAP servers are placed between relational back-end server and client front-end tools. To store and manage warehouse data, ROLAP uses relational or extended-relational DBMS.</a:t>
            </a:r>
            <a:endParaRPr lang="en-IN" sz="1800" dirty="0">
              <a:solidFill>
                <a:srgbClr val="0070C0"/>
              </a:solidFill>
              <a:latin typeface="Lucida Sans" panose="020B0602030504020204" pitchFamily="34" charset="0"/>
            </a:endParaRPr>
          </a:p>
          <a:p>
            <a:pPr marL="457200" indent="-457200" algn="just">
              <a:lnSpc>
                <a:spcPct val="100000"/>
              </a:lnSpc>
              <a:buFont typeface="+mj-lt"/>
              <a:buAutoNum type="arabicPeriod"/>
            </a:pPr>
            <a:r>
              <a:rPr lang="en-IN" sz="2400" b="1" dirty="0">
                <a:solidFill>
                  <a:srgbClr val="0070C0"/>
                </a:solidFill>
                <a:latin typeface="Lucida Sans" panose="020B0602030504020204" pitchFamily="34" charset="0"/>
              </a:rPr>
              <a:t>Multidimensional OLAP (MOLAP</a:t>
            </a:r>
            <a:r>
              <a:rPr lang="en-IN" sz="2400" b="1" dirty="0" smtClean="0">
                <a:solidFill>
                  <a:srgbClr val="0070C0"/>
                </a:solidFill>
                <a:latin typeface="Lucida Sans" panose="020B0602030504020204" pitchFamily="34" charset="0"/>
              </a:rPr>
              <a:t>):</a:t>
            </a:r>
            <a:r>
              <a:rPr lang="en-GB" sz="2400" b="1" dirty="0"/>
              <a:t> </a:t>
            </a:r>
            <a:r>
              <a:rPr lang="en-GB" sz="1800" dirty="0">
                <a:latin typeface="Lucida Sans" panose="020B0602030504020204" pitchFamily="34" charset="0"/>
              </a:rPr>
              <a:t>MOLAP uses array-based multidimensional storage engines for multidimensional views of data. With multidimensional data stores, the storage utilization may be low if the data set is sparse. Therefore, many MOLAP server use two levels of data storage representation to handle dense and sparse data sets.</a:t>
            </a:r>
            <a:endParaRPr lang="en-IN" sz="1800" dirty="0">
              <a:solidFill>
                <a:srgbClr val="0070C0"/>
              </a:solidFill>
              <a:latin typeface="Lucida Sans" panose="020B0602030504020204" pitchFamily="34" charset="0"/>
            </a:endParaRPr>
          </a:p>
          <a:p>
            <a:pPr marL="457200" indent="-457200" algn="just">
              <a:lnSpc>
                <a:spcPct val="100000"/>
              </a:lnSpc>
              <a:buFont typeface="+mj-lt"/>
              <a:buAutoNum type="arabicPeriod"/>
            </a:pPr>
            <a:r>
              <a:rPr lang="en-IN" sz="2400" b="1" dirty="0">
                <a:solidFill>
                  <a:srgbClr val="0070C0"/>
                </a:solidFill>
                <a:latin typeface="Lucida Sans" panose="020B0602030504020204" pitchFamily="34" charset="0"/>
              </a:rPr>
              <a:t>Hybrid OLAP (HOLAP</a:t>
            </a:r>
            <a:r>
              <a:rPr lang="en-IN" sz="2400" b="1" dirty="0" smtClean="0">
                <a:solidFill>
                  <a:srgbClr val="0070C0"/>
                </a:solidFill>
                <a:latin typeface="Lucida Sans" panose="020B0602030504020204" pitchFamily="34" charset="0"/>
              </a:rPr>
              <a:t>):</a:t>
            </a:r>
            <a:r>
              <a:rPr lang="en-IN" sz="2400" dirty="0" smtClean="0">
                <a:solidFill>
                  <a:srgbClr val="0070C0"/>
                </a:solidFill>
                <a:latin typeface="Lucida Sans" panose="020B0602030504020204" pitchFamily="34" charset="0"/>
              </a:rPr>
              <a:t> </a:t>
            </a:r>
            <a:r>
              <a:rPr lang="en-GB" sz="1800" dirty="0">
                <a:latin typeface="Lucida Sans" panose="020B0602030504020204" pitchFamily="34" charset="0"/>
              </a:rPr>
              <a:t>Hybrid OLAP is a combination of both ROLAP and MOLAP. It offers higher scalability of ROLAP and faster computation of MOLAP. HOLAP servers allows to store the large data volumes of detailed information. The aggregations are stored separately in MOLAP store.</a:t>
            </a:r>
            <a:endParaRPr lang="en-IN" sz="1800" dirty="0">
              <a:solidFill>
                <a:srgbClr val="0070C0"/>
              </a:solidFill>
              <a:latin typeface="Lucida Sans" panose="020B0602030504020204" pitchFamily="34" charset="0"/>
            </a:endParaRPr>
          </a:p>
          <a:p>
            <a:pPr marL="457200" indent="-457200" algn="just">
              <a:lnSpc>
                <a:spcPct val="100000"/>
              </a:lnSpc>
              <a:buFont typeface="+mj-lt"/>
              <a:buAutoNum type="arabicPeriod"/>
            </a:pPr>
            <a:r>
              <a:rPr lang="en-IN" sz="2400" b="1" dirty="0">
                <a:solidFill>
                  <a:srgbClr val="0070C0"/>
                </a:solidFill>
                <a:latin typeface="Lucida Sans" panose="020B0602030504020204" pitchFamily="34" charset="0"/>
              </a:rPr>
              <a:t>Specialized SQL </a:t>
            </a:r>
            <a:r>
              <a:rPr lang="en-IN" sz="2400" b="1" dirty="0" smtClean="0">
                <a:solidFill>
                  <a:srgbClr val="0070C0"/>
                </a:solidFill>
                <a:latin typeface="Lucida Sans" panose="020B0602030504020204" pitchFamily="34" charset="0"/>
              </a:rPr>
              <a:t>Servers</a:t>
            </a:r>
            <a:r>
              <a:rPr lang="en-IN" sz="2400" dirty="0" smtClean="0">
                <a:solidFill>
                  <a:srgbClr val="0070C0"/>
                </a:solidFill>
                <a:latin typeface="Lucida Sans" panose="020B0602030504020204" pitchFamily="34" charset="0"/>
              </a:rPr>
              <a:t>: </a:t>
            </a:r>
            <a:r>
              <a:rPr lang="en-GB" sz="1900" dirty="0">
                <a:latin typeface="Lucida Sans" panose="020B0602030504020204" pitchFamily="34" charset="0"/>
              </a:rPr>
              <a:t>Specialized SQL servers provide advanced query language and query processing support for SQL queries over star and snowflake schemas in a read-only environment.</a:t>
            </a:r>
            <a:endParaRPr lang="en-IN" sz="1900" dirty="0">
              <a:solidFill>
                <a:srgbClr val="0070C0"/>
              </a:solidFill>
              <a:latin typeface="Lucida Sans" panose="020B0602030504020204" pitchFamily="34" charset="0"/>
            </a:endParaRPr>
          </a:p>
          <a:p>
            <a:pPr algn="just">
              <a:lnSpc>
                <a:spcPct val="150000"/>
              </a:lnSpc>
            </a:pPr>
            <a:endParaRPr lang="en-IN" dirty="0">
              <a:latin typeface="Lucida Sans" panose="020B0602030504020204" pitchFamily="34" charset="0"/>
            </a:endParaRPr>
          </a:p>
        </p:txBody>
      </p:sp>
    </p:spTree>
    <p:extLst>
      <p:ext uri="{BB962C8B-B14F-4D97-AF65-F5344CB8AC3E}">
        <p14:creationId xmlns:p14="http://schemas.microsoft.com/office/powerpoint/2010/main" val="1807767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631065"/>
            <a:ext cx="11861442" cy="128790"/>
          </a:xfrm>
        </p:spPr>
        <p:txBody>
          <a:bodyPr>
            <a:noAutofit/>
          </a:bodyPr>
          <a:lstStyle/>
          <a:p>
            <a:r>
              <a:rPr lang="en-IN" sz="2800" b="1" dirty="0" smtClean="0">
                <a:solidFill>
                  <a:srgbClr val="C00000"/>
                </a:solidFill>
                <a:latin typeface="Lucida Sans" panose="020B0602030504020204" pitchFamily="34" charset="0"/>
              </a:rPr>
              <a:t>When to Use Dynamic SQl?</a:t>
            </a:r>
            <a:br>
              <a:rPr lang="en-IN" sz="2800" b="1" dirty="0" smtClean="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96214" y="759855"/>
            <a:ext cx="11681138" cy="6098145"/>
          </a:xfrm>
        </p:spPr>
        <p:txBody>
          <a:bodyPr>
            <a:normAutofit/>
          </a:bodyPr>
          <a:lstStyle/>
          <a:p>
            <a:pPr algn="just"/>
            <a:r>
              <a:rPr lang="en-GB" b="1" dirty="0">
                <a:solidFill>
                  <a:srgbClr val="7030A0"/>
                </a:solidFill>
                <a:latin typeface="Lucida Sans" panose="020B0602030504020204" pitchFamily="34" charset="0"/>
              </a:rPr>
              <a:t>S</a:t>
            </a:r>
            <a:r>
              <a:rPr lang="en-GB" b="1" dirty="0" smtClean="0">
                <a:solidFill>
                  <a:srgbClr val="7030A0"/>
                </a:solidFill>
                <a:latin typeface="Lucida Sans" panose="020B0602030504020204" pitchFamily="34" charset="0"/>
              </a:rPr>
              <a:t>tatic </a:t>
            </a:r>
            <a:r>
              <a:rPr lang="en-GB" b="1" dirty="0">
                <a:solidFill>
                  <a:srgbClr val="7030A0"/>
                </a:solidFill>
                <a:latin typeface="Lucida Sans" panose="020B0602030504020204" pitchFamily="34" charset="0"/>
              </a:rPr>
              <a:t>SQL has limitations that can be overcome with dynamic SQL</a:t>
            </a:r>
            <a:r>
              <a:rPr lang="en-GB" dirty="0">
                <a:solidFill>
                  <a:srgbClr val="7030A0"/>
                </a:solidFill>
                <a:latin typeface="Lucida Sans" panose="020B0602030504020204" pitchFamily="34" charset="0"/>
              </a:rPr>
              <a:t>.</a:t>
            </a:r>
            <a:r>
              <a:rPr lang="en-GB" dirty="0">
                <a:latin typeface="Lucida Sans" panose="020B0602030504020204" pitchFamily="34" charset="0"/>
              </a:rPr>
              <a:t> </a:t>
            </a:r>
            <a:endParaRPr lang="en-GB" dirty="0" smtClean="0">
              <a:latin typeface="Lucida Sans" panose="020B0602030504020204" pitchFamily="34" charset="0"/>
            </a:endParaRPr>
          </a:p>
          <a:p>
            <a:pPr algn="just"/>
            <a:r>
              <a:rPr lang="en-GB" sz="2400" dirty="0" smtClean="0">
                <a:latin typeface="Lucida Sans" panose="020B0602030504020204" pitchFamily="34" charset="0"/>
              </a:rPr>
              <a:t>You </a:t>
            </a:r>
            <a:r>
              <a:rPr lang="en-GB" sz="2400" dirty="0">
                <a:latin typeface="Lucida Sans" panose="020B0602030504020204" pitchFamily="34" charset="0"/>
              </a:rPr>
              <a:t>may not always know the full text of the SQL statements that must be executed in a PL/SQL procedure. </a:t>
            </a:r>
            <a:endParaRPr lang="en-GB" sz="2400" dirty="0" smtClean="0">
              <a:latin typeface="Lucida Sans" panose="020B0602030504020204" pitchFamily="34" charset="0"/>
            </a:endParaRPr>
          </a:p>
          <a:p>
            <a:pPr algn="just"/>
            <a:r>
              <a:rPr lang="en-GB" sz="2400" dirty="0" smtClean="0">
                <a:latin typeface="Lucida Sans" panose="020B0602030504020204" pitchFamily="34" charset="0"/>
              </a:rPr>
              <a:t>Your </a:t>
            </a:r>
            <a:r>
              <a:rPr lang="en-GB" sz="2400" dirty="0">
                <a:latin typeface="Lucida Sans" panose="020B0602030504020204" pitchFamily="34" charset="0"/>
              </a:rPr>
              <a:t>program may accept user input that defines the SQL statements to execute, or your program may need to complete some processing work to determine the correct course of action. In such cases, you should use dynamic SQL</a:t>
            </a:r>
            <a:r>
              <a:rPr lang="en-GB" sz="2400" dirty="0" smtClean="0">
                <a:latin typeface="Lucida Sans" panose="020B0602030504020204" pitchFamily="34" charset="0"/>
              </a:rPr>
              <a:t>.</a:t>
            </a:r>
          </a:p>
          <a:p>
            <a:pPr algn="just"/>
            <a:r>
              <a:rPr lang="en-GB" sz="2400" dirty="0">
                <a:latin typeface="Lucida Sans" panose="020B0602030504020204" pitchFamily="34" charset="0"/>
              </a:rPr>
              <a:t>In addition, dynamic SQL lets you execute SQL statements that are not supported in static SQL programs, such as data definition language (DDL) statements. Support for these statements allows you to accomplish more with your PL/SQL programs</a:t>
            </a:r>
            <a:r>
              <a:rPr lang="en-GB" sz="2400" dirty="0" smtClean="0">
                <a:latin typeface="Lucida Sans" panose="020B0602030504020204" pitchFamily="34" charset="0"/>
              </a:rPr>
              <a:t>.</a:t>
            </a:r>
          </a:p>
          <a:p>
            <a:pPr marL="0" indent="0" algn="just">
              <a:buNone/>
            </a:pPr>
            <a:r>
              <a:rPr lang="en-GB" sz="2400" b="1" u="sng" dirty="0" smtClean="0">
                <a:solidFill>
                  <a:srgbClr val="0070C0"/>
                </a:solidFill>
                <a:latin typeface="Lucida Sans" panose="020B0602030504020204" pitchFamily="34" charset="0"/>
              </a:rPr>
              <a:t>NOTE :</a:t>
            </a:r>
            <a:r>
              <a:rPr lang="en-GB" sz="2400" dirty="0" smtClean="0">
                <a:latin typeface="Lucida Sans" panose="020B0602030504020204" pitchFamily="34" charset="0"/>
              </a:rPr>
              <a:t> The </a:t>
            </a:r>
            <a:r>
              <a:rPr lang="en-GB" sz="2400" dirty="0">
                <a:latin typeface="Lucida Sans" panose="020B0602030504020204" pitchFamily="34" charset="0"/>
              </a:rPr>
              <a:t>phrase dynamic SQL programs means programs that include dynamic SQL; such programs also can include static SQL. Static SQL programs are those programs that include only static SQL and no dynamic SQL.</a:t>
            </a:r>
            <a:endParaRPr lang="en-GB" sz="2400" dirty="0" smtClean="0">
              <a:latin typeface="Lucida Sans" panose="020B0602030504020204" pitchFamily="34" charset="0"/>
            </a:endParaRPr>
          </a:p>
          <a:p>
            <a:pPr algn="just"/>
            <a:endParaRPr lang="en-IN" dirty="0">
              <a:latin typeface="Lucida Sans" panose="020B0602030504020204" pitchFamily="34" charset="0"/>
            </a:endParaRPr>
          </a:p>
        </p:txBody>
      </p:sp>
    </p:spTree>
    <p:extLst>
      <p:ext uri="{BB962C8B-B14F-4D97-AF65-F5344CB8AC3E}">
        <p14:creationId xmlns:p14="http://schemas.microsoft.com/office/powerpoint/2010/main" val="15360504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24691"/>
            <a:ext cx="11762510" cy="789709"/>
          </a:xfrm>
        </p:spPr>
        <p:txBody>
          <a:bodyPr>
            <a:normAutofit fontScale="90000"/>
          </a:bodyPr>
          <a:lstStyle/>
          <a:p>
            <a:r>
              <a:rPr lang="en-IN" sz="3200" b="1" u="sng" dirty="0" smtClean="0">
                <a:solidFill>
                  <a:srgbClr val="C00000"/>
                </a:solidFill>
                <a:latin typeface="Lucida Sans" panose="020B0602030504020204" pitchFamily="34" charset="0"/>
              </a:rPr>
              <a:t>OLAP Operations: </a:t>
            </a:r>
            <a:r>
              <a:rPr lang="en-IN" sz="2000" b="1" dirty="0">
                <a:solidFill>
                  <a:srgbClr val="00B0F0"/>
                </a:solidFill>
                <a:latin typeface="Lucida Sans" panose="020B0602030504020204" pitchFamily="34" charset="0"/>
              </a:rPr>
              <a:t>https://www.tutorialspoint.com/dwh/dwh_olap.htm</a:t>
            </a:r>
            <a:endParaRPr lang="en-IN" sz="2000" b="1" u="sng" dirty="0">
              <a:solidFill>
                <a:srgbClr val="00B0F0"/>
              </a:solidFill>
              <a:latin typeface="Lucida Sans" panose="020B0602030504020204" pitchFamily="34" charset="0"/>
            </a:endParaRPr>
          </a:p>
        </p:txBody>
      </p:sp>
      <p:sp>
        <p:nvSpPr>
          <p:cNvPr id="3" name="Content Placeholder 2"/>
          <p:cNvSpPr>
            <a:spLocks noGrp="1"/>
          </p:cNvSpPr>
          <p:nvPr>
            <p:ph idx="1"/>
          </p:nvPr>
        </p:nvSpPr>
        <p:spPr>
          <a:xfrm>
            <a:off x="138545" y="1108362"/>
            <a:ext cx="11762510" cy="5500255"/>
          </a:xfrm>
        </p:spPr>
        <p:txBody>
          <a:bodyPr>
            <a:normAutofit fontScale="92500" lnSpcReduction="10000"/>
          </a:bodyPr>
          <a:lstStyle/>
          <a:p>
            <a:pPr algn="just"/>
            <a:r>
              <a:rPr lang="en-GB" dirty="0">
                <a:latin typeface="Lucida Sans" panose="020B0602030504020204" pitchFamily="34" charset="0"/>
              </a:rPr>
              <a:t>Since </a:t>
            </a:r>
            <a:r>
              <a:rPr lang="en-GB" dirty="0">
                <a:solidFill>
                  <a:srgbClr val="C00000"/>
                </a:solidFill>
                <a:latin typeface="Lucida Sans" panose="020B0602030504020204" pitchFamily="34" charset="0"/>
              </a:rPr>
              <a:t>OLAP servers </a:t>
            </a:r>
            <a:r>
              <a:rPr lang="en-GB" dirty="0">
                <a:latin typeface="Lucida Sans" panose="020B0602030504020204" pitchFamily="34" charset="0"/>
              </a:rPr>
              <a:t>are based on multidimensional view of data, we will discuss OLAP operations in multidimensional data.</a:t>
            </a:r>
          </a:p>
          <a:p>
            <a:r>
              <a:rPr lang="en-GB" dirty="0">
                <a:latin typeface="Lucida Sans" panose="020B0602030504020204" pitchFamily="34" charset="0"/>
              </a:rPr>
              <a:t>Here is the list of OLAP operations −</a:t>
            </a:r>
          </a:p>
          <a:p>
            <a:pPr marL="0" indent="0">
              <a:buNone/>
            </a:pPr>
            <a:r>
              <a:rPr lang="en-GB" dirty="0" smtClean="0">
                <a:latin typeface="Lucida Sans" panose="020B0602030504020204" pitchFamily="34" charset="0"/>
              </a:rPr>
              <a:t>1.</a:t>
            </a:r>
            <a:r>
              <a:rPr lang="en-GB" sz="2400" b="1" dirty="0" smtClean="0">
                <a:solidFill>
                  <a:srgbClr val="002060"/>
                </a:solidFill>
                <a:latin typeface="Lucida Sans" panose="020B0602030504020204" pitchFamily="34" charset="0"/>
              </a:rPr>
              <a:t>Roll-up</a:t>
            </a:r>
            <a:r>
              <a:rPr lang="en-GB" dirty="0" smtClean="0">
                <a:latin typeface="Lucida Sans" panose="020B0602030504020204" pitchFamily="34" charset="0"/>
              </a:rPr>
              <a:t>: </a:t>
            </a:r>
            <a:r>
              <a:rPr lang="en-GB" b="1" dirty="0">
                <a:solidFill>
                  <a:schemeClr val="accent1">
                    <a:lumMod val="75000"/>
                  </a:schemeClr>
                </a:solidFill>
                <a:latin typeface="Lucida Sans" panose="020B0602030504020204" pitchFamily="34" charset="0"/>
              </a:rPr>
              <a:t>Roll-up</a:t>
            </a:r>
            <a:r>
              <a:rPr lang="en-GB" dirty="0">
                <a:latin typeface="Lucida Sans" panose="020B0602030504020204" pitchFamily="34" charset="0"/>
              </a:rPr>
              <a:t> performs aggregation on a data cube in any of the following ways −</a:t>
            </a:r>
          </a:p>
          <a:p>
            <a:pPr marL="0" indent="0">
              <a:buNone/>
            </a:pPr>
            <a:r>
              <a:rPr lang="en-GB" dirty="0" smtClean="0">
                <a:latin typeface="Lucida Sans" panose="020B0602030504020204" pitchFamily="34" charset="0"/>
              </a:rPr>
              <a:t>		-By </a:t>
            </a:r>
            <a:r>
              <a:rPr lang="en-GB" dirty="0">
                <a:latin typeface="Lucida Sans" panose="020B0602030504020204" pitchFamily="34" charset="0"/>
              </a:rPr>
              <a:t>climbing up a concept hierarchy for a </a:t>
            </a:r>
            <a:r>
              <a:rPr lang="en-GB" dirty="0" smtClean="0">
                <a:latin typeface="Lucida Sans" panose="020B0602030504020204" pitchFamily="34" charset="0"/>
              </a:rPr>
              <a:t>dimension</a:t>
            </a:r>
          </a:p>
          <a:p>
            <a:pPr marL="0" indent="0">
              <a:buNone/>
            </a:pPr>
            <a:r>
              <a:rPr lang="en-GB" dirty="0" smtClean="0">
                <a:latin typeface="Lucida Sans" panose="020B0602030504020204" pitchFamily="34" charset="0"/>
              </a:rPr>
              <a:t>	            -By </a:t>
            </a:r>
            <a:r>
              <a:rPr lang="en-GB" dirty="0">
                <a:latin typeface="Lucida Sans" panose="020B0602030504020204" pitchFamily="34" charset="0"/>
              </a:rPr>
              <a:t>dimension reduction</a:t>
            </a:r>
          </a:p>
          <a:p>
            <a:pPr marL="0" indent="0" algn="just">
              <a:buNone/>
            </a:pPr>
            <a:r>
              <a:rPr lang="en-GB" dirty="0" smtClean="0">
                <a:latin typeface="Lucida Sans" panose="020B0602030504020204" pitchFamily="34" charset="0"/>
              </a:rPr>
              <a:t>2. </a:t>
            </a:r>
            <a:r>
              <a:rPr lang="en-GB" sz="2400" b="1" dirty="0" smtClean="0">
                <a:solidFill>
                  <a:srgbClr val="002060"/>
                </a:solidFill>
                <a:latin typeface="Lucida Sans" panose="020B0602030504020204" pitchFamily="34" charset="0"/>
              </a:rPr>
              <a:t>Drill-down</a:t>
            </a:r>
            <a:r>
              <a:rPr lang="en-GB" dirty="0" smtClean="0">
                <a:latin typeface="Lucida Sans" panose="020B0602030504020204" pitchFamily="34" charset="0"/>
              </a:rPr>
              <a:t>: </a:t>
            </a:r>
            <a:r>
              <a:rPr lang="en-GB" b="1" dirty="0">
                <a:solidFill>
                  <a:schemeClr val="accent1">
                    <a:lumMod val="75000"/>
                  </a:schemeClr>
                </a:solidFill>
                <a:latin typeface="Lucida Sans" panose="020B0602030504020204" pitchFamily="34" charset="0"/>
              </a:rPr>
              <a:t>Drill-down</a:t>
            </a:r>
            <a:r>
              <a:rPr lang="en-GB" dirty="0">
                <a:latin typeface="Lucida Sans" panose="020B0602030504020204" pitchFamily="34" charset="0"/>
              </a:rPr>
              <a:t> is the reverse operation of roll-up. It is performed by either of the </a:t>
            </a:r>
            <a:r>
              <a:rPr lang="en-GB" dirty="0" smtClean="0">
                <a:latin typeface="Lucida Sans" panose="020B0602030504020204" pitchFamily="34" charset="0"/>
              </a:rPr>
              <a:t>		 following </a:t>
            </a:r>
            <a:r>
              <a:rPr lang="en-GB" dirty="0">
                <a:latin typeface="Lucida Sans" panose="020B0602030504020204" pitchFamily="34" charset="0"/>
              </a:rPr>
              <a:t>ways −</a:t>
            </a:r>
          </a:p>
          <a:p>
            <a:pPr marL="0" indent="0">
              <a:buNone/>
            </a:pPr>
            <a:r>
              <a:rPr lang="en-GB" dirty="0" smtClean="0">
                <a:latin typeface="Lucida Sans" panose="020B0602030504020204" pitchFamily="34" charset="0"/>
              </a:rPr>
              <a:t>		-By </a:t>
            </a:r>
            <a:r>
              <a:rPr lang="en-GB" dirty="0">
                <a:latin typeface="Lucida Sans" panose="020B0602030504020204" pitchFamily="34" charset="0"/>
              </a:rPr>
              <a:t>stepping down a concept hierarchy for a dimension</a:t>
            </a:r>
          </a:p>
          <a:p>
            <a:pPr marL="0" indent="0">
              <a:buNone/>
            </a:pPr>
            <a:r>
              <a:rPr lang="en-GB" dirty="0" smtClean="0">
                <a:latin typeface="Lucida Sans" panose="020B0602030504020204" pitchFamily="34" charset="0"/>
              </a:rPr>
              <a:t>		-By </a:t>
            </a:r>
            <a:r>
              <a:rPr lang="en-GB" dirty="0">
                <a:latin typeface="Lucida Sans" panose="020B0602030504020204" pitchFamily="34" charset="0"/>
              </a:rPr>
              <a:t>introducing a new dimension.</a:t>
            </a:r>
          </a:p>
          <a:p>
            <a:pPr marL="0" indent="0" algn="just">
              <a:buNone/>
            </a:pPr>
            <a:r>
              <a:rPr lang="en-GB" dirty="0" smtClean="0">
                <a:latin typeface="Lucida Sans" panose="020B0602030504020204" pitchFamily="34" charset="0"/>
              </a:rPr>
              <a:t>3. </a:t>
            </a:r>
            <a:r>
              <a:rPr lang="en-GB" sz="2400" b="1" dirty="0" smtClean="0">
                <a:solidFill>
                  <a:srgbClr val="002060"/>
                </a:solidFill>
                <a:latin typeface="Lucida Sans" panose="020B0602030504020204" pitchFamily="34" charset="0"/>
              </a:rPr>
              <a:t>Slice </a:t>
            </a:r>
            <a:r>
              <a:rPr lang="en-GB" sz="2400" b="1" dirty="0">
                <a:solidFill>
                  <a:srgbClr val="002060"/>
                </a:solidFill>
                <a:latin typeface="Lucida Sans" panose="020B0602030504020204" pitchFamily="34" charset="0"/>
              </a:rPr>
              <a:t>and </a:t>
            </a:r>
            <a:r>
              <a:rPr lang="en-GB" sz="2400" b="1" dirty="0" smtClean="0">
                <a:solidFill>
                  <a:srgbClr val="002060"/>
                </a:solidFill>
                <a:latin typeface="Lucida Sans" panose="020B0602030504020204" pitchFamily="34" charset="0"/>
              </a:rPr>
              <a:t>dice</a:t>
            </a:r>
            <a:r>
              <a:rPr lang="en-GB" dirty="0" smtClean="0">
                <a:latin typeface="Lucida Sans" panose="020B0602030504020204" pitchFamily="34" charset="0"/>
              </a:rPr>
              <a:t>:</a:t>
            </a:r>
            <a:r>
              <a:rPr lang="en-GB" dirty="0"/>
              <a:t> </a:t>
            </a:r>
            <a:r>
              <a:rPr lang="en-GB" dirty="0">
                <a:latin typeface="Lucida Sans" panose="020B0602030504020204" pitchFamily="34" charset="0"/>
              </a:rPr>
              <a:t>The </a:t>
            </a:r>
            <a:r>
              <a:rPr lang="en-GB" b="1" dirty="0">
                <a:solidFill>
                  <a:schemeClr val="accent1">
                    <a:lumMod val="75000"/>
                  </a:schemeClr>
                </a:solidFill>
                <a:latin typeface="Lucida Sans" panose="020B0602030504020204" pitchFamily="34" charset="0"/>
              </a:rPr>
              <a:t>slice</a:t>
            </a:r>
            <a:r>
              <a:rPr lang="en-GB" dirty="0">
                <a:latin typeface="Lucida Sans" panose="020B0602030504020204" pitchFamily="34" charset="0"/>
              </a:rPr>
              <a:t> operation selects one particular dimension from a given cube </a:t>
            </a:r>
            <a:r>
              <a:rPr lang="en-GB" dirty="0" smtClean="0">
                <a:latin typeface="Lucida Sans" panose="020B0602030504020204" pitchFamily="34" charset="0"/>
              </a:rPr>
              <a:t>		                   and provides </a:t>
            </a:r>
            <a:r>
              <a:rPr lang="en-GB" dirty="0">
                <a:latin typeface="Lucida Sans" panose="020B0602030504020204" pitchFamily="34" charset="0"/>
              </a:rPr>
              <a:t>a new </a:t>
            </a:r>
            <a:r>
              <a:rPr lang="en-GB" dirty="0" smtClean="0">
                <a:latin typeface="Lucida Sans" panose="020B0602030504020204" pitchFamily="34" charset="0"/>
              </a:rPr>
              <a:t>sub-cube. </a:t>
            </a:r>
            <a:r>
              <a:rPr lang="en-GB" b="1" dirty="0" smtClean="0">
                <a:solidFill>
                  <a:schemeClr val="accent1">
                    <a:lumMod val="75000"/>
                  </a:schemeClr>
                </a:solidFill>
                <a:latin typeface="Lucida Sans" panose="020B0602030504020204" pitchFamily="34" charset="0"/>
              </a:rPr>
              <a:t>Dice</a:t>
            </a:r>
            <a:r>
              <a:rPr lang="en-GB" dirty="0" smtClean="0">
                <a:latin typeface="Lucida Sans" panose="020B0602030504020204" pitchFamily="34" charset="0"/>
              </a:rPr>
              <a:t> </a:t>
            </a:r>
            <a:r>
              <a:rPr lang="en-GB" dirty="0">
                <a:latin typeface="Lucida Sans" panose="020B0602030504020204" pitchFamily="34" charset="0"/>
              </a:rPr>
              <a:t>selects two or more dimensions from a </a:t>
            </a:r>
            <a:r>
              <a:rPr lang="en-GB" dirty="0" smtClean="0">
                <a:latin typeface="Lucida Sans" panose="020B0602030504020204" pitchFamily="34" charset="0"/>
              </a:rPr>
              <a:t>  		        given cube </a:t>
            </a:r>
            <a:r>
              <a:rPr lang="en-GB" dirty="0">
                <a:latin typeface="Lucida Sans" panose="020B0602030504020204" pitchFamily="34" charset="0"/>
              </a:rPr>
              <a:t>and provides a new sub-cube</a:t>
            </a:r>
          </a:p>
          <a:p>
            <a:pPr marL="0" indent="0">
              <a:buNone/>
            </a:pPr>
            <a:r>
              <a:rPr lang="en-GB" dirty="0" smtClean="0">
                <a:latin typeface="Lucida Sans" panose="020B0602030504020204" pitchFamily="34" charset="0"/>
              </a:rPr>
              <a:t>4. </a:t>
            </a:r>
            <a:r>
              <a:rPr lang="en-GB" sz="2400" b="1" dirty="0" smtClean="0">
                <a:solidFill>
                  <a:srgbClr val="002060"/>
                </a:solidFill>
                <a:latin typeface="Lucida Sans" panose="020B0602030504020204" pitchFamily="34" charset="0"/>
              </a:rPr>
              <a:t>Pivot </a:t>
            </a:r>
            <a:r>
              <a:rPr lang="en-GB" sz="2400" b="1" dirty="0">
                <a:solidFill>
                  <a:srgbClr val="002060"/>
                </a:solidFill>
                <a:latin typeface="Lucida Sans" panose="020B0602030504020204" pitchFamily="34" charset="0"/>
              </a:rPr>
              <a:t>(rotate</a:t>
            </a:r>
            <a:r>
              <a:rPr lang="en-GB" sz="2400" b="1" dirty="0" smtClean="0">
                <a:solidFill>
                  <a:srgbClr val="002060"/>
                </a:solidFill>
                <a:latin typeface="Lucida Sans" panose="020B0602030504020204" pitchFamily="34" charset="0"/>
              </a:rPr>
              <a:t>): </a:t>
            </a:r>
            <a:r>
              <a:rPr lang="en-GB" sz="2200" dirty="0">
                <a:latin typeface="Lucida Sans" panose="020B0602030504020204" pitchFamily="34" charset="0"/>
              </a:rPr>
              <a:t>The </a:t>
            </a:r>
            <a:r>
              <a:rPr lang="en-GB" sz="2200" b="1" dirty="0">
                <a:solidFill>
                  <a:schemeClr val="accent1">
                    <a:lumMod val="75000"/>
                  </a:schemeClr>
                </a:solidFill>
                <a:latin typeface="Lucida Sans" panose="020B0602030504020204" pitchFamily="34" charset="0"/>
              </a:rPr>
              <a:t>pivot</a:t>
            </a:r>
            <a:r>
              <a:rPr lang="en-GB" sz="2200" dirty="0">
                <a:latin typeface="Lucida Sans" panose="020B0602030504020204" pitchFamily="34" charset="0"/>
              </a:rPr>
              <a:t> operation is also known as rotation. It rotates the data axes in </a:t>
            </a:r>
            <a:r>
              <a:rPr lang="en-GB" sz="2200" dirty="0" smtClean="0">
                <a:latin typeface="Lucida Sans" panose="020B0602030504020204" pitchFamily="34" charset="0"/>
              </a:rPr>
              <a:t>		       view </a:t>
            </a:r>
            <a:r>
              <a:rPr lang="en-GB" sz="2200" dirty="0">
                <a:latin typeface="Lucida Sans" panose="020B0602030504020204" pitchFamily="34" charset="0"/>
              </a:rPr>
              <a:t>in order to provide an alternative presentation of data. </a:t>
            </a:r>
            <a:endParaRPr lang="en-GB" sz="2200" b="1" dirty="0">
              <a:solidFill>
                <a:srgbClr val="002060"/>
              </a:solidFill>
              <a:latin typeface="Lucida Sans" panose="020B0602030504020204" pitchFamily="34" charset="0"/>
            </a:endParaRPr>
          </a:p>
          <a:p>
            <a:pPr marL="0" indent="0">
              <a:buNone/>
            </a:pPr>
            <a:endParaRPr lang="en-IN" dirty="0"/>
          </a:p>
        </p:txBody>
      </p:sp>
    </p:spTree>
    <p:extLst>
      <p:ext uri="{BB962C8B-B14F-4D97-AF65-F5344CB8AC3E}">
        <p14:creationId xmlns:p14="http://schemas.microsoft.com/office/powerpoint/2010/main" val="14417255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429491"/>
          </a:xfrm>
        </p:spPr>
        <p:txBody>
          <a:bodyPr>
            <a:normAutofit fontScale="90000"/>
          </a:bodyPr>
          <a:lstStyle/>
          <a:p>
            <a:pPr algn="ctr"/>
            <a:r>
              <a:rPr lang="en-IN" sz="3200" b="1" dirty="0" smtClean="0">
                <a:solidFill>
                  <a:srgbClr val="C00000"/>
                </a:solidFill>
                <a:latin typeface="Lucida Sans" panose="020B0602030504020204" pitchFamily="34" charset="0"/>
              </a:rPr>
              <a:t>OLAP </a:t>
            </a:r>
            <a:r>
              <a:rPr lang="en-IN" sz="3200" b="1" dirty="0" err="1" smtClean="0">
                <a:solidFill>
                  <a:srgbClr val="C00000"/>
                </a:solidFill>
                <a:latin typeface="Lucida Sans" panose="020B0602030504020204" pitchFamily="34" charset="0"/>
              </a:rPr>
              <a:t>vs</a:t>
            </a:r>
            <a:r>
              <a:rPr lang="en-IN" sz="3200" b="1" dirty="0" smtClean="0">
                <a:solidFill>
                  <a:srgbClr val="C00000"/>
                </a:solidFill>
                <a:latin typeface="Lucida Sans" panose="020B0602030504020204" pitchFamily="34" charset="0"/>
              </a:rPr>
              <a:t> </a:t>
            </a:r>
            <a:r>
              <a:rPr lang="en-IN" sz="3200" b="1" dirty="0" err="1" smtClean="0">
                <a:solidFill>
                  <a:srgbClr val="C00000"/>
                </a:solidFill>
                <a:latin typeface="Lucida Sans" panose="020B0602030504020204" pitchFamily="34" charset="0"/>
              </a:rPr>
              <a:t>oltp</a:t>
            </a:r>
            <a:endParaRPr lang="en-IN" sz="3200" b="1" dirty="0">
              <a:solidFill>
                <a:srgbClr val="C00000"/>
              </a:solidFill>
              <a:latin typeface="Lucida Sans" panose="020B0602030504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0910878"/>
              </p:ext>
            </p:extLst>
          </p:nvPr>
        </p:nvGraphicFramePr>
        <p:xfrm>
          <a:off x="443345" y="665016"/>
          <a:ext cx="11360727" cy="6187092"/>
        </p:xfrm>
        <a:graphic>
          <a:graphicData uri="http://schemas.openxmlformats.org/drawingml/2006/table">
            <a:tbl>
              <a:tblPr/>
              <a:tblGrid>
                <a:gridCol w="914400"/>
                <a:gridCol w="4765962"/>
                <a:gridCol w="5680365"/>
              </a:tblGrid>
              <a:tr h="817828">
                <a:tc>
                  <a:txBody>
                    <a:bodyPr/>
                    <a:lstStyle/>
                    <a:p>
                      <a:pPr fontAlgn="t"/>
                      <a:r>
                        <a:rPr lang="en-IN" sz="1800" b="1" dirty="0" err="1" smtClean="0">
                          <a:effectLst/>
                          <a:latin typeface="Lucida Sans" panose="020B0602030504020204" pitchFamily="34" charset="0"/>
                        </a:rPr>
                        <a:t>Sr.No</a:t>
                      </a:r>
                      <a:r>
                        <a:rPr lang="en-IN" sz="1800" b="1" dirty="0" smtClean="0">
                          <a:effectLst/>
                          <a:latin typeface="Lucida Sans" panose="020B0602030504020204" pitchFamily="34" charset="0"/>
                        </a:rPr>
                        <a:t>.</a:t>
                      </a:r>
                      <a:endParaRPr lang="en-IN" sz="1800" b="1" dirty="0">
                        <a:effectLst/>
                        <a:latin typeface="Lucida Sans" panose="020B0602030504020204" pitchFamily="34" charset="0"/>
                      </a:endParaRP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1" dirty="0">
                          <a:solidFill>
                            <a:srgbClr val="FF0000"/>
                          </a:solidFill>
                          <a:effectLst/>
                          <a:latin typeface="Lucida Sans" panose="020B0602030504020204" pitchFamily="34" charset="0"/>
                        </a:rPr>
                        <a:t>Data Warehouse (OLAP)</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1" dirty="0">
                          <a:solidFill>
                            <a:srgbClr val="FF0000"/>
                          </a:solidFill>
                          <a:effectLst/>
                          <a:latin typeface="Lucida Sans" panose="020B0602030504020204" pitchFamily="34" charset="0"/>
                        </a:rPr>
                        <a:t>Operational Database (OLTP)</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23410">
                <a:tc>
                  <a:txBody>
                    <a:bodyPr/>
                    <a:lstStyle/>
                    <a:p>
                      <a:pPr algn="ctr" fontAlgn="t"/>
                      <a:r>
                        <a:rPr lang="en-IN" sz="1800" b="1" dirty="0">
                          <a:effectLst/>
                          <a:latin typeface="Lucida Sans" panose="020B0602030504020204" pitchFamily="34" charset="0"/>
                        </a:rPr>
                        <a:t>1</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Involves historical processing of information.</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latin typeface="Lucida Sans" panose="020B0602030504020204" pitchFamily="34" charset="0"/>
                        </a:rPr>
                        <a:t>Involves day-to-day processing.</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0620">
                <a:tc>
                  <a:txBody>
                    <a:bodyPr/>
                    <a:lstStyle/>
                    <a:p>
                      <a:pPr algn="ctr" fontAlgn="t"/>
                      <a:r>
                        <a:rPr lang="en-IN" sz="1800" b="1" dirty="0">
                          <a:effectLst/>
                          <a:latin typeface="Lucida Sans" panose="020B0602030504020204" pitchFamily="34" charset="0"/>
                        </a:rPr>
                        <a:t>2</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OLAP systems are used by knowledge workers such as executives, managers and analysts.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OLTP systems are used by clerks, DBAs, or database professionals.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6202">
                <a:tc>
                  <a:txBody>
                    <a:bodyPr/>
                    <a:lstStyle/>
                    <a:p>
                      <a:pPr algn="ctr" fontAlgn="t"/>
                      <a:r>
                        <a:rPr lang="en-IN" sz="1800" b="1" dirty="0">
                          <a:effectLst/>
                          <a:latin typeface="Lucida Sans" panose="020B0602030504020204" pitchFamily="34" charset="0"/>
                        </a:rPr>
                        <a:t>3</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Useful in analyzing the business.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Useful in running the business.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6202">
                <a:tc>
                  <a:txBody>
                    <a:bodyPr/>
                    <a:lstStyle/>
                    <a:p>
                      <a:pPr algn="ctr" fontAlgn="t"/>
                      <a:r>
                        <a:rPr lang="en-IN" sz="1800" b="1" dirty="0">
                          <a:effectLst/>
                          <a:latin typeface="Lucida Sans" panose="020B0602030504020204" pitchFamily="34" charset="0"/>
                        </a:rPr>
                        <a:t>4</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It focuses on Information out.</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It focuses on Data in.</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0620">
                <a:tc>
                  <a:txBody>
                    <a:bodyPr/>
                    <a:lstStyle/>
                    <a:p>
                      <a:pPr algn="ctr" fontAlgn="t"/>
                      <a:r>
                        <a:rPr lang="en-IN" sz="1800" b="1" dirty="0">
                          <a:effectLst/>
                          <a:latin typeface="Lucida Sans" panose="020B0602030504020204" pitchFamily="34" charset="0"/>
                        </a:rPr>
                        <a:t>5</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Based on Star Schema, Snowflake, Schema and Fact Constellation Schema.</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Based on Entity Relationship Model.</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28992">
                <a:tc>
                  <a:txBody>
                    <a:bodyPr/>
                    <a:lstStyle/>
                    <a:p>
                      <a:pPr algn="ctr" fontAlgn="t"/>
                      <a:r>
                        <a:rPr lang="en-IN" sz="1800" b="1" dirty="0">
                          <a:effectLst/>
                          <a:latin typeface="Lucida Sans" panose="020B0602030504020204" pitchFamily="34" charset="0"/>
                        </a:rPr>
                        <a:t>6</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Lucida Sans" panose="020B0602030504020204" pitchFamily="34" charset="0"/>
                        </a:rPr>
                        <a:t>Contains historical data.</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latin typeface="Lucida Sans" panose="020B0602030504020204" pitchFamily="34" charset="0"/>
                        </a:rPr>
                        <a:t>Contains current data.</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6202">
                <a:tc>
                  <a:txBody>
                    <a:bodyPr/>
                    <a:lstStyle/>
                    <a:p>
                      <a:pPr algn="ctr" fontAlgn="t"/>
                      <a:r>
                        <a:rPr lang="en-IN" sz="1800" b="1" dirty="0">
                          <a:effectLst/>
                          <a:latin typeface="Lucida Sans" panose="020B0602030504020204" pitchFamily="34" charset="0"/>
                        </a:rPr>
                        <a:t>7</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Provides summarized and consolidated data.</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Provides primitive and highly detailed data.</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3410">
                <a:tc>
                  <a:txBody>
                    <a:bodyPr/>
                    <a:lstStyle/>
                    <a:p>
                      <a:pPr algn="ctr" fontAlgn="t"/>
                      <a:r>
                        <a:rPr lang="en-IN" sz="1800" b="1" dirty="0">
                          <a:effectLst/>
                          <a:latin typeface="Lucida Sans" panose="020B0602030504020204" pitchFamily="34" charset="0"/>
                        </a:rPr>
                        <a:t>8</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Provides summarized and multidimensional view of data.</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Provides detailed and flat relational view of data.</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6202">
                <a:tc>
                  <a:txBody>
                    <a:bodyPr/>
                    <a:lstStyle/>
                    <a:p>
                      <a:pPr algn="ctr" fontAlgn="t"/>
                      <a:r>
                        <a:rPr lang="en-IN" sz="1800" b="1" dirty="0">
                          <a:effectLst/>
                          <a:latin typeface="Lucida Sans" panose="020B0602030504020204" pitchFamily="34" charset="0"/>
                        </a:rPr>
                        <a:t>9</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Number or users is in hundreds.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Number of users is in thousands.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6202">
                <a:tc>
                  <a:txBody>
                    <a:bodyPr/>
                    <a:lstStyle/>
                    <a:p>
                      <a:pPr algn="ctr" fontAlgn="t"/>
                      <a:r>
                        <a:rPr lang="en-IN" sz="1800" b="1" dirty="0">
                          <a:effectLst/>
                          <a:latin typeface="Lucida Sans" panose="020B0602030504020204" pitchFamily="34" charset="0"/>
                        </a:rPr>
                        <a:t>10</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Number of records accessed is in millions.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Number of records accessed is in tens.</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6202">
                <a:tc>
                  <a:txBody>
                    <a:bodyPr/>
                    <a:lstStyle/>
                    <a:p>
                      <a:pPr algn="ctr" fontAlgn="t"/>
                      <a:r>
                        <a:rPr lang="en-IN" sz="1800" b="1" dirty="0">
                          <a:effectLst/>
                          <a:latin typeface="Lucida Sans" panose="020B0602030504020204" pitchFamily="34" charset="0"/>
                        </a:rPr>
                        <a:t>11</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latin typeface="Lucida Sans" panose="020B0602030504020204" pitchFamily="34" charset="0"/>
                        </a:rPr>
                        <a:t>Database size is from 100 GB to 1 TB</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latin typeface="Lucida Sans" panose="020B0602030504020204" pitchFamily="34" charset="0"/>
                        </a:rPr>
                        <a:t>Database size is from 100 MB to 1 GB.</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6202">
                <a:tc>
                  <a:txBody>
                    <a:bodyPr/>
                    <a:lstStyle/>
                    <a:p>
                      <a:pPr algn="ctr" fontAlgn="t"/>
                      <a:r>
                        <a:rPr lang="en-IN" sz="1800" b="1" dirty="0">
                          <a:effectLst/>
                          <a:latin typeface="Lucida Sans" panose="020B0602030504020204" pitchFamily="34" charset="0"/>
                        </a:rPr>
                        <a:t>12</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Lucida Sans" panose="020B0602030504020204" pitchFamily="34" charset="0"/>
                        </a:rPr>
                        <a:t>Highly flexible.</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latin typeface="Lucida Sans" panose="020B0602030504020204" pitchFamily="34" charset="0"/>
                        </a:rPr>
                        <a:t>Provides high performance.</a:t>
                      </a:r>
                    </a:p>
                  </a:txBody>
                  <a:tcPr marL="27300" marR="27300" marT="27300" marB="273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26161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3" y="-429491"/>
            <a:ext cx="11665527" cy="1468583"/>
          </a:xfrm>
        </p:spPr>
        <p:txBody>
          <a:bodyPr>
            <a:normAutofit/>
          </a:bodyPr>
          <a:lstStyle/>
          <a:p>
            <a:r>
              <a:rPr lang="en-IN" sz="3200" b="1" u="sng" dirty="0" smtClean="0">
                <a:solidFill>
                  <a:srgbClr val="C00000"/>
                </a:solidFill>
                <a:latin typeface="Lucida Sans" panose="020B0602030504020204" pitchFamily="34" charset="0"/>
              </a:rPr>
              <a:t>Cascade:</a:t>
            </a:r>
            <a:endParaRPr lang="en-IN" sz="3200" b="1" u="sng"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93963" y="568037"/>
            <a:ext cx="11859492" cy="5604164"/>
          </a:xfrm>
        </p:spPr>
        <p:txBody>
          <a:bodyPr>
            <a:normAutofit/>
          </a:bodyPr>
          <a:lstStyle/>
          <a:p>
            <a:pPr marL="0" indent="0">
              <a:buNone/>
            </a:pPr>
            <a:r>
              <a:rPr lang="en-GB" sz="2400" dirty="0">
                <a:latin typeface="Lucida Sans" panose="020B0602030504020204" pitchFamily="34" charset="0"/>
              </a:rPr>
              <a:t> </a:t>
            </a:r>
            <a:r>
              <a:rPr lang="en-GB" sz="2400" dirty="0" smtClean="0">
                <a:latin typeface="Lucida Sans" panose="020B0602030504020204" pitchFamily="34" charset="0"/>
              </a:rPr>
              <a:t>   </a:t>
            </a:r>
            <a:r>
              <a:rPr lang="en-GB" dirty="0" smtClean="0">
                <a:latin typeface="Lucida Sans" panose="020B0602030504020204" pitchFamily="34" charset="0"/>
              </a:rPr>
              <a:t>How </a:t>
            </a:r>
            <a:r>
              <a:rPr lang="en-GB" dirty="0">
                <a:latin typeface="Lucida Sans" panose="020B0602030504020204" pitchFamily="34" charset="0"/>
              </a:rPr>
              <a:t>to use Foreign Keys with cascade delete in SQL Server with syntax and </a:t>
            </a:r>
            <a:r>
              <a:rPr lang="en-GB" dirty="0" smtClean="0">
                <a:latin typeface="Lucida Sans" panose="020B0602030504020204" pitchFamily="34" charset="0"/>
              </a:rPr>
              <a:t>examples ?</a:t>
            </a:r>
          </a:p>
          <a:p>
            <a:pPr marL="0" indent="0" algn="just">
              <a:buNone/>
            </a:pPr>
            <a:r>
              <a:rPr lang="en-GB" dirty="0">
                <a:solidFill>
                  <a:srgbClr val="002060"/>
                </a:solidFill>
                <a:latin typeface="Lucida Sans" panose="020B0602030504020204" pitchFamily="34" charset="0"/>
              </a:rPr>
              <a:t>A </a:t>
            </a:r>
            <a:r>
              <a:rPr lang="en-GB" b="1" dirty="0">
                <a:solidFill>
                  <a:srgbClr val="C00000"/>
                </a:solidFill>
                <a:latin typeface="Lucida Sans" panose="020B0602030504020204" pitchFamily="34" charset="0"/>
              </a:rPr>
              <a:t>foreign key </a:t>
            </a:r>
            <a:r>
              <a:rPr lang="en-GB" dirty="0">
                <a:solidFill>
                  <a:srgbClr val="002060"/>
                </a:solidFill>
                <a:latin typeface="Lucida Sans" panose="020B0602030504020204" pitchFamily="34" charset="0"/>
              </a:rPr>
              <a:t>with </a:t>
            </a:r>
            <a:r>
              <a:rPr lang="en-GB" b="1" dirty="0">
                <a:solidFill>
                  <a:srgbClr val="C00000"/>
                </a:solidFill>
                <a:latin typeface="Lucida Sans" panose="020B0602030504020204" pitchFamily="34" charset="0"/>
              </a:rPr>
              <a:t>cascade delete </a:t>
            </a:r>
            <a:r>
              <a:rPr lang="en-GB" dirty="0">
                <a:solidFill>
                  <a:srgbClr val="002060"/>
                </a:solidFill>
                <a:latin typeface="Lucida Sans" panose="020B0602030504020204" pitchFamily="34" charset="0"/>
              </a:rPr>
              <a:t>means that if a record in the parent table is deleted, then the corresponding records in the child table will automatically be deleted. This is called a cascade delete in SQL Server</a:t>
            </a:r>
            <a:r>
              <a:rPr lang="en-GB" dirty="0" smtClean="0">
                <a:solidFill>
                  <a:srgbClr val="002060"/>
                </a:solidFill>
                <a:latin typeface="Lucida Sans" panose="020B0602030504020204" pitchFamily="34" charset="0"/>
              </a:rPr>
              <a:t>.</a:t>
            </a:r>
          </a:p>
          <a:p>
            <a:pPr marL="0" indent="0" algn="just">
              <a:buNone/>
            </a:pPr>
            <a:r>
              <a:rPr lang="en-GB" sz="2800" b="1" u="sng" dirty="0" smtClean="0">
                <a:solidFill>
                  <a:srgbClr val="00B0F0"/>
                </a:solidFill>
                <a:latin typeface="Lucida Sans" panose="020B0602030504020204" pitchFamily="34" charset="0"/>
              </a:rPr>
              <a:t>NOTE:</a:t>
            </a:r>
            <a:r>
              <a:rPr lang="en-GB" sz="2800" b="1" dirty="0" smtClean="0">
                <a:solidFill>
                  <a:srgbClr val="00B0F0"/>
                </a:solidFill>
                <a:latin typeface="Lucida Sans" panose="020B0602030504020204" pitchFamily="34" charset="0"/>
              </a:rPr>
              <a:t> </a:t>
            </a:r>
            <a:r>
              <a:rPr lang="en-GB" dirty="0">
                <a:latin typeface="Lucida Sans" panose="020B0602030504020204" pitchFamily="34" charset="0"/>
              </a:rPr>
              <a:t>A foreign key with cascade delete can be created using either a CREATE TABLE </a:t>
            </a:r>
            <a:r>
              <a:rPr lang="en-GB" dirty="0" smtClean="0">
                <a:latin typeface="Lucida Sans" panose="020B0602030504020204" pitchFamily="34" charset="0"/>
              </a:rPr>
              <a:t>		    statement </a:t>
            </a:r>
            <a:r>
              <a:rPr lang="en-GB" dirty="0">
                <a:latin typeface="Lucida Sans" panose="020B0602030504020204" pitchFamily="34" charset="0"/>
              </a:rPr>
              <a:t>or an ALTER TABLE </a:t>
            </a:r>
            <a:r>
              <a:rPr lang="en-GB" dirty="0" smtClean="0">
                <a:latin typeface="Lucida Sans" panose="020B0602030504020204" pitchFamily="34" charset="0"/>
              </a:rPr>
              <a:t>statement.</a:t>
            </a:r>
          </a:p>
          <a:p>
            <a:pPr marL="0" indent="0" algn="just">
              <a:buNone/>
            </a:pPr>
            <a:r>
              <a:rPr lang="en-GB" dirty="0">
                <a:latin typeface="Lucida Sans" panose="020B0602030504020204" pitchFamily="34" charset="0"/>
              </a:rPr>
              <a:t>The syntax for creating a </a:t>
            </a:r>
            <a:r>
              <a:rPr lang="en-GB" b="1" dirty="0">
                <a:solidFill>
                  <a:srgbClr val="C00000"/>
                </a:solidFill>
                <a:latin typeface="Lucida Sans" panose="020B0602030504020204" pitchFamily="34" charset="0"/>
              </a:rPr>
              <a:t>foreign key with cascade delete</a:t>
            </a:r>
            <a:r>
              <a:rPr lang="en-GB" dirty="0">
                <a:latin typeface="Lucida Sans" panose="020B0602030504020204" pitchFamily="34" charset="0"/>
              </a:rPr>
              <a:t> using a CREATE TABLE statement in SQL </a:t>
            </a:r>
            <a:r>
              <a:rPr lang="en-GB" dirty="0" smtClean="0">
                <a:latin typeface="Lucida Sans" panose="020B0602030504020204" pitchFamily="34" charset="0"/>
              </a:rPr>
              <a:t>Server :</a:t>
            </a:r>
          </a:p>
          <a:p>
            <a:pPr marL="0" indent="0" algn="just">
              <a:buNone/>
            </a:pPr>
            <a:endParaRPr lang="en-IN" b="1" dirty="0">
              <a:solidFill>
                <a:srgbClr val="00B0F0"/>
              </a:solidFill>
              <a:latin typeface="Lucida Sans" panose="020B0602030504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094" y="3186546"/>
            <a:ext cx="7039957" cy="3761508"/>
          </a:xfrm>
          <a:prstGeom prst="rect">
            <a:avLst/>
          </a:prstGeom>
        </p:spPr>
      </p:pic>
    </p:spTree>
    <p:extLst>
      <p:ext uri="{BB962C8B-B14F-4D97-AF65-F5344CB8AC3E}">
        <p14:creationId xmlns:p14="http://schemas.microsoft.com/office/powerpoint/2010/main" val="2589211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2191999" cy="6761018"/>
          </a:xfrm>
        </p:spPr>
        <p:txBody>
          <a:bodyPr>
            <a:noAutofit/>
          </a:bodyPr>
          <a:lstStyle/>
          <a:p>
            <a:pPr algn="just"/>
            <a:r>
              <a:rPr lang="en-GB" sz="1600" b="1" dirty="0" err="1" smtClean="0">
                <a:latin typeface="Lucida Sans" panose="020B0602030504020204" pitchFamily="34" charset="0"/>
              </a:rPr>
              <a:t>child_table</a:t>
            </a:r>
            <a:r>
              <a:rPr lang="en-GB" sz="1600" dirty="0" smtClean="0">
                <a:latin typeface="Lucida Sans" panose="020B0602030504020204" pitchFamily="34" charset="0"/>
              </a:rPr>
              <a:t>: The </a:t>
            </a:r>
            <a:r>
              <a:rPr lang="en-GB" sz="1600" dirty="0">
                <a:latin typeface="Lucida Sans" panose="020B0602030504020204" pitchFamily="34" charset="0"/>
              </a:rPr>
              <a:t>name of the child table that you wish to create.</a:t>
            </a:r>
          </a:p>
          <a:p>
            <a:pPr algn="just"/>
            <a:r>
              <a:rPr lang="en-GB" sz="1600" b="1" dirty="0">
                <a:latin typeface="Lucida Sans" panose="020B0602030504020204" pitchFamily="34" charset="0"/>
              </a:rPr>
              <a:t>column1, </a:t>
            </a:r>
            <a:r>
              <a:rPr lang="en-GB" sz="1600" b="1" dirty="0" smtClean="0">
                <a:latin typeface="Lucida Sans" panose="020B0602030504020204" pitchFamily="34" charset="0"/>
              </a:rPr>
              <a:t>column2:</a:t>
            </a:r>
            <a:r>
              <a:rPr lang="en-GB" sz="1600" dirty="0" smtClean="0">
                <a:latin typeface="Lucida Sans" panose="020B0602030504020204" pitchFamily="34" charset="0"/>
              </a:rPr>
              <a:t>The </a:t>
            </a:r>
            <a:r>
              <a:rPr lang="en-GB" sz="1600" dirty="0">
                <a:latin typeface="Lucida Sans" panose="020B0602030504020204" pitchFamily="34" charset="0"/>
              </a:rPr>
              <a:t>columns that you wish to create in the table. Each column must have a </a:t>
            </a:r>
            <a:r>
              <a:rPr lang="en-GB" sz="1600" dirty="0" err="1">
                <a:latin typeface="Lucida Sans" panose="020B0602030504020204" pitchFamily="34" charset="0"/>
              </a:rPr>
              <a:t>datatype</a:t>
            </a:r>
            <a:r>
              <a:rPr lang="en-GB" sz="1600" dirty="0">
                <a:latin typeface="Lucida Sans" panose="020B0602030504020204" pitchFamily="34" charset="0"/>
              </a:rPr>
              <a:t>. The column should either be defined as NULL or NOT NULL and if this value is left blank, the database assumes NULL as the default.</a:t>
            </a:r>
          </a:p>
          <a:p>
            <a:pPr algn="just"/>
            <a:r>
              <a:rPr lang="en-GB" sz="1600" b="1" dirty="0" err="1" smtClean="0">
                <a:latin typeface="Lucida Sans" panose="020B0602030504020204" pitchFamily="34" charset="0"/>
              </a:rPr>
              <a:t>fk_name</a:t>
            </a:r>
            <a:r>
              <a:rPr lang="en-GB" sz="1600" b="1" dirty="0" smtClean="0">
                <a:latin typeface="Lucida Sans" panose="020B0602030504020204" pitchFamily="34" charset="0"/>
              </a:rPr>
              <a:t>:</a:t>
            </a:r>
            <a:r>
              <a:rPr lang="en-GB" sz="1600" dirty="0" smtClean="0">
                <a:latin typeface="Lucida Sans" panose="020B0602030504020204" pitchFamily="34" charset="0"/>
              </a:rPr>
              <a:t> The </a:t>
            </a:r>
            <a:r>
              <a:rPr lang="en-GB" sz="1600" dirty="0">
                <a:latin typeface="Lucida Sans" panose="020B0602030504020204" pitchFamily="34" charset="0"/>
              </a:rPr>
              <a:t>name of the foreign key constraint that you wish to create.</a:t>
            </a:r>
          </a:p>
          <a:p>
            <a:pPr algn="just"/>
            <a:r>
              <a:rPr lang="en-GB" sz="1600" b="1" dirty="0">
                <a:latin typeface="Lucida Sans" panose="020B0602030504020204" pitchFamily="34" charset="0"/>
              </a:rPr>
              <a:t>child_col1, child_col2, ... </a:t>
            </a:r>
            <a:r>
              <a:rPr lang="en-GB" sz="1600" b="1" dirty="0" err="1" smtClean="0">
                <a:latin typeface="Lucida Sans" panose="020B0602030504020204" pitchFamily="34" charset="0"/>
              </a:rPr>
              <a:t>child_c</a:t>
            </a:r>
            <a:r>
              <a:rPr lang="en-GB" sz="1600" dirty="0" err="1" smtClean="0">
                <a:latin typeface="Lucida Sans" panose="020B0602030504020204" pitchFamily="34" charset="0"/>
              </a:rPr>
              <a:t>ol_n</a:t>
            </a:r>
            <a:r>
              <a:rPr lang="en-GB" sz="1600" dirty="0" smtClean="0">
                <a:latin typeface="Lucida Sans" panose="020B0602030504020204" pitchFamily="34" charset="0"/>
              </a:rPr>
              <a:t>: The </a:t>
            </a:r>
            <a:r>
              <a:rPr lang="en-GB" sz="1600" dirty="0">
                <a:latin typeface="Lucida Sans" panose="020B0602030504020204" pitchFamily="34" charset="0"/>
              </a:rPr>
              <a:t>columns in </a:t>
            </a:r>
            <a:r>
              <a:rPr lang="en-GB" sz="1600" dirty="0" err="1">
                <a:latin typeface="Lucida Sans" panose="020B0602030504020204" pitchFamily="34" charset="0"/>
              </a:rPr>
              <a:t>child_table</a:t>
            </a:r>
            <a:r>
              <a:rPr lang="en-GB" sz="1600" dirty="0">
                <a:latin typeface="Lucida Sans" panose="020B0602030504020204" pitchFamily="34" charset="0"/>
              </a:rPr>
              <a:t> that will reference a primary key in the </a:t>
            </a:r>
            <a:r>
              <a:rPr lang="en-GB" sz="1600" dirty="0" err="1">
                <a:latin typeface="Lucida Sans" panose="020B0602030504020204" pitchFamily="34" charset="0"/>
              </a:rPr>
              <a:t>parent_table</a:t>
            </a:r>
            <a:r>
              <a:rPr lang="en-GB" sz="1600" dirty="0">
                <a:latin typeface="Lucida Sans" panose="020B0602030504020204" pitchFamily="34" charset="0"/>
              </a:rPr>
              <a:t>.</a:t>
            </a:r>
          </a:p>
          <a:p>
            <a:pPr algn="just"/>
            <a:r>
              <a:rPr lang="en-GB" sz="1600" b="1" dirty="0" err="1" smtClean="0">
                <a:latin typeface="Lucida Sans" panose="020B0602030504020204" pitchFamily="34" charset="0"/>
              </a:rPr>
              <a:t>parent_table</a:t>
            </a:r>
            <a:r>
              <a:rPr lang="en-GB" sz="1600" b="1" dirty="0" smtClean="0">
                <a:latin typeface="Lucida Sans" panose="020B0602030504020204" pitchFamily="34" charset="0"/>
              </a:rPr>
              <a:t>:</a:t>
            </a:r>
            <a:r>
              <a:rPr lang="en-GB" sz="1600" dirty="0" smtClean="0">
                <a:latin typeface="Lucida Sans" panose="020B0602030504020204" pitchFamily="34" charset="0"/>
              </a:rPr>
              <a:t> The </a:t>
            </a:r>
            <a:r>
              <a:rPr lang="en-GB" sz="1600" dirty="0">
                <a:latin typeface="Lucida Sans" panose="020B0602030504020204" pitchFamily="34" charset="0"/>
              </a:rPr>
              <a:t>name of the parent table whose primary key will be used in the </a:t>
            </a:r>
            <a:r>
              <a:rPr lang="en-GB" sz="1600" dirty="0" err="1">
                <a:latin typeface="Lucida Sans" panose="020B0602030504020204" pitchFamily="34" charset="0"/>
              </a:rPr>
              <a:t>child_table</a:t>
            </a:r>
            <a:r>
              <a:rPr lang="en-GB" sz="1600" dirty="0">
                <a:latin typeface="Lucida Sans" panose="020B0602030504020204" pitchFamily="34" charset="0"/>
              </a:rPr>
              <a:t>.</a:t>
            </a:r>
          </a:p>
          <a:p>
            <a:pPr algn="just"/>
            <a:r>
              <a:rPr lang="en-GB" sz="1600" b="1" dirty="0">
                <a:latin typeface="Lucida Sans" panose="020B0602030504020204" pitchFamily="34" charset="0"/>
              </a:rPr>
              <a:t>parent_col1, parent_col2, ... </a:t>
            </a:r>
            <a:r>
              <a:rPr lang="en-GB" sz="1600" b="1" dirty="0" smtClean="0">
                <a:latin typeface="Lucida Sans" panose="020B0602030504020204" pitchFamily="34" charset="0"/>
              </a:rPr>
              <a:t>parent_col3</a:t>
            </a:r>
            <a:r>
              <a:rPr lang="en-GB" sz="1600" dirty="0" smtClean="0">
                <a:latin typeface="Lucida Sans" panose="020B0602030504020204" pitchFamily="34" charset="0"/>
              </a:rPr>
              <a:t>: The </a:t>
            </a:r>
            <a:r>
              <a:rPr lang="en-GB" sz="1600" dirty="0">
                <a:latin typeface="Lucida Sans" panose="020B0602030504020204" pitchFamily="34" charset="0"/>
              </a:rPr>
              <a:t>columns that make up the primary key in the </a:t>
            </a:r>
            <a:r>
              <a:rPr lang="en-GB" sz="1600" dirty="0" err="1">
                <a:latin typeface="Lucida Sans" panose="020B0602030504020204" pitchFamily="34" charset="0"/>
              </a:rPr>
              <a:t>parent_table</a:t>
            </a:r>
            <a:r>
              <a:rPr lang="en-GB" sz="1600" dirty="0">
                <a:latin typeface="Lucida Sans" panose="020B0602030504020204" pitchFamily="34" charset="0"/>
              </a:rPr>
              <a:t>. The foreign key will enforce a link between this data and the child_col1, child_col2, ... </a:t>
            </a:r>
            <a:r>
              <a:rPr lang="en-GB" sz="1600" dirty="0" err="1">
                <a:latin typeface="Lucida Sans" panose="020B0602030504020204" pitchFamily="34" charset="0"/>
              </a:rPr>
              <a:t>child_col_n</a:t>
            </a:r>
            <a:r>
              <a:rPr lang="en-GB" sz="1600" dirty="0">
                <a:latin typeface="Lucida Sans" panose="020B0602030504020204" pitchFamily="34" charset="0"/>
              </a:rPr>
              <a:t> columns in the </a:t>
            </a:r>
            <a:r>
              <a:rPr lang="en-GB" sz="1600" dirty="0" err="1">
                <a:latin typeface="Lucida Sans" panose="020B0602030504020204" pitchFamily="34" charset="0"/>
              </a:rPr>
              <a:t>child_table</a:t>
            </a:r>
            <a:r>
              <a:rPr lang="en-GB" sz="1600" dirty="0">
                <a:latin typeface="Lucida Sans" panose="020B0602030504020204" pitchFamily="34" charset="0"/>
              </a:rPr>
              <a:t>.</a:t>
            </a:r>
          </a:p>
          <a:p>
            <a:pPr algn="just"/>
            <a:r>
              <a:rPr lang="en-GB" sz="1600" b="1" dirty="0">
                <a:latin typeface="Lucida Sans" panose="020B0602030504020204" pitchFamily="34" charset="0"/>
              </a:rPr>
              <a:t>ON DELETE </a:t>
            </a:r>
            <a:r>
              <a:rPr lang="en-GB" sz="1600" b="1" dirty="0" smtClean="0">
                <a:latin typeface="Lucida Sans" panose="020B0602030504020204" pitchFamily="34" charset="0"/>
              </a:rPr>
              <a:t>CASCADE</a:t>
            </a:r>
            <a:r>
              <a:rPr lang="en-GB" sz="1600" dirty="0" smtClean="0">
                <a:latin typeface="Lucida Sans" panose="020B0602030504020204" pitchFamily="34" charset="0"/>
              </a:rPr>
              <a:t>: It </a:t>
            </a:r>
            <a:r>
              <a:rPr lang="en-GB" sz="1600" dirty="0">
                <a:latin typeface="Lucida Sans" panose="020B0602030504020204" pitchFamily="34" charset="0"/>
              </a:rPr>
              <a:t>specifies that the child data is deleted when the parent data is deleted.</a:t>
            </a:r>
          </a:p>
          <a:p>
            <a:pPr algn="just"/>
            <a:r>
              <a:rPr lang="en-GB" sz="1600" b="1" dirty="0">
                <a:latin typeface="Lucida Sans" panose="020B0602030504020204" pitchFamily="34" charset="0"/>
              </a:rPr>
              <a:t>ON </a:t>
            </a:r>
            <a:r>
              <a:rPr lang="en-GB" sz="1600" b="1" dirty="0" smtClean="0">
                <a:latin typeface="Lucida Sans" panose="020B0602030504020204" pitchFamily="34" charset="0"/>
              </a:rPr>
              <a:t>UPDATE</a:t>
            </a:r>
            <a:r>
              <a:rPr lang="en-GB" sz="1600" dirty="0" smtClean="0">
                <a:latin typeface="Lucida Sans" panose="020B0602030504020204" pitchFamily="34" charset="0"/>
              </a:rPr>
              <a:t>: Optional</a:t>
            </a:r>
            <a:r>
              <a:rPr lang="en-GB" sz="1600" dirty="0">
                <a:latin typeface="Lucida Sans" panose="020B0602030504020204" pitchFamily="34" charset="0"/>
              </a:rPr>
              <a:t>. It specifies what to do with the child data when the parent data is updated. You have the options of NO ACTION, CASCADE, SET </a:t>
            </a:r>
            <a:r>
              <a:rPr lang="en-GB" sz="1600" dirty="0" smtClean="0">
                <a:latin typeface="Lucida Sans" panose="020B0602030504020204" pitchFamily="34" charset="0"/>
              </a:rPr>
              <a:t>NULL</a:t>
            </a:r>
            <a:r>
              <a:rPr lang="en-GB" sz="1600" dirty="0">
                <a:latin typeface="Lucida Sans" panose="020B0602030504020204" pitchFamily="34" charset="0"/>
              </a:rPr>
              <a:t>, or SET DEFAULT.</a:t>
            </a:r>
          </a:p>
          <a:p>
            <a:pPr algn="just"/>
            <a:r>
              <a:rPr lang="en-GB" sz="1600" b="1" dirty="0">
                <a:latin typeface="Lucida Sans" panose="020B0602030504020204" pitchFamily="34" charset="0"/>
              </a:rPr>
              <a:t>NO </a:t>
            </a:r>
            <a:r>
              <a:rPr lang="en-GB" sz="1600" b="1" dirty="0" smtClean="0">
                <a:latin typeface="Lucida Sans" panose="020B0602030504020204" pitchFamily="34" charset="0"/>
              </a:rPr>
              <a:t>ACTION </a:t>
            </a:r>
            <a:r>
              <a:rPr lang="en-GB" sz="1600" dirty="0" smtClean="0">
                <a:latin typeface="Lucida Sans" panose="020B0602030504020204" pitchFamily="34" charset="0"/>
              </a:rPr>
              <a:t>: it is </a:t>
            </a:r>
            <a:r>
              <a:rPr lang="en-GB" sz="1600" dirty="0">
                <a:latin typeface="Lucida Sans" panose="020B0602030504020204" pitchFamily="34" charset="0"/>
              </a:rPr>
              <a:t>used in conjunction with ON DELETE or ON UPDATE. It means that no action is performed with the child data when the parent data is deleted or updated.</a:t>
            </a:r>
          </a:p>
          <a:p>
            <a:pPr algn="just"/>
            <a:r>
              <a:rPr lang="en-GB" sz="1600" b="1" dirty="0" smtClean="0">
                <a:latin typeface="Lucida Sans" panose="020B0602030504020204" pitchFamily="34" charset="0"/>
              </a:rPr>
              <a:t>CASCADE: </a:t>
            </a:r>
            <a:r>
              <a:rPr lang="en-GB" sz="1600" dirty="0" smtClean="0">
                <a:latin typeface="Lucida Sans" panose="020B0602030504020204" pitchFamily="34" charset="0"/>
              </a:rPr>
              <a:t>It </a:t>
            </a:r>
            <a:r>
              <a:rPr lang="en-GB" sz="1600" dirty="0">
                <a:latin typeface="Lucida Sans" panose="020B0602030504020204" pitchFamily="34" charset="0"/>
              </a:rPr>
              <a:t>is used in conjunction with ON DELETE or ON UPDATE. It means that the child data is either deleted or updated when the parent data is deleted or updated.</a:t>
            </a:r>
          </a:p>
          <a:p>
            <a:pPr algn="just"/>
            <a:r>
              <a:rPr lang="en-GB" sz="1600" b="1" dirty="0">
                <a:latin typeface="Lucida Sans" panose="020B0602030504020204" pitchFamily="34" charset="0"/>
              </a:rPr>
              <a:t>SET </a:t>
            </a:r>
            <a:r>
              <a:rPr lang="en-GB" sz="1600" b="1" dirty="0" smtClean="0">
                <a:latin typeface="Lucida Sans" panose="020B0602030504020204" pitchFamily="34" charset="0"/>
              </a:rPr>
              <a:t>NULL</a:t>
            </a:r>
            <a:r>
              <a:rPr lang="en-GB" sz="1600" dirty="0" smtClean="0">
                <a:latin typeface="Lucida Sans" panose="020B0602030504020204" pitchFamily="34" charset="0"/>
              </a:rPr>
              <a:t>: It </a:t>
            </a:r>
            <a:r>
              <a:rPr lang="en-GB" sz="1600" dirty="0">
                <a:latin typeface="Lucida Sans" panose="020B0602030504020204" pitchFamily="34" charset="0"/>
              </a:rPr>
              <a:t>is used in conjunction with ON DELETE or ON UPDATE. It means that the child data is set to NULL when the parent data is deleted or updated.</a:t>
            </a:r>
          </a:p>
          <a:p>
            <a:pPr algn="just"/>
            <a:r>
              <a:rPr lang="en-GB" sz="1600" b="1" dirty="0">
                <a:latin typeface="Lucida Sans" panose="020B0602030504020204" pitchFamily="34" charset="0"/>
              </a:rPr>
              <a:t>SET </a:t>
            </a:r>
            <a:r>
              <a:rPr lang="en-GB" sz="1600" b="1" dirty="0" smtClean="0">
                <a:latin typeface="Lucida Sans" panose="020B0602030504020204" pitchFamily="34" charset="0"/>
              </a:rPr>
              <a:t>DEFAULT:</a:t>
            </a:r>
            <a:r>
              <a:rPr lang="en-GB" sz="1600" dirty="0" smtClean="0">
                <a:latin typeface="Lucida Sans" panose="020B0602030504020204" pitchFamily="34" charset="0"/>
              </a:rPr>
              <a:t> It </a:t>
            </a:r>
            <a:r>
              <a:rPr lang="en-GB" sz="1600" dirty="0">
                <a:latin typeface="Lucida Sans" panose="020B0602030504020204" pitchFamily="34" charset="0"/>
              </a:rPr>
              <a:t>is used in conjunction with ON DELETE or ON UPDATE. It means that the child data is set to their default values when the parent data is deleted or updated.</a:t>
            </a:r>
            <a:endParaRPr lang="en-IN" sz="1600" dirty="0">
              <a:latin typeface="Lucida Sans" panose="020B0602030504020204" pitchFamily="34" charset="0"/>
            </a:endParaRPr>
          </a:p>
        </p:txBody>
      </p:sp>
    </p:spTree>
    <p:extLst>
      <p:ext uri="{BB962C8B-B14F-4D97-AF65-F5344CB8AC3E}">
        <p14:creationId xmlns:p14="http://schemas.microsoft.com/office/powerpoint/2010/main" val="2521177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166255"/>
            <a:ext cx="10961993" cy="775855"/>
          </a:xfrm>
        </p:spPr>
        <p:txBody>
          <a:bodyPr>
            <a:normAutofit/>
          </a:bodyPr>
          <a:lstStyle/>
          <a:p>
            <a:r>
              <a:rPr lang="en-IN" sz="3200" b="1" dirty="0" smtClean="0">
                <a:solidFill>
                  <a:srgbClr val="C00000"/>
                </a:solidFill>
                <a:latin typeface="Lucida Sans" panose="020B0602030504020204" pitchFamily="34" charset="0"/>
              </a:rPr>
              <a:t>Example:</a:t>
            </a:r>
            <a:endParaRPr lang="en-IN" sz="3200" b="1" dirty="0">
              <a:solidFill>
                <a:srgbClr val="C00000"/>
              </a:solidFill>
              <a:latin typeface="Lucida Sans" panose="020B0602030504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6726" y="0"/>
            <a:ext cx="6165273" cy="6858000"/>
          </a:xfrm>
        </p:spPr>
      </p:pic>
      <p:sp>
        <p:nvSpPr>
          <p:cNvPr id="5" name="Rectangle 4"/>
          <p:cNvSpPr/>
          <p:nvPr/>
        </p:nvSpPr>
        <p:spPr>
          <a:xfrm>
            <a:off x="0" y="612845"/>
            <a:ext cx="5915891" cy="6186309"/>
          </a:xfrm>
          <a:prstGeom prst="rect">
            <a:avLst/>
          </a:prstGeom>
        </p:spPr>
        <p:txBody>
          <a:bodyPr wrap="square">
            <a:spAutoFit/>
          </a:bodyPr>
          <a:lstStyle/>
          <a:p>
            <a:pPr algn="just"/>
            <a:r>
              <a:rPr lang="en-GB" dirty="0">
                <a:latin typeface="Lucida Sans" panose="020B0602030504020204" pitchFamily="34" charset="0"/>
              </a:rPr>
              <a:t>In this foreign key example, we've created our parent table as the products table. The products table has a primary key that consists of the </a:t>
            </a:r>
            <a:r>
              <a:rPr lang="en-GB" dirty="0" err="1">
                <a:latin typeface="Lucida Sans" panose="020B0602030504020204" pitchFamily="34" charset="0"/>
              </a:rPr>
              <a:t>product_id</a:t>
            </a:r>
            <a:r>
              <a:rPr lang="en-GB" dirty="0">
                <a:latin typeface="Lucida Sans" panose="020B0602030504020204" pitchFamily="34" charset="0"/>
              </a:rPr>
              <a:t> field.</a:t>
            </a:r>
          </a:p>
          <a:p>
            <a:pPr algn="just"/>
            <a:endParaRPr lang="en-GB" dirty="0">
              <a:latin typeface="Lucida Sans" panose="020B0602030504020204" pitchFamily="34" charset="0"/>
            </a:endParaRPr>
          </a:p>
          <a:p>
            <a:pPr algn="just"/>
            <a:r>
              <a:rPr lang="en-GB" dirty="0">
                <a:latin typeface="Lucida Sans" panose="020B0602030504020204" pitchFamily="34" charset="0"/>
              </a:rPr>
              <a:t>Next, we've created a second table called inventory that will be the child table in this foreign key with cascade delete example. We have used the CREATE TABLE statement to create a foreign key on the inventory table called </a:t>
            </a:r>
            <a:r>
              <a:rPr lang="en-GB" dirty="0" err="1">
                <a:latin typeface="Lucida Sans" panose="020B0602030504020204" pitchFamily="34" charset="0"/>
              </a:rPr>
              <a:t>fk_inv_product_id</a:t>
            </a:r>
            <a:r>
              <a:rPr lang="en-GB" dirty="0">
                <a:latin typeface="Lucida Sans" panose="020B0602030504020204" pitchFamily="34" charset="0"/>
              </a:rPr>
              <a:t>. The foreign key establishes a relationship between the </a:t>
            </a:r>
            <a:r>
              <a:rPr lang="en-GB" dirty="0" err="1">
                <a:latin typeface="Lucida Sans" panose="020B0602030504020204" pitchFamily="34" charset="0"/>
              </a:rPr>
              <a:t>product_id</a:t>
            </a:r>
            <a:r>
              <a:rPr lang="en-GB" dirty="0">
                <a:latin typeface="Lucida Sans" panose="020B0602030504020204" pitchFamily="34" charset="0"/>
              </a:rPr>
              <a:t> column in the inventory table and the </a:t>
            </a:r>
            <a:r>
              <a:rPr lang="en-GB" dirty="0" err="1">
                <a:latin typeface="Lucida Sans" panose="020B0602030504020204" pitchFamily="34" charset="0"/>
              </a:rPr>
              <a:t>product_id</a:t>
            </a:r>
            <a:r>
              <a:rPr lang="en-GB" dirty="0">
                <a:latin typeface="Lucida Sans" panose="020B0602030504020204" pitchFamily="34" charset="0"/>
              </a:rPr>
              <a:t> column in the products table.</a:t>
            </a:r>
          </a:p>
          <a:p>
            <a:pPr algn="just"/>
            <a:endParaRPr lang="en-GB" dirty="0">
              <a:latin typeface="Lucida Sans" panose="020B0602030504020204" pitchFamily="34" charset="0"/>
            </a:endParaRPr>
          </a:p>
          <a:p>
            <a:pPr algn="just"/>
            <a:r>
              <a:rPr lang="en-GB" dirty="0">
                <a:latin typeface="Lucida Sans" panose="020B0602030504020204" pitchFamily="34" charset="0"/>
              </a:rPr>
              <a:t>For this foreign key, we have specified the ON DELETE CASCADE clause which tells SQL Server to delete the corresponding records in the child table when the data in the parent table is deleted. So in this example, if a </a:t>
            </a:r>
            <a:r>
              <a:rPr lang="en-GB" dirty="0" err="1">
                <a:latin typeface="Lucida Sans" panose="020B0602030504020204" pitchFamily="34" charset="0"/>
              </a:rPr>
              <a:t>product_id</a:t>
            </a:r>
            <a:r>
              <a:rPr lang="en-GB" dirty="0">
                <a:latin typeface="Lucida Sans" panose="020B0602030504020204" pitchFamily="34" charset="0"/>
              </a:rPr>
              <a:t> value is deleted from the products table, the corresponding records in the inventory table that use this </a:t>
            </a:r>
            <a:r>
              <a:rPr lang="en-GB" dirty="0" err="1">
                <a:latin typeface="Lucida Sans" panose="020B0602030504020204" pitchFamily="34" charset="0"/>
              </a:rPr>
              <a:t>product_id</a:t>
            </a:r>
            <a:r>
              <a:rPr lang="en-GB" dirty="0">
                <a:latin typeface="Lucida Sans" panose="020B0602030504020204" pitchFamily="34" charset="0"/>
              </a:rPr>
              <a:t> will also be deleted</a:t>
            </a:r>
            <a:r>
              <a:rPr lang="en-GB" dirty="0"/>
              <a:t>.</a:t>
            </a:r>
            <a:endParaRPr lang="en-IN" dirty="0"/>
          </a:p>
        </p:txBody>
      </p:sp>
    </p:spTree>
    <p:extLst>
      <p:ext uri="{BB962C8B-B14F-4D97-AF65-F5344CB8AC3E}">
        <p14:creationId xmlns:p14="http://schemas.microsoft.com/office/powerpoint/2010/main" val="4496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96982"/>
            <a:ext cx="11003557" cy="581891"/>
          </a:xfrm>
        </p:spPr>
        <p:txBody>
          <a:bodyPr>
            <a:normAutofit/>
          </a:bodyPr>
          <a:lstStyle/>
          <a:p>
            <a:r>
              <a:rPr lang="en-IN" sz="2800" b="1" u="sng" dirty="0" smtClean="0">
                <a:solidFill>
                  <a:srgbClr val="C00000"/>
                </a:solidFill>
                <a:latin typeface="Lucida Sans" panose="020B0602030504020204" pitchFamily="34" charset="0"/>
              </a:rPr>
              <a:t>Lateral clause</a:t>
            </a:r>
            <a:r>
              <a:rPr lang="en-IN" sz="2800" b="1" dirty="0" smtClean="0">
                <a:solidFill>
                  <a:srgbClr val="C00000"/>
                </a:solidFill>
                <a:latin typeface="Lucida Sans" panose="020B0602030504020204" pitchFamily="34" charset="0"/>
              </a:rPr>
              <a:t>:</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24691" y="817418"/>
            <a:ext cx="11748654" cy="5354782"/>
          </a:xfrm>
        </p:spPr>
        <p:txBody>
          <a:bodyPr>
            <a:normAutofit/>
          </a:bodyPr>
          <a:lstStyle/>
          <a:p>
            <a:pPr algn="just"/>
            <a:r>
              <a:rPr lang="en-GB" dirty="0">
                <a:latin typeface="Lucida Sans" panose="020B0602030504020204" pitchFamily="34" charset="0"/>
              </a:rPr>
              <a:t>The </a:t>
            </a:r>
            <a:r>
              <a:rPr lang="en-GB" b="1" dirty="0">
                <a:solidFill>
                  <a:srgbClr val="C00000"/>
                </a:solidFill>
                <a:latin typeface="Lucida Sans" panose="020B0602030504020204" pitchFamily="34" charset="0"/>
              </a:rPr>
              <a:t>LATERAL</a:t>
            </a:r>
            <a:r>
              <a:rPr lang="en-GB" dirty="0">
                <a:latin typeface="Lucida Sans" panose="020B0602030504020204" pitchFamily="34" charset="0"/>
              </a:rPr>
              <a:t> keyword must immediately precede any query in the </a:t>
            </a:r>
            <a:r>
              <a:rPr lang="en-GB" b="1" dirty="0">
                <a:solidFill>
                  <a:srgbClr val="00B050"/>
                </a:solidFill>
                <a:latin typeface="Lucida Sans" panose="020B0602030504020204" pitchFamily="34" charset="0"/>
              </a:rPr>
              <a:t>FROM</a:t>
            </a:r>
            <a:r>
              <a:rPr lang="en-GB" dirty="0">
                <a:latin typeface="Lucida Sans" panose="020B0602030504020204" pitchFamily="34" charset="0"/>
              </a:rPr>
              <a:t> clause that defines a derived table, if that query references any other table or column that appears earlier in the same FROM </a:t>
            </a:r>
            <a:r>
              <a:rPr lang="en-GB" dirty="0" smtClean="0">
                <a:latin typeface="Lucida Sans" panose="020B0602030504020204" pitchFamily="34" charset="0"/>
              </a:rPr>
              <a:t>clause </a:t>
            </a:r>
            <a:r>
              <a:rPr lang="en-GB" dirty="0">
                <a:latin typeface="Lucida Sans" panose="020B0602030504020204" pitchFamily="34" charset="0"/>
              </a:rPr>
              <a:t>than the query that defines the derived table</a:t>
            </a:r>
            <a:r>
              <a:rPr lang="en-GB" dirty="0" smtClean="0">
                <a:latin typeface="Lucida Sans" panose="020B0602030504020204" pitchFamily="34" charset="0"/>
              </a:rPr>
              <a:t>.</a:t>
            </a:r>
          </a:p>
          <a:p>
            <a:pPr algn="just"/>
            <a:endParaRPr lang="en-IN" dirty="0">
              <a:latin typeface="Lucida Sans" panose="020B0602030504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1" y="1856510"/>
            <a:ext cx="12067309" cy="5001490"/>
          </a:xfrm>
          <a:prstGeom prst="rect">
            <a:avLst/>
          </a:prstGeom>
        </p:spPr>
      </p:pic>
    </p:spTree>
    <p:extLst>
      <p:ext uri="{BB962C8B-B14F-4D97-AF65-F5344CB8AC3E}">
        <p14:creationId xmlns:p14="http://schemas.microsoft.com/office/powerpoint/2010/main" val="2986380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124690"/>
            <a:ext cx="11928763" cy="1413164"/>
          </a:xfrm>
        </p:spPr>
        <p:txBody>
          <a:bodyPr/>
          <a:lstStyle/>
          <a:p>
            <a:r>
              <a:rPr lang="en-IN" dirty="0" smtClean="0"/>
              <a:t>            </a:t>
            </a:r>
            <a:r>
              <a:rPr lang="en-IN" sz="3600" b="1" u="sng" dirty="0" smtClean="0">
                <a:solidFill>
                  <a:srgbClr val="FF0000"/>
                </a:solidFill>
                <a:latin typeface="Lucida Sans" panose="020B0602030504020204" pitchFamily="34" charset="0"/>
              </a:rPr>
              <a:t>Self study: </a:t>
            </a:r>
            <a:endParaRPr lang="en-IN" sz="3600" b="1" u="sng" dirty="0">
              <a:solidFill>
                <a:srgbClr val="008000"/>
              </a:solidFill>
              <a:latin typeface="Lucida Sans" panose="020B0602030504020204" pitchFamily="34" charset="0"/>
            </a:endParaRPr>
          </a:p>
        </p:txBody>
      </p:sp>
      <p:sp>
        <p:nvSpPr>
          <p:cNvPr id="3" name="Content Placeholder 2"/>
          <p:cNvSpPr>
            <a:spLocks noGrp="1"/>
          </p:cNvSpPr>
          <p:nvPr>
            <p:ph idx="1"/>
          </p:nvPr>
        </p:nvSpPr>
        <p:spPr>
          <a:xfrm>
            <a:off x="277091" y="1288474"/>
            <a:ext cx="10851157" cy="5167744"/>
          </a:xfrm>
        </p:spPr>
        <p:txBody>
          <a:bodyPr/>
          <a:lstStyle/>
          <a:p>
            <a:r>
              <a:rPr lang="en-IN" sz="3600" dirty="0">
                <a:latin typeface="Lucida Sans" panose="020B0602030504020204" pitchFamily="34" charset="0"/>
              </a:rPr>
              <a:t>SQL </a:t>
            </a:r>
            <a:r>
              <a:rPr lang="en-IN" sz="3600" dirty="0" smtClean="0">
                <a:latin typeface="Lucida Sans" panose="020B0602030504020204" pitchFamily="34" charset="0"/>
              </a:rPr>
              <a:t>– Indexes.</a:t>
            </a:r>
            <a:endParaRPr lang="en-IN" sz="3600" dirty="0">
              <a:latin typeface="Lucida Sans" panose="020B0602030504020204" pitchFamily="34" charset="0"/>
            </a:endParaRPr>
          </a:p>
          <a:p>
            <a:r>
              <a:rPr lang="en-GB" sz="3600" dirty="0">
                <a:latin typeface="Lucida Sans" panose="020B0602030504020204" pitchFamily="34" charset="0"/>
              </a:rPr>
              <a:t>SQL - TOP, LIMIT or ROWNUM </a:t>
            </a:r>
            <a:r>
              <a:rPr lang="en-GB" sz="3600" dirty="0" smtClean="0">
                <a:latin typeface="Lucida Sans" panose="020B0602030504020204" pitchFamily="34" charset="0"/>
              </a:rPr>
              <a:t>Clause.</a:t>
            </a:r>
            <a:endParaRPr lang="en-GB" sz="3600" dirty="0">
              <a:latin typeface="Lucida Sans" panose="020B0602030504020204" pitchFamily="34" charset="0"/>
            </a:endParaRPr>
          </a:p>
          <a:p>
            <a:r>
              <a:rPr lang="en-IN" sz="3600" dirty="0">
                <a:latin typeface="Lucida Sans" panose="020B0602030504020204" pitchFamily="34" charset="0"/>
              </a:rPr>
              <a:t>SQL - Wildcard </a:t>
            </a:r>
            <a:r>
              <a:rPr lang="en-IN" sz="3600" dirty="0" smtClean="0">
                <a:latin typeface="Lucida Sans" panose="020B0602030504020204" pitchFamily="34" charset="0"/>
              </a:rPr>
              <a:t>Operators.</a:t>
            </a:r>
            <a:endParaRPr lang="en-IN" sz="3600" dirty="0">
              <a:latin typeface="Lucida Sans" panose="020B0602030504020204" pitchFamily="34" charset="0"/>
            </a:endParaRPr>
          </a:p>
          <a:p>
            <a:r>
              <a:rPr lang="en-IN" sz="3600" dirty="0">
                <a:latin typeface="Lucida Sans" panose="020B0602030504020204" pitchFamily="34" charset="0"/>
              </a:rPr>
              <a:t>SQL - TRUNCATE TABLE </a:t>
            </a:r>
            <a:r>
              <a:rPr lang="en-IN" sz="3600" dirty="0" smtClean="0">
                <a:latin typeface="Lucida Sans" panose="020B0602030504020204" pitchFamily="34" charset="0"/>
              </a:rPr>
              <a:t>Command.</a:t>
            </a:r>
            <a:endParaRPr lang="en-IN" sz="3600" dirty="0">
              <a:latin typeface="Lucida Sans" panose="020B0602030504020204" pitchFamily="34" charset="0"/>
            </a:endParaRPr>
          </a:p>
          <a:p>
            <a:r>
              <a:rPr lang="en-IN" sz="3600" dirty="0">
                <a:latin typeface="Lucida Sans" panose="020B0602030504020204" pitchFamily="34" charset="0"/>
              </a:rPr>
              <a:t>SQL - Date </a:t>
            </a:r>
            <a:r>
              <a:rPr lang="en-IN" sz="3600" dirty="0" smtClean="0">
                <a:latin typeface="Lucida Sans" panose="020B0602030504020204" pitchFamily="34" charset="0"/>
              </a:rPr>
              <a:t>Functions</a:t>
            </a:r>
            <a:r>
              <a:rPr lang="en-IN" sz="2800" b="1" dirty="0" smtClean="0">
                <a:solidFill>
                  <a:srgbClr val="C00000"/>
                </a:solidFill>
                <a:latin typeface="Lucida Sans" panose="020B0602030504020204" pitchFamily="34" charset="0"/>
              </a:rPr>
              <a:t>.( 58 Types)</a:t>
            </a:r>
            <a:endParaRPr lang="en-IN" sz="2800" b="1" dirty="0">
              <a:solidFill>
                <a:srgbClr val="C00000"/>
              </a:solidFill>
              <a:latin typeface="Lucida Sans" panose="020B0602030504020204" pitchFamily="34" charset="0"/>
            </a:endParaRPr>
          </a:p>
          <a:p>
            <a:r>
              <a:rPr lang="en-IN" sz="3600" dirty="0">
                <a:latin typeface="Lucida Sans" panose="020B0602030504020204" pitchFamily="34" charset="0"/>
              </a:rPr>
              <a:t>SQL </a:t>
            </a:r>
            <a:r>
              <a:rPr lang="en-IN" sz="3600" dirty="0" smtClean="0">
                <a:latin typeface="Lucida Sans" panose="020B0602030504020204" pitchFamily="34" charset="0"/>
              </a:rPr>
              <a:t>– Injection.</a:t>
            </a:r>
          </a:p>
        </p:txBody>
      </p:sp>
    </p:spTree>
    <p:extLst>
      <p:ext uri="{BB962C8B-B14F-4D97-AF65-F5344CB8AC3E}">
        <p14:creationId xmlns:p14="http://schemas.microsoft.com/office/powerpoint/2010/main" val="14931303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
            <a:ext cx="10906575" cy="665018"/>
          </a:xfrm>
        </p:spPr>
        <p:txBody>
          <a:bodyPr>
            <a:normAutofit/>
          </a:bodyPr>
          <a:lstStyle/>
          <a:p>
            <a:r>
              <a:rPr lang="en-IN" sz="3200" b="1" dirty="0">
                <a:solidFill>
                  <a:srgbClr val="C00000"/>
                </a:solidFill>
                <a:latin typeface="Lucida Sans" panose="020B0602030504020204" pitchFamily="34" charset="0"/>
              </a:rPr>
              <a:t>Formal Relational Query </a:t>
            </a:r>
            <a:r>
              <a:rPr lang="en-IN" sz="3200" b="1" dirty="0" smtClean="0">
                <a:solidFill>
                  <a:srgbClr val="C00000"/>
                </a:solidFill>
                <a:latin typeface="Lucida Sans" panose="020B0602030504020204" pitchFamily="34" charset="0"/>
              </a:rPr>
              <a:t>Language:</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21673" y="484910"/>
            <a:ext cx="11720945" cy="6373090"/>
          </a:xfrm>
        </p:spPr>
        <p:txBody>
          <a:bodyPr>
            <a:normAutofit fontScale="85000" lnSpcReduction="20000"/>
          </a:bodyPr>
          <a:lstStyle/>
          <a:p>
            <a:pPr algn="just">
              <a:lnSpc>
                <a:spcPct val="160000"/>
              </a:lnSpc>
            </a:pPr>
            <a:r>
              <a:rPr lang="en-IN" sz="2400" b="1" u="sng" dirty="0" smtClean="0">
                <a:solidFill>
                  <a:srgbClr val="C00000"/>
                </a:solidFill>
                <a:latin typeface="Lucida Sans" panose="020B0602030504020204" pitchFamily="34" charset="0"/>
              </a:rPr>
              <a:t>Relational Algebra</a:t>
            </a:r>
            <a:r>
              <a:rPr lang="en-IN" dirty="0" smtClean="0"/>
              <a:t>:</a:t>
            </a:r>
            <a:r>
              <a:rPr lang="en-GB" dirty="0"/>
              <a:t>  </a:t>
            </a:r>
            <a:r>
              <a:rPr lang="en-GB" dirty="0">
                <a:latin typeface="Lucida Sans" panose="020B0602030504020204" pitchFamily="34" charset="0"/>
              </a:rPr>
              <a:t>is a procedural query language, which takes instances of relations as input and yields instances of relations as output. It uses operators to perform queries. An operator can be either </a:t>
            </a:r>
            <a:r>
              <a:rPr lang="en-GB" b="1" dirty="0">
                <a:solidFill>
                  <a:srgbClr val="FF0000"/>
                </a:solidFill>
                <a:latin typeface="Lucida Sans" panose="020B0602030504020204" pitchFamily="34" charset="0"/>
              </a:rPr>
              <a:t>unary or binary</a:t>
            </a:r>
            <a:r>
              <a:rPr lang="en-GB" dirty="0" smtClean="0">
                <a:latin typeface="Lucida Sans" panose="020B0602030504020204" pitchFamily="34" charset="0"/>
              </a:rPr>
              <a:t>.</a:t>
            </a:r>
          </a:p>
          <a:p>
            <a:r>
              <a:rPr lang="en-IN" b="1" dirty="0">
                <a:solidFill>
                  <a:srgbClr val="222222"/>
                </a:solidFill>
                <a:latin typeface="Source Sans Pro"/>
              </a:rPr>
              <a:t>Basic Relational Algebra </a:t>
            </a:r>
            <a:r>
              <a:rPr lang="en-IN" b="1" dirty="0" smtClean="0">
                <a:solidFill>
                  <a:srgbClr val="222222"/>
                </a:solidFill>
                <a:latin typeface="Source Sans Pro"/>
              </a:rPr>
              <a:t>Operations: </a:t>
            </a:r>
            <a:r>
              <a:rPr lang="en-IN" dirty="0" smtClean="0">
                <a:solidFill>
                  <a:srgbClr val="222222"/>
                </a:solidFill>
                <a:latin typeface="Source Sans Pro"/>
              </a:rPr>
              <a:t>Relational </a:t>
            </a:r>
            <a:r>
              <a:rPr lang="en-IN" dirty="0">
                <a:solidFill>
                  <a:srgbClr val="222222"/>
                </a:solidFill>
                <a:latin typeface="Source Sans Pro"/>
              </a:rPr>
              <a:t>Algebra </a:t>
            </a:r>
            <a:r>
              <a:rPr lang="en-IN" dirty="0" smtClean="0">
                <a:solidFill>
                  <a:srgbClr val="222222"/>
                </a:solidFill>
                <a:latin typeface="Source Sans Pro"/>
              </a:rPr>
              <a:t>divided </a:t>
            </a:r>
            <a:r>
              <a:rPr lang="en-IN" dirty="0">
                <a:solidFill>
                  <a:srgbClr val="222222"/>
                </a:solidFill>
                <a:latin typeface="Source Sans Pro"/>
              </a:rPr>
              <a:t>in various </a:t>
            </a:r>
            <a:r>
              <a:rPr lang="en-IN" dirty="0" smtClean="0">
                <a:solidFill>
                  <a:srgbClr val="222222"/>
                </a:solidFill>
                <a:latin typeface="Source Sans Pro"/>
              </a:rPr>
              <a:t>groups:</a:t>
            </a:r>
            <a:endParaRPr lang="en-IN" dirty="0">
              <a:solidFill>
                <a:srgbClr val="222222"/>
              </a:solidFill>
              <a:latin typeface="Source Sans Pro"/>
            </a:endParaRPr>
          </a:p>
          <a:p>
            <a:r>
              <a:rPr lang="en-IN" b="1" dirty="0">
                <a:solidFill>
                  <a:srgbClr val="FF0000"/>
                </a:solidFill>
                <a:latin typeface="Source Sans Pro"/>
              </a:rPr>
              <a:t>Unary Relational Operations</a:t>
            </a:r>
          </a:p>
          <a:p>
            <a:pPr marL="457200" indent="-457200">
              <a:buFont typeface="+mj-lt"/>
              <a:buAutoNum type="arabicPeriod"/>
            </a:pPr>
            <a:r>
              <a:rPr lang="en-IN" b="1" dirty="0">
                <a:solidFill>
                  <a:srgbClr val="7030A0"/>
                </a:solidFill>
                <a:latin typeface="Source Sans Pro"/>
              </a:rPr>
              <a:t>SELECT </a:t>
            </a:r>
            <a:r>
              <a:rPr lang="en-IN" dirty="0">
                <a:solidFill>
                  <a:srgbClr val="222222"/>
                </a:solidFill>
                <a:latin typeface="Source Sans Pro"/>
              </a:rPr>
              <a:t>(symbol: </a:t>
            </a:r>
            <a:r>
              <a:rPr lang="el-GR" sz="3000" b="1" dirty="0">
                <a:solidFill>
                  <a:srgbClr val="003300"/>
                </a:solidFill>
                <a:latin typeface="Source Sans Pro"/>
              </a:rPr>
              <a:t>σ</a:t>
            </a:r>
            <a:r>
              <a:rPr lang="el-GR" dirty="0">
                <a:solidFill>
                  <a:srgbClr val="222222"/>
                </a:solidFill>
                <a:latin typeface="Source Sans Pro"/>
              </a:rPr>
              <a:t>)</a:t>
            </a:r>
          </a:p>
          <a:p>
            <a:pPr marL="457200" indent="-457200">
              <a:buFont typeface="+mj-lt"/>
              <a:buAutoNum type="arabicPeriod"/>
            </a:pPr>
            <a:r>
              <a:rPr lang="en-IN" b="1" dirty="0">
                <a:solidFill>
                  <a:srgbClr val="7030A0"/>
                </a:solidFill>
                <a:latin typeface="Source Sans Pro"/>
              </a:rPr>
              <a:t>PROJECT</a:t>
            </a:r>
            <a:r>
              <a:rPr lang="en-IN" dirty="0">
                <a:solidFill>
                  <a:srgbClr val="222222"/>
                </a:solidFill>
                <a:latin typeface="Source Sans Pro"/>
              </a:rPr>
              <a:t> (symbol: </a:t>
            </a:r>
            <a:r>
              <a:rPr lang="el-GR" sz="3000" b="1" dirty="0">
                <a:solidFill>
                  <a:srgbClr val="003300"/>
                </a:solidFill>
                <a:latin typeface="Source Sans Pro"/>
              </a:rPr>
              <a:t>π</a:t>
            </a:r>
            <a:r>
              <a:rPr lang="el-GR" dirty="0">
                <a:solidFill>
                  <a:srgbClr val="003300"/>
                </a:solidFill>
                <a:latin typeface="Source Sans Pro"/>
              </a:rPr>
              <a:t>)</a:t>
            </a:r>
          </a:p>
          <a:p>
            <a:pPr marL="457200" indent="-457200">
              <a:buFont typeface="+mj-lt"/>
              <a:buAutoNum type="arabicPeriod"/>
            </a:pPr>
            <a:r>
              <a:rPr lang="en-IN" b="1" dirty="0">
                <a:solidFill>
                  <a:srgbClr val="7030A0"/>
                </a:solidFill>
                <a:latin typeface="Source Sans Pro"/>
              </a:rPr>
              <a:t>RENAME</a:t>
            </a:r>
            <a:r>
              <a:rPr lang="en-IN" dirty="0">
                <a:solidFill>
                  <a:srgbClr val="222222"/>
                </a:solidFill>
                <a:latin typeface="Source Sans Pro"/>
              </a:rPr>
              <a:t> (symbol: </a:t>
            </a:r>
            <a:r>
              <a:rPr lang="el-GR" sz="3000" b="1" dirty="0" smtClean="0">
                <a:solidFill>
                  <a:srgbClr val="003300"/>
                </a:solidFill>
                <a:latin typeface="Times New Roman" panose="02020603050405020304" pitchFamily="18" charset="0"/>
                <a:cs typeface="Times New Roman" panose="02020603050405020304" pitchFamily="18" charset="0"/>
              </a:rPr>
              <a:t>ρ</a:t>
            </a:r>
            <a:r>
              <a:rPr lang="en-IN" dirty="0" smtClean="0">
                <a:solidFill>
                  <a:srgbClr val="222222"/>
                </a:solidFill>
                <a:latin typeface="Source Sans Pro"/>
              </a:rPr>
              <a:t>)</a:t>
            </a:r>
            <a:endParaRPr lang="en-IN" dirty="0">
              <a:solidFill>
                <a:srgbClr val="222222"/>
              </a:solidFill>
              <a:latin typeface="Source Sans Pro"/>
            </a:endParaRPr>
          </a:p>
          <a:p>
            <a:r>
              <a:rPr lang="en-IN" b="1" dirty="0">
                <a:solidFill>
                  <a:srgbClr val="FF0000"/>
                </a:solidFill>
                <a:latin typeface="Source Sans Pro"/>
              </a:rPr>
              <a:t>Relational Algebra Operations From Set Theory</a:t>
            </a:r>
          </a:p>
          <a:p>
            <a:pPr marL="457200" indent="-457200">
              <a:buFont typeface="+mj-lt"/>
              <a:buAutoNum type="arabicPeriod"/>
            </a:pPr>
            <a:r>
              <a:rPr lang="en-IN" b="1" dirty="0">
                <a:solidFill>
                  <a:srgbClr val="7030A0"/>
                </a:solidFill>
                <a:latin typeface="Source Sans Pro"/>
              </a:rPr>
              <a:t>UNION</a:t>
            </a:r>
            <a:r>
              <a:rPr lang="en-IN" dirty="0">
                <a:solidFill>
                  <a:srgbClr val="222222"/>
                </a:solidFill>
                <a:latin typeface="Source Sans Pro"/>
              </a:rPr>
              <a:t> (</a:t>
            </a:r>
            <a:r>
              <a:rPr lang="el-GR" sz="3000" b="1" dirty="0">
                <a:solidFill>
                  <a:srgbClr val="003300"/>
                </a:solidFill>
                <a:latin typeface="Source Sans Pro"/>
              </a:rPr>
              <a:t>υ</a:t>
            </a:r>
            <a:r>
              <a:rPr lang="el-GR" dirty="0">
                <a:solidFill>
                  <a:srgbClr val="222222"/>
                </a:solidFill>
                <a:latin typeface="Source Sans Pro"/>
              </a:rPr>
              <a:t>)</a:t>
            </a:r>
          </a:p>
          <a:p>
            <a:pPr marL="457200" indent="-457200">
              <a:buFont typeface="+mj-lt"/>
              <a:buAutoNum type="arabicPeriod"/>
            </a:pPr>
            <a:r>
              <a:rPr lang="en-IN" b="1" dirty="0">
                <a:solidFill>
                  <a:srgbClr val="7030A0"/>
                </a:solidFill>
                <a:latin typeface="Source Sans Pro"/>
              </a:rPr>
              <a:t>INTERSECTION</a:t>
            </a:r>
            <a:r>
              <a:rPr lang="en-IN" dirty="0">
                <a:solidFill>
                  <a:srgbClr val="222222"/>
                </a:solidFill>
                <a:latin typeface="Source Sans Pro"/>
              </a:rPr>
              <a:t> </a:t>
            </a:r>
            <a:r>
              <a:rPr lang="en-IN" dirty="0" smtClean="0">
                <a:solidFill>
                  <a:srgbClr val="222222"/>
                </a:solidFill>
                <a:latin typeface="Source Sans Pro"/>
              </a:rPr>
              <a:t>(</a:t>
            </a:r>
            <a:r>
              <a:rPr lang="en-IN" sz="2600" b="1" dirty="0" smtClean="0">
                <a:solidFill>
                  <a:srgbClr val="003300"/>
                </a:solidFill>
                <a:latin typeface="Lucida Sans" panose="020B0602030504020204" pitchFamily="34" charset="0"/>
                <a:cs typeface="Times New Roman" panose="02020603050405020304" pitchFamily="18" charset="0"/>
              </a:rPr>
              <a:t>∩</a:t>
            </a:r>
            <a:r>
              <a:rPr lang="en-IN" dirty="0" smtClean="0">
                <a:solidFill>
                  <a:srgbClr val="222222"/>
                </a:solidFill>
                <a:latin typeface="Source Sans Pro"/>
              </a:rPr>
              <a:t>)</a:t>
            </a:r>
            <a:endParaRPr lang="en-IN" dirty="0">
              <a:solidFill>
                <a:srgbClr val="222222"/>
              </a:solidFill>
              <a:latin typeface="Source Sans Pro"/>
            </a:endParaRPr>
          </a:p>
          <a:p>
            <a:pPr marL="457200" indent="-457200">
              <a:buFont typeface="+mj-lt"/>
              <a:buAutoNum type="arabicPeriod"/>
            </a:pPr>
            <a:r>
              <a:rPr lang="en-IN" b="1" dirty="0" smtClean="0">
                <a:solidFill>
                  <a:srgbClr val="7030A0"/>
                </a:solidFill>
                <a:latin typeface="Source Sans Pro"/>
              </a:rPr>
              <a:t>SET DIFFERENCE</a:t>
            </a:r>
            <a:r>
              <a:rPr lang="en-IN" dirty="0" smtClean="0">
                <a:solidFill>
                  <a:srgbClr val="222222"/>
                </a:solidFill>
                <a:latin typeface="Source Sans Pro"/>
              </a:rPr>
              <a:t> </a:t>
            </a:r>
            <a:r>
              <a:rPr lang="en-IN" dirty="0">
                <a:solidFill>
                  <a:srgbClr val="222222"/>
                </a:solidFill>
                <a:latin typeface="Source Sans Pro"/>
              </a:rPr>
              <a:t>(</a:t>
            </a:r>
            <a:r>
              <a:rPr lang="en-IN" sz="3300" b="1" dirty="0">
                <a:solidFill>
                  <a:srgbClr val="003300"/>
                </a:solidFill>
                <a:latin typeface="Source Sans Pro"/>
              </a:rPr>
              <a:t>-</a:t>
            </a:r>
            <a:r>
              <a:rPr lang="en-IN" dirty="0">
                <a:solidFill>
                  <a:srgbClr val="222222"/>
                </a:solidFill>
                <a:latin typeface="Source Sans Pro"/>
              </a:rPr>
              <a:t>)</a:t>
            </a:r>
          </a:p>
          <a:p>
            <a:pPr marL="457200" indent="-457200">
              <a:buFont typeface="+mj-lt"/>
              <a:buAutoNum type="arabicPeriod"/>
            </a:pPr>
            <a:r>
              <a:rPr lang="en-IN" b="1" dirty="0">
                <a:solidFill>
                  <a:srgbClr val="7030A0"/>
                </a:solidFill>
                <a:latin typeface="Source Sans Pro"/>
              </a:rPr>
              <a:t>CARTESIAN PRODUCT </a:t>
            </a:r>
            <a:r>
              <a:rPr lang="en-IN" dirty="0">
                <a:solidFill>
                  <a:srgbClr val="222222"/>
                </a:solidFill>
                <a:latin typeface="Source Sans Pro"/>
              </a:rPr>
              <a:t>( </a:t>
            </a:r>
            <a:r>
              <a:rPr lang="en-IN" sz="3300" b="1" dirty="0">
                <a:solidFill>
                  <a:srgbClr val="003300"/>
                </a:solidFill>
                <a:latin typeface="Source Sans Pro"/>
              </a:rPr>
              <a:t>x</a:t>
            </a:r>
            <a:r>
              <a:rPr lang="en-IN" dirty="0">
                <a:solidFill>
                  <a:srgbClr val="222222"/>
                </a:solidFill>
                <a:latin typeface="Source Sans Pro"/>
              </a:rPr>
              <a:t> )</a:t>
            </a:r>
          </a:p>
          <a:p>
            <a:r>
              <a:rPr lang="en-IN" b="1" dirty="0">
                <a:solidFill>
                  <a:srgbClr val="FF0000"/>
                </a:solidFill>
                <a:latin typeface="Source Sans Pro"/>
              </a:rPr>
              <a:t>Binary Relational Operations</a:t>
            </a:r>
          </a:p>
          <a:p>
            <a:pPr marL="457200" indent="-457200">
              <a:buFont typeface="+mj-lt"/>
              <a:buAutoNum type="arabicPeriod"/>
            </a:pPr>
            <a:r>
              <a:rPr lang="en-IN" b="1" dirty="0">
                <a:solidFill>
                  <a:srgbClr val="7030A0"/>
                </a:solidFill>
                <a:latin typeface="Source Sans Pro"/>
              </a:rPr>
              <a:t>JOIN</a:t>
            </a:r>
          </a:p>
          <a:p>
            <a:pPr marL="457200" indent="-457200">
              <a:buFont typeface="+mj-lt"/>
              <a:buAutoNum type="arabicPeriod"/>
            </a:pPr>
            <a:r>
              <a:rPr lang="en-IN" b="1" dirty="0">
                <a:solidFill>
                  <a:srgbClr val="7030A0"/>
                </a:solidFill>
                <a:latin typeface="Source Sans Pro"/>
              </a:rPr>
              <a:t>DIVISION</a:t>
            </a:r>
          </a:p>
          <a:p>
            <a:pPr algn="just"/>
            <a:endParaRPr lang="en-IN" dirty="0">
              <a:latin typeface="Lucida Sans" panose="020B0602030504020204" pitchFamily="34" charset="0"/>
            </a:endParaRPr>
          </a:p>
        </p:txBody>
      </p:sp>
    </p:spTree>
    <p:extLst>
      <p:ext uri="{BB962C8B-B14F-4D97-AF65-F5344CB8AC3E}">
        <p14:creationId xmlns:p14="http://schemas.microsoft.com/office/powerpoint/2010/main" val="24071977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166256"/>
            <a:ext cx="11017412" cy="498764"/>
          </a:xfrm>
        </p:spPr>
        <p:txBody>
          <a:bodyPr>
            <a:normAutofit fontScale="90000"/>
          </a:bodyPr>
          <a:lstStyle/>
          <a:p>
            <a:r>
              <a:rPr lang="en-IN" sz="2800" b="1" dirty="0" smtClean="0">
                <a:solidFill>
                  <a:srgbClr val="C00000"/>
                </a:solidFill>
                <a:latin typeface="Lucida Sans" panose="020B0602030504020204" pitchFamily="34" charset="0"/>
              </a:rPr>
              <a:t>Select(</a:t>
            </a:r>
            <a:r>
              <a:rPr lang="en-IN" sz="2800" b="1" cap="none" dirty="0">
                <a:solidFill>
                  <a:srgbClr val="C00000"/>
                </a:solidFill>
                <a:latin typeface="Lucida Sans" panose="020B0602030504020204" pitchFamily="34" charset="0"/>
              </a:rPr>
              <a:t>symbol:</a:t>
            </a:r>
            <a:r>
              <a:rPr lang="en-IN" sz="2800" cap="none" dirty="0">
                <a:solidFill>
                  <a:srgbClr val="222222"/>
                </a:solidFill>
                <a:latin typeface="Lucida Sans" panose="020B0602030504020204" pitchFamily="34" charset="0"/>
              </a:rPr>
              <a:t> </a:t>
            </a:r>
            <a:r>
              <a:rPr lang="el-GR" sz="3200" b="1" cap="none" dirty="0" smtClean="0">
                <a:solidFill>
                  <a:srgbClr val="00B0F0"/>
                </a:solidFill>
                <a:latin typeface="Source Sans Pro"/>
              </a:rPr>
              <a:t>σ</a:t>
            </a:r>
            <a:r>
              <a:rPr lang="en-IN" sz="2800" b="1" cap="none" dirty="0" smtClean="0">
                <a:solidFill>
                  <a:srgbClr val="C00000"/>
                </a:solidFill>
                <a:latin typeface="Lucida Sans" panose="020B0602030504020204" pitchFamily="34" charset="0"/>
              </a:rPr>
              <a:t>) : </a:t>
            </a: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10835" y="665019"/>
            <a:ext cx="11845637" cy="6567053"/>
          </a:xfrm>
        </p:spPr>
        <p:txBody>
          <a:bodyPr/>
          <a:lstStyle/>
          <a:p>
            <a:pPr algn="just"/>
            <a:r>
              <a:rPr lang="en-GB" dirty="0">
                <a:latin typeface="Lucida Sans" panose="020B0602030504020204" pitchFamily="34" charset="0"/>
              </a:rPr>
              <a:t>The </a:t>
            </a:r>
            <a:r>
              <a:rPr lang="en-GB" b="1" dirty="0">
                <a:solidFill>
                  <a:srgbClr val="FF0000"/>
                </a:solidFill>
                <a:latin typeface="Lucida Sans" panose="020B0602030504020204" pitchFamily="34" charset="0"/>
              </a:rPr>
              <a:t>SELECT</a:t>
            </a:r>
            <a:r>
              <a:rPr lang="en-GB" dirty="0">
                <a:latin typeface="Lucida Sans" panose="020B0602030504020204" pitchFamily="34" charset="0"/>
              </a:rPr>
              <a:t> operation is used for selecting a subset of the tuples according to a given selection </a:t>
            </a:r>
            <a:r>
              <a:rPr lang="en-GB" dirty="0" smtClean="0">
                <a:latin typeface="Lucida Sans" panose="020B0602030504020204" pitchFamily="34" charset="0"/>
              </a:rPr>
              <a:t>condition.</a:t>
            </a:r>
          </a:p>
          <a:p>
            <a:pPr algn="just"/>
            <a:r>
              <a:rPr lang="en-GB" dirty="0" smtClean="0">
                <a:latin typeface="Lucida Sans" panose="020B0602030504020204" pitchFamily="34" charset="0"/>
              </a:rPr>
              <a:t>The </a:t>
            </a:r>
            <a:r>
              <a:rPr lang="en-GB" b="1" dirty="0" smtClean="0">
                <a:solidFill>
                  <a:srgbClr val="FF0000"/>
                </a:solidFill>
                <a:latin typeface="Lucida Sans" panose="020B0602030504020204" pitchFamily="34" charset="0"/>
              </a:rPr>
              <a:t>selection</a:t>
            </a:r>
            <a:r>
              <a:rPr lang="en-GB" dirty="0" smtClean="0">
                <a:latin typeface="Lucida Sans" panose="020B0602030504020204" pitchFamily="34" charset="0"/>
              </a:rPr>
              <a:t> condition acts a s a filter, keeps only those tuples that satisfy the qualifying condition.</a:t>
            </a:r>
          </a:p>
          <a:p>
            <a:pPr algn="just"/>
            <a:r>
              <a:rPr lang="en-GB" dirty="0" smtClean="0">
                <a:latin typeface="Lucida Sans" panose="020B0602030504020204" pitchFamily="34" charset="0"/>
              </a:rPr>
              <a:t>Tuples satisfying the condition are selected values whereas the other tuples are discarded(filtered out).</a:t>
            </a:r>
          </a:p>
          <a:p>
            <a:pPr algn="just"/>
            <a:r>
              <a:rPr lang="en-GB" dirty="0" smtClean="0">
                <a:latin typeface="Lucida Sans" panose="020B0602030504020204" pitchFamily="34" charset="0"/>
              </a:rPr>
              <a:t>In general, the relational operators like </a:t>
            </a:r>
            <a:r>
              <a:rPr lang="en-GB" b="1" dirty="0" smtClean="0">
                <a:solidFill>
                  <a:srgbClr val="7030A0"/>
                </a:solidFill>
                <a:latin typeface="Lucida Sans" panose="020B0602030504020204" pitchFamily="34" charset="0"/>
              </a:rPr>
              <a:t>=,#,&lt;,&gt;,&gt;=,&lt;=</a:t>
            </a:r>
            <a:r>
              <a:rPr lang="en-GB" dirty="0" smtClean="0">
                <a:latin typeface="Lucida Sans" panose="020B0602030504020204" pitchFamily="34" charset="0"/>
              </a:rPr>
              <a:t> are used to </a:t>
            </a:r>
            <a:r>
              <a:rPr lang="en-GB" b="1" dirty="0" smtClean="0">
                <a:solidFill>
                  <a:srgbClr val="FF0000"/>
                </a:solidFill>
                <a:latin typeface="Lucida Sans" panose="020B0602030504020204" pitchFamily="34" charset="0"/>
              </a:rPr>
              <a:t>predicate or selection </a:t>
            </a:r>
            <a:r>
              <a:rPr lang="en-GB" dirty="0" smtClean="0">
                <a:latin typeface="Lucida Sans" panose="020B0602030504020204" pitchFamily="34" charset="0"/>
              </a:rPr>
              <a:t>condition.</a:t>
            </a:r>
          </a:p>
          <a:p>
            <a:pPr algn="just"/>
            <a:r>
              <a:rPr lang="en-GB" dirty="0" smtClean="0">
                <a:latin typeface="Lucida Sans" panose="020B0602030504020204" pitchFamily="34" charset="0"/>
              </a:rPr>
              <a:t>The general form of </a:t>
            </a:r>
            <a:r>
              <a:rPr lang="en-GB" b="1" dirty="0" smtClean="0">
                <a:solidFill>
                  <a:srgbClr val="FF0000"/>
                </a:solidFill>
                <a:latin typeface="Lucida Sans" panose="020B0602030504020204" pitchFamily="34" charset="0"/>
              </a:rPr>
              <a:t>SELECT</a:t>
            </a:r>
            <a:r>
              <a:rPr lang="en-GB" dirty="0" smtClean="0">
                <a:latin typeface="Lucida Sans" panose="020B0602030504020204" pitchFamily="34" charset="0"/>
              </a:rPr>
              <a:t> operation is as follows:</a:t>
            </a:r>
          </a:p>
          <a:p>
            <a:pPr marL="0" indent="0" algn="just">
              <a:buNone/>
            </a:pPr>
            <a:r>
              <a:rPr lang="en-GB" dirty="0">
                <a:latin typeface="Lucida Sans" panose="020B0602030504020204" pitchFamily="34" charset="0"/>
              </a:rPr>
              <a:t>	</a:t>
            </a:r>
            <a:r>
              <a:rPr lang="en-GB" dirty="0" smtClean="0">
                <a:latin typeface="Lucida Sans" panose="020B0602030504020204" pitchFamily="34" charset="0"/>
              </a:rPr>
              <a:t>		</a:t>
            </a:r>
            <a:r>
              <a:rPr lang="el-GR" sz="4000" b="1" dirty="0" smtClean="0">
                <a:solidFill>
                  <a:srgbClr val="00B0F0"/>
                </a:solidFill>
                <a:latin typeface="Times New Roman" panose="02020603050405020304" pitchFamily="18" charset="0"/>
                <a:cs typeface="Times New Roman" panose="02020603050405020304" pitchFamily="18" charset="0"/>
              </a:rPr>
              <a:t>σ</a:t>
            </a:r>
            <a:r>
              <a:rPr lang="en-IN" b="1" dirty="0" smtClean="0">
                <a:latin typeface="Lucida Sans" panose="020B0602030504020204" pitchFamily="34" charset="0"/>
                <a:cs typeface="Times New Roman" panose="02020603050405020304" pitchFamily="18" charset="0"/>
              </a:rPr>
              <a:t> &lt; </a:t>
            </a:r>
            <a:r>
              <a:rPr lang="en-IN" b="1" dirty="0" smtClean="0">
                <a:solidFill>
                  <a:srgbClr val="FF0000"/>
                </a:solidFill>
                <a:latin typeface="Lucida Sans" panose="020B0602030504020204" pitchFamily="34" charset="0"/>
                <a:cs typeface="Times New Roman" panose="02020603050405020304" pitchFamily="18" charset="0"/>
              </a:rPr>
              <a:t>SELECT</a:t>
            </a:r>
            <a:r>
              <a:rPr lang="en-IN" b="1" dirty="0" smtClean="0">
                <a:latin typeface="Lucida Sans" panose="020B0602030504020204" pitchFamily="34" charset="0"/>
                <a:cs typeface="Times New Roman" panose="02020603050405020304" pitchFamily="18" charset="0"/>
              </a:rPr>
              <a:t> Condition &gt; ( R )</a:t>
            </a:r>
          </a:p>
          <a:p>
            <a:pPr marL="0" indent="0" algn="just">
              <a:buNone/>
            </a:pPr>
            <a:r>
              <a:rPr lang="en-IN" b="1" dirty="0" smtClean="0">
                <a:latin typeface="Lucida Sans" panose="020B0602030504020204" pitchFamily="34" charset="0"/>
                <a:cs typeface="Times New Roman" panose="02020603050405020304" pitchFamily="18" charset="0"/>
              </a:rPr>
              <a:t>Where,</a:t>
            </a:r>
          </a:p>
          <a:p>
            <a:pPr marL="0" indent="0" algn="just">
              <a:buNone/>
            </a:pPr>
            <a:r>
              <a:rPr lang="en-IN" b="1" dirty="0">
                <a:latin typeface="Lucida Sans" panose="020B0602030504020204" pitchFamily="34" charset="0"/>
                <a:cs typeface="Times New Roman" panose="02020603050405020304" pitchFamily="18" charset="0"/>
              </a:rPr>
              <a:t> </a:t>
            </a:r>
            <a:r>
              <a:rPr lang="en-IN" b="1" dirty="0" smtClean="0">
                <a:latin typeface="Lucida Sans" panose="020B0602030504020204" pitchFamily="34" charset="0"/>
                <a:cs typeface="Times New Roman" panose="02020603050405020304" pitchFamily="18" charset="0"/>
              </a:rPr>
              <a:t>          </a:t>
            </a:r>
            <a:r>
              <a:rPr lang="el-GR" sz="4000" dirty="0" smtClean="0">
                <a:solidFill>
                  <a:srgbClr val="00B0F0"/>
                </a:solidFill>
                <a:latin typeface="Times New Roman" panose="02020603050405020304" pitchFamily="18" charset="0"/>
                <a:cs typeface="Times New Roman" panose="02020603050405020304" pitchFamily="18" charset="0"/>
              </a:rPr>
              <a:t>σ</a:t>
            </a:r>
            <a:r>
              <a:rPr lang="en-IN" dirty="0" smtClean="0">
                <a:latin typeface="Lucida Sans" panose="020B0602030504020204" pitchFamily="34" charset="0"/>
                <a:cs typeface="Times New Roman" panose="02020603050405020304" pitchFamily="18" charset="0"/>
              </a:rPr>
              <a:t> – is used to denote SELECT operator.</a:t>
            </a:r>
          </a:p>
          <a:p>
            <a:pPr marL="0" indent="0" algn="just">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n-IN" b="1" dirty="0" smtClean="0">
                <a:latin typeface="Lucida Sans" panose="020B0602030504020204" pitchFamily="34" charset="0"/>
                <a:cs typeface="Times New Roman" panose="02020603050405020304" pitchFamily="18" charset="0"/>
              </a:rPr>
              <a:t>Selection condition</a:t>
            </a:r>
            <a:r>
              <a:rPr lang="en-IN" dirty="0" smtClean="0">
                <a:latin typeface="Lucida Sans" panose="020B0602030504020204" pitchFamily="34" charset="0"/>
                <a:cs typeface="Times New Roman" panose="02020603050405020304" pitchFamily="18" charset="0"/>
              </a:rPr>
              <a:t> is a Boolean Expression specified on the attributes of Relation </a:t>
            </a:r>
            <a:r>
              <a:rPr lang="en-IN" b="1" dirty="0" smtClean="0">
                <a:latin typeface="Lucida Sans" panose="020B0602030504020204" pitchFamily="34" charset="0"/>
                <a:cs typeface="Times New Roman" panose="02020603050405020304" pitchFamily="18" charset="0"/>
              </a:rPr>
              <a:t>( R ).</a:t>
            </a:r>
            <a:endParaRPr lang="en-IN" b="1" dirty="0">
              <a:latin typeface="Lucida Sans" panose="020B0602030504020204" pitchFamily="34" charset="0"/>
            </a:endParaRPr>
          </a:p>
        </p:txBody>
      </p:sp>
    </p:spTree>
    <p:extLst>
      <p:ext uri="{BB962C8B-B14F-4D97-AF65-F5344CB8AC3E}">
        <p14:creationId xmlns:p14="http://schemas.microsoft.com/office/powerpoint/2010/main" val="32381450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318654"/>
            <a:ext cx="11734800" cy="1385454"/>
          </a:xfrm>
        </p:spPr>
        <p:txBody>
          <a:bodyPr/>
          <a:lstStyle/>
          <a:p>
            <a:r>
              <a:rPr lang="en-IN" sz="2800" b="1" dirty="0" smtClean="0">
                <a:solidFill>
                  <a:srgbClr val="C00000"/>
                </a:solidFill>
                <a:latin typeface="Lucida Sans" panose="020B0602030504020204" pitchFamily="34" charset="0"/>
              </a:rPr>
              <a:t>SELECT condition may have</a:t>
            </a:r>
            <a:r>
              <a:rPr lang="en-IN" sz="3200" dirty="0" smtClean="0">
                <a:solidFill>
                  <a:srgbClr val="C00000"/>
                </a:solidFill>
              </a:rPr>
              <a:t>, </a:t>
            </a:r>
            <a:endParaRPr lang="en-IN" sz="3200" dirty="0">
              <a:solidFill>
                <a:srgbClr val="C00000"/>
              </a:solidFill>
            </a:endParaRPr>
          </a:p>
        </p:txBody>
      </p:sp>
      <p:sp>
        <p:nvSpPr>
          <p:cNvPr id="3" name="Content Placeholder 2"/>
          <p:cNvSpPr>
            <a:spLocks noGrp="1"/>
          </p:cNvSpPr>
          <p:nvPr>
            <p:ph idx="1"/>
          </p:nvPr>
        </p:nvSpPr>
        <p:spPr>
          <a:xfrm>
            <a:off x="263235" y="748145"/>
            <a:ext cx="11748655" cy="5888182"/>
          </a:xfrm>
        </p:spPr>
        <p:txBody>
          <a:bodyPr>
            <a:normAutofit/>
          </a:bodyPr>
          <a:lstStyle/>
          <a:p>
            <a:pPr marL="0" indent="0" algn="ctr">
              <a:lnSpc>
                <a:spcPct val="150000"/>
              </a:lnSpc>
              <a:buNone/>
            </a:pPr>
            <a:r>
              <a:rPr lang="en-IN" sz="2400" dirty="0" smtClean="0">
                <a:solidFill>
                  <a:srgbClr val="0070C0"/>
                </a:solidFill>
                <a:latin typeface="Lucida Sans" panose="020B0602030504020204" pitchFamily="34" charset="0"/>
              </a:rPr>
              <a:t>&lt; Attrbute_name&gt; &lt;comparison Operator&gt; &lt;Constant Value&gt;</a:t>
            </a:r>
          </a:p>
          <a:p>
            <a:pPr marL="0" indent="0" algn="ctr">
              <a:lnSpc>
                <a:spcPct val="150000"/>
              </a:lnSpc>
              <a:buNone/>
            </a:pPr>
            <a:r>
              <a:rPr lang="en-IN" sz="2400" dirty="0" smtClean="0">
                <a:solidFill>
                  <a:srgbClr val="0070C0"/>
                </a:solidFill>
                <a:latin typeface="Lucida Sans" panose="020B0602030504020204" pitchFamily="34" charset="0"/>
              </a:rPr>
              <a:t>OR</a:t>
            </a:r>
          </a:p>
          <a:p>
            <a:pPr marL="0" indent="0" algn="ctr">
              <a:lnSpc>
                <a:spcPct val="150000"/>
              </a:lnSpc>
              <a:buNone/>
            </a:pPr>
            <a:r>
              <a:rPr lang="en-IN" sz="2400" dirty="0" smtClean="0">
                <a:solidFill>
                  <a:srgbClr val="0070C0"/>
                </a:solidFill>
                <a:latin typeface="Lucida Sans" panose="020B0602030504020204" pitchFamily="34" charset="0"/>
              </a:rPr>
              <a:t>&lt;Attribute_name&gt; &lt;Comparison Operator&gt; &lt;Attribute_Name&gt;</a:t>
            </a:r>
            <a:endParaRPr lang="en-IN" sz="2400" dirty="0">
              <a:solidFill>
                <a:srgbClr val="0070C0"/>
              </a:solidFill>
              <a:latin typeface="Lucida Sans" panose="020B0602030504020204" pitchFamily="34" charset="0"/>
            </a:endParaRPr>
          </a:p>
          <a:p>
            <a:pPr>
              <a:lnSpc>
                <a:spcPct val="150000"/>
              </a:lnSpc>
            </a:pPr>
            <a:r>
              <a:rPr lang="en-IN" b="1" dirty="0" smtClean="0">
                <a:solidFill>
                  <a:srgbClr val="C00000"/>
                </a:solidFill>
                <a:latin typeface="Lucida Sans" panose="020B0602030504020204" pitchFamily="34" charset="0"/>
              </a:rPr>
              <a:t>Clauses</a:t>
            </a:r>
            <a:r>
              <a:rPr lang="en-IN" dirty="0" smtClean="0">
                <a:latin typeface="Lucida Sans" panose="020B0602030504020204" pitchFamily="34" charset="0"/>
              </a:rPr>
              <a:t> can be arbitrarily connected by the Boolean Operators </a:t>
            </a:r>
            <a:r>
              <a:rPr lang="en-IN" b="1" dirty="0" smtClean="0">
                <a:solidFill>
                  <a:srgbClr val="C00000"/>
                </a:solidFill>
                <a:latin typeface="Lucida Sans" panose="020B0602030504020204" pitchFamily="34" charset="0"/>
              </a:rPr>
              <a:t>AND,OR and NOT </a:t>
            </a:r>
            <a:r>
              <a:rPr lang="en-IN" dirty="0" smtClean="0">
                <a:latin typeface="Lucida Sans" panose="020B0602030504020204" pitchFamily="34" charset="0"/>
              </a:rPr>
              <a:t>to form a general selection condition.</a:t>
            </a:r>
          </a:p>
          <a:p>
            <a:pPr>
              <a:lnSpc>
                <a:spcPct val="150000"/>
              </a:lnSpc>
            </a:pPr>
            <a:r>
              <a:rPr lang="en-IN" sz="2400" b="1" dirty="0" smtClean="0">
                <a:solidFill>
                  <a:srgbClr val="7030A0"/>
                </a:solidFill>
                <a:latin typeface="Lucida Sans" panose="020B0602030504020204" pitchFamily="34" charset="0"/>
              </a:rPr>
              <a:t>Example</a:t>
            </a:r>
            <a:r>
              <a:rPr lang="en-IN" b="1" dirty="0" smtClean="0">
                <a:solidFill>
                  <a:srgbClr val="7030A0"/>
                </a:solidFill>
                <a:latin typeface="Lucida Sans" panose="020B0602030504020204" pitchFamily="34" charset="0"/>
              </a:rPr>
              <a:t> </a:t>
            </a:r>
            <a:r>
              <a:rPr lang="en-IN" dirty="0" smtClean="0">
                <a:latin typeface="Lucida Sans" panose="020B0602030504020204" pitchFamily="34" charset="0"/>
              </a:rPr>
              <a:t>:    </a:t>
            </a:r>
          </a:p>
          <a:p>
            <a:pPr marL="0" indent="0">
              <a:lnSpc>
                <a:spcPct val="150000"/>
              </a:lnSpc>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l-GR" sz="3200" dirty="0" smtClean="0">
                <a:solidFill>
                  <a:srgbClr val="00B0F0"/>
                </a:solidFill>
                <a:latin typeface="Times New Roman" panose="02020603050405020304" pitchFamily="18" charset="0"/>
                <a:cs typeface="Times New Roman" panose="02020603050405020304" pitchFamily="18" charset="0"/>
              </a:rPr>
              <a:t>σ</a:t>
            </a:r>
            <a:r>
              <a:rPr lang="en-IN" sz="3200" dirty="0" smtClean="0">
                <a:solidFill>
                  <a:srgbClr val="00B0F0"/>
                </a:solidFill>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n-IN" dirty="0" err="1" smtClean="0">
                <a:latin typeface="Lucida Sans" panose="020B0602030504020204" pitchFamily="34" charset="0"/>
                <a:cs typeface="Times New Roman" panose="02020603050405020304" pitchFamily="18" charset="0"/>
              </a:rPr>
              <a:t>Dep_no</a:t>
            </a:r>
            <a:r>
              <a:rPr lang="en-IN" dirty="0" smtClean="0">
                <a:latin typeface="Lucida Sans" panose="020B0602030504020204" pitchFamily="34" charset="0"/>
                <a:cs typeface="Times New Roman" panose="02020603050405020304" pitchFamily="18" charset="0"/>
              </a:rPr>
              <a:t>=4 AND Salary&gt;25000) OR ( </a:t>
            </a:r>
            <a:r>
              <a:rPr lang="en-IN" dirty="0" err="1" smtClean="0">
                <a:latin typeface="Lucida Sans" panose="020B0602030504020204" pitchFamily="34" charset="0"/>
                <a:cs typeface="Times New Roman" panose="02020603050405020304" pitchFamily="18" charset="0"/>
              </a:rPr>
              <a:t>Dep_no</a:t>
            </a:r>
            <a:r>
              <a:rPr lang="en-IN" dirty="0" smtClean="0">
                <a:latin typeface="Lucida Sans" panose="020B0602030504020204" pitchFamily="34" charset="0"/>
                <a:cs typeface="Times New Roman" panose="02020603050405020304" pitchFamily="18" charset="0"/>
              </a:rPr>
              <a:t>=5 AND Salary&gt;30000) ( EMPLOYEE).</a:t>
            </a:r>
            <a:endParaRPr lang="en-IN" dirty="0">
              <a:latin typeface="Lucida Sans" panose="020B0602030504020204" pitchFamily="34" charset="0"/>
            </a:endParaRPr>
          </a:p>
        </p:txBody>
      </p:sp>
    </p:spTree>
    <p:extLst>
      <p:ext uri="{BB962C8B-B14F-4D97-AF65-F5344CB8AC3E}">
        <p14:creationId xmlns:p14="http://schemas.microsoft.com/office/powerpoint/2010/main" val="110557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3" y="0"/>
            <a:ext cx="12170535" cy="824248"/>
          </a:xfrm>
        </p:spPr>
        <p:txBody>
          <a:bodyPr>
            <a:normAutofit fontScale="90000"/>
          </a:bodyPr>
          <a:lstStyle/>
          <a:p>
            <a:r>
              <a:rPr lang="en-IN" dirty="0" smtClean="0"/>
              <a:t>    Difference between SQL </a:t>
            </a:r>
            <a:r>
              <a:rPr lang="en-IN" dirty="0" err="1" smtClean="0"/>
              <a:t>vs</a:t>
            </a:r>
            <a:r>
              <a:rPr lang="en-IN" dirty="0" smtClean="0"/>
              <a:t> Dynamic SQL</a:t>
            </a:r>
            <a:endParaRPr lang="en-IN" dirty="0"/>
          </a:p>
        </p:txBody>
      </p:sp>
      <p:sp>
        <p:nvSpPr>
          <p:cNvPr id="3" name="Content Placeholder 2"/>
          <p:cNvSpPr>
            <a:spLocks noGrp="1"/>
          </p:cNvSpPr>
          <p:nvPr>
            <p:ph idx="1"/>
          </p:nvPr>
        </p:nvSpPr>
        <p:spPr>
          <a:xfrm>
            <a:off x="180303" y="1043188"/>
            <a:ext cx="10947945" cy="5589431"/>
          </a:xfrm>
        </p:spPr>
        <p:txBody>
          <a:bodyPr>
            <a:normAutofit/>
          </a:bodyPr>
          <a:lstStyle/>
          <a:p>
            <a:pPr marL="0" indent="0" fontAlgn="base">
              <a:buNone/>
            </a:pPr>
            <a:r>
              <a:rPr lang="en-GB" dirty="0" smtClean="0"/>
              <a:t>                                     DECLARE </a:t>
            </a:r>
            <a:r>
              <a:rPr lang="en-GB" dirty="0"/>
              <a:t>@</a:t>
            </a:r>
            <a:r>
              <a:rPr lang="en-GB" dirty="0" err="1"/>
              <a:t>tablename</a:t>
            </a:r>
            <a:r>
              <a:rPr lang="en-GB" dirty="0"/>
              <a:t> AS </a:t>
            </a:r>
            <a:r>
              <a:rPr lang="en-GB" b="1" dirty="0"/>
              <a:t>NVARCHAR</a:t>
            </a:r>
            <a:r>
              <a:rPr lang="en-GB" dirty="0"/>
              <a:t>(255) = </a:t>
            </a:r>
            <a:r>
              <a:rPr lang="en-GB" dirty="0" err="1"/>
              <a:t>N'dbo.Table</a:t>
            </a:r>
            <a:r>
              <a:rPr lang="en-GB" dirty="0"/>
              <a:t>';</a:t>
            </a:r>
          </a:p>
          <a:p>
            <a:pPr marL="0" indent="0" fontAlgn="base">
              <a:buNone/>
            </a:pPr>
            <a:r>
              <a:rPr lang="en-GB" dirty="0" smtClean="0"/>
              <a:t>                                     SELECT </a:t>
            </a:r>
            <a:r>
              <a:rPr lang="en-GB" dirty="0"/>
              <a:t>*</a:t>
            </a:r>
          </a:p>
          <a:p>
            <a:pPr marL="0" indent="0" fontAlgn="base">
              <a:buNone/>
            </a:pPr>
            <a:r>
              <a:rPr lang="en-GB" dirty="0" smtClean="0"/>
              <a:t>                                     FROM </a:t>
            </a:r>
            <a:r>
              <a:rPr lang="en-GB" dirty="0"/>
              <a:t>@</a:t>
            </a:r>
            <a:r>
              <a:rPr lang="en-GB" dirty="0" err="1" smtClean="0"/>
              <a:t>tablename</a:t>
            </a:r>
            <a:endParaRPr lang="en-GB" dirty="0" smtClean="0"/>
          </a:p>
          <a:p>
            <a:pPr marL="0" indent="0" fontAlgn="base">
              <a:buNone/>
            </a:pPr>
            <a:endParaRPr lang="en-GB" dirty="0"/>
          </a:p>
          <a:p>
            <a:pPr marL="0" indent="0" fontAlgn="base">
              <a:buNone/>
            </a:pPr>
            <a:r>
              <a:rPr lang="en-GB" dirty="0" smtClean="0"/>
              <a:t>                                  ( ****** </a:t>
            </a:r>
            <a:r>
              <a:rPr lang="en-GB" dirty="0"/>
              <a:t>this code will </a:t>
            </a:r>
            <a:r>
              <a:rPr lang="en-GB" dirty="0" smtClean="0"/>
              <a:t>fail******)</a:t>
            </a:r>
          </a:p>
          <a:p>
            <a:pPr marL="0" indent="0" fontAlgn="base">
              <a:buNone/>
            </a:pPr>
            <a:endParaRPr lang="en-GB" dirty="0"/>
          </a:p>
          <a:p>
            <a:pPr fontAlgn="base"/>
            <a:r>
              <a:rPr lang="en-GB" b="1" dirty="0">
                <a:solidFill>
                  <a:srgbClr val="FF0000"/>
                </a:solidFill>
              </a:rPr>
              <a:t>Dynamic SQL Example –</a:t>
            </a:r>
          </a:p>
          <a:p>
            <a:pPr marL="0" indent="0" fontAlgn="base">
              <a:buNone/>
            </a:pPr>
            <a:endParaRPr lang="en-GB" dirty="0" smtClean="0"/>
          </a:p>
          <a:p>
            <a:pPr marL="0" indent="0" fontAlgn="base">
              <a:buNone/>
            </a:pPr>
            <a:r>
              <a:rPr lang="en-GB" dirty="0"/>
              <a:t>	</a:t>
            </a:r>
            <a:r>
              <a:rPr lang="en-GB" dirty="0" smtClean="0"/>
              <a:t>		Table </a:t>
            </a:r>
            <a:r>
              <a:rPr lang="en-GB" b="1" dirty="0"/>
              <a:t>name</a:t>
            </a:r>
            <a:r>
              <a:rPr lang="en-GB" dirty="0"/>
              <a:t> (FROM clause).</a:t>
            </a:r>
          </a:p>
          <a:p>
            <a:pPr marL="0" indent="0" fontAlgn="base">
              <a:buNone/>
            </a:pPr>
            <a:r>
              <a:rPr lang="en-GB" dirty="0" smtClean="0"/>
              <a:t>			Database </a:t>
            </a:r>
            <a:r>
              <a:rPr lang="en-GB" b="1" dirty="0"/>
              <a:t>name</a:t>
            </a:r>
            <a:r>
              <a:rPr lang="en-GB" dirty="0"/>
              <a:t> (USE clause).</a:t>
            </a:r>
          </a:p>
          <a:p>
            <a:pPr marL="0" indent="0" fontAlgn="base">
              <a:buNone/>
            </a:pPr>
            <a:r>
              <a:rPr lang="en-GB" dirty="0" smtClean="0"/>
              <a:t>			Column </a:t>
            </a:r>
            <a:r>
              <a:rPr lang="en-GB" b="1" dirty="0"/>
              <a:t>names</a:t>
            </a:r>
            <a:r>
              <a:rPr lang="en-GB" dirty="0"/>
              <a:t> (SELECT, WHERE, GROUP BY, HAVING, and ORDER </a:t>
            </a:r>
            <a:r>
              <a:rPr lang="en-GB" dirty="0" smtClean="0"/>
              <a:t> </a:t>
            </a:r>
          </a:p>
          <a:p>
            <a:pPr marL="0" indent="0" fontAlgn="base">
              <a:buNone/>
            </a:pPr>
            <a:r>
              <a:rPr lang="en-GB" dirty="0"/>
              <a:t> </a:t>
            </a:r>
            <a:r>
              <a:rPr lang="en-GB" dirty="0" smtClean="0"/>
              <a:t>                                           BY </a:t>
            </a:r>
            <a:r>
              <a:rPr lang="en-GB" dirty="0"/>
              <a:t>clauses).</a:t>
            </a:r>
          </a:p>
          <a:p>
            <a:pPr marL="0" indent="0" fontAlgn="base">
              <a:buNone/>
            </a:pPr>
            <a:r>
              <a:rPr lang="en-GB" b="1" dirty="0" smtClean="0"/>
              <a:t>			Lists</a:t>
            </a:r>
            <a:r>
              <a:rPr lang="en-GB" dirty="0" smtClean="0"/>
              <a:t> </a:t>
            </a:r>
            <a:r>
              <a:rPr lang="en-GB" dirty="0"/>
              <a:t>(IN, PIVOT clauses).</a:t>
            </a:r>
          </a:p>
          <a:p>
            <a:endParaRPr lang="en-IN" dirty="0"/>
          </a:p>
        </p:txBody>
      </p:sp>
    </p:spTree>
    <p:extLst>
      <p:ext uri="{BB962C8B-B14F-4D97-AF65-F5344CB8AC3E}">
        <p14:creationId xmlns:p14="http://schemas.microsoft.com/office/powerpoint/2010/main" val="525598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96982"/>
            <a:ext cx="11017412" cy="706582"/>
          </a:xfrm>
        </p:spPr>
        <p:txBody>
          <a:bodyPr>
            <a:normAutofit/>
          </a:bodyPr>
          <a:lstStyle/>
          <a:p>
            <a:r>
              <a:rPr lang="en-IN" sz="3100" b="1" dirty="0" smtClean="0">
                <a:solidFill>
                  <a:srgbClr val="C00000"/>
                </a:solidFill>
                <a:latin typeface="Lucida Sans" panose="020B0602030504020204" pitchFamily="34" charset="0"/>
              </a:rPr>
              <a:t>SELECT operation is </a:t>
            </a:r>
            <a:r>
              <a:rPr lang="en-IN" sz="2800" b="1" dirty="0" smtClean="0">
                <a:solidFill>
                  <a:srgbClr val="C00000"/>
                </a:solidFill>
                <a:latin typeface="Lucida Sans" panose="020B0602030504020204" pitchFamily="34" charset="0"/>
              </a:rPr>
              <a:t>cumulative,</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 y="678873"/>
            <a:ext cx="12067309" cy="5860472"/>
          </a:xfrm>
        </p:spPr>
        <p:txBody>
          <a:bodyPr>
            <a:normAutofit/>
          </a:bodyPr>
          <a:lstStyle/>
          <a:p>
            <a:pPr>
              <a:lnSpc>
                <a:spcPct val="200000"/>
              </a:lnSpc>
            </a:pPr>
            <a:r>
              <a:rPr lang="el-GR" sz="2800" dirty="0" smtClean="0">
                <a:solidFill>
                  <a:srgbClr val="00B0F0"/>
                </a:solidFill>
                <a:latin typeface="Lucida Sans" panose="020B0602030504020204" pitchFamily="34" charset="0"/>
              </a:rPr>
              <a:t>σ</a:t>
            </a:r>
            <a:r>
              <a:rPr lang="en-IN" sz="2300" dirty="0" smtClean="0">
                <a:latin typeface="Lucida Sans" panose="020B0602030504020204" pitchFamily="34" charset="0"/>
              </a:rPr>
              <a:t>&lt;condition-1&gt; (</a:t>
            </a:r>
            <a:r>
              <a:rPr lang="el-GR" sz="2300" b="1" dirty="0" smtClean="0">
                <a:solidFill>
                  <a:srgbClr val="00B0F0"/>
                </a:solidFill>
                <a:latin typeface="Times New Roman" panose="02020603050405020304" pitchFamily="18" charset="0"/>
                <a:cs typeface="Times New Roman" panose="02020603050405020304" pitchFamily="18" charset="0"/>
              </a:rPr>
              <a:t>σ</a:t>
            </a:r>
            <a:r>
              <a:rPr lang="en-IN" sz="2300" dirty="0" smtClean="0">
                <a:latin typeface="Lucida Sans" panose="020B0602030504020204" pitchFamily="34" charset="0"/>
                <a:cs typeface="Times New Roman" panose="02020603050405020304" pitchFamily="18" charset="0"/>
              </a:rPr>
              <a:t>&lt; Condition-2&gt; ( R ) ) = </a:t>
            </a:r>
            <a:r>
              <a:rPr lang="el-GR" sz="2300" b="1" dirty="0" smtClean="0">
                <a:solidFill>
                  <a:srgbClr val="00B0F0"/>
                </a:solidFill>
                <a:latin typeface="Times New Roman" panose="02020603050405020304" pitchFamily="18" charset="0"/>
                <a:cs typeface="Times New Roman" panose="02020603050405020304" pitchFamily="18" charset="0"/>
              </a:rPr>
              <a:t>σ</a:t>
            </a:r>
            <a:r>
              <a:rPr lang="en-IN" sz="2300" dirty="0" smtClean="0">
                <a:latin typeface="Lucida Sans" panose="020B0602030504020204" pitchFamily="34" charset="0"/>
                <a:cs typeface="Times New Roman" panose="02020603050405020304" pitchFamily="18" charset="0"/>
              </a:rPr>
              <a:t>&lt; Condition-2&gt; (</a:t>
            </a:r>
            <a:r>
              <a:rPr lang="el-GR" sz="2300" b="1" dirty="0" smtClean="0">
                <a:solidFill>
                  <a:srgbClr val="00B0F0"/>
                </a:solidFill>
                <a:latin typeface="Times New Roman" panose="02020603050405020304" pitchFamily="18" charset="0"/>
                <a:cs typeface="Times New Roman" panose="02020603050405020304" pitchFamily="18" charset="0"/>
              </a:rPr>
              <a:t>σ</a:t>
            </a:r>
            <a:r>
              <a:rPr lang="en-IN" sz="2300" dirty="0" smtClean="0">
                <a:latin typeface="Lucida Sans" panose="020B0602030504020204" pitchFamily="34" charset="0"/>
                <a:cs typeface="Times New Roman" panose="02020603050405020304" pitchFamily="18" charset="0"/>
              </a:rPr>
              <a:t>&lt; Condition-1&gt; ( R ) ).</a:t>
            </a:r>
          </a:p>
          <a:p>
            <a:pPr>
              <a:lnSpc>
                <a:spcPct val="200000"/>
              </a:lnSpc>
            </a:pPr>
            <a:r>
              <a:rPr lang="en-IN" sz="2300" i="1" dirty="0" smtClean="0">
                <a:solidFill>
                  <a:srgbClr val="002060"/>
                </a:solidFill>
                <a:latin typeface="Lucida Sans" panose="020B0602030504020204" pitchFamily="34" charset="0"/>
                <a:cs typeface="Times New Roman" panose="02020603050405020304" pitchFamily="18" charset="0"/>
              </a:rPr>
              <a:t>Here, a sequence of SELECT’s can be applied in any order</a:t>
            </a:r>
            <a:r>
              <a:rPr lang="en-IN" sz="2300" dirty="0" smtClean="0">
                <a:solidFill>
                  <a:srgbClr val="002060"/>
                </a:solidFill>
                <a:latin typeface="Lucida Sans" panose="020B0602030504020204" pitchFamily="34" charset="0"/>
                <a:cs typeface="Times New Roman" panose="02020603050405020304" pitchFamily="18" charset="0"/>
              </a:rPr>
              <a:t>.</a:t>
            </a:r>
          </a:p>
          <a:p>
            <a:pPr>
              <a:lnSpc>
                <a:spcPct val="200000"/>
              </a:lnSpc>
            </a:pPr>
            <a:r>
              <a:rPr lang="en-IN" sz="2300" dirty="0" smtClean="0">
                <a:latin typeface="Lucida Sans" panose="020B0602030504020204" pitchFamily="34" charset="0"/>
                <a:cs typeface="Times New Roman" panose="02020603050405020304" pitchFamily="18" charset="0"/>
              </a:rPr>
              <a:t>In addition , we can always combine a </a:t>
            </a:r>
            <a:r>
              <a:rPr lang="en-IN" sz="2300" b="1" dirty="0" smtClean="0">
                <a:solidFill>
                  <a:srgbClr val="0070C0"/>
                </a:solidFill>
                <a:latin typeface="Lucida Sans" panose="020B0602030504020204" pitchFamily="34" charset="0"/>
                <a:cs typeface="Times New Roman" panose="02020603050405020304" pitchFamily="18" charset="0"/>
              </a:rPr>
              <a:t>CASCADE</a:t>
            </a:r>
            <a:r>
              <a:rPr lang="en-IN" sz="2300" dirty="0" smtClean="0">
                <a:latin typeface="Lucida Sans" panose="020B0602030504020204" pitchFamily="34" charset="0"/>
                <a:cs typeface="Times New Roman" panose="02020603050405020304" pitchFamily="18" charset="0"/>
              </a:rPr>
              <a:t> of </a:t>
            </a:r>
            <a:r>
              <a:rPr lang="en-IN" sz="2300" b="1" dirty="0" smtClean="0">
                <a:solidFill>
                  <a:srgbClr val="C00000"/>
                </a:solidFill>
                <a:latin typeface="Lucida Sans" panose="020B0602030504020204" pitchFamily="34" charset="0"/>
                <a:cs typeface="Times New Roman" panose="02020603050405020304" pitchFamily="18" charset="0"/>
              </a:rPr>
              <a:t>SELECT</a:t>
            </a:r>
            <a:r>
              <a:rPr lang="en-IN" sz="2300" dirty="0" smtClean="0">
                <a:latin typeface="Lucida Sans" panose="020B0602030504020204" pitchFamily="34" charset="0"/>
                <a:cs typeface="Times New Roman" panose="02020603050405020304" pitchFamily="18" charset="0"/>
              </a:rPr>
              <a:t> operations into single SELECT operation with a </a:t>
            </a:r>
            <a:r>
              <a:rPr lang="en-IN" sz="2300" b="1" dirty="0" smtClean="0">
                <a:solidFill>
                  <a:srgbClr val="7030A0"/>
                </a:solidFill>
                <a:latin typeface="Lucida Sans" panose="020B0602030504020204" pitchFamily="34" charset="0"/>
                <a:cs typeface="Times New Roman" panose="02020603050405020304" pitchFamily="18" charset="0"/>
              </a:rPr>
              <a:t>Conjunctive(AND)</a:t>
            </a:r>
            <a:r>
              <a:rPr lang="en-IN" sz="2300" dirty="0" smtClean="0">
                <a:latin typeface="Lucida Sans" panose="020B0602030504020204" pitchFamily="34" charset="0"/>
                <a:cs typeface="Times New Roman" panose="02020603050405020304" pitchFamily="18" charset="0"/>
              </a:rPr>
              <a:t> condition, i.e.,</a:t>
            </a:r>
          </a:p>
          <a:p>
            <a:pPr>
              <a:lnSpc>
                <a:spcPct val="200000"/>
              </a:lnSpc>
            </a:pPr>
            <a:r>
              <a:rPr lang="en-IN" sz="2800" b="1" dirty="0" smtClean="0">
                <a:solidFill>
                  <a:srgbClr val="00B0F0"/>
                </a:solidFill>
                <a:latin typeface="Lucida Sans" panose="020B0602030504020204" pitchFamily="34" charset="0"/>
                <a:cs typeface="Times New Roman" panose="02020603050405020304" pitchFamily="18" charset="0"/>
              </a:rPr>
              <a:t>σ</a:t>
            </a:r>
            <a:r>
              <a:rPr lang="en-IN" sz="2300" dirty="0" smtClean="0">
                <a:latin typeface="Lucida Sans" panose="020B0602030504020204" pitchFamily="34" charset="0"/>
                <a:cs typeface="Times New Roman" panose="02020603050405020304" pitchFamily="18" charset="0"/>
              </a:rPr>
              <a:t>&lt; Conditon-1&gt; (</a:t>
            </a:r>
            <a:r>
              <a:rPr lang="el-GR" sz="2400" b="1" dirty="0" smtClean="0">
                <a:solidFill>
                  <a:srgbClr val="00B0F0"/>
                </a:solidFill>
                <a:latin typeface="Times New Roman" panose="02020603050405020304" pitchFamily="18" charset="0"/>
                <a:cs typeface="Times New Roman" panose="02020603050405020304" pitchFamily="18" charset="0"/>
              </a:rPr>
              <a:t>σ</a:t>
            </a:r>
            <a:r>
              <a:rPr lang="en-IN" sz="2300" dirty="0" smtClean="0">
                <a:latin typeface="Lucida Sans" panose="020B0602030504020204" pitchFamily="34" charset="0"/>
                <a:cs typeface="Times New Roman" panose="02020603050405020304" pitchFamily="18" charset="0"/>
              </a:rPr>
              <a:t>&lt; Condition-2&gt; (….(</a:t>
            </a:r>
            <a:r>
              <a:rPr lang="el-GR" sz="2400" b="1" dirty="0" smtClean="0">
                <a:solidFill>
                  <a:srgbClr val="00B0F0"/>
                </a:solidFill>
                <a:latin typeface="Times New Roman" panose="02020603050405020304" pitchFamily="18" charset="0"/>
                <a:cs typeface="Times New Roman" panose="02020603050405020304" pitchFamily="18" charset="0"/>
              </a:rPr>
              <a:t>σ</a:t>
            </a:r>
            <a:r>
              <a:rPr lang="en-IN" sz="2300" dirty="0" smtClean="0">
                <a:latin typeface="Lucida Sans" panose="020B0602030504020204" pitchFamily="34" charset="0"/>
                <a:cs typeface="Times New Roman" panose="02020603050405020304" pitchFamily="18" charset="0"/>
              </a:rPr>
              <a:t>&lt; Condition-n&gt; ( R ) ) … )) </a:t>
            </a:r>
          </a:p>
          <a:p>
            <a:pPr marL="0" indent="0">
              <a:lnSpc>
                <a:spcPct val="200000"/>
              </a:lnSpc>
              <a:buNone/>
            </a:pPr>
            <a:r>
              <a:rPr lang="en-IN" sz="2300" dirty="0">
                <a:latin typeface="Lucida Sans" panose="020B0602030504020204" pitchFamily="34" charset="0"/>
                <a:cs typeface="Times New Roman" panose="02020603050405020304" pitchFamily="18" charset="0"/>
              </a:rPr>
              <a:t> </a:t>
            </a:r>
            <a:r>
              <a:rPr lang="en-IN" sz="2300" dirty="0" smtClean="0">
                <a:latin typeface="Lucida Sans" panose="020B0602030504020204" pitchFamily="34" charset="0"/>
                <a:cs typeface="Times New Roman" panose="02020603050405020304" pitchFamily="18" charset="0"/>
              </a:rPr>
              <a:t>                 = </a:t>
            </a:r>
            <a:r>
              <a:rPr lang="el-GR" sz="2400" b="1" dirty="0" smtClean="0">
                <a:solidFill>
                  <a:srgbClr val="00B0F0"/>
                </a:solidFill>
                <a:latin typeface="Times New Roman" panose="02020603050405020304" pitchFamily="18" charset="0"/>
                <a:cs typeface="Times New Roman" panose="02020603050405020304" pitchFamily="18" charset="0"/>
              </a:rPr>
              <a:t>σ</a:t>
            </a:r>
            <a:r>
              <a:rPr lang="en-IN" sz="2300" dirty="0" smtClean="0">
                <a:latin typeface="Lucida Sans" panose="020B0602030504020204" pitchFamily="34" charset="0"/>
                <a:cs typeface="Times New Roman" panose="02020603050405020304" pitchFamily="18" charset="0"/>
              </a:rPr>
              <a:t>&lt; Condition-1&gt; </a:t>
            </a:r>
            <a:r>
              <a:rPr lang="en-IN" sz="2300" dirty="0" smtClean="0">
                <a:solidFill>
                  <a:srgbClr val="7030A0"/>
                </a:solidFill>
                <a:latin typeface="Lucida Sans" panose="020B0602030504020204" pitchFamily="34" charset="0"/>
                <a:cs typeface="Times New Roman" panose="02020603050405020304" pitchFamily="18" charset="0"/>
              </a:rPr>
              <a:t>AND</a:t>
            </a:r>
            <a:r>
              <a:rPr lang="en-IN" sz="2300" dirty="0" smtClean="0">
                <a:latin typeface="Lucida Sans" panose="020B0602030504020204" pitchFamily="34" charset="0"/>
                <a:cs typeface="Times New Roman" panose="02020603050405020304" pitchFamily="18" charset="0"/>
              </a:rPr>
              <a:t> &lt; Condition-2&gt; </a:t>
            </a:r>
            <a:r>
              <a:rPr lang="en-IN" sz="2300" dirty="0" smtClean="0">
                <a:solidFill>
                  <a:srgbClr val="7030A0"/>
                </a:solidFill>
                <a:latin typeface="Lucida Sans" panose="020B0602030504020204" pitchFamily="34" charset="0"/>
                <a:cs typeface="Times New Roman" panose="02020603050405020304" pitchFamily="18" charset="0"/>
              </a:rPr>
              <a:t>AND…..AND</a:t>
            </a:r>
            <a:r>
              <a:rPr lang="en-IN" sz="2300" dirty="0" smtClean="0">
                <a:latin typeface="Lucida Sans" panose="020B0602030504020204" pitchFamily="34" charset="0"/>
                <a:cs typeface="Times New Roman" panose="02020603050405020304" pitchFamily="18" charset="0"/>
              </a:rPr>
              <a:t>&lt; Condition-n&gt; ( R ).</a:t>
            </a:r>
            <a:endParaRPr lang="en-IN" sz="2300" dirty="0">
              <a:latin typeface="Lucida Sans" panose="020B0602030504020204" pitchFamily="34" charset="0"/>
            </a:endParaRPr>
          </a:p>
        </p:txBody>
      </p:sp>
    </p:spTree>
    <p:extLst>
      <p:ext uri="{BB962C8B-B14F-4D97-AF65-F5344CB8AC3E}">
        <p14:creationId xmlns:p14="http://schemas.microsoft.com/office/powerpoint/2010/main" val="24598370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166254"/>
            <a:ext cx="10058400" cy="748145"/>
          </a:xfrm>
        </p:spPr>
        <p:txBody>
          <a:bodyPr>
            <a:noAutofit/>
          </a:bodyPr>
          <a:lstStyle/>
          <a:p>
            <a:r>
              <a:rPr lang="en-IN" sz="3200" b="1" dirty="0">
                <a:solidFill>
                  <a:srgbClr val="C00000"/>
                </a:solidFill>
                <a:latin typeface="Lucida Sans" panose="020B0602030504020204" pitchFamily="34" charset="0"/>
              </a:rPr>
              <a:t>PROJECT (symbol: </a:t>
            </a:r>
            <a:r>
              <a:rPr lang="el-GR" sz="3200" b="1" dirty="0" smtClean="0">
                <a:solidFill>
                  <a:srgbClr val="00B0F0"/>
                </a:solidFill>
                <a:latin typeface="Times New Roman" panose="02020603050405020304" pitchFamily="18" charset="0"/>
                <a:cs typeface="Times New Roman" panose="02020603050405020304" pitchFamily="18" charset="0"/>
              </a:rPr>
              <a:t>π</a:t>
            </a:r>
            <a:r>
              <a:rPr lang="el-GR" sz="3200" b="1" dirty="0" smtClean="0">
                <a:solidFill>
                  <a:srgbClr val="C00000"/>
                </a:solidFill>
                <a:latin typeface="Source Sans Pro"/>
              </a:rPr>
              <a:t>)</a:t>
            </a:r>
            <a:r>
              <a:rPr lang="el-GR" sz="3200" b="1" dirty="0">
                <a:solidFill>
                  <a:srgbClr val="C00000"/>
                </a:solidFill>
                <a:latin typeface="Source Sans Pro"/>
              </a:rPr>
              <a:t/>
            </a:r>
            <a:br>
              <a:rPr lang="el-GR" sz="3200" b="1" dirty="0">
                <a:solidFill>
                  <a:srgbClr val="C00000"/>
                </a:solidFill>
                <a:latin typeface="Source Sans Pro"/>
              </a:rPr>
            </a:b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55448" y="651164"/>
            <a:ext cx="11773316" cy="5943600"/>
          </a:xfrm>
        </p:spPr>
        <p:txBody>
          <a:bodyPr>
            <a:normAutofit lnSpcReduction="10000"/>
          </a:bodyPr>
          <a:lstStyle/>
          <a:p>
            <a:r>
              <a:rPr lang="en-IN" dirty="0" smtClean="0">
                <a:latin typeface="Lucida Sans" panose="020B0602030504020204" pitchFamily="34" charset="0"/>
              </a:rPr>
              <a:t>[ the </a:t>
            </a:r>
            <a:r>
              <a:rPr lang="en-IN" dirty="0" smtClean="0">
                <a:solidFill>
                  <a:srgbClr val="C00000"/>
                </a:solidFill>
                <a:latin typeface="Lucida Sans" panose="020B0602030504020204" pitchFamily="34" charset="0"/>
              </a:rPr>
              <a:t>SELECT</a:t>
            </a:r>
            <a:r>
              <a:rPr lang="en-IN" dirty="0" smtClean="0">
                <a:latin typeface="Lucida Sans" panose="020B0602030504020204" pitchFamily="34" charset="0"/>
              </a:rPr>
              <a:t> operation selects some of the rows from the table while discarding other rows]</a:t>
            </a:r>
          </a:p>
          <a:p>
            <a:r>
              <a:rPr lang="en-IN" dirty="0" smtClean="0">
                <a:latin typeface="Lucida Sans" panose="020B0602030504020204" pitchFamily="34" charset="0"/>
              </a:rPr>
              <a:t>The </a:t>
            </a:r>
            <a:r>
              <a:rPr lang="en-IN" b="1" dirty="0" smtClean="0">
                <a:solidFill>
                  <a:srgbClr val="C00000"/>
                </a:solidFill>
                <a:latin typeface="Lucida Sans" panose="020B0602030504020204" pitchFamily="34" charset="0"/>
              </a:rPr>
              <a:t>PROJECT</a:t>
            </a:r>
            <a:r>
              <a:rPr lang="en-IN" dirty="0" smtClean="0">
                <a:latin typeface="Lucida Sans" panose="020B0602030504020204" pitchFamily="34" charset="0"/>
              </a:rPr>
              <a:t> operation selects certain columns from the table and discards the other columns.</a:t>
            </a:r>
          </a:p>
          <a:p>
            <a:r>
              <a:rPr lang="en-IN" b="1" dirty="0" smtClean="0">
                <a:solidFill>
                  <a:srgbClr val="C00000"/>
                </a:solidFill>
                <a:latin typeface="Lucida Sans" panose="020B0602030504020204" pitchFamily="34" charset="0"/>
              </a:rPr>
              <a:t>PROJECTION</a:t>
            </a:r>
            <a:r>
              <a:rPr lang="en-IN" dirty="0" smtClean="0">
                <a:latin typeface="Lucida Sans" panose="020B0602030504020204" pitchFamily="34" charset="0"/>
              </a:rPr>
              <a:t> is denoted by Greek Letter Pi ( </a:t>
            </a:r>
            <a:r>
              <a:rPr lang="el-GR" sz="2800" b="1" dirty="0" smtClean="0">
                <a:solidFill>
                  <a:srgbClr val="00B0F0"/>
                </a:solidFill>
                <a:latin typeface="Times New Roman" panose="02020603050405020304" pitchFamily="18" charset="0"/>
                <a:cs typeface="Times New Roman" panose="02020603050405020304" pitchFamily="18" charset="0"/>
              </a:rPr>
              <a:t>π</a:t>
            </a:r>
            <a:r>
              <a:rPr lang="en-IN" dirty="0" smtClean="0">
                <a:latin typeface="Times New Roman" panose="02020603050405020304" pitchFamily="18" charset="0"/>
                <a:cs typeface="Times New Roman" panose="02020603050405020304" pitchFamily="18" charset="0"/>
              </a:rPr>
              <a:t> ).</a:t>
            </a:r>
          </a:p>
          <a:p>
            <a:r>
              <a:rPr lang="en-IN" dirty="0" smtClean="0">
                <a:latin typeface="Lucida Sans" panose="020B0602030504020204" pitchFamily="34" charset="0"/>
                <a:cs typeface="Times New Roman" panose="02020603050405020304" pitchFamily="18" charset="0"/>
              </a:rPr>
              <a:t>The general form of the </a:t>
            </a:r>
            <a:r>
              <a:rPr lang="en-IN" b="1" dirty="0" smtClean="0">
                <a:solidFill>
                  <a:srgbClr val="C00000"/>
                </a:solidFill>
                <a:latin typeface="Lucida Sans" panose="020B0602030504020204" pitchFamily="34" charset="0"/>
                <a:cs typeface="Times New Roman" panose="02020603050405020304" pitchFamily="18" charset="0"/>
              </a:rPr>
              <a:t>PROJECT</a:t>
            </a:r>
            <a:r>
              <a:rPr lang="en-IN" dirty="0" smtClean="0">
                <a:latin typeface="Lucida Sans" panose="020B0602030504020204" pitchFamily="34" charset="0"/>
                <a:cs typeface="Times New Roman" panose="02020603050405020304" pitchFamily="18" charset="0"/>
              </a:rPr>
              <a:t> operation is,</a:t>
            </a:r>
          </a:p>
          <a:p>
            <a:pPr marL="0" indent="0">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l-GR" sz="3200" b="1" dirty="0" smtClean="0">
                <a:solidFill>
                  <a:srgbClr val="00B0F0"/>
                </a:solidFill>
                <a:latin typeface="Times New Roman" panose="02020603050405020304" pitchFamily="18" charset="0"/>
                <a:cs typeface="Times New Roman" panose="02020603050405020304" pitchFamily="18" charset="0"/>
              </a:rPr>
              <a:t>π</a:t>
            </a:r>
            <a:r>
              <a:rPr lang="en-IN" dirty="0" smtClean="0">
                <a:latin typeface="Times New Roman" panose="02020603050405020304" pitchFamily="18" charset="0"/>
                <a:cs typeface="Times New Roman" panose="02020603050405020304" pitchFamily="18" charset="0"/>
              </a:rPr>
              <a:t> </a:t>
            </a:r>
            <a:r>
              <a:rPr lang="en-IN" sz="2400" dirty="0" smtClean="0">
                <a:latin typeface="Lucida Sans" panose="020B0602030504020204" pitchFamily="34" charset="0"/>
                <a:cs typeface="Times New Roman" panose="02020603050405020304" pitchFamily="18" charset="0"/>
              </a:rPr>
              <a:t>&lt; Attribute List &gt; ( R ).</a:t>
            </a:r>
          </a:p>
          <a:p>
            <a:r>
              <a:rPr lang="en-IN" dirty="0" smtClean="0">
                <a:latin typeface="Lucida Sans" panose="020B0602030504020204" pitchFamily="34" charset="0"/>
                <a:cs typeface="Times New Roman" panose="02020603050405020304" pitchFamily="18" charset="0"/>
              </a:rPr>
              <a:t>The </a:t>
            </a:r>
            <a:r>
              <a:rPr lang="en-IN" dirty="0" smtClean="0">
                <a:solidFill>
                  <a:srgbClr val="FF0000"/>
                </a:solidFill>
                <a:latin typeface="Lucida Sans" panose="020B0602030504020204" pitchFamily="34" charset="0"/>
                <a:cs typeface="Times New Roman" panose="02020603050405020304" pitchFamily="18" charset="0"/>
              </a:rPr>
              <a:t>PROJECT</a:t>
            </a:r>
            <a:r>
              <a:rPr lang="en-IN" dirty="0" smtClean="0">
                <a:latin typeface="Lucida Sans" panose="020B0602030504020204" pitchFamily="34" charset="0"/>
                <a:cs typeface="Times New Roman" panose="02020603050405020304" pitchFamily="18" charset="0"/>
              </a:rPr>
              <a:t> operation removes any duplicate tuples, so the result of the </a:t>
            </a:r>
            <a:r>
              <a:rPr lang="en-IN" b="1" dirty="0" smtClean="0">
                <a:solidFill>
                  <a:srgbClr val="FF0000"/>
                </a:solidFill>
                <a:latin typeface="Lucida Sans" panose="020B0602030504020204" pitchFamily="34" charset="0"/>
                <a:cs typeface="Times New Roman" panose="02020603050405020304" pitchFamily="18" charset="0"/>
              </a:rPr>
              <a:t>PROJECT</a:t>
            </a:r>
            <a:r>
              <a:rPr lang="en-IN" dirty="0" smtClean="0">
                <a:latin typeface="Lucida Sans" panose="020B0602030504020204" pitchFamily="34" charset="0"/>
                <a:cs typeface="Times New Roman" panose="02020603050405020304" pitchFamily="18" charset="0"/>
              </a:rPr>
              <a:t> operation is a set of tuples.</a:t>
            </a:r>
          </a:p>
          <a:p>
            <a:r>
              <a:rPr lang="en-IN" b="1" dirty="0" smtClean="0">
                <a:solidFill>
                  <a:srgbClr val="7030A0"/>
                </a:solidFill>
                <a:latin typeface="Lucida Sans" panose="020B0602030504020204" pitchFamily="34" charset="0"/>
                <a:cs typeface="Times New Roman" panose="02020603050405020304" pitchFamily="18" charset="0"/>
              </a:rPr>
              <a:t>Example</a:t>
            </a:r>
            <a:r>
              <a:rPr lang="en-IN" dirty="0" smtClean="0">
                <a:latin typeface="Lucida Sans" panose="020B0602030504020204" pitchFamily="34" charset="0"/>
                <a:cs typeface="Times New Roman" panose="02020603050405020304" pitchFamily="18" charset="0"/>
              </a:rPr>
              <a:t>:	</a:t>
            </a:r>
          </a:p>
          <a:p>
            <a:pPr marL="548640" lvl="2" indent="0">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l-GR" sz="3600" b="1" dirty="0" smtClean="0">
                <a:solidFill>
                  <a:srgbClr val="00B0F0"/>
                </a:solidFill>
                <a:latin typeface="Times New Roman" panose="02020603050405020304" pitchFamily="18" charset="0"/>
                <a:cs typeface="Times New Roman" panose="02020603050405020304" pitchFamily="18" charset="0"/>
              </a:rPr>
              <a:t>π</a:t>
            </a:r>
            <a:r>
              <a:rPr lang="en-IN" dirty="0" smtClean="0">
                <a:latin typeface="Times New Roman" panose="02020603050405020304" pitchFamily="18" charset="0"/>
                <a:cs typeface="Times New Roman" panose="02020603050405020304" pitchFamily="18" charset="0"/>
              </a:rPr>
              <a:t> </a:t>
            </a:r>
            <a:r>
              <a:rPr lang="en-IN" sz="2400" dirty="0" err="1" smtClean="0">
                <a:latin typeface="Lucida Sans" panose="020B0602030504020204" pitchFamily="34" charset="0"/>
                <a:cs typeface="Times New Roman" panose="02020603050405020304" pitchFamily="18" charset="0"/>
              </a:rPr>
              <a:t>Lname</a:t>
            </a:r>
            <a:r>
              <a:rPr lang="en-IN" sz="2400" dirty="0" smtClean="0">
                <a:latin typeface="Lucida Sans" panose="020B0602030504020204" pitchFamily="34" charset="0"/>
                <a:cs typeface="Times New Roman" panose="02020603050405020304" pitchFamily="18" charset="0"/>
              </a:rPr>
              <a:t>, </a:t>
            </a:r>
            <a:r>
              <a:rPr lang="en-IN" sz="2400" dirty="0" err="1" smtClean="0">
                <a:latin typeface="Lucida Sans" panose="020B0602030504020204" pitchFamily="34" charset="0"/>
                <a:cs typeface="Times New Roman" panose="02020603050405020304" pitchFamily="18" charset="0"/>
              </a:rPr>
              <a:t>Fname</a:t>
            </a:r>
            <a:r>
              <a:rPr lang="en-IN" sz="2400" dirty="0" smtClean="0">
                <a:latin typeface="Lucida Sans" panose="020B0602030504020204" pitchFamily="34" charset="0"/>
                <a:cs typeface="Times New Roman" panose="02020603050405020304" pitchFamily="18" charset="0"/>
              </a:rPr>
              <a:t>, Salary ( EMPLOYEE ).</a:t>
            </a:r>
          </a:p>
          <a:p>
            <a:pPr marL="0" indent="0" algn="just">
              <a:buNone/>
            </a:pPr>
            <a:r>
              <a:rPr lang="en-IN" sz="2400" b="1" u="sng" dirty="0" smtClean="0">
                <a:solidFill>
                  <a:srgbClr val="7030A0"/>
                </a:solidFill>
                <a:latin typeface="Lucida Sans" panose="020B0602030504020204" pitchFamily="34" charset="0"/>
                <a:cs typeface="Times New Roman" panose="02020603050405020304" pitchFamily="18" charset="0"/>
              </a:rPr>
              <a:t>NOTE</a:t>
            </a:r>
            <a:r>
              <a:rPr lang="en-IN" dirty="0" smtClean="0">
                <a:latin typeface="Lucida Sans" panose="020B0602030504020204" pitchFamily="34" charset="0"/>
                <a:cs typeface="Times New Roman" panose="02020603050405020304" pitchFamily="18" charset="0"/>
              </a:rPr>
              <a:t> : </a:t>
            </a:r>
            <a:r>
              <a:rPr lang="en-GB" dirty="0" smtClean="0">
                <a:solidFill>
                  <a:srgbClr val="0070C0"/>
                </a:solidFill>
                <a:latin typeface="Lucida Sans" panose="020B0602030504020204" pitchFamily="34" charset="0"/>
                <a:cs typeface="Times New Roman" panose="02020603050405020304" pitchFamily="18" charset="0"/>
              </a:rPr>
              <a:t>when </a:t>
            </a:r>
            <a:r>
              <a:rPr lang="en-GB" dirty="0">
                <a:solidFill>
                  <a:srgbClr val="0070C0"/>
                </a:solidFill>
                <a:latin typeface="Lucida Sans" panose="020B0602030504020204" pitchFamily="34" charset="0"/>
                <a:cs typeface="Times New Roman" panose="02020603050405020304" pitchFamily="18" charset="0"/>
              </a:rPr>
              <a:t>implemented in SQL standard the "default projection" returns a </a:t>
            </a:r>
            <a:r>
              <a:rPr lang="en-GB" dirty="0" smtClean="0">
                <a:solidFill>
                  <a:srgbClr val="0070C0"/>
                </a:solidFill>
                <a:latin typeface="Lucida Sans" panose="020B0602030504020204" pitchFamily="34" charset="0"/>
                <a:cs typeface="Times New Roman" panose="02020603050405020304" pitchFamily="18" charset="0"/>
              </a:rPr>
              <a:t>multi-set </a:t>
            </a:r>
            <a:r>
              <a:rPr lang="en-GB" dirty="0">
                <a:solidFill>
                  <a:srgbClr val="0070C0"/>
                </a:solidFill>
                <a:latin typeface="Lucida Sans" panose="020B0602030504020204" pitchFamily="34" charset="0"/>
                <a:cs typeface="Times New Roman" panose="02020603050405020304" pitchFamily="18" charset="0"/>
              </a:rPr>
              <a:t>instead of a set, and the </a:t>
            </a:r>
            <a:r>
              <a:rPr lang="el-GR" sz="3600" dirty="0" smtClean="0">
                <a:solidFill>
                  <a:srgbClr val="FF0000"/>
                </a:solidFill>
                <a:latin typeface="Times New Roman" panose="02020603050405020304" pitchFamily="18" charset="0"/>
                <a:cs typeface="Times New Roman" panose="02020603050405020304" pitchFamily="18" charset="0"/>
              </a:rPr>
              <a:t>π</a:t>
            </a:r>
            <a:r>
              <a:rPr lang="en-GB" dirty="0" smtClean="0">
                <a:solidFill>
                  <a:srgbClr val="0070C0"/>
                </a:solidFill>
                <a:latin typeface="Lucida Sans" panose="020B0602030504020204" pitchFamily="34" charset="0"/>
                <a:cs typeface="Times New Roman" panose="02020603050405020304" pitchFamily="18" charset="0"/>
              </a:rPr>
              <a:t> </a:t>
            </a:r>
            <a:r>
              <a:rPr lang="en-GB" dirty="0">
                <a:solidFill>
                  <a:srgbClr val="0070C0"/>
                </a:solidFill>
                <a:latin typeface="Lucida Sans" panose="020B0602030504020204" pitchFamily="34" charset="0"/>
                <a:cs typeface="Times New Roman" panose="02020603050405020304" pitchFamily="18" charset="0"/>
              </a:rPr>
              <a:t>projection to eliminate duplicate data is obtained by the addition of the DISTINCT keyword</a:t>
            </a:r>
            <a:r>
              <a:rPr lang="en-GB" dirty="0" smtClean="0">
                <a:solidFill>
                  <a:srgbClr val="0070C0"/>
                </a:solidFill>
                <a:latin typeface="Lucida Sans" panose="020B0602030504020204" pitchFamily="34" charset="0"/>
                <a:cs typeface="Times New Roman" panose="02020603050405020304" pitchFamily="18" charset="0"/>
              </a:rPr>
              <a:t>.</a:t>
            </a:r>
          </a:p>
          <a:p>
            <a:pPr marL="0" indent="0" algn="just">
              <a:buNone/>
            </a:pPr>
            <a:endParaRPr lang="en-GB" dirty="0" smtClean="0">
              <a:solidFill>
                <a:srgbClr val="0070C0"/>
              </a:solidFill>
              <a:latin typeface="Lucida Sans" panose="020B0602030504020204" pitchFamily="34" charset="0"/>
              <a:cs typeface="Times New Roman" panose="02020603050405020304" pitchFamily="18" charset="0"/>
            </a:endParaRPr>
          </a:p>
          <a:p>
            <a:pPr marL="0" indent="0" algn="just">
              <a:buNone/>
            </a:pPr>
            <a:r>
              <a:rPr lang="en-GB" b="1" dirty="0" err="1" smtClean="0">
                <a:solidFill>
                  <a:srgbClr val="7030A0"/>
                </a:solidFill>
                <a:latin typeface="Lucida Sans" panose="020B0602030504020204" pitchFamily="34" charset="0"/>
                <a:cs typeface="Times New Roman" panose="02020603050405020304" pitchFamily="18" charset="0"/>
              </a:rPr>
              <a:t>Cummutativity</a:t>
            </a:r>
            <a:r>
              <a:rPr lang="en-GB" b="1" dirty="0" smtClean="0">
                <a:solidFill>
                  <a:srgbClr val="7030A0"/>
                </a:solidFill>
                <a:latin typeface="Lucida Sans" panose="020B0602030504020204" pitchFamily="34" charset="0"/>
                <a:cs typeface="Times New Roman" panose="02020603050405020304" pitchFamily="18" charset="0"/>
              </a:rPr>
              <a:t> does not hold in </a:t>
            </a:r>
            <a:r>
              <a:rPr lang="en-GB" b="1" dirty="0" smtClean="0">
                <a:solidFill>
                  <a:srgbClr val="FF0000"/>
                </a:solidFill>
                <a:latin typeface="Lucida Sans" panose="020B0602030504020204" pitchFamily="34" charset="0"/>
                <a:cs typeface="Times New Roman" panose="02020603050405020304" pitchFamily="18" charset="0"/>
              </a:rPr>
              <a:t>PROJECT </a:t>
            </a:r>
            <a:r>
              <a:rPr lang="en-GB" b="1" dirty="0" smtClean="0">
                <a:solidFill>
                  <a:srgbClr val="7030A0"/>
                </a:solidFill>
                <a:latin typeface="Lucida Sans" panose="020B0602030504020204" pitchFamily="34" charset="0"/>
                <a:cs typeface="Times New Roman" panose="02020603050405020304" pitchFamily="18" charset="0"/>
              </a:rPr>
              <a:t>operation.</a:t>
            </a:r>
            <a:endParaRPr lang="en-IN" b="1" dirty="0" smtClean="0">
              <a:solidFill>
                <a:srgbClr val="7030A0"/>
              </a:solidFill>
              <a:latin typeface="Lucida Sans" panose="020B0602030504020204" pitchFamily="34" charset="0"/>
              <a:cs typeface="Times New Roman" panose="02020603050405020304" pitchFamily="18" charset="0"/>
            </a:endParaRPr>
          </a:p>
          <a:p>
            <a:pPr marL="0" indent="0">
              <a:buNone/>
            </a:pPr>
            <a:endParaRPr lang="en-IN" dirty="0">
              <a:latin typeface="Lucida Sans" panose="020B0602030504020204" pitchFamily="34" charset="0"/>
            </a:endParaRPr>
          </a:p>
        </p:txBody>
      </p:sp>
    </p:spTree>
    <p:extLst>
      <p:ext uri="{BB962C8B-B14F-4D97-AF65-F5344CB8AC3E}">
        <p14:creationId xmlns:p14="http://schemas.microsoft.com/office/powerpoint/2010/main" val="11139426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98765"/>
            <a:ext cx="10975848" cy="263236"/>
          </a:xfrm>
        </p:spPr>
        <p:txBody>
          <a:bodyPr>
            <a:normAutofit fontScale="90000"/>
          </a:bodyPr>
          <a:lstStyle/>
          <a:p>
            <a:r>
              <a:rPr lang="en-IN" sz="3100" b="1" dirty="0">
                <a:solidFill>
                  <a:srgbClr val="C00000"/>
                </a:solidFill>
                <a:latin typeface="Lucida Sans" panose="020B0602030504020204" pitchFamily="34" charset="0"/>
              </a:rPr>
              <a:t>RENAME</a:t>
            </a:r>
            <a:r>
              <a:rPr lang="en-IN" sz="3100" dirty="0">
                <a:solidFill>
                  <a:srgbClr val="C00000"/>
                </a:solidFill>
                <a:latin typeface="Lucida Sans" panose="020B0602030504020204" pitchFamily="34" charset="0"/>
              </a:rPr>
              <a:t> (symbol: </a:t>
            </a:r>
            <a:r>
              <a:rPr lang="el-GR" sz="3100" b="1" dirty="0">
                <a:solidFill>
                  <a:srgbClr val="00B0F0"/>
                </a:solidFill>
                <a:latin typeface="Times New Roman" panose="02020603050405020304" pitchFamily="18" charset="0"/>
                <a:cs typeface="Times New Roman" panose="02020603050405020304" pitchFamily="18" charset="0"/>
              </a:rPr>
              <a:t>ρ</a:t>
            </a:r>
            <a:r>
              <a:rPr lang="en-IN" sz="3100" dirty="0" smtClean="0">
                <a:solidFill>
                  <a:srgbClr val="C00000"/>
                </a:solidFill>
                <a:latin typeface="Lucida Sans" panose="020B0602030504020204" pitchFamily="34" charset="0"/>
              </a:rPr>
              <a:t>)</a:t>
            </a:r>
            <a:r>
              <a:rPr lang="en-IN" dirty="0">
                <a:solidFill>
                  <a:srgbClr val="C00000"/>
                </a:solidFill>
                <a:latin typeface="Source Sans Pro"/>
              </a:rPr>
              <a:t/>
            </a:r>
            <a:br>
              <a:rPr lang="en-IN" dirty="0">
                <a:solidFill>
                  <a:srgbClr val="C00000"/>
                </a:solidFill>
                <a:latin typeface="Source Sans Pro"/>
              </a:rPr>
            </a:br>
            <a:endParaRPr lang="en-IN" dirty="0">
              <a:solidFill>
                <a:srgbClr val="C00000"/>
              </a:solidFill>
            </a:endParaRPr>
          </a:p>
        </p:txBody>
      </p:sp>
      <p:sp>
        <p:nvSpPr>
          <p:cNvPr id="3" name="Content Placeholder 2"/>
          <p:cNvSpPr>
            <a:spLocks noGrp="1"/>
          </p:cNvSpPr>
          <p:nvPr>
            <p:ph idx="1"/>
          </p:nvPr>
        </p:nvSpPr>
        <p:spPr>
          <a:xfrm>
            <a:off x="152399" y="498765"/>
            <a:ext cx="11804073" cy="6359235"/>
          </a:xfrm>
        </p:spPr>
        <p:txBody>
          <a:bodyPr>
            <a:noAutofit/>
          </a:bodyPr>
          <a:lstStyle/>
          <a:p>
            <a:pPr>
              <a:lnSpc>
                <a:spcPct val="120000"/>
              </a:lnSpc>
            </a:pPr>
            <a:r>
              <a:rPr lang="en-IN" dirty="0" smtClean="0">
                <a:latin typeface="Lucida Sans" panose="020B0602030504020204" pitchFamily="34" charset="0"/>
              </a:rPr>
              <a:t>Is used to </a:t>
            </a:r>
            <a:r>
              <a:rPr lang="en-IN" b="1" dirty="0" smtClean="0">
                <a:solidFill>
                  <a:srgbClr val="FF0000"/>
                </a:solidFill>
                <a:latin typeface="Lucida Sans" panose="020B0602030504020204" pitchFamily="34" charset="0"/>
              </a:rPr>
              <a:t>RENAME</a:t>
            </a:r>
            <a:r>
              <a:rPr lang="en-IN" dirty="0" smtClean="0">
                <a:latin typeface="Lucida Sans" panose="020B0602030504020204" pitchFamily="34" charset="0"/>
              </a:rPr>
              <a:t> either relation name or attributes names or both.- as a unary operator.</a:t>
            </a:r>
          </a:p>
          <a:p>
            <a:pPr>
              <a:lnSpc>
                <a:spcPct val="120000"/>
              </a:lnSpc>
            </a:pPr>
            <a:r>
              <a:rPr lang="en-IN" dirty="0" smtClean="0">
                <a:latin typeface="Lucida Sans" panose="020B0602030504020204" pitchFamily="34" charset="0"/>
              </a:rPr>
              <a:t>The general form is as follows,</a:t>
            </a:r>
          </a:p>
          <a:p>
            <a:pPr marL="0" indent="0">
              <a:lnSpc>
                <a:spcPct val="100000"/>
              </a:lnSpc>
              <a:buNone/>
            </a:pPr>
            <a:r>
              <a:rPr lang="en-IN" dirty="0">
                <a:latin typeface="Lucida Sans" panose="020B0602030504020204" pitchFamily="34" charset="0"/>
              </a:rPr>
              <a:t>	</a:t>
            </a:r>
            <a:r>
              <a:rPr lang="en-IN" dirty="0" smtClean="0">
                <a:latin typeface="Lucida Sans" panose="020B0602030504020204" pitchFamily="34" charset="0"/>
              </a:rPr>
              <a:t>		</a:t>
            </a:r>
            <a:r>
              <a:rPr lang="el-GR" sz="2400" dirty="0" smtClean="0">
                <a:solidFill>
                  <a:srgbClr val="00B0F0"/>
                </a:solidFill>
                <a:latin typeface="Times New Roman" panose="02020603050405020304" pitchFamily="18" charset="0"/>
                <a:cs typeface="Times New Roman" panose="02020603050405020304" pitchFamily="18" charset="0"/>
              </a:rPr>
              <a:t>ρ</a:t>
            </a:r>
            <a:r>
              <a:rPr lang="en-IN" dirty="0" smtClean="0">
                <a:latin typeface="Lucida Sans" panose="020B0602030504020204" pitchFamily="34" charset="0"/>
                <a:cs typeface="Times New Roman" panose="02020603050405020304" pitchFamily="18" charset="0"/>
              </a:rPr>
              <a:t> S </a:t>
            </a:r>
            <a:r>
              <a:rPr lang="en-IN" b="1" dirty="0" smtClean="0">
                <a:latin typeface="Lucida Sans" panose="020B0602030504020204" pitchFamily="34" charset="0"/>
                <a:cs typeface="Times New Roman" panose="02020603050405020304" pitchFamily="18" charset="0"/>
              </a:rPr>
              <a:t>( a1,a2,a3,,,,,,,, an) ( R )</a:t>
            </a:r>
          </a:p>
          <a:p>
            <a:pPr marL="0" indent="0">
              <a:lnSpc>
                <a:spcPct val="100000"/>
              </a:lnSpc>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n-IN" b="1" dirty="0" smtClean="0">
                <a:solidFill>
                  <a:srgbClr val="7030A0"/>
                </a:solidFill>
                <a:latin typeface="Lucida Sans" panose="020B0602030504020204" pitchFamily="34" charset="0"/>
                <a:cs typeface="Times New Roman" panose="02020603050405020304" pitchFamily="18" charset="0"/>
              </a:rPr>
              <a:t>OR</a:t>
            </a:r>
          </a:p>
          <a:p>
            <a:pPr marL="0" indent="0">
              <a:lnSpc>
                <a:spcPct val="100000"/>
              </a:lnSpc>
              <a:buNone/>
            </a:pPr>
            <a:r>
              <a:rPr lang="en-IN" dirty="0">
                <a:solidFill>
                  <a:srgbClr val="00B0F0"/>
                </a:solidFill>
                <a:latin typeface="Lucida Sans" panose="020B0602030504020204" pitchFamily="34" charset="0"/>
                <a:cs typeface="Times New Roman" panose="02020603050405020304" pitchFamily="18" charset="0"/>
              </a:rPr>
              <a:t> </a:t>
            </a:r>
            <a:r>
              <a:rPr lang="en-IN" dirty="0" smtClean="0">
                <a:solidFill>
                  <a:srgbClr val="00B0F0"/>
                </a:solidFill>
                <a:latin typeface="Lucida Sans" panose="020B0602030504020204" pitchFamily="34" charset="0"/>
                <a:cs typeface="Times New Roman" panose="02020603050405020304" pitchFamily="18" charset="0"/>
              </a:rPr>
              <a:t>                                 </a:t>
            </a:r>
            <a:r>
              <a:rPr lang="el-GR" sz="2400" dirty="0" smtClean="0">
                <a:solidFill>
                  <a:srgbClr val="00B0F0"/>
                </a:solidFill>
                <a:latin typeface="Times New Roman" panose="02020603050405020304" pitchFamily="18" charset="0"/>
                <a:cs typeface="Times New Roman" panose="02020603050405020304" pitchFamily="18" charset="0"/>
              </a:rPr>
              <a:t>ρ</a:t>
            </a:r>
            <a:r>
              <a:rPr lang="en-IN" dirty="0" smtClean="0">
                <a:solidFill>
                  <a:srgbClr val="00B0F0"/>
                </a:solidFill>
                <a:latin typeface="Lucida Sans" panose="020B0602030504020204" pitchFamily="34" charset="0"/>
                <a:cs typeface="Times New Roman" panose="02020603050405020304" pitchFamily="18" charset="0"/>
              </a:rPr>
              <a:t> </a:t>
            </a:r>
            <a:r>
              <a:rPr lang="en-IN" b="1" dirty="0" smtClean="0">
                <a:latin typeface="Lucida Sans" panose="020B0602030504020204" pitchFamily="34" charset="0"/>
                <a:cs typeface="Times New Roman" panose="02020603050405020304" pitchFamily="18" charset="0"/>
              </a:rPr>
              <a:t>S( R )</a:t>
            </a:r>
          </a:p>
          <a:p>
            <a:pPr marL="0" indent="0">
              <a:lnSpc>
                <a:spcPct val="100000"/>
              </a:lnSpc>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n-IN" b="1" dirty="0" smtClean="0">
                <a:solidFill>
                  <a:srgbClr val="7030A0"/>
                </a:solidFill>
                <a:latin typeface="Lucida Sans" panose="020B0602030504020204" pitchFamily="34" charset="0"/>
                <a:cs typeface="Times New Roman" panose="02020603050405020304" pitchFamily="18" charset="0"/>
              </a:rPr>
              <a:t>OR</a:t>
            </a:r>
          </a:p>
          <a:p>
            <a:pPr marL="0" indent="0">
              <a:lnSpc>
                <a:spcPct val="100000"/>
              </a:lnSpc>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r>
              <a:rPr lang="el-GR" sz="2400" dirty="0" smtClean="0">
                <a:solidFill>
                  <a:srgbClr val="00B0F0"/>
                </a:solidFill>
                <a:latin typeface="Times New Roman" panose="02020603050405020304" pitchFamily="18" charset="0"/>
                <a:cs typeface="Times New Roman" panose="02020603050405020304" pitchFamily="18" charset="0"/>
              </a:rPr>
              <a:t>ρ</a:t>
            </a:r>
            <a:r>
              <a:rPr lang="en-IN" dirty="0" smtClean="0">
                <a:solidFill>
                  <a:srgbClr val="00B0F0"/>
                </a:solidFill>
                <a:latin typeface="Lucida Sans" panose="020B0602030504020204" pitchFamily="34" charset="0"/>
                <a:cs typeface="Times New Roman" panose="02020603050405020304" pitchFamily="18" charset="0"/>
              </a:rPr>
              <a:t> </a:t>
            </a:r>
            <a:r>
              <a:rPr lang="en-IN" b="1" dirty="0" smtClean="0">
                <a:latin typeface="Lucida Sans" panose="020B0602030504020204" pitchFamily="34" charset="0"/>
                <a:cs typeface="Times New Roman" panose="02020603050405020304" pitchFamily="18" charset="0"/>
              </a:rPr>
              <a:t>( a1,a2,a3….an) ( R )</a:t>
            </a:r>
            <a:endParaRPr lang="en-IN" b="1" dirty="0" smtClean="0">
              <a:solidFill>
                <a:srgbClr val="00B0F0"/>
              </a:solidFill>
              <a:latin typeface="Lucida Sans" panose="020B0602030504020204" pitchFamily="34" charset="0"/>
              <a:cs typeface="Times New Roman" panose="02020603050405020304" pitchFamily="18" charset="0"/>
            </a:endParaRPr>
          </a:p>
          <a:p>
            <a:pPr marL="0" indent="0">
              <a:lnSpc>
                <a:spcPct val="100000"/>
              </a:lnSpc>
              <a:buNone/>
            </a:pPr>
            <a:r>
              <a:rPr lang="en-IN" sz="1600" dirty="0" smtClean="0">
                <a:latin typeface="Lucida Sans" panose="020B0602030504020204" pitchFamily="34" charset="0"/>
                <a:cs typeface="Times New Roman" panose="02020603050405020304" pitchFamily="18" charset="0"/>
              </a:rPr>
              <a:t>Where,</a:t>
            </a:r>
          </a:p>
          <a:p>
            <a:pPr marL="0" indent="0">
              <a:lnSpc>
                <a:spcPct val="100000"/>
              </a:lnSpc>
              <a:buNone/>
            </a:pPr>
            <a:r>
              <a:rPr lang="en-IN" sz="1600" dirty="0" smtClean="0">
                <a:latin typeface="Lucida Sans" panose="020B0602030504020204" pitchFamily="34" charset="0"/>
                <a:cs typeface="Times New Roman" panose="02020603050405020304" pitchFamily="18" charset="0"/>
              </a:rPr>
              <a:t>	</a:t>
            </a:r>
            <a:r>
              <a:rPr lang="el-GR" sz="2400" dirty="0" smtClean="0">
                <a:solidFill>
                  <a:srgbClr val="00B0F0"/>
                </a:solidFill>
                <a:latin typeface="Times New Roman" panose="02020603050405020304" pitchFamily="18" charset="0"/>
                <a:cs typeface="Times New Roman" panose="02020603050405020304" pitchFamily="18" charset="0"/>
              </a:rPr>
              <a:t>ρ</a:t>
            </a:r>
            <a:r>
              <a:rPr lang="en-IN" sz="1600" dirty="0" smtClean="0">
                <a:latin typeface="Lucida Sans" panose="020B0602030504020204" pitchFamily="34" charset="0"/>
                <a:cs typeface="Times New Roman" panose="02020603050405020304" pitchFamily="18" charset="0"/>
              </a:rPr>
              <a:t> indicates RENAME Operation and  </a:t>
            </a:r>
            <a:r>
              <a:rPr lang="en-IN" sz="2400" b="1" dirty="0" smtClean="0">
                <a:solidFill>
                  <a:srgbClr val="FF0000"/>
                </a:solidFill>
                <a:latin typeface="Lucida Sans" panose="020B0602030504020204" pitchFamily="34" charset="0"/>
                <a:cs typeface="Times New Roman" panose="02020603050405020304" pitchFamily="18" charset="0"/>
              </a:rPr>
              <a:t>S</a:t>
            </a:r>
            <a:r>
              <a:rPr lang="en-IN" sz="1600" dirty="0" smtClean="0">
                <a:latin typeface="Lucida Sans" panose="020B0602030504020204" pitchFamily="34" charset="0"/>
                <a:cs typeface="Times New Roman" panose="02020603050405020304" pitchFamily="18" charset="0"/>
              </a:rPr>
              <a:t> indicates New Relation name or Attributes Names.</a:t>
            </a:r>
            <a:r>
              <a:rPr lang="en-IN" sz="1600" dirty="0">
                <a:latin typeface="Lucida Sans" panose="020B0602030504020204" pitchFamily="34" charset="0"/>
                <a:cs typeface="Times New Roman" panose="02020603050405020304" pitchFamily="18" charset="0"/>
              </a:rPr>
              <a:t>	</a:t>
            </a:r>
            <a:endParaRPr lang="en-IN" sz="1600" dirty="0" smtClean="0">
              <a:latin typeface="Lucida Sans" panose="020B0602030504020204" pitchFamily="34" charset="0"/>
              <a:cs typeface="Times New Roman" panose="02020603050405020304" pitchFamily="18" charset="0"/>
            </a:endParaRPr>
          </a:p>
          <a:p>
            <a:pPr marL="0" indent="0">
              <a:lnSpc>
                <a:spcPct val="100000"/>
              </a:lnSpc>
              <a:buNone/>
            </a:pPr>
            <a:r>
              <a:rPr lang="en-IN" sz="1600" dirty="0" smtClean="0">
                <a:latin typeface="Lucida Sans" panose="020B0602030504020204" pitchFamily="34" charset="0"/>
                <a:cs typeface="Times New Roman" panose="02020603050405020304" pitchFamily="18" charset="0"/>
              </a:rPr>
              <a:t>In the above syntax:</a:t>
            </a:r>
          </a:p>
          <a:p>
            <a:pPr marL="0" indent="0">
              <a:lnSpc>
                <a:spcPct val="100000"/>
              </a:lnSpc>
              <a:buNone/>
            </a:pPr>
            <a:r>
              <a:rPr lang="en-IN" dirty="0" smtClean="0">
                <a:latin typeface="Lucida Sans" panose="020B0602030504020204" pitchFamily="34" charset="0"/>
                <a:cs typeface="Times New Roman" panose="02020603050405020304" pitchFamily="18" charset="0"/>
              </a:rPr>
              <a:t>The </a:t>
            </a:r>
            <a:r>
              <a:rPr lang="en-IN" dirty="0" smtClean="0">
                <a:solidFill>
                  <a:srgbClr val="C00000"/>
                </a:solidFill>
                <a:latin typeface="Lucida Sans" panose="020B0602030504020204" pitchFamily="34" charset="0"/>
                <a:cs typeface="Times New Roman" panose="02020603050405020304" pitchFamily="18" charset="0"/>
              </a:rPr>
              <a:t>first expression </a:t>
            </a:r>
            <a:r>
              <a:rPr lang="en-IN" dirty="0" smtClean="0">
                <a:latin typeface="Lucida Sans" panose="020B0602030504020204" pitchFamily="34" charset="0"/>
                <a:cs typeface="Times New Roman" panose="02020603050405020304" pitchFamily="18" charset="0"/>
              </a:rPr>
              <a:t>renames both the relation and its attributes.</a:t>
            </a:r>
          </a:p>
          <a:p>
            <a:pPr marL="0" indent="0">
              <a:lnSpc>
                <a:spcPct val="100000"/>
              </a:lnSpc>
              <a:buNone/>
            </a:pPr>
            <a:r>
              <a:rPr lang="en-IN" dirty="0" smtClean="0">
                <a:latin typeface="Lucida Sans" panose="020B0602030504020204" pitchFamily="34" charset="0"/>
                <a:cs typeface="Times New Roman" panose="02020603050405020304" pitchFamily="18" charset="0"/>
              </a:rPr>
              <a:t>The </a:t>
            </a:r>
            <a:r>
              <a:rPr lang="en-IN" dirty="0" smtClean="0">
                <a:solidFill>
                  <a:srgbClr val="C00000"/>
                </a:solidFill>
                <a:latin typeface="Lucida Sans" panose="020B0602030504020204" pitchFamily="34" charset="0"/>
                <a:cs typeface="Times New Roman" panose="02020603050405020304" pitchFamily="18" charset="0"/>
              </a:rPr>
              <a:t>second expression </a:t>
            </a:r>
            <a:r>
              <a:rPr lang="en-IN" dirty="0" smtClean="0">
                <a:latin typeface="Lucida Sans" panose="020B0602030504020204" pitchFamily="34" charset="0"/>
                <a:cs typeface="Times New Roman" panose="02020603050405020304" pitchFamily="18" charset="0"/>
              </a:rPr>
              <a:t>renames the relations only.</a:t>
            </a:r>
          </a:p>
          <a:p>
            <a:pPr marL="0" indent="0">
              <a:lnSpc>
                <a:spcPct val="100000"/>
              </a:lnSpc>
              <a:buNone/>
            </a:pPr>
            <a:r>
              <a:rPr lang="en-IN" dirty="0" smtClean="0">
                <a:latin typeface="Lucida Sans" panose="020B0602030504020204" pitchFamily="34" charset="0"/>
                <a:cs typeface="Times New Roman" panose="02020603050405020304" pitchFamily="18" charset="0"/>
              </a:rPr>
              <a:t>The </a:t>
            </a:r>
            <a:r>
              <a:rPr lang="en-IN" dirty="0" smtClean="0">
                <a:solidFill>
                  <a:srgbClr val="C00000"/>
                </a:solidFill>
                <a:latin typeface="Lucida Sans" panose="020B0602030504020204" pitchFamily="34" charset="0"/>
                <a:cs typeface="Times New Roman" panose="02020603050405020304" pitchFamily="18" charset="0"/>
              </a:rPr>
              <a:t>third expression </a:t>
            </a:r>
            <a:r>
              <a:rPr lang="en-IN" dirty="0" smtClean="0">
                <a:latin typeface="Lucida Sans" panose="020B0602030504020204" pitchFamily="34" charset="0"/>
                <a:cs typeface="Times New Roman" panose="02020603050405020304" pitchFamily="18" charset="0"/>
              </a:rPr>
              <a:t>renames the attributes only</a:t>
            </a:r>
            <a:r>
              <a:rPr lang="en-IN" sz="1600" dirty="0" smtClean="0">
                <a:latin typeface="Lucida Sans" panose="020B0602030504020204" pitchFamily="34" charset="0"/>
                <a:cs typeface="Times New Roman" panose="02020603050405020304" pitchFamily="18" charset="0"/>
              </a:rPr>
              <a:t>.</a:t>
            </a:r>
          </a:p>
          <a:p>
            <a:pPr marL="0" indent="0">
              <a:lnSpc>
                <a:spcPct val="120000"/>
              </a:lnSpc>
              <a:buNone/>
            </a:pPr>
            <a:r>
              <a:rPr lang="en-IN" dirty="0">
                <a:latin typeface="Lucida Sans" panose="020B0602030504020204" pitchFamily="34" charset="0"/>
                <a:cs typeface="Times New Roman" panose="02020603050405020304" pitchFamily="18" charset="0"/>
              </a:rPr>
              <a:t>	</a:t>
            </a:r>
            <a:r>
              <a:rPr lang="en-IN" dirty="0" smtClean="0">
                <a:latin typeface="Lucida Sans" panose="020B0602030504020204" pitchFamily="34" charset="0"/>
                <a:cs typeface="Times New Roman" panose="02020603050405020304" pitchFamily="18" charset="0"/>
              </a:rPr>
              <a:t>		</a:t>
            </a:r>
            <a:endParaRPr lang="en-IN" dirty="0">
              <a:latin typeface="Lucida Sans" panose="020B0602030504020204" pitchFamily="34" charset="0"/>
            </a:endParaRPr>
          </a:p>
        </p:txBody>
      </p:sp>
    </p:spTree>
    <p:extLst>
      <p:ext uri="{BB962C8B-B14F-4D97-AF65-F5344CB8AC3E}">
        <p14:creationId xmlns:p14="http://schemas.microsoft.com/office/powerpoint/2010/main" val="30436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38546"/>
            <a:ext cx="10948139" cy="955964"/>
          </a:xfrm>
        </p:spPr>
        <p:txBody>
          <a:bodyPr>
            <a:normAutofit/>
          </a:bodyPr>
          <a:lstStyle/>
          <a:p>
            <a:r>
              <a:rPr lang="en-IN" sz="2800" b="1" dirty="0">
                <a:solidFill>
                  <a:srgbClr val="C00000"/>
                </a:solidFill>
                <a:latin typeface="Lucida Sans" panose="020B0602030504020204" pitchFamily="34" charset="0"/>
              </a:rPr>
              <a:t>Relational Algebra Operations From Set Theory</a:t>
            </a:r>
            <a:r>
              <a:rPr lang="en-IN" sz="2800" b="1" dirty="0">
                <a:solidFill>
                  <a:srgbClr val="FF0000"/>
                </a:solidFill>
                <a:latin typeface="Lucida Sans" panose="020B0602030504020204" pitchFamily="34" charset="0"/>
              </a:rPr>
              <a:t/>
            </a:r>
            <a:br>
              <a:rPr lang="en-IN" sz="2800" b="1" dirty="0">
                <a:solidFill>
                  <a:srgbClr val="FF0000"/>
                </a:solidFill>
                <a:latin typeface="Lucida Sans" panose="020B0602030504020204" pitchFamily="34" charset="0"/>
              </a:rPr>
            </a:br>
            <a:endParaRPr lang="en-IN" sz="2800" dirty="0">
              <a:latin typeface="Lucida Sans" panose="020B0602030504020204" pitchFamily="34" charset="0"/>
            </a:endParaRPr>
          </a:p>
        </p:txBody>
      </p:sp>
      <p:sp>
        <p:nvSpPr>
          <p:cNvPr id="3" name="Content Placeholder 2"/>
          <p:cNvSpPr>
            <a:spLocks noGrp="1"/>
          </p:cNvSpPr>
          <p:nvPr>
            <p:ph idx="1"/>
          </p:nvPr>
        </p:nvSpPr>
        <p:spPr>
          <a:xfrm>
            <a:off x="180109" y="651164"/>
            <a:ext cx="11513127" cy="6206836"/>
          </a:xfrm>
        </p:spPr>
        <p:txBody>
          <a:bodyPr>
            <a:normAutofit fontScale="92500" lnSpcReduction="20000"/>
          </a:bodyPr>
          <a:lstStyle/>
          <a:p>
            <a:pPr>
              <a:lnSpc>
                <a:spcPct val="150000"/>
              </a:lnSpc>
            </a:pPr>
            <a:r>
              <a:rPr lang="en-IN" sz="2400" b="1" u="sng" dirty="0">
                <a:solidFill>
                  <a:srgbClr val="C00000"/>
                </a:solidFill>
                <a:latin typeface="Lucida Sans" panose="020B0602030504020204" pitchFamily="34" charset="0"/>
              </a:rPr>
              <a:t>UNION</a:t>
            </a:r>
            <a:r>
              <a:rPr lang="en-IN" sz="2400" u="sng" dirty="0">
                <a:solidFill>
                  <a:srgbClr val="222222"/>
                </a:solidFill>
                <a:latin typeface="Lucida Sans" panose="020B0602030504020204" pitchFamily="34" charset="0"/>
              </a:rPr>
              <a:t> </a:t>
            </a:r>
            <a:r>
              <a:rPr lang="en-IN" sz="2400" u="sng" dirty="0" smtClean="0">
                <a:solidFill>
                  <a:srgbClr val="222222"/>
                </a:solidFill>
                <a:latin typeface="Lucida Sans" panose="020B0602030504020204" pitchFamily="34" charset="0"/>
              </a:rPr>
              <a:t>( Symbol-</a:t>
            </a:r>
            <a:r>
              <a:rPr lang="el-GR" sz="2800" b="1" u="sng" dirty="0" smtClean="0">
                <a:solidFill>
                  <a:srgbClr val="00B0F0"/>
                </a:solidFill>
                <a:latin typeface="Source Sans Pro"/>
              </a:rPr>
              <a:t>υ</a:t>
            </a:r>
            <a:r>
              <a:rPr lang="el-GR" sz="2400" u="sng" dirty="0" smtClean="0">
                <a:solidFill>
                  <a:srgbClr val="222222"/>
                </a:solidFill>
                <a:latin typeface="Source Sans Pro"/>
              </a:rPr>
              <a:t>)</a:t>
            </a:r>
            <a:r>
              <a:rPr lang="en-IN" sz="2400" dirty="0" smtClean="0">
                <a:solidFill>
                  <a:srgbClr val="222222"/>
                </a:solidFill>
                <a:latin typeface="Source Sans Pro"/>
              </a:rPr>
              <a:t>: </a:t>
            </a:r>
            <a:r>
              <a:rPr lang="en-GB" dirty="0">
                <a:latin typeface="Lucida Sans" panose="020B0602030504020204" pitchFamily="34" charset="0"/>
              </a:rPr>
              <a:t>It includes all tuples that are in tables A or in B. It also eliminates duplicate tuples. So, set A UNION set B would be expressed as</a:t>
            </a:r>
            <a:r>
              <a:rPr lang="en-GB" dirty="0" smtClean="0">
                <a:latin typeface="Lucida Sans" panose="020B0602030504020204" pitchFamily="34" charset="0"/>
              </a:rPr>
              <a:t>:</a:t>
            </a:r>
          </a:p>
          <a:p>
            <a:pPr marL="0" indent="0">
              <a:lnSpc>
                <a:spcPct val="150000"/>
              </a:lnSpc>
              <a:buNone/>
            </a:pPr>
            <a:r>
              <a:rPr lang="en-GB" dirty="0">
                <a:solidFill>
                  <a:srgbClr val="222222"/>
                </a:solidFill>
                <a:latin typeface="Lucida Sans" panose="020B0602030504020204" pitchFamily="34" charset="0"/>
              </a:rPr>
              <a:t>	</a:t>
            </a:r>
            <a:r>
              <a:rPr lang="en-GB" dirty="0" smtClean="0">
                <a:solidFill>
                  <a:srgbClr val="222222"/>
                </a:solidFill>
                <a:latin typeface="Lucida Sans" panose="020B0602030504020204" pitchFamily="34" charset="0"/>
              </a:rPr>
              <a:t>	</a:t>
            </a:r>
            <a:r>
              <a:rPr lang="en-IN" sz="2800" dirty="0">
                <a:latin typeface="Lucida Sans" panose="020B0602030504020204" pitchFamily="34" charset="0"/>
              </a:rPr>
              <a:t>A </a:t>
            </a:r>
            <a:r>
              <a:rPr lang="en-IN" sz="2800" b="1" dirty="0">
                <a:solidFill>
                  <a:srgbClr val="00B0F0"/>
                </a:solidFill>
                <a:latin typeface="Lucida Sans" panose="020B0602030504020204" pitchFamily="34" charset="0"/>
              </a:rPr>
              <a:t>∪</a:t>
            </a:r>
            <a:r>
              <a:rPr lang="en-IN" sz="2800" dirty="0">
                <a:latin typeface="Lucida Sans" panose="020B0602030504020204" pitchFamily="34" charset="0"/>
              </a:rPr>
              <a:t> </a:t>
            </a:r>
            <a:r>
              <a:rPr lang="en-IN" sz="2800" dirty="0" smtClean="0">
                <a:latin typeface="Lucida Sans" panose="020B0602030504020204" pitchFamily="34" charset="0"/>
              </a:rPr>
              <a:t>B</a:t>
            </a:r>
          </a:p>
          <a:p>
            <a:pPr>
              <a:lnSpc>
                <a:spcPct val="150000"/>
              </a:lnSpc>
            </a:pPr>
            <a:r>
              <a:rPr lang="en-GB" dirty="0">
                <a:latin typeface="Lucida Sans" panose="020B0602030504020204" pitchFamily="34" charset="0"/>
              </a:rPr>
              <a:t>For a union operation to be valid, the following conditions must hold </a:t>
            </a:r>
          </a:p>
          <a:p>
            <a:pPr marL="457200" indent="-457200">
              <a:lnSpc>
                <a:spcPct val="150000"/>
              </a:lnSpc>
              <a:buFont typeface="+mj-lt"/>
              <a:buAutoNum type="arabicPeriod"/>
            </a:pPr>
            <a:r>
              <a:rPr lang="en-GB" dirty="0" smtClean="0">
                <a:latin typeface="Lucida Sans" panose="020B0602030504020204" pitchFamily="34" charset="0"/>
              </a:rPr>
              <a:t>A </a:t>
            </a:r>
            <a:r>
              <a:rPr lang="en-GB" dirty="0">
                <a:latin typeface="Lucida Sans" panose="020B0602030504020204" pitchFamily="34" charset="0"/>
              </a:rPr>
              <a:t>and </a:t>
            </a:r>
            <a:r>
              <a:rPr lang="en-GB" dirty="0" smtClean="0">
                <a:latin typeface="Lucida Sans" panose="020B0602030504020204" pitchFamily="34" charset="0"/>
              </a:rPr>
              <a:t>B </a:t>
            </a:r>
            <a:r>
              <a:rPr lang="en-GB" dirty="0">
                <a:latin typeface="Lucida Sans" panose="020B0602030504020204" pitchFamily="34" charset="0"/>
              </a:rPr>
              <a:t>must be the same number of attributes.</a:t>
            </a:r>
          </a:p>
          <a:p>
            <a:pPr marL="457200" indent="-457200">
              <a:lnSpc>
                <a:spcPct val="150000"/>
              </a:lnSpc>
              <a:buFont typeface="+mj-lt"/>
              <a:buAutoNum type="arabicPeriod"/>
            </a:pPr>
            <a:r>
              <a:rPr lang="en-GB" dirty="0">
                <a:latin typeface="Lucida Sans" panose="020B0602030504020204" pitchFamily="34" charset="0"/>
              </a:rPr>
              <a:t>Attribute domains need to be compatible.</a:t>
            </a:r>
          </a:p>
          <a:p>
            <a:pPr marL="457200" indent="-457200">
              <a:lnSpc>
                <a:spcPct val="150000"/>
              </a:lnSpc>
              <a:buFont typeface="+mj-lt"/>
              <a:buAutoNum type="arabicPeriod"/>
            </a:pPr>
            <a:r>
              <a:rPr lang="en-GB" dirty="0">
                <a:latin typeface="Lucida Sans" panose="020B0602030504020204" pitchFamily="34" charset="0"/>
              </a:rPr>
              <a:t>Duplicate tuples should be automatically removed</a:t>
            </a:r>
            <a:r>
              <a:rPr lang="en-GB" dirty="0" smtClean="0">
                <a:latin typeface="Lucida Sans" panose="020B0602030504020204" pitchFamily="34" charset="0"/>
              </a:rPr>
              <a:t>.</a:t>
            </a:r>
          </a:p>
          <a:p>
            <a:pPr>
              <a:lnSpc>
                <a:spcPct val="150000"/>
              </a:lnSpc>
            </a:pPr>
            <a:r>
              <a:rPr lang="en-GB" dirty="0" smtClean="0">
                <a:solidFill>
                  <a:srgbClr val="C00000"/>
                </a:solidFill>
                <a:latin typeface="Lucida Sans" panose="020B0602030504020204" pitchFamily="34" charset="0"/>
              </a:rPr>
              <a:t>UNION</a:t>
            </a:r>
            <a:r>
              <a:rPr lang="en-GB" dirty="0" smtClean="0">
                <a:latin typeface="Lucida Sans" panose="020B0602030504020204" pitchFamily="34" charset="0"/>
              </a:rPr>
              <a:t> is a </a:t>
            </a:r>
            <a:r>
              <a:rPr lang="en-GB" b="1" dirty="0" smtClean="0">
                <a:solidFill>
                  <a:srgbClr val="7030A0"/>
                </a:solidFill>
                <a:latin typeface="Lucida Sans" panose="020B0602030504020204" pitchFamily="34" charset="0"/>
              </a:rPr>
              <a:t>Cumulative Operation</a:t>
            </a:r>
            <a:r>
              <a:rPr lang="en-GB" dirty="0" smtClean="0">
                <a:latin typeface="Lucida Sans" panose="020B0602030504020204" pitchFamily="34" charset="0"/>
              </a:rPr>
              <a:t>:</a:t>
            </a:r>
          </a:p>
          <a:p>
            <a:pPr marL="0" indent="0">
              <a:lnSpc>
                <a:spcPct val="150000"/>
              </a:lnSpc>
              <a:buNone/>
            </a:pPr>
            <a:r>
              <a:rPr lang="en-GB" dirty="0">
                <a:latin typeface="Lucida Sans" panose="020B0602030504020204" pitchFamily="34" charset="0"/>
              </a:rPr>
              <a:t>	</a:t>
            </a:r>
            <a:r>
              <a:rPr lang="en-GB" dirty="0" smtClean="0">
                <a:latin typeface="Lucida Sans" panose="020B0602030504020204" pitchFamily="34" charset="0"/>
              </a:rPr>
              <a:t>		 A </a:t>
            </a:r>
            <a:r>
              <a:rPr lang="en-GB" b="1" dirty="0" smtClean="0">
                <a:solidFill>
                  <a:srgbClr val="00B0F0"/>
                </a:solidFill>
                <a:latin typeface="Lucida Sans" panose="020B0602030504020204" pitchFamily="34" charset="0"/>
              </a:rPr>
              <a:t>U</a:t>
            </a:r>
            <a:r>
              <a:rPr lang="en-GB" dirty="0" smtClean="0">
                <a:latin typeface="Lucida Sans" panose="020B0602030504020204" pitchFamily="34" charset="0"/>
              </a:rPr>
              <a:t> B = B </a:t>
            </a:r>
            <a:r>
              <a:rPr lang="en-GB" b="1" dirty="0" smtClean="0">
                <a:solidFill>
                  <a:srgbClr val="00B0F0"/>
                </a:solidFill>
                <a:latin typeface="Lucida Sans" panose="020B0602030504020204" pitchFamily="34" charset="0"/>
              </a:rPr>
              <a:t>U</a:t>
            </a:r>
            <a:r>
              <a:rPr lang="en-GB" dirty="0" smtClean="0">
                <a:latin typeface="Lucida Sans" panose="020B0602030504020204" pitchFamily="34" charset="0"/>
              </a:rPr>
              <a:t> A</a:t>
            </a:r>
          </a:p>
          <a:p>
            <a:pPr>
              <a:lnSpc>
                <a:spcPct val="150000"/>
              </a:lnSpc>
            </a:pPr>
            <a:r>
              <a:rPr lang="en-GB" dirty="0">
                <a:latin typeface="Lucida Sans" panose="020B0602030504020204" pitchFamily="34" charset="0"/>
              </a:rPr>
              <a:t> </a:t>
            </a:r>
            <a:r>
              <a:rPr lang="en-GB" dirty="0" smtClean="0">
                <a:latin typeface="Lucida Sans" panose="020B0602030504020204" pitchFamily="34" charset="0"/>
              </a:rPr>
              <a:t>Also, </a:t>
            </a:r>
            <a:r>
              <a:rPr lang="en-GB" b="1" dirty="0" smtClean="0">
                <a:solidFill>
                  <a:srgbClr val="7030A0"/>
                </a:solidFill>
                <a:latin typeface="Lucida Sans" panose="020B0602030504020204" pitchFamily="34" charset="0"/>
              </a:rPr>
              <a:t>Associative Operation</a:t>
            </a:r>
            <a:r>
              <a:rPr lang="en-GB" dirty="0" smtClean="0">
                <a:latin typeface="Lucida Sans" panose="020B0602030504020204" pitchFamily="34" charset="0"/>
              </a:rPr>
              <a:t>:</a:t>
            </a:r>
          </a:p>
          <a:p>
            <a:pPr marL="0" indent="0">
              <a:lnSpc>
                <a:spcPct val="150000"/>
              </a:lnSpc>
              <a:buNone/>
            </a:pPr>
            <a:r>
              <a:rPr lang="en-GB" dirty="0">
                <a:latin typeface="Lucida Sans" panose="020B0602030504020204" pitchFamily="34" charset="0"/>
              </a:rPr>
              <a:t>	</a:t>
            </a:r>
            <a:r>
              <a:rPr lang="en-GB" dirty="0" smtClean="0">
                <a:latin typeface="Lucida Sans" panose="020B0602030504020204" pitchFamily="34" charset="0"/>
              </a:rPr>
              <a:t>		A </a:t>
            </a:r>
            <a:r>
              <a:rPr lang="en-GB" b="1" dirty="0" smtClean="0">
                <a:solidFill>
                  <a:srgbClr val="00B0F0"/>
                </a:solidFill>
                <a:latin typeface="Lucida Sans" panose="020B0602030504020204" pitchFamily="34" charset="0"/>
              </a:rPr>
              <a:t>U</a:t>
            </a:r>
            <a:r>
              <a:rPr lang="en-GB" dirty="0" smtClean="0">
                <a:latin typeface="Lucida Sans" panose="020B0602030504020204" pitchFamily="34" charset="0"/>
              </a:rPr>
              <a:t> ( B </a:t>
            </a:r>
            <a:r>
              <a:rPr lang="en-GB" b="1" dirty="0" smtClean="0">
                <a:solidFill>
                  <a:srgbClr val="00B0F0"/>
                </a:solidFill>
                <a:latin typeface="Lucida Sans" panose="020B0602030504020204" pitchFamily="34" charset="0"/>
              </a:rPr>
              <a:t>U</a:t>
            </a:r>
            <a:r>
              <a:rPr lang="en-GB" dirty="0" smtClean="0">
                <a:latin typeface="Lucida Sans" panose="020B0602030504020204" pitchFamily="34" charset="0"/>
              </a:rPr>
              <a:t> T ) = ( A </a:t>
            </a:r>
            <a:r>
              <a:rPr lang="en-GB" b="1" dirty="0" smtClean="0">
                <a:solidFill>
                  <a:srgbClr val="00B0F0"/>
                </a:solidFill>
                <a:latin typeface="Lucida Sans" panose="020B0602030504020204" pitchFamily="34" charset="0"/>
              </a:rPr>
              <a:t>U</a:t>
            </a:r>
            <a:r>
              <a:rPr lang="en-GB" dirty="0" smtClean="0">
                <a:latin typeface="Lucida Sans" panose="020B0602030504020204" pitchFamily="34" charset="0"/>
              </a:rPr>
              <a:t> B ) </a:t>
            </a:r>
            <a:r>
              <a:rPr lang="en-GB" b="1" dirty="0" smtClean="0">
                <a:solidFill>
                  <a:srgbClr val="00B0F0"/>
                </a:solidFill>
                <a:latin typeface="Lucida Sans" panose="020B0602030504020204" pitchFamily="34" charset="0"/>
              </a:rPr>
              <a:t>U</a:t>
            </a:r>
            <a:r>
              <a:rPr lang="en-GB" dirty="0" smtClean="0">
                <a:latin typeface="Lucida Sans" panose="020B0602030504020204" pitchFamily="34" charset="0"/>
              </a:rPr>
              <a:t> T</a:t>
            </a:r>
          </a:p>
          <a:p>
            <a:pPr marL="822960" lvl="3" indent="0" algn="r">
              <a:buNone/>
            </a:pPr>
            <a:r>
              <a:rPr lang="en-GB" dirty="0">
                <a:latin typeface="Lucida Sans" panose="020B0602030504020204" pitchFamily="34" charset="0"/>
              </a:rPr>
              <a:t>	</a:t>
            </a:r>
            <a:r>
              <a:rPr lang="en-GB" dirty="0" smtClean="0">
                <a:latin typeface="Lucida Sans" panose="020B0602030504020204" pitchFamily="34" charset="0"/>
              </a:rPr>
              <a:t>	 </a:t>
            </a:r>
            <a:endParaRPr lang="en-GB" dirty="0">
              <a:latin typeface="Lucida Sans" panose="020B0602030504020204" pitchFamily="34" charset="0"/>
            </a:endParaRPr>
          </a:p>
          <a:p>
            <a:pPr marL="514350" indent="-514350">
              <a:buFont typeface="+mj-lt"/>
              <a:buAutoNum type="arabicPeriod"/>
            </a:pPr>
            <a:endParaRPr lang="el-GR" sz="2800" dirty="0">
              <a:solidFill>
                <a:srgbClr val="222222"/>
              </a:solidFill>
              <a:latin typeface="Source Sans Pro"/>
            </a:endParaRPr>
          </a:p>
          <a:p>
            <a:pPr marL="0" indent="0">
              <a:buNone/>
            </a:pPr>
            <a:endParaRPr lang="en-IN" dirty="0">
              <a:latin typeface="Lucida Sans" panose="020B0602030504020204" pitchFamily="34" charset="0"/>
            </a:endParaRPr>
          </a:p>
        </p:txBody>
      </p:sp>
    </p:spTree>
    <p:extLst>
      <p:ext uri="{BB962C8B-B14F-4D97-AF65-F5344CB8AC3E}">
        <p14:creationId xmlns:p14="http://schemas.microsoft.com/office/powerpoint/2010/main" val="39222500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138545"/>
            <a:ext cx="11017412" cy="526473"/>
          </a:xfrm>
        </p:spPr>
        <p:txBody>
          <a:bodyPr>
            <a:normAutofit fontScale="90000"/>
          </a:bodyPr>
          <a:lstStyle/>
          <a:p>
            <a:r>
              <a:rPr lang="en-IN" sz="2800" b="1" dirty="0">
                <a:solidFill>
                  <a:srgbClr val="C00000"/>
                </a:solidFill>
                <a:latin typeface="Lucida Sans" panose="020B0602030504020204" pitchFamily="34" charset="0"/>
              </a:rPr>
              <a:t>INTERSECTION </a:t>
            </a:r>
            <a:r>
              <a:rPr lang="en-IN" sz="2800" b="1" dirty="0" smtClean="0">
                <a:solidFill>
                  <a:srgbClr val="C00000"/>
                </a:solidFill>
                <a:latin typeface="Lucida Sans" panose="020B0602030504020204" pitchFamily="34" charset="0"/>
              </a:rPr>
              <a:t>(</a:t>
            </a:r>
            <a:r>
              <a:rPr lang="en-IN" sz="2800" b="1" dirty="0" smtClean="0">
                <a:solidFill>
                  <a:schemeClr val="tx1"/>
                </a:solidFill>
                <a:latin typeface="Lucida Sans" panose="020B0602030504020204" pitchFamily="34" charset="0"/>
              </a:rPr>
              <a:t>Symbol</a:t>
            </a:r>
            <a:r>
              <a:rPr lang="en-IN" sz="2800" b="1" dirty="0" smtClean="0">
                <a:solidFill>
                  <a:srgbClr val="C00000"/>
                </a:solidFill>
                <a:latin typeface="Lucida Sans" panose="020B0602030504020204" pitchFamily="34" charset="0"/>
              </a:rPr>
              <a:t>-</a:t>
            </a:r>
            <a:r>
              <a:rPr lang="en-IN" sz="3200" b="1" dirty="0" smtClean="0">
                <a:solidFill>
                  <a:srgbClr val="00B0F0"/>
                </a:solidFill>
                <a:latin typeface="Lucida Sans" panose="020B0602030504020204" pitchFamily="34" charset="0"/>
                <a:cs typeface="Times New Roman" panose="02020603050405020304" pitchFamily="18" charset="0"/>
              </a:rPr>
              <a:t>∩</a:t>
            </a:r>
            <a:r>
              <a:rPr lang="en-IN" sz="2800" b="1" dirty="0">
                <a:solidFill>
                  <a:srgbClr val="C00000"/>
                </a:solidFill>
                <a:latin typeface="Lucida Sans" panose="020B0602030504020204" pitchFamily="34" charset="0"/>
              </a:rPr>
              <a:t>),</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10835" y="526473"/>
            <a:ext cx="11845637" cy="6068291"/>
          </a:xfrm>
        </p:spPr>
        <p:txBody>
          <a:bodyPr>
            <a:normAutofit fontScale="92500" lnSpcReduction="10000"/>
          </a:bodyPr>
          <a:lstStyle/>
          <a:p>
            <a:pPr>
              <a:lnSpc>
                <a:spcPct val="150000"/>
              </a:lnSpc>
            </a:pPr>
            <a:r>
              <a:rPr lang="en-GB" dirty="0">
                <a:latin typeface="Lucida Sans" panose="020B0602030504020204" pitchFamily="34" charset="0"/>
              </a:rPr>
              <a:t>Defines a relation consisting of a set of all tuple that are in both A and B. However, A and B must be union-compatible</a:t>
            </a:r>
            <a:r>
              <a:rPr lang="en-GB" dirty="0" smtClean="0">
                <a:latin typeface="Lucida Sans" panose="020B0602030504020204" pitchFamily="34" charset="0"/>
              </a:rPr>
              <a:t>.</a:t>
            </a:r>
          </a:p>
          <a:p>
            <a:pPr>
              <a:lnSpc>
                <a:spcPct val="150000"/>
              </a:lnSpc>
            </a:pPr>
            <a:r>
              <a:rPr lang="en-GB" dirty="0">
                <a:latin typeface="Lucida Sans" panose="020B0602030504020204" pitchFamily="34" charset="0"/>
              </a:rPr>
              <a:t>An </a:t>
            </a:r>
            <a:r>
              <a:rPr lang="en-GB" sz="2200" b="1" dirty="0" smtClean="0">
                <a:solidFill>
                  <a:srgbClr val="C00000"/>
                </a:solidFill>
                <a:latin typeface="Lucida Sans" panose="020B0602030504020204" pitchFamily="34" charset="0"/>
              </a:rPr>
              <a:t>INTERSECTIO</a:t>
            </a:r>
            <a:r>
              <a:rPr lang="en-GB" b="1" dirty="0" smtClean="0">
                <a:solidFill>
                  <a:srgbClr val="C00000"/>
                </a:solidFill>
                <a:latin typeface="Lucida Sans" panose="020B0602030504020204" pitchFamily="34" charset="0"/>
              </a:rPr>
              <a:t>N</a:t>
            </a:r>
            <a:r>
              <a:rPr lang="en-GB" dirty="0" smtClean="0">
                <a:latin typeface="Lucida Sans" panose="020B0602030504020204" pitchFamily="34" charset="0"/>
              </a:rPr>
              <a:t> </a:t>
            </a:r>
            <a:r>
              <a:rPr lang="en-GB" dirty="0">
                <a:latin typeface="Lucida Sans" panose="020B0602030504020204" pitchFamily="34" charset="0"/>
              </a:rPr>
              <a:t>is defined by the </a:t>
            </a:r>
            <a:r>
              <a:rPr lang="en-GB" dirty="0" smtClean="0">
                <a:latin typeface="Lucida Sans" panose="020B0602030504020204" pitchFamily="34" charset="0"/>
              </a:rPr>
              <a:t>symbol- </a:t>
            </a:r>
            <a:r>
              <a:rPr lang="en-GB" sz="2800" b="1" dirty="0" smtClean="0">
                <a:solidFill>
                  <a:srgbClr val="00B0F0"/>
                </a:solidFill>
                <a:latin typeface="Lucida Sans" panose="020B0602030504020204" pitchFamily="34" charset="0"/>
              </a:rPr>
              <a:t>∩</a:t>
            </a:r>
            <a:endParaRPr lang="en-GB" sz="2800" b="1" dirty="0">
              <a:solidFill>
                <a:srgbClr val="00B0F0"/>
              </a:solidFill>
              <a:latin typeface="Lucida Sans" panose="020B0602030504020204" pitchFamily="34" charset="0"/>
            </a:endParaRPr>
          </a:p>
          <a:p>
            <a:pPr marL="0" indent="0">
              <a:lnSpc>
                <a:spcPct val="150000"/>
              </a:lnSpc>
              <a:buNone/>
            </a:pPr>
            <a:r>
              <a:rPr lang="en-GB" dirty="0" smtClean="0">
                <a:latin typeface="Lucida Sans" panose="020B0602030504020204" pitchFamily="34" charset="0"/>
              </a:rPr>
              <a:t>		</a:t>
            </a:r>
            <a:r>
              <a:rPr lang="en-GB" sz="2400" dirty="0" smtClean="0">
                <a:latin typeface="Lucida Sans" panose="020B0602030504020204" pitchFamily="34" charset="0"/>
              </a:rPr>
              <a:t>A </a:t>
            </a:r>
            <a:r>
              <a:rPr lang="en-GB" sz="2400" b="1" dirty="0">
                <a:solidFill>
                  <a:srgbClr val="00B0F0"/>
                </a:solidFill>
                <a:latin typeface="Lucida Sans" panose="020B0602030504020204" pitchFamily="34" charset="0"/>
              </a:rPr>
              <a:t>∩</a:t>
            </a:r>
            <a:r>
              <a:rPr lang="en-GB" sz="2400" dirty="0">
                <a:latin typeface="Lucida Sans" panose="020B0602030504020204" pitchFamily="34" charset="0"/>
              </a:rPr>
              <a:t> </a:t>
            </a:r>
            <a:r>
              <a:rPr lang="en-GB" sz="2400" dirty="0" smtClean="0">
                <a:latin typeface="Lucida Sans" panose="020B0602030504020204" pitchFamily="34" charset="0"/>
              </a:rPr>
              <a:t>B</a:t>
            </a:r>
          </a:p>
          <a:p>
            <a:pPr>
              <a:lnSpc>
                <a:spcPct val="150000"/>
              </a:lnSpc>
            </a:pPr>
            <a:r>
              <a:rPr lang="en-GB" sz="2400" dirty="0" smtClean="0">
                <a:latin typeface="Lucida Sans" panose="020B0602030504020204" pitchFamily="34" charset="0"/>
              </a:rPr>
              <a:t>It’s a </a:t>
            </a:r>
            <a:r>
              <a:rPr lang="en-GB" sz="2400" b="1" dirty="0" smtClean="0">
                <a:solidFill>
                  <a:srgbClr val="7030A0"/>
                </a:solidFill>
                <a:latin typeface="Lucida Sans" panose="020B0602030504020204" pitchFamily="34" charset="0"/>
              </a:rPr>
              <a:t>Cummulative Operation</a:t>
            </a:r>
            <a:r>
              <a:rPr lang="en-GB" sz="2400" dirty="0" smtClean="0">
                <a:latin typeface="Lucida Sans" panose="020B0602030504020204" pitchFamily="34" charset="0"/>
              </a:rPr>
              <a:t>:</a:t>
            </a:r>
          </a:p>
          <a:p>
            <a:pPr marL="0" indent="0">
              <a:lnSpc>
                <a:spcPct val="150000"/>
              </a:lnSpc>
              <a:buNone/>
            </a:pPr>
            <a:r>
              <a:rPr lang="en-GB" sz="2400" dirty="0">
                <a:latin typeface="Lucida Sans" panose="020B0602030504020204" pitchFamily="34" charset="0"/>
              </a:rPr>
              <a:t>	</a:t>
            </a:r>
            <a:r>
              <a:rPr lang="en-GB" sz="2400" dirty="0" smtClean="0">
                <a:latin typeface="Lucida Sans" panose="020B0602030504020204" pitchFamily="34" charset="0"/>
              </a:rPr>
              <a:t>	A </a:t>
            </a:r>
            <a:r>
              <a:rPr lang="en-GB" sz="2400" b="1" dirty="0">
                <a:solidFill>
                  <a:srgbClr val="00B0F0"/>
                </a:solidFill>
                <a:latin typeface="Lucida Sans" panose="020B0602030504020204" pitchFamily="34" charset="0"/>
              </a:rPr>
              <a:t>∩ </a:t>
            </a:r>
            <a:r>
              <a:rPr lang="en-GB" sz="2400" dirty="0" smtClean="0">
                <a:latin typeface="Lucida Sans" panose="020B0602030504020204" pitchFamily="34" charset="0"/>
              </a:rPr>
              <a:t>B</a:t>
            </a:r>
            <a:r>
              <a:rPr lang="en-GB" sz="2400" dirty="0" smtClean="0">
                <a:solidFill>
                  <a:srgbClr val="00B0F0"/>
                </a:solidFill>
                <a:latin typeface="Lucida Sans" panose="020B0602030504020204" pitchFamily="34" charset="0"/>
              </a:rPr>
              <a:t> </a:t>
            </a:r>
            <a:r>
              <a:rPr lang="en-GB" sz="2400" dirty="0" smtClean="0">
                <a:latin typeface="Lucida Sans" panose="020B0602030504020204" pitchFamily="34" charset="0"/>
              </a:rPr>
              <a:t>=</a:t>
            </a:r>
            <a:r>
              <a:rPr lang="en-GB" sz="2400" dirty="0" smtClean="0">
                <a:solidFill>
                  <a:srgbClr val="00B0F0"/>
                </a:solidFill>
                <a:latin typeface="Lucida Sans" panose="020B0602030504020204" pitchFamily="34" charset="0"/>
              </a:rPr>
              <a:t> </a:t>
            </a:r>
            <a:r>
              <a:rPr lang="en-GB" sz="2400" dirty="0" smtClean="0">
                <a:latin typeface="Lucida Sans" panose="020B0602030504020204" pitchFamily="34" charset="0"/>
              </a:rPr>
              <a:t>B</a:t>
            </a:r>
            <a:r>
              <a:rPr lang="en-GB" sz="2400" dirty="0" smtClean="0">
                <a:solidFill>
                  <a:srgbClr val="00B0F0"/>
                </a:solidFill>
                <a:latin typeface="Lucida Sans" panose="020B0602030504020204" pitchFamily="34" charset="0"/>
              </a:rPr>
              <a:t> </a:t>
            </a:r>
            <a:r>
              <a:rPr lang="en-GB" sz="2400" b="1" dirty="0">
                <a:solidFill>
                  <a:srgbClr val="00B0F0"/>
                </a:solidFill>
                <a:latin typeface="Lucida Sans" panose="020B0602030504020204" pitchFamily="34" charset="0"/>
              </a:rPr>
              <a:t>∩ </a:t>
            </a:r>
            <a:r>
              <a:rPr lang="en-GB" sz="2400" dirty="0" smtClean="0">
                <a:latin typeface="Lucida Sans" panose="020B0602030504020204" pitchFamily="34" charset="0"/>
              </a:rPr>
              <a:t>A	</a:t>
            </a:r>
          </a:p>
          <a:p>
            <a:pPr>
              <a:lnSpc>
                <a:spcPct val="150000"/>
              </a:lnSpc>
            </a:pPr>
            <a:r>
              <a:rPr lang="en-GB" sz="2400" dirty="0" smtClean="0">
                <a:latin typeface="Lucida Sans" panose="020B0602030504020204" pitchFamily="34" charset="0"/>
              </a:rPr>
              <a:t>It’s a </a:t>
            </a:r>
            <a:r>
              <a:rPr lang="en-GB" sz="2400" b="1" dirty="0" smtClean="0">
                <a:solidFill>
                  <a:srgbClr val="7030A0"/>
                </a:solidFill>
                <a:latin typeface="Lucida Sans" panose="020B0602030504020204" pitchFamily="34" charset="0"/>
              </a:rPr>
              <a:t>Associative Operations</a:t>
            </a:r>
            <a:r>
              <a:rPr lang="en-GB" sz="2400" dirty="0" smtClean="0">
                <a:latin typeface="Lucida Sans" panose="020B0602030504020204" pitchFamily="34" charset="0"/>
              </a:rPr>
              <a:t>:</a:t>
            </a:r>
          </a:p>
          <a:p>
            <a:pPr marL="0" indent="0">
              <a:lnSpc>
                <a:spcPct val="150000"/>
              </a:lnSpc>
              <a:buNone/>
            </a:pPr>
            <a:r>
              <a:rPr lang="en-GB" sz="2400" dirty="0">
                <a:latin typeface="Lucida Sans" panose="020B0602030504020204" pitchFamily="34" charset="0"/>
              </a:rPr>
              <a:t>	</a:t>
            </a:r>
            <a:r>
              <a:rPr lang="en-GB" sz="2400" dirty="0" smtClean="0">
                <a:latin typeface="Lucida Sans" panose="020B0602030504020204" pitchFamily="34" charset="0"/>
              </a:rPr>
              <a:t>	A </a:t>
            </a:r>
            <a:r>
              <a:rPr lang="en-GB" sz="2400" b="1" dirty="0" smtClean="0">
                <a:solidFill>
                  <a:srgbClr val="00B0F0"/>
                </a:solidFill>
                <a:latin typeface="Lucida Sans" panose="020B0602030504020204" pitchFamily="34" charset="0"/>
              </a:rPr>
              <a:t>∩ </a:t>
            </a:r>
            <a:r>
              <a:rPr lang="en-GB" sz="2400" dirty="0" smtClean="0">
                <a:latin typeface="Lucida Sans" panose="020B0602030504020204" pitchFamily="34" charset="0"/>
              </a:rPr>
              <a:t>( B</a:t>
            </a:r>
            <a:r>
              <a:rPr lang="en-GB" sz="2400" b="1" dirty="0" smtClean="0">
                <a:solidFill>
                  <a:srgbClr val="00B0F0"/>
                </a:solidFill>
                <a:latin typeface="Lucida Sans" panose="020B0602030504020204" pitchFamily="34" charset="0"/>
              </a:rPr>
              <a:t> ∩ </a:t>
            </a:r>
            <a:r>
              <a:rPr lang="en-GB" sz="2400" dirty="0" smtClean="0">
                <a:latin typeface="Lucida Sans" panose="020B0602030504020204" pitchFamily="34" charset="0"/>
              </a:rPr>
              <a:t>T ) = ( A </a:t>
            </a:r>
            <a:r>
              <a:rPr lang="en-GB" sz="2400" b="1" dirty="0" smtClean="0">
                <a:solidFill>
                  <a:srgbClr val="00B0F0"/>
                </a:solidFill>
                <a:latin typeface="Lucida Sans" panose="020B0602030504020204" pitchFamily="34" charset="0"/>
              </a:rPr>
              <a:t>∩ </a:t>
            </a:r>
            <a:r>
              <a:rPr lang="en-GB" sz="2400" dirty="0" smtClean="0">
                <a:latin typeface="Lucida Sans" panose="020B0602030504020204" pitchFamily="34" charset="0"/>
              </a:rPr>
              <a:t>B )</a:t>
            </a:r>
            <a:r>
              <a:rPr lang="en-GB" sz="2400" b="1" dirty="0" smtClean="0">
                <a:solidFill>
                  <a:srgbClr val="00B0F0"/>
                </a:solidFill>
                <a:latin typeface="Lucida Sans" panose="020B0602030504020204" pitchFamily="34" charset="0"/>
              </a:rPr>
              <a:t> ∩ </a:t>
            </a:r>
            <a:r>
              <a:rPr lang="en-GB" sz="2400" dirty="0" smtClean="0">
                <a:latin typeface="Lucida Sans" panose="020B0602030504020204" pitchFamily="34" charset="0"/>
              </a:rPr>
              <a:t>T</a:t>
            </a:r>
          </a:p>
          <a:p>
            <a:pPr>
              <a:lnSpc>
                <a:spcPct val="150000"/>
              </a:lnSpc>
            </a:pPr>
            <a:r>
              <a:rPr lang="en-GB" sz="2400" dirty="0" smtClean="0">
                <a:latin typeface="Lucida Sans" panose="020B0602030504020204" pitchFamily="34" charset="0"/>
              </a:rPr>
              <a:t>Can also be expressed in terms of </a:t>
            </a:r>
            <a:r>
              <a:rPr lang="en-GB" sz="2400" b="1" dirty="0" smtClean="0">
                <a:solidFill>
                  <a:srgbClr val="7030A0"/>
                </a:solidFill>
                <a:latin typeface="Lucida Sans" panose="020B0602030504020204" pitchFamily="34" charset="0"/>
              </a:rPr>
              <a:t>UNION</a:t>
            </a:r>
            <a:r>
              <a:rPr lang="en-GB" sz="2400" dirty="0" smtClean="0">
                <a:latin typeface="Lucida Sans" panose="020B0602030504020204" pitchFamily="34" charset="0"/>
              </a:rPr>
              <a:t> and </a:t>
            </a:r>
            <a:r>
              <a:rPr lang="en-GB" sz="2400" b="1" dirty="0" smtClean="0">
                <a:solidFill>
                  <a:srgbClr val="7030A0"/>
                </a:solidFill>
                <a:latin typeface="Lucida Sans" panose="020B0602030504020204" pitchFamily="34" charset="0"/>
              </a:rPr>
              <a:t>SET-DIFFERENCE</a:t>
            </a:r>
            <a:r>
              <a:rPr lang="en-GB" sz="2400" dirty="0" smtClean="0">
                <a:latin typeface="Lucida Sans" panose="020B0602030504020204" pitchFamily="34" charset="0"/>
              </a:rPr>
              <a:t> :</a:t>
            </a:r>
          </a:p>
          <a:p>
            <a:pPr marL="0" indent="0">
              <a:lnSpc>
                <a:spcPct val="150000"/>
              </a:lnSpc>
              <a:buNone/>
            </a:pPr>
            <a:r>
              <a:rPr lang="en-GB" sz="2400" dirty="0">
                <a:latin typeface="Lucida Sans" panose="020B0602030504020204" pitchFamily="34" charset="0"/>
              </a:rPr>
              <a:t>	</a:t>
            </a:r>
            <a:r>
              <a:rPr lang="en-GB" sz="2400" dirty="0" smtClean="0">
                <a:latin typeface="Lucida Sans" panose="020B0602030504020204" pitchFamily="34" charset="0"/>
              </a:rPr>
              <a:t>   A </a:t>
            </a:r>
            <a:r>
              <a:rPr lang="en-GB" sz="2400" b="1" dirty="0" smtClean="0">
                <a:solidFill>
                  <a:srgbClr val="00B0F0"/>
                </a:solidFill>
                <a:latin typeface="Lucida Sans" panose="020B0602030504020204" pitchFamily="34" charset="0"/>
              </a:rPr>
              <a:t>∩ </a:t>
            </a:r>
            <a:r>
              <a:rPr lang="en-GB" sz="2400" dirty="0" smtClean="0">
                <a:latin typeface="Lucida Sans" panose="020B0602030504020204" pitchFamily="34" charset="0"/>
              </a:rPr>
              <a:t>B</a:t>
            </a:r>
            <a:r>
              <a:rPr lang="en-GB" sz="2400" b="1" dirty="0" smtClean="0">
                <a:solidFill>
                  <a:srgbClr val="00B0F0"/>
                </a:solidFill>
                <a:latin typeface="Lucida Sans" panose="020B0602030504020204" pitchFamily="34" charset="0"/>
              </a:rPr>
              <a:t> </a:t>
            </a:r>
            <a:r>
              <a:rPr lang="en-GB" sz="2400" dirty="0" smtClean="0">
                <a:latin typeface="Lucida Sans" panose="020B0602030504020204" pitchFamily="34" charset="0"/>
              </a:rPr>
              <a:t>= A </a:t>
            </a:r>
            <a:r>
              <a:rPr lang="en-GB" sz="2400" b="1" dirty="0" smtClean="0">
                <a:solidFill>
                  <a:srgbClr val="00B0F0"/>
                </a:solidFill>
                <a:latin typeface="Lucida Sans" panose="020B0602030504020204" pitchFamily="34" charset="0"/>
              </a:rPr>
              <a:t>U </a:t>
            </a:r>
            <a:r>
              <a:rPr lang="en-GB" sz="2400" dirty="0" smtClean="0">
                <a:latin typeface="Lucida Sans" panose="020B0602030504020204" pitchFamily="34" charset="0"/>
              </a:rPr>
              <a:t>B</a:t>
            </a:r>
            <a:r>
              <a:rPr lang="en-GB" sz="2400" b="1" dirty="0" smtClean="0">
                <a:solidFill>
                  <a:srgbClr val="00B0F0"/>
                </a:solidFill>
                <a:latin typeface="Lucida Sans" panose="020B0602030504020204" pitchFamily="34" charset="0"/>
              </a:rPr>
              <a:t> – </a:t>
            </a:r>
            <a:r>
              <a:rPr lang="en-GB" sz="2400" dirty="0" smtClean="0">
                <a:latin typeface="Lucida Sans" panose="020B0602030504020204" pitchFamily="34" charset="0"/>
              </a:rPr>
              <a:t>( A</a:t>
            </a:r>
            <a:r>
              <a:rPr lang="en-GB" sz="2400" b="1" dirty="0" smtClean="0">
                <a:solidFill>
                  <a:srgbClr val="00B0F0"/>
                </a:solidFill>
                <a:latin typeface="Lucida Sans" panose="020B0602030504020204" pitchFamily="34" charset="0"/>
              </a:rPr>
              <a:t> – </a:t>
            </a:r>
            <a:r>
              <a:rPr lang="en-GB" sz="2400" dirty="0" smtClean="0">
                <a:latin typeface="Lucida Sans" panose="020B0602030504020204" pitchFamily="34" charset="0"/>
              </a:rPr>
              <a:t>B )</a:t>
            </a:r>
            <a:r>
              <a:rPr lang="en-GB" sz="2400" b="1" dirty="0" smtClean="0">
                <a:solidFill>
                  <a:srgbClr val="00B0F0"/>
                </a:solidFill>
                <a:latin typeface="Lucida Sans" panose="020B0602030504020204" pitchFamily="34" charset="0"/>
              </a:rPr>
              <a:t> – </a:t>
            </a:r>
            <a:r>
              <a:rPr lang="en-GB" sz="2400" dirty="0" smtClean="0">
                <a:latin typeface="Lucida Sans" panose="020B0602030504020204" pitchFamily="34" charset="0"/>
              </a:rPr>
              <a:t>( B</a:t>
            </a:r>
            <a:r>
              <a:rPr lang="en-GB" sz="2400" b="1" dirty="0" smtClean="0">
                <a:solidFill>
                  <a:srgbClr val="00B0F0"/>
                </a:solidFill>
                <a:latin typeface="Lucida Sans" panose="020B0602030504020204" pitchFamily="34" charset="0"/>
              </a:rPr>
              <a:t> – </a:t>
            </a:r>
            <a:r>
              <a:rPr lang="en-GB" sz="2400" dirty="0" smtClean="0">
                <a:latin typeface="Lucida Sans" panose="020B0602030504020204" pitchFamily="34" charset="0"/>
              </a:rPr>
              <a:t>A )</a:t>
            </a:r>
            <a:endParaRPr lang="en-GB" sz="2400" dirty="0">
              <a:latin typeface="Lucida Sans" panose="020B0602030504020204" pitchFamily="34" charset="0"/>
            </a:endParaRPr>
          </a:p>
          <a:p>
            <a:endParaRPr lang="en-IN" dirty="0">
              <a:latin typeface="Lucida Sans" panose="020B0602030504020204" pitchFamily="34" charset="0"/>
            </a:endParaRPr>
          </a:p>
        </p:txBody>
      </p:sp>
    </p:spTree>
    <p:extLst>
      <p:ext uri="{BB962C8B-B14F-4D97-AF65-F5344CB8AC3E}">
        <p14:creationId xmlns:p14="http://schemas.microsoft.com/office/powerpoint/2010/main" val="32420970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1128248" cy="595745"/>
          </a:xfrm>
        </p:spPr>
        <p:txBody>
          <a:bodyPr>
            <a:normAutofit fontScale="90000"/>
          </a:bodyPr>
          <a:lstStyle/>
          <a:p>
            <a:r>
              <a:rPr lang="en-IN" sz="2800" b="1" dirty="0">
                <a:solidFill>
                  <a:srgbClr val="C00000"/>
                </a:solidFill>
                <a:latin typeface="Lucida Sans" panose="020B0602030504020204" pitchFamily="34" charset="0"/>
              </a:rPr>
              <a:t>SET DIFFERENCE </a:t>
            </a:r>
            <a:r>
              <a:rPr lang="en-IN" sz="2800" b="1" dirty="0" smtClean="0">
                <a:solidFill>
                  <a:srgbClr val="C00000"/>
                </a:solidFill>
                <a:latin typeface="Lucida Sans" panose="020B0602030504020204" pitchFamily="34" charset="0"/>
              </a:rPr>
              <a:t>(</a:t>
            </a:r>
            <a:r>
              <a:rPr lang="en-IN" sz="2800" dirty="0" smtClean="0">
                <a:solidFill>
                  <a:schemeClr val="tx1"/>
                </a:solidFill>
                <a:latin typeface="Lucida Sans" panose="020B0602030504020204" pitchFamily="34" charset="0"/>
              </a:rPr>
              <a:t>Symbol</a:t>
            </a:r>
            <a:r>
              <a:rPr lang="en-IN" sz="2800" b="1" dirty="0" smtClean="0">
                <a:solidFill>
                  <a:srgbClr val="C00000"/>
                </a:solidFill>
                <a:latin typeface="Lucida Sans" panose="020B0602030504020204" pitchFamily="34" charset="0"/>
              </a:rPr>
              <a:t>: </a:t>
            </a:r>
            <a:r>
              <a:rPr lang="en-IN" sz="4000" b="1" dirty="0" smtClean="0">
                <a:solidFill>
                  <a:srgbClr val="00B0F0"/>
                </a:solidFill>
                <a:latin typeface="Lucida Sans" panose="020B0602030504020204" pitchFamily="34" charset="0"/>
              </a:rPr>
              <a:t>- </a:t>
            </a:r>
            <a:r>
              <a:rPr lang="en-IN" sz="2800" b="1" dirty="0" smtClean="0">
                <a:solidFill>
                  <a:srgbClr val="C00000"/>
                </a:solidFill>
                <a:latin typeface="Lucida Sans" panose="020B0602030504020204" pitchFamily="34" charset="0"/>
              </a:rPr>
              <a:t>)</a:t>
            </a:r>
            <a:r>
              <a:rPr lang="en-IN" sz="2800" b="1" dirty="0">
                <a:solidFill>
                  <a:srgbClr val="C00000"/>
                </a:solidFill>
                <a:latin typeface="Lucida Sans" panose="020B0602030504020204" pitchFamily="34" charset="0"/>
              </a:rPr>
              <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96982" y="748145"/>
            <a:ext cx="11790218" cy="5874328"/>
          </a:xfrm>
        </p:spPr>
        <p:txBody>
          <a:bodyPr/>
          <a:lstStyle/>
          <a:p>
            <a:r>
              <a:rPr lang="en-GB" sz="2400" dirty="0">
                <a:latin typeface="Lucida Sans" panose="020B0602030504020204" pitchFamily="34" charset="0"/>
              </a:rPr>
              <a:t>is a relation which includes all tuples that are in A but not in B</a:t>
            </a:r>
            <a:r>
              <a:rPr lang="en-GB" dirty="0" smtClean="0"/>
              <a:t>.</a:t>
            </a:r>
          </a:p>
          <a:p>
            <a:r>
              <a:rPr lang="en-IN" sz="3200" dirty="0">
                <a:solidFill>
                  <a:srgbClr val="00B0F0"/>
                </a:solidFill>
                <a:latin typeface="Lucida Sans" panose="020B0602030504020204" pitchFamily="34" charset="0"/>
              </a:rPr>
              <a:t>-</a:t>
            </a:r>
            <a:r>
              <a:rPr lang="en-IN" sz="2400" dirty="0">
                <a:latin typeface="Lucida Sans" panose="020B0602030504020204" pitchFamily="34" charset="0"/>
              </a:rPr>
              <a:t> </a:t>
            </a:r>
            <a:r>
              <a:rPr lang="en-IN" sz="2400" dirty="0" smtClean="0">
                <a:latin typeface="Lucida Sans" panose="020B0602030504020204" pitchFamily="34" charset="0"/>
              </a:rPr>
              <a:t>Symbol </a:t>
            </a:r>
            <a:r>
              <a:rPr lang="en-IN" sz="2400" dirty="0">
                <a:latin typeface="Lucida Sans" panose="020B0602030504020204" pitchFamily="34" charset="0"/>
              </a:rPr>
              <a:t>denotes it</a:t>
            </a:r>
            <a:r>
              <a:rPr lang="en-IN" sz="2400" dirty="0" smtClean="0">
                <a:latin typeface="Lucida Sans" panose="020B0602030504020204" pitchFamily="34" charset="0"/>
              </a:rPr>
              <a:t>.</a:t>
            </a:r>
          </a:p>
          <a:p>
            <a:pPr marL="274320" lvl="1" indent="0">
              <a:buNone/>
            </a:pPr>
            <a:r>
              <a:rPr lang="en-IN" sz="2200" dirty="0">
                <a:latin typeface="Lucida Sans" panose="020B0602030504020204" pitchFamily="34" charset="0"/>
              </a:rPr>
              <a:t>	</a:t>
            </a:r>
            <a:r>
              <a:rPr lang="en-IN" sz="2400" dirty="0" smtClean="0">
                <a:latin typeface="Lucida Sans" panose="020B0602030504020204" pitchFamily="34" charset="0"/>
              </a:rPr>
              <a:t>A </a:t>
            </a:r>
            <a:r>
              <a:rPr lang="en-IN" sz="4000" b="1" dirty="0" smtClean="0">
                <a:solidFill>
                  <a:srgbClr val="00B0F0"/>
                </a:solidFill>
                <a:latin typeface="Lucida Sans" panose="020B0602030504020204" pitchFamily="34" charset="0"/>
              </a:rPr>
              <a:t>–</a:t>
            </a:r>
            <a:r>
              <a:rPr lang="en-IN" sz="2400" dirty="0" smtClean="0">
                <a:latin typeface="Lucida Sans" panose="020B0602030504020204" pitchFamily="34" charset="0"/>
              </a:rPr>
              <a:t> B</a:t>
            </a:r>
          </a:p>
          <a:p>
            <a:pPr lvl="1"/>
            <a:r>
              <a:rPr lang="en-IN" sz="2400" u="sng" dirty="0" smtClean="0">
                <a:solidFill>
                  <a:srgbClr val="002060"/>
                </a:solidFill>
                <a:latin typeface="Lucida Sans" panose="020B0602030504020204" pitchFamily="34" charset="0"/>
              </a:rPr>
              <a:t>NOTE</a:t>
            </a:r>
            <a:r>
              <a:rPr lang="en-IN" sz="2400" dirty="0" smtClean="0">
                <a:latin typeface="Lucida Sans" panose="020B0602030504020204" pitchFamily="34" charset="0"/>
              </a:rPr>
              <a:t> : </a:t>
            </a:r>
            <a:r>
              <a:rPr lang="en-IN" sz="2400" b="1" dirty="0" smtClean="0">
                <a:solidFill>
                  <a:srgbClr val="00B050"/>
                </a:solidFill>
                <a:latin typeface="Lucida Sans" panose="020B0602030504020204" pitchFamily="34" charset="0"/>
              </a:rPr>
              <a:t>SET DIFFERENCE  is not CUMMULATIVE. ( </a:t>
            </a:r>
            <a:r>
              <a:rPr lang="en-IN" sz="2400" b="1" dirty="0" smtClean="0">
                <a:solidFill>
                  <a:srgbClr val="FF0000"/>
                </a:solidFill>
                <a:latin typeface="Lucida Sans" panose="020B0602030504020204" pitchFamily="34" charset="0"/>
              </a:rPr>
              <a:t>A – B # B – A</a:t>
            </a:r>
            <a:r>
              <a:rPr lang="en-IN" sz="2400" b="1" dirty="0" smtClean="0">
                <a:solidFill>
                  <a:srgbClr val="00B050"/>
                </a:solidFill>
                <a:latin typeface="Lucida Sans" panose="020B0602030504020204" pitchFamily="34" charset="0"/>
              </a:rPr>
              <a:t>)</a:t>
            </a:r>
          </a:p>
          <a:p>
            <a:pPr marL="274320" lvl="1" indent="0">
              <a:buNone/>
            </a:pPr>
            <a:endParaRPr lang="en-IN" sz="2400" b="1" dirty="0" smtClean="0">
              <a:solidFill>
                <a:srgbClr val="00B050"/>
              </a:solidFill>
              <a:latin typeface="Lucida Sans" panose="020B0602030504020204" pitchFamily="34" charset="0"/>
            </a:endParaRPr>
          </a:p>
          <a:p>
            <a:pPr lvl="1"/>
            <a:r>
              <a:rPr lang="en-IN" sz="2400" b="1" dirty="0" smtClean="0">
                <a:solidFill>
                  <a:srgbClr val="C00000"/>
                </a:solidFill>
                <a:latin typeface="Lucida Sans" panose="020B0602030504020204" pitchFamily="34" charset="0"/>
              </a:rPr>
              <a:t>Cartesian Product/Cross Product</a:t>
            </a:r>
            <a:r>
              <a:rPr lang="en-IN" sz="2400" b="1" dirty="0" smtClean="0">
                <a:solidFill>
                  <a:srgbClr val="00B050"/>
                </a:solidFill>
                <a:latin typeface="Lucida Sans" panose="020B0602030504020204" pitchFamily="34" charset="0"/>
              </a:rPr>
              <a:t> </a:t>
            </a:r>
            <a:r>
              <a:rPr lang="en-IN" sz="2400" b="1" dirty="0" smtClean="0">
                <a:solidFill>
                  <a:srgbClr val="C00000"/>
                </a:solidFill>
                <a:latin typeface="Lucida Sans" panose="020B0602030504020204" pitchFamily="34" charset="0"/>
              </a:rPr>
              <a:t>( </a:t>
            </a:r>
            <a:r>
              <a:rPr lang="en-IN" sz="2400" dirty="0" smtClean="0">
                <a:latin typeface="Lucida Sans" panose="020B0602030504020204" pitchFamily="34" charset="0"/>
              </a:rPr>
              <a:t>Symbol</a:t>
            </a:r>
            <a:r>
              <a:rPr lang="en-IN" sz="2400" b="1" dirty="0" smtClean="0">
                <a:solidFill>
                  <a:srgbClr val="C00000"/>
                </a:solidFill>
                <a:latin typeface="Lucida Sans" panose="020B0602030504020204" pitchFamily="34" charset="0"/>
              </a:rPr>
              <a:t>- </a:t>
            </a:r>
            <a:r>
              <a:rPr lang="el-GR" sz="3200" b="1" dirty="0" smtClean="0">
                <a:solidFill>
                  <a:srgbClr val="00B0F0"/>
                </a:solidFill>
                <a:latin typeface="Times New Roman" panose="02020603050405020304" pitchFamily="18" charset="0"/>
                <a:cs typeface="Times New Roman" panose="02020603050405020304" pitchFamily="18" charset="0"/>
              </a:rPr>
              <a:t>χ</a:t>
            </a:r>
            <a:r>
              <a:rPr lang="en-IN" sz="2400" b="1" dirty="0" smtClean="0">
                <a:solidFill>
                  <a:srgbClr val="C00000"/>
                </a:solidFill>
                <a:latin typeface="Times New Roman" panose="02020603050405020304" pitchFamily="18" charset="0"/>
                <a:cs typeface="Times New Roman" panose="02020603050405020304" pitchFamily="18" charset="0"/>
              </a:rPr>
              <a:t> )</a:t>
            </a:r>
          </a:p>
          <a:p>
            <a:pPr marL="274320" lvl="1" indent="0">
              <a:buNone/>
            </a:pPr>
            <a:endParaRPr lang="en-IN" sz="2400" b="1" dirty="0" smtClean="0">
              <a:solidFill>
                <a:srgbClr val="C00000"/>
              </a:solidFill>
              <a:latin typeface="Lucida Sans" panose="020B0602030504020204" pitchFamily="34" charset="0"/>
            </a:endParaRPr>
          </a:p>
          <a:p>
            <a:pPr marL="274320" lvl="1" indent="0" algn="just">
              <a:buNone/>
            </a:pPr>
            <a:r>
              <a:rPr lang="en-GB" sz="2400" dirty="0">
                <a:latin typeface="Lucida Sans" panose="020B0602030504020204" pitchFamily="34" charset="0"/>
              </a:rPr>
              <a:t>This type of operation is helpful to merge columns from two relations. Generally, a Cartesian product is never a meaningful operation when it performs </a:t>
            </a:r>
            <a:r>
              <a:rPr lang="en-GB" sz="2400" dirty="0" smtClean="0">
                <a:latin typeface="Lucida Sans" panose="020B0602030504020204" pitchFamily="34" charset="0"/>
              </a:rPr>
              <a:t>alone.</a:t>
            </a:r>
          </a:p>
          <a:p>
            <a:pPr marL="274320" lvl="1" indent="0" algn="just">
              <a:buNone/>
            </a:pPr>
            <a:r>
              <a:rPr lang="en-GB" sz="2400" b="1" dirty="0">
                <a:solidFill>
                  <a:srgbClr val="C00000"/>
                </a:solidFill>
                <a:latin typeface="Lucida Sans" panose="020B0602030504020204" pitchFamily="34" charset="0"/>
                <a:cs typeface="Times New Roman" panose="02020603050405020304" pitchFamily="18" charset="0"/>
              </a:rPr>
              <a:t>	</a:t>
            </a:r>
            <a:r>
              <a:rPr lang="en-GB" sz="2400" b="1" dirty="0" smtClean="0">
                <a:solidFill>
                  <a:srgbClr val="C00000"/>
                </a:solidFill>
                <a:latin typeface="Lucida Sans" panose="020B0602030504020204" pitchFamily="34" charset="0"/>
                <a:cs typeface="Times New Roman" panose="02020603050405020304" pitchFamily="18" charset="0"/>
              </a:rPr>
              <a:t>			</a:t>
            </a:r>
            <a:r>
              <a:rPr lang="en-GB" sz="2400" b="1" dirty="0" smtClean="0">
                <a:latin typeface="Lucida Sans" panose="020B0602030504020204" pitchFamily="34" charset="0"/>
                <a:cs typeface="Times New Roman" panose="02020603050405020304" pitchFamily="18" charset="0"/>
              </a:rPr>
              <a:t>A</a:t>
            </a:r>
            <a:r>
              <a:rPr lang="en-GB" sz="2400" b="1" dirty="0" smtClean="0">
                <a:solidFill>
                  <a:srgbClr val="C00000"/>
                </a:solidFill>
                <a:latin typeface="Lucida Sans" panose="020B0602030504020204" pitchFamily="34" charset="0"/>
                <a:cs typeface="Times New Roman" panose="02020603050405020304" pitchFamily="18" charset="0"/>
              </a:rPr>
              <a:t> </a:t>
            </a:r>
            <a:r>
              <a:rPr lang="el-GR" sz="2400" b="1" dirty="0" smtClean="0">
                <a:solidFill>
                  <a:srgbClr val="00B0F0"/>
                </a:solidFill>
                <a:latin typeface="Times New Roman" panose="02020603050405020304" pitchFamily="18" charset="0"/>
                <a:cs typeface="Times New Roman" panose="02020603050405020304" pitchFamily="18" charset="0"/>
              </a:rPr>
              <a:t>χ</a:t>
            </a:r>
            <a:r>
              <a:rPr lang="en-IN" sz="2400" b="1" dirty="0" smtClean="0">
                <a:solidFill>
                  <a:srgbClr val="00B0F0"/>
                </a:solidFill>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B</a:t>
            </a:r>
          </a:p>
          <a:p>
            <a:pPr marL="274320" lvl="1" indent="0" algn="just">
              <a:buNone/>
            </a:pPr>
            <a:r>
              <a:rPr lang="en-IN" sz="2400" b="1" u="sng" dirty="0" smtClean="0">
                <a:solidFill>
                  <a:srgbClr val="0070C0"/>
                </a:solidFill>
                <a:latin typeface="Lucida Sans" panose="020B0602030504020204" pitchFamily="34" charset="0"/>
                <a:cs typeface="Times New Roman" panose="02020603050405020304" pitchFamily="18" charset="0"/>
              </a:rPr>
              <a:t>NOTE</a:t>
            </a:r>
            <a:r>
              <a:rPr lang="en-IN" sz="2400" dirty="0" smtClean="0">
                <a:latin typeface="Lucida Sans" panose="020B0602030504020204" pitchFamily="34" charset="0"/>
                <a:cs typeface="Times New Roman" panose="02020603050405020304" pitchFamily="18" charset="0"/>
              </a:rPr>
              <a:t>: </a:t>
            </a:r>
            <a:r>
              <a:rPr lang="en-IN" sz="2000" b="1" dirty="0" smtClean="0">
                <a:solidFill>
                  <a:srgbClr val="00B050"/>
                </a:solidFill>
                <a:latin typeface="Lucida Sans" panose="020B0602030504020204" pitchFamily="34" charset="0"/>
                <a:cs typeface="Times New Roman" panose="02020603050405020304" pitchFamily="18" charset="0"/>
              </a:rPr>
              <a:t>Cartesian Product operations relations need not have to be union compatible</a:t>
            </a:r>
            <a:r>
              <a:rPr lang="en-IN" sz="2000" dirty="0" smtClean="0">
                <a:latin typeface="Lucida Sans" panose="020B0602030504020204" pitchFamily="34" charset="0"/>
                <a:cs typeface="Times New Roman" panose="02020603050405020304" pitchFamily="18" charset="0"/>
              </a:rPr>
              <a:t>.</a:t>
            </a:r>
            <a:endParaRPr lang="en-IN" sz="2000" dirty="0">
              <a:latin typeface="Lucida Sans" panose="020B0602030504020204" pitchFamily="34" charset="0"/>
              <a:cs typeface="Times New Roman" panose="02020603050405020304" pitchFamily="18" charset="0"/>
            </a:endParaRPr>
          </a:p>
        </p:txBody>
      </p:sp>
    </p:spTree>
    <p:extLst>
      <p:ext uri="{BB962C8B-B14F-4D97-AF65-F5344CB8AC3E}">
        <p14:creationId xmlns:p14="http://schemas.microsoft.com/office/powerpoint/2010/main" val="3586744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0"/>
            <a:ext cx="10948139" cy="637309"/>
          </a:xfrm>
        </p:spPr>
        <p:txBody>
          <a:bodyPr>
            <a:normAutofit/>
          </a:bodyPr>
          <a:lstStyle/>
          <a:p>
            <a:r>
              <a:rPr lang="en-IN" sz="2800" b="1" dirty="0" smtClean="0">
                <a:solidFill>
                  <a:srgbClr val="C00000"/>
                </a:solidFill>
                <a:latin typeface="Lucida Sans" panose="020B0602030504020204" pitchFamily="34" charset="0"/>
              </a:rPr>
              <a:t>JOIN Operations( </a:t>
            </a:r>
            <a:r>
              <a:rPr lang="en-IN" sz="2800" dirty="0" smtClean="0">
                <a:solidFill>
                  <a:schemeClr val="tx1"/>
                </a:solidFill>
                <a:latin typeface="Lucida Sans" panose="020B0602030504020204" pitchFamily="34" charset="0"/>
              </a:rPr>
              <a:t>Symbol</a:t>
            </a:r>
            <a:r>
              <a:rPr lang="en-IN" sz="2800" b="1" dirty="0" smtClean="0">
                <a:solidFill>
                  <a:srgbClr val="C00000"/>
                </a:solidFill>
                <a:latin typeface="Lucida Sans" panose="020B0602030504020204" pitchFamily="34" charset="0"/>
              </a:rPr>
              <a:t>-</a:t>
            </a:r>
            <a:r>
              <a:rPr lang="en-IN" sz="2800" dirty="0"/>
              <a:t> </a:t>
            </a:r>
            <a:r>
              <a:rPr lang="en-IN" sz="3200" b="1" dirty="0" smtClean="0">
                <a:solidFill>
                  <a:srgbClr val="00B0F0"/>
                </a:solidFill>
                <a:latin typeface="Lucida Sans" panose="020B0602030504020204" pitchFamily="34" charset="0"/>
              </a:rPr>
              <a:t>⋈</a:t>
            </a:r>
            <a:r>
              <a:rPr lang="en-IN" sz="2800" dirty="0" smtClean="0"/>
              <a:t> )</a:t>
            </a:r>
            <a:r>
              <a:rPr lang="en-IN" sz="2800" b="1" dirty="0" smtClean="0">
                <a:solidFill>
                  <a:srgbClr val="C00000"/>
                </a:solidFill>
                <a:latin typeface="Lucida Sans" panose="020B0602030504020204" pitchFamily="34" charset="0"/>
              </a:rPr>
              <a:t> :</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90945" y="637309"/>
            <a:ext cx="11596255" cy="6109855"/>
          </a:xfrm>
        </p:spPr>
        <p:txBody>
          <a:bodyPr>
            <a:normAutofit fontScale="92500" lnSpcReduction="20000"/>
          </a:bodyPr>
          <a:lstStyle/>
          <a:p>
            <a:pPr>
              <a:lnSpc>
                <a:spcPct val="150000"/>
              </a:lnSpc>
            </a:pPr>
            <a:r>
              <a:rPr lang="en-GB" sz="2400" dirty="0">
                <a:latin typeface="Lucida Sans" panose="020B0602030504020204" pitchFamily="34" charset="0"/>
              </a:rPr>
              <a:t>Join operation is essentially a </a:t>
            </a:r>
            <a:r>
              <a:rPr lang="en-GB" sz="2400" dirty="0" smtClean="0">
                <a:latin typeface="Lucida Sans" panose="020B0602030504020204" pitchFamily="34" charset="0"/>
              </a:rPr>
              <a:t>Cartesian </a:t>
            </a:r>
            <a:r>
              <a:rPr lang="en-GB" sz="2400" dirty="0">
                <a:latin typeface="Lucida Sans" panose="020B0602030504020204" pitchFamily="34" charset="0"/>
              </a:rPr>
              <a:t>product followed by a </a:t>
            </a:r>
            <a:r>
              <a:rPr lang="en-GB" sz="2400" dirty="0" smtClean="0">
                <a:latin typeface="Lucida Sans" panose="020B0602030504020204" pitchFamily="34" charset="0"/>
              </a:rPr>
              <a:t>selection criterion.</a:t>
            </a:r>
          </a:p>
          <a:p>
            <a:pPr>
              <a:lnSpc>
                <a:spcPct val="150000"/>
              </a:lnSpc>
            </a:pPr>
            <a:r>
              <a:rPr lang="en-IN" sz="2400" dirty="0">
                <a:latin typeface="Lucida Sans" panose="020B0602030504020204" pitchFamily="34" charset="0"/>
              </a:rPr>
              <a:t>Join operation denoted by </a:t>
            </a:r>
            <a:r>
              <a:rPr lang="en-IN" sz="2400" b="1" dirty="0">
                <a:solidFill>
                  <a:srgbClr val="00B0F0"/>
                </a:solidFill>
                <a:latin typeface="Lucida Sans" panose="020B0602030504020204" pitchFamily="34" charset="0"/>
              </a:rPr>
              <a:t>⋈</a:t>
            </a:r>
            <a:r>
              <a:rPr lang="en-IN" sz="2400" dirty="0" smtClean="0">
                <a:latin typeface="Lucida Sans" panose="020B0602030504020204" pitchFamily="34" charset="0"/>
              </a:rPr>
              <a:t>. </a:t>
            </a:r>
            <a:r>
              <a:rPr lang="en-IN" sz="2400" dirty="0">
                <a:latin typeface="Lucida Sans" panose="020B0602030504020204" pitchFamily="34" charset="0"/>
              </a:rPr>
              <a:t> </a:t>
            </a:r>
            <a:r>
              <a:rPr lang="en-IN" sz="2400" dirty="0" smtClean="0">
                <a:latin typeface="Lucida Sans" panose="020B0602030504020204" pitchFamily="34" charset="0"/>
              </a:rPr>
              <a:t>   A </a:t>
            </a:r>
            <a:r>
              <a:rPr lang="en-IN" sz="2400" b="1" dirty="0" smtClean="0">
                <a:solidFill>
                  <a:srgbClr val="00B0F0"/>
                </a:solidFill>
                <a:latin typeface="Lucida Sans" panose="020B0602030504020204" pitchFamily="34" charset="0"/>
              </a:rPr>
              <a:t>⋈ </a:t>
            </a:r>
            <a:r>
              <a:rPr lang="en-IN" sz="2400" dirty="0" smtClean="0">
                <a:latin typeface="Lucida Sans" panose="020B0602030504020204" pitchFamily="34" charset="0"/>
              </a:rPr>
              <a:t>B</a:t>
            </a:r>
          </a:p>
          <a:p>
            <a:pPr marL="0" indent="0" algn="just">
              <a:lnSpc>
                <a:spcPct val="150000"/>
              </a:lnSpc>
              <a:buNone/>
            </a:pPr>
            <a:r>
              <a:rPr lang="en-IN" sz="2400" u="sng" dirty="0" smtClean="0">
                <a:latin typeface="Lucida Sans" panose="020B0602030504020204" pitchFamily="34" charset="0"/>
              </a:rPr>
              <a:t>NOTE</a:t>
            </a:r>
            <a:r>
              <a:rPr lang="en-IN" sz="2400" dirty="0" smtClean="0">
                <a:latin typeface="Lucida Sans" panose="020B0602030504020204" pitchFamily="34" charset="0"/>
              </a:rPr>
              <a:t> : </a:t>
            </a:r>
            <a:r>
              <a:rPr lang="en-IN" sz="2400" b="1" dirty="0">
                <a:solidFill>
                  <a:srgbClr val="002060"/>
                </a:solidFill>
                <a:latin typeface="Lucida Sans" panose="020B0602030504020204" pitchFamily="34" charset="0"/>
              </a:rPr>
              <a:t>T</a:t>
            </a:r>
            <a:r>
              <a:rPr lang="en-IN" sz="2400" b="1" dirty="0" smtClean="0">
                <a:solidFill>
                  <a:srgbClr val="002060"/>
                </a:solidFill>
                <a:latin typeface="Lucida Sans" panose="020B0602030504020204" pitchFamily="34" charset="0"/>
              </a:rPr>
              <a:t>his operation is a very important for any relational database with more than a single relation because it allows us to process relationships among relations.</a:t>
            </a:r>
          </a:p>
          <a:p>
            <a:pPr algn="just">
              <a:lnSpc>
                <a:spcPct val="150000"/>
              </a:lnSpc>
            </a:pPr>
            <a:r>
              <a:rPr lang="en-IN" sz="2400" dirty="0" smtClean="0">
                <a:latin typeface="Lucida Sans" panose="020B0602030504020204" pitchFamily="34" charset="0"/>
              </a:rPr>
              <a:t>A general JOIN condition is of the form</a:t>
            </a:r>
            <a:r>
              <a:rPr lang="en-IN" sz="2400" dirty="0" smtClean="0">
                <a:solidFill>
                  <a:srgbClr val="002060"/>
                </a:solidFill>
                <a:latin typeface="Lucida Sans" panose="020B0602030504020204" pitchFamily="34" charset="0"/>
              </a:rPr>
              <a:t>:</a:t>
            </a:r>
            <a:endParaRPr lang="en-IN" sz="2400" dirty="0" smtClean="0">
              <a:latin typeface="Lucida Sans" panose="020B0602030504020204" pitchFamily="34" charset="0"/>
            </a:endParaRPr>
          </a:p>
          <a:p>
            <a:pPr marL="0" indent="0" algn="just">
              <a:lnSpc>
                <a:spcPct val="150000"/>
              </a:lnSpc>
              <a:buNone/>
            </a:pPr>
            <a:r>
              <a:rPr lang="en-IN" sz="2400" dirty="0">
                <a:solidFill>
                  <a:srgbClr val="002060"/>
                </a:solidFill>
                <a:latin typeface="Lucida Sans" panose="020B0602030504020204" pitchFamily="34" charset="0"/>
              </a:rPr>
              <a:t>	</a:t>
            </a:r>
            <a:r>
              <a:rPr lang="en-IN" sz="2400" dirty="0" smtClean="0">
                <a:solidFill>
                  <a:srgbClr val="0070C0"/>
                </a:solidFill>
                <a:latin typeface="Lucida Sans" panose="020B0602030504020204" pitchFamily="34" charset="0"/>
              </a:rPr>
              <a:t>&lt; Condition&gt; AND &lt; Condition&gt; AND….. AND &lt; Condition&gt;</a:t>
            </a:r>
          </a:p>
          <a:p>
            <a:pPr marL="0" indent="0" algn="just">
              <a:lnSpc>
                <a:spcPct val="150000"/>
              </a:lnSpc>
              <a:buNone/>
            </a:pPr>
            <a:r>
              <a:rPr lang="en-IN" sz="2400" dirty="0">
                <a:latin typeface="Lucida Sans" panose="020B0602030504020204" pitchFamily="34" charset="0"/>
              </a:rPr>
              <a:t> </a:t>
            </a:r>
            <a:r>
              <a:rPr lang="en-IN" sz="2400" dirty="0" smtClean="0">
                <a:latin typeface="Lucida Sans" panose="020B0602030504020204" pitchFamily="34" charset="0"/>
              </a:rPr>
              <a:t>where, Each condition here is of the form Ai </a:t>
            </a:r>
            <a:r>
              <a:rPr lang="el-GR" sz="2400" b="1" dirty="0" smtClean="0">
                <a:solidFill>
                  <a:srgbClr val="C00000"/>
                </a:solidFill>
                <a:latin typeface="Times New Roman" panose="02020603050405020304" pitchFamily="18" charset="0"/>
                <a:cs typeface="Times New Roman" panose="02020603050405020304" pitchFamily="18" charset="0"/>
              </a:rPr>
              <a:t>ϴ</a:t>
            </a:r>
            <a:r>
              <a:rPr lang="en-IN" sz="2400" dirty="0" smtClean="0">
                <a:latin typeface="Lucida Sans" panose="020B0602030504020204" pitchFamily="34" charset="0"/>
                <a:cs typeface="Times New Roman" panose="02020603050405020304" pitchFamily="18" charset="0"/>
              </a:rPr>
              <a:t> </a:t>
            </a:r>
            <a:r>
              <a:rPr lang="en-IN" sz="2400" dirty="0" err="1" smtClean="0">
                <a:latin typeface="Lucida Sans" panose="020B0602030504020204" pitchFamily="34" charset="0"/>
                <a:cs typeface="Times New Roman" panose="02020603050405020304" pitchFamily="18" charset="0"/>
              </a:rPr>
              <a:t>Bj</a:t>
            </a:r>
            <a:r>
              <a:rPr lang="en-IN" sz="2400" dirty="0" smtClean="0">
                <a:latin typeface="Lucida Sans" panose="020B0602030504020204" pitchFamily="34" charset="0"/>
                <a:cs typeface="Times New Roman" panose="02020603050405020304" pitchFamily="18" charset="0"/>
              </a:rPr>
              <a:t> .</a:t>
            </a:r>
          </a:p>
          <a:p>
            <a:pPr marL="0" indent="0" algn="just">
              <a:lnSpc>
                <a:spcPct val="150000"/>
              </a:lnSpc>
              <a:buNone/>
            </a:pPr>
            <a:r>
              <a:rPr lang="en-IN" sz="2400" dirty="0" smtClean="0">
                <a:latin typeface="Lucida Sans" panose="020B0602030504020204" pitchFamily="34" charset="0"/>
              </a:rPr>
              <a:t>Here, </a:t>
            </a:r>
            <a:r>
              <a:rPr lang="en-IN" sz="2400" dirty="0" smtClean="0">
                <a:solidFill>
                  <a:srgbClr val="FF0000"/>
                </a:solidFill>
                <a:latin typeface="Lucida Sans" panose="020B0602030504020204" pitchFamily="34" charset="0"/>
              </a:rPr>
              <a:t>Ai</a:t>
            </a:r>
            <a:r>
              <a:rPr lang="en-IN" sz="2400" dirty="0" smtClean="0">
                <a:latin typeface="Lucida Sans" panose="020B0602030504020204" pitchFamily="34" charset="0"/>
              </a:rPr>
              <a:t> – attribute of A , </a:t>
            </a:r>
            <a:r>
              <a:rPr lang="en-IN" sz="2400" dirty="0" err="1" smtClean="0">
                <a:solidFill>
                  <a:srgbClr val="FF0000"/>
                </a:solidFill>
                <a:latin typeface="Lucida Sans" panose="020B0602030504020204" pitchFamily="34" charset="0"/>
              </a:rPr>
              <a:t>Bj</a:t>
            </a:r>
            <a:r>
              <a:rPr lang="en-IN" sz="2400" dirty="0" smtClean="0">
                <a:latin typeface="Lucida Sans" panose="020B0602030504020204" pitchFamily="34" charset="0"/>
              </a:rPr>
              <a:t> – attribute of B and Both have the same domain.</a:t>
            </a:r>
          </a:p>
          <a:p>
            <a:pPr marL="0" indent="0" algn="just">
              <a:lnSpc>
                <a:spcPct val="150000"/>
              </a:lnSpc>
              <a:buNone/>
            </a:pPr>
            <a:r>
              <a:rPr lang="en-IN" sz="2400" b="1" u="sng" dirty="0" smtClean="0">
                <a:solidFill>
                  <a:srgbClr val="0070C0"/>
                </a:solidFill>
                <a:latin typeface="Lucida Sans" panose="020B0602030504020204" pitchFamily="34" charset="0"/>
              </a:rPr>
              <a:t>NOTE</a:t>
            </a:r>
            <a:r>
              <a:rPr lang="en-IN" sz="2400" dirty="0" smtClean="0">
                <a:latin typeface="Lucida Sans" panose="020B0602030504020204" pitchFamily="34" charset="0"/>
              </a:rPr>
              <a:t>: </a:t>
            </a:r>
            <a:r>
              <a:rPr lang="en-IN" sz="2400" b="1" dirty="0" smtClean="0">
                <a:solidFill>
                  <a:srgbClr val="002060"/>
                </a:solidFill>
                <a:latin typeface="Lucida Sans" panose="020B0602030504020204" pitchFamily="34" charset="0"/>
              </a:rPr>
              <a:t>Ai and </a:t>
            </a:r>
            <a:r>
              <a:rPr lang="en-IN" sz="2400" b="1" dirty="0" err="1" smtClean="0">
                <a:solidFill>
                  <a:srgbClr val="002060"/>
                </a:solidFill>
                <a:latin typeface="Lucida Sans" panose="020B0602030504020204" pitchFamily="34" charset="0"/>
              </a:rPr>
              <a:t>Bj</a:t>
            </a:r>
            <a:r>
              <a:rPr lang="en-IN" sz="2400" b="1" dirty="0" smtClean="0">
                <a:solidFill>
                  <a:srgbClr val="002060"/>
                </a:solidFill>
                <a:latin typeface="Lucida Sans" panose="020B0602030504020204" pitchFamily="34" charset="0"/>
              </a:rPr>
              <a:t> must have same domain then only we can Combine</a:t>
            </a:r>
            <a:r>
              <a:rPr lang="en-IN" sz="2400" dirty="0" smtClean="0">
                <a:latin typeface="Lucida Sans" panose="020B0602030504020204" pitchFamily="34" charset="0"/>
              </a:rPr>
              <a:t>. Hence is called as </a:t>
            </a:r>
            <a:r>
              <a:rPr lang="en-IN" sz="2400" b="1" dirty="0" smtClean="0">
                <a:solidFill>
                  <a:srgbClr val="C00000"/>
                </a:solidFill>
                <a:latin typeface="Lucida Sans" panose="020B0602030504020204" pitchFamily="34" charset="0"/>
              </a:rPr>
              <a:t>THETA JOIN</a:t>
            </a:r>
            <a:r>
              <a:rPr lang="en-IN" sz="2400" dirty="0" smtClean="0">
                <a:latin typeface="Lucida Sans" panose="020B0602030504020204" pitchFamily="34" charset="0"/>
              </a:rPr>
              <a:t>.</a:t>
            </a:r>
          </a:p>
          <a:p>
            <a:pPr marL="0" indent="0" algn="just">
              <a:buNone/>
            </a:pPr>
            <a:endParaRPr lang="en-IN" sz="2400" dirty="0" smtClean="0">
              <a:latin typeface="Lucida Sans" panose="020B0602030504020204" pitchFamily="34" charset="0"/>
            </a:endParaRPr>
          </a:p>
          <a:p>
            <a:pPr marL="0" indent="0" algn="just">
              <a:buNone/>
            </a:pPr>
            <a:endParaRPr lang="en-IN" sz="2400" dirty="0" smtClean="0">
              <a:solidFill>
                <a:srgbClr val="0070C0"/>
              </a:solidFill>
              <a:latin typeface="Lucida Sans" panose="020B0602030504020204" pitchFamily="34" charset="0"/>
            </a:endParaRPr>
          </a:p>
        </p:txBody>
      </p:sp>
    </p:spTree>
    <p:extLst>
      <p:ext uri="{BB962C8B-B14F-4D97-AF65-F5344CB8AC3E}">
        <p14:creationId xmlns:p14="http://schemas.microsoft.com/office/powerpoint/2010/main" val="1417830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0"/>
            <a:ext cx="11017412" cy="498764"/>
          </a:xfrm>
        </p:spPr>
        <p:txBody>
          <a:bodyPr>
            <a:normAutofit fontScale="90000"/>
          </a:bodyPr>
          <a:lstStyle/>
          <a:p>
            <a:r>
              <a:rPr lang="en-IN" sz="3200" b="1" dirty="0" smtClean="0">
                <a:solidFill>
                  <a:srgbClr val="C00000"/>
                </a:solidFill>
                <a:latin typeface="Lucida Sans" panose="020B0602030504020204" pitchFamily="34" charset="0"/>
              </a:rPr>
              <a:t>TYPES of joins</a:t>
            </a:r>
            <a:r>
              <a:rPr lang="en-IN" dirty="0" smtClean="0"/>
              <a:t>:</a:t>
            </a:r>
            <a:endParaRPr lang="en-IN" dirty="0"/>
          </a:p>
        </p:txBody>
      </p:sp>
      <p:sp>
        <p:nvSpPr>
          <p:cNvPr id="3" name="Content Placeholder 2"/>
          <p:cNvSpPr>
            <a:spLocks noGrp="1"/>
          </p:cNvSpPr>
          <p:nvPr>
            <p:ph idx="1"/>
          </p:nvPr>
        </p:nvSpPr>
        <p:spPr>
          <a:xfrm>
            <a:off x="110836" y="637309"/>
            <a:ext cx="11665528" cy="5853545"/>
          </a:xfrm>
        </p:spPr>
        <p:txBody>
          <a:bodyPr>
            <a:normAutofit lnSpcReduction="10000"/>
          </a:bodyPr>
          <a:lstStyle/>
          <a:p>
            <a:r>
              <a:rPr lang="en-GB" sz="2400" dirty="0">
                <a:latin typeface="Lucida Sans" panose="020B0602030504020204" pitchFamily="34" charset="0"/>
              </a:rPr>
              <a:t>Various forms of join operation are:</a:t>
            </a:r>
          </a:p>
          <a:p>
            <a:pPr>
              <a:lnSpc>
                <a:spcPct val="150000"/>
              </a:lnSpc>
            </a:pPr>
            <a:r>
              <a:rPr lang="en-GB" sz="2400" b="1" dirty="0" smtClean="0">
                <a:solidFill>
                  <a:srgbClr val="7030A0"/>
                </a:solidFill>
                <a:latin typeface="Lucida Sans" panose="020B0602030504020204" pitchFamily="34" charset="0"/>
              </a:rPr>
              <a:t>Inner </a:t>
            </a:r>
            <a:r>
              <a:rPr lang="en-GB" sz="2400" b="1" dirty="0">
                <a:solidFill>
                  <a:srgbClr val="7030A0"/>
                </a:solidFill>
                <a:latin typeface="Lucida Sans" panose="020B0602030504020204" pitchFamily="34" charset="0"/>
              </a:rPr>
              <a:t>Joins:</a:t>
            </a:r>
          </a:p>
          <a:p>
            <a:pPr marL="457200" indent="-457200">
              <a:lnSpc>
                <a:spcPct val="150000"/>
              </a:lnSpc>
              <a:buFont typeface="+mj-lt"/>
              <a:buAutoNum type="arabicPeriod"/>
            </a:pPr>
            <a:r>
              <a:rPr lang="en-GB" sz="2400" dirty="0" smtClean="0">
                <a:solidFill>
                  <a:srgbClr val="FF0000"/>
                </a:solidFill>
                <a:latin typeface="Lucida Sans" panose="020B0602030504020204" pitchFamily="34" charset="0"/>
              </a:rPr>
              <a:t>Theta </a:t>
            </a:r>
            <a:r>
              <a:rPr lang="en-GB" sz="2400" dirty="0">
                <a:solidFill>
                  <a:srgbClr val="FF0000"/>
                </a:solidFill>
                <a:latin typeface="Lucida Sans" panose="020B0602030504020204" pitchFamily="34" charset="0"/>
              </a:rPr>
              <a:t>join</a:t>
            </a:r>
          </a:p>
          <a:p>
            <a:pPr marL="457200" indent="-457200">
              <a:lnSpc>
                <a:spcPct val="150000"/>
              </a:lnSpc>
              <a:buFont typeface="+mj-lt"/>
              <a:buAutoNum type="arabicPeriod"/>
            </a:pPr>
            <a:r>
              <a:rPr lang="en-GB" sz="2400" dirty="0">
                <a:solidFill>
                  <a:srgbClr val="FF0000"/>
                </a:solidFill>
                <a:latin typeface="Lucida Sans" panose="020B0602030504020204" pitchFamily="34" charset="0"/>
              </a:rPr>
              <a:t>EQUI join</a:t>
            </a:r>
          </a:p>
          <a:p>
            <a:pPr marL="457200" indent="-457200">
              <a:lnSpc>
                <a:spcPct val="150000"/>
              </a:lnSpc>
              <a:buFont typeface="+mj-lt"/>
              <a:buAutoNum type="arabicPeriod"/>
            </a:pPr>
            <a:r>
              <a:rPr lang="en-GB" sz="2400" dirty="0">
                <a:solidFill>
                  <a:srgbClr val="FF0000"/>
                </a:solidFill>
                <a:latin typeface="Lucida Sans" panose="020B0602030504020204" pitchFamily="34" charset="0"/>
              </a:rPr>
              <a:t>Natural </a:t>
            </a:r>
            <a:r>
              <a:rPr lang="en-GB" sz="2400" dirty="0" smtClean="0">
                <a:solidFill>
                  <a:srgbClr val="FF0000"/>
                </a:solidFill>
                <a:latin typeface="Lucida Sans" panose="020B0602030504020204" pitchFamily="34" charset="0"/>
              </a:rPr>
              <a:t>join</a:t>
            </a:r>
          </a:p>
          <a:p>
            <a:pPr>
              <a:lnSpc>
                <a:spcPct val="150000"/>
              </a:lnSpc>
            </a:pPr>
            <a:r>
              <a:rPr lang="en-GB" sz="2400" b="1" dirty="0" smtClean="0">
                <a:solidFill>
                  <a:srgbClr val="7030A0"/>
                </a:solidFill>
                <a:latin typeface="Lucida Sans" panose="020B0602030504020204" pitchFamily="34" charset="0"/>
              </a:rPr>
              <a:t>Outer </a:t>
            </a:r>
            <a:r>
              <a:rPr lang="en-GB" sz="2400" b="1" dirty="0">
                <a:solidFill>
                  <a:srgbClr val="7030A0"/>
                </a:solidFill>
                <a:latin typeface="Lucida Sans" panose="020B0602030504020204" pitchFamily="34" charset="0"/>
              </a:rPr>
              <a:t>join:</a:t>
            </a:r>
          </a:p>
          <a:p>
            <a:pPr marL="457200" indent="-457200">
              <a:lnSpc>
                <a:spcPct val="150000"/>
              </a:lnSpc>
              <a:buFont typeface="+mj-lt"/>
              <a:buAutoNum type="arabicPeriod"/>
            </a:pPr>
            <a:r>
              <a:rPr lang="en-GB" sz="2400" dirty="0" smtClean="0">
                <a:solidFill>
                  <a:srgbClr val="FF0000"/>
                </a:solidFill>
                <a:latin typeface="Lucida Sans" panose="020B0602030504020204" pitchFamily="34" charset="0"/>
              </a:rPr>
              <a:t>Left </a:t>
            </a:r>
            <a:r>
              <a:rPr lang="en-GB" sz="2400" dirty="0">
                <a:solidFill>
                  <a:srgbClr val="FF0000"/>
                </a:solidFill>
                <a:latin typeface="Lucida Sans" panose="020B0602030504020204" pitchFamily="34" charset="0"/>
              </a:rPr>
              <a:t>Outer Join</a:t>
            </a:r>
          </a:p>
          <a:p>
            <a:pPr marL="457200" indent="-457200">
              <a:lnSpc>
                <a:spcPct val="150000"/>
              </a:lnSpc>
              <a:buFont typeface="+mj-lt"/>
              <a:buAutoNum type="arabicPeriod"/>
            </a:pPr>
            <a:r>
              <a:rPr lang="en-GB" sz="2400" dirty="0">
                <a:solidFill>
                  <a:srgbClr val="FF0000"/>
                </a:solidFill>
                <a:latin typeface="Lucida Sans" panose="020B0602030504020204" pitchFamily="34" charset="0"/>
              </a:rPr>
              <a:t>Right Outer Join</a:t>
            </a:r>
          </a:p>
          <a:p>
            <a:pPr marL="457200" indent="-457200">
              <a:lnSpc>
                <a:spcPct val="150000"/>
              </a:lnSpc>
              <a:buFont typeface="+mj-lt"/>
              <a:buAutoNum type="arabicPeriod"/>
            </a:pPr>
            <a:r>
              <a:rPr lang="en-GB" sz="2400" dirty="0">
                <a:solidFill>
                  <a:srgbClr val="FF0000"/>
                </a:solidFill>
                <a:latin typeface="Lucida Sans" panose="020B0602030504020204" pitchFamily="34" charset="0"/>
              </a:rPr>
              <a:t>Full Outer Join</a:t>
            </a:r>
            <a:endParaRPr lang="en-IN" sz="2400" dirty="0">
              <a:solidFill>
                <a:srgbClr val="FF0000"/>
              </a:solidFill>
              <a:latin typeface="Lucida Sans" panose="020B0602030504020204" pitchFamily="34" charset="0"/>
            </a:endParaRPr>
          </a:p>
        </p:txBody>
      </p:sp>
    </p:spTree>
    <p:extLst>
      <p:ext uri="{BB962C8B-B14F-4D97-AF65-F5344CB8AC3E}">
        <p14:creationId xmlns:p14="http://schemas.microsoft.com/office/powerpoint/2010/main" val="25672771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67309" cy="568036"/>
          </a:xfrm>
        </p:spPr>
        <p:txBody>
          <a:bodyPr>
            <a:normAutofit fontScale="90000"/>
          </a:bodyPr>
          <a:lstStyle/>
          <a:p>
            <a:r>
              <a:rPr lang="en-IN" sz="2800" b="1" dirty="0" smtClean="0">
                <a:solidFill>
                  <a:srgbClr val="C00000"/>
                </a:solidFill>
                <a:latin typeface="Lucida Sans" panose="020B0602030504020204" pitchFamily="34" charset="0"/>
              </a:rPr>
              <a:t>INNER JOINS</a:t>
            </a:r>
            <a:r>
              <a:rPr lang="en-IN" dirty="0" smtClean="0"/>
              <a:t>:</a:t>
            </a:r>
            <a:endParaRPr lang="en-IN" dirty="0"/>
          </a:p>
        </p:txBody>
      </p:sp>
      <p:sp>
        <p:nvSpPr>
          <p:cNvPr id="3" name="Content Placeholder 2"/>
          <p:cNvSpPr>
            <a:spLocks noGrp="1"/>
          </p:cNvSpPr>
          <p:nvPr>
            <p:ph idx="1"/>
          </p:nvPr>
        </p:nvSpPr>
        <p:spPr>
          <a:xfrm>
            <a:off x="124691" y="568035"/>
            <a:ext cx="11693236" cy="6470073"/>
          </a:xfrm>
        </p:spPr>
        <p:txBody>
          <a:bodyPr>
            <a:normAutofit fontScale="92500"/>
          </a:bodyPr>
          <a:lstStyle/>
          <a:p>
            <a:pPr algn="just">
              <a:lnSpc>
                <a:spcPct val="100000"/>
              </a:lnSpc>
            </a:pPr>
            <a:r>
              <a:rPr lang="en-GB" sz="2400" dirty="0">
                <a:latin typeface="Lucida Sans" panose="020B0602030504020204" pitchFamily="34" charset="0"/>
              </a:rPr>
              <a:t>In an inner join, only those tuples that satisfy the matching criteria are included, while the rest are excluded. Let's study various types of Inner Joins</a:t>
            </a:r>
            <a:r>
              <a:rPr lang="en-GB" sz="2400" dirty="0" smtClean="0">
                <a:latin typeface="Lucida Sans" panose="020B0602030504020204" pitchFamily="34" charset="0"/>
              </a:rPr>
              <a:t>:</a:t>
            </a:r>
          </a:p>
          <a:p>
            <a:pPr algn="just">
              <a:lnSpc>
                <a:spcPct val="100000"/>
              </a:lnSpc>
            </a:pPr>
            <a:r>
              <a:rPr lang="en-GB" sz="2400" b="1" u="sng" dirty="0" smtClean="0">
                <a:solidFill>
                  <a:srgbClr val="C00000"/>
                </a:solidFill>
                <a:latin typeface="Lucida Sans" panose="020B0602030504020204" pitchFamily="34" charset="0"/>
              </a:rPr>
              <a:t>THETA JOIN</a:t>
            </a:r>
            <a:r>
              <a:rPr lang="en-GB" sz="2400" dirty="0" smtClean="0">
                <a:latin typeface="Lucida Sans" panose="020B0602030504020204" pitchFamily="34" charset="0"/>
              </a:rPr>
              <a:t>: </a:t>
            </a:r>
            <a:r>
              <a:rPr lang="en-GB" dirty="0">
                <a:latin typeface="Lucida Sans" panose="020B0602030504020204" pitchFamily="34" charset="0"/>
              </a:rPr>
              <a:t>The general case of JOIN operation is called a Theta join. It is denoted by symbol </a:t>
            </a:r>
            <a:r>
              <a:rPr lang="en-GB" sz="2400" b="1" dirty="0" smtClean="0">
                <a:solidFill>
                  <a:srgbClr val="00B0F0"/>
                </a:solidFill>
                <a:latin typeface="Lucida Sans" panose="020B0602030504020204" pitchFamily="34" charset="0"/>
              </a:rPr>
              <a:t>θ :</a:t>
            </a:r>
          </a:p>
          <a:p>
            <a:pPr algn="just">
              <a:lnSpc>
                <a:spcPct val="150000"/>
              </a:lnSpc>
            </a:pPr>
            <a:r>
              <a:rPr lang="en-GB" sz="2400" b="1" dirty="0" smtClean="0">
                <a:solidFill>
                  <a:srgbClr val="00B0F0"/>
                </a:solidFill>
                <a:latin typeface="Lucida Sans" panose="020B0602030504020204" pitchFamily="34" charset="0"/>
              </a:rPr>
              <a:t>                       </a:t>
            </a:r>
            <a:r>
              <a:rPr lang="en-GB" sz="2400" b="1" dirty="0">
                <a:latin typeface="Lucida Sans" panose="020B0602030504020204" pitchFamily="34" charset="0"/>
              </a:rPr>
              <a:t>A</a:t>
            </a:r>
            <a:r>
              <a:rPr lang="en-GB" sz="2400" b="1" dirty="0">
                <a:solidFill>
                  <a:srgbClr val="00B0F0"/>
                </a:solidFill>
                <a:latin typeface="Lucida Sans" panose="020B0602030504020204" pitchFamily="34" charset="0"/>
              </a:rPr>
              <a:t> </a:t>
            </a:r>
            <a:r>
              <a:rPr lang="en-GB" sz="2400" b="1" dirty="0" smtClean="0">
                <a:solidFill>
                  <a:srgbClr val="00B0F0"/>
                </a:solidFill>
                <a:latin typeface="Lucida Sans" panose="020B0602030504020204" pitchFamily="34" charset="0"/>
              </a:rPr>
              <a:t>⋈ </a:t>
            </a:r>
            <a:r>
              <a:rPr lang="el-GR" sz="2400" b="1" dirty="0" smtClean="0">
                <a:solidFill>
                  <a:srgbClr val="00B0F0"/>
                </a:solidFill>
                <a:latin typeface="Lucida Sans" panose="020B0602030504020204" pitchFamily="34" charset="0"/>
              </a:rPr>
              <a:t>θ </a:t>
            </a:r>
            <a:r>
              <a:rPr lang="en-GB" sz="2400" b="1" dirty="0" smtClean="0">
                <a:latin typeface="Lucida Sans" panose="020B0602030504020204" pitchFamily="34" charset="0"/>
              </a:rPr>
              <a:t>B</a:t>
            </a:r>
          </a:p>
          <a:p>
            <a:pPr marL="0" indent="0" algn="just">
              <a:lnSpc>
                <a:spcPct val="150000"/>
              </a:lnSpc>
              <a:buNone/>
            </a:pPr>
            <a:r>
              <a:rPr lang="es-ES" sz="2400" b="1" dirty="0">
                <a:solidFill>
                  <a:srgbClr val="7030A0"/>
                </a:solidFill>
                <a:latin typeface="Lucida Sans" panose="020B0602030504020204" pitchFamily="34" charset="0"/>
              </a:rPr>
              <a:t> </a:t>
            </a:r>
            <a:r>
              <a:rPr lang="es-ES" sz="2400" b="1" dirty="0" smtClean="0">
                <a:solidFill>
                  <a:srgbClr val="7030A0"/>
                </a:solidFill>
                <a:latin typeface="Lucida Sans" panose="020B0602030504020204" pitchFamily="34" charset="0"/>
              </a:rPr>
              <a:t>   </a:t>
            </a:r>
            <a:r>
              <a:rPr lang="es-ES" sz="2400" b="1" dirty="0" err="1" smtClean="0">
                <a:solidFill>
                  <a:srgbClr val="7030A0"/>
                </a:solidFill>
                <a:latin typeface="Lucida Sans" panose="020B0602030504020204" pitchFamily="34" charset="0"/>
              </a:rPr>
              <a:t>Example</a:t>
            </a:r>
            <a:r>
              <a:rPr lang="es-ES" sz="2400" b="1" dirty="0" smtClean="0">
                <a:solidFill>
                  <a:srgbClr val="7030A0"/>
                </a:solidFill>
                <a:latin typeface="Lucida Sans" panose="020B0602030504020204" pitchFamily="34" charset="0"/>
              </a:rPr>
              <a:t> :     </a:t>
            </a:r>
            <a:r>
              <a:rPr lang="es-ES" sz="2400" b="1" dirty="0" smtClean="0">
                <a:latin typeface="Lucida Sans" panose="020B0602030504020204" pitchFamily="34" charset="0"/>
              </a:rPr>
              <a:t>A </a:t>
            </a:r>
            <a:r>
              <a:rPr lang="es-ES" sz="2400" b="1" dirty="0">
                <a:solidFill>
                  <a:srgbClr val="00B0F0"/>
                </a:solidFill>
                <a:latin typeface="Lucida Sans" panose="020B0602030504020204" pitchFamily="34" charset="0"/>
              </a:rPr>
              <a:t>⋈</a:t>
            </a:r>
            <a:r>
              <a:rPr lang="es-ES" sz="2400" b="1" dirty="0">
                <a:latin typeface="Lucida Sans" panose="020B0602030504020204" pitchFamily="34" charset="0"/>
              </a:rPr>
              <a:t> </a:t>
            </a:r>
            <a:r>
              <a:rPr lang="es-ES" sz="2400" b="1" dirty="0" err="1">
                <a:latin typeface="Lucida Sans" panose="020B0602030504020204" pitchFamily="34" charset="0"/>
              </a:rPr>
              <a:t>A.column</a:t>
            </a:r>
            <a:r>
              <a:rPr lang="es-ES" sz="2400" b="1" dirty="0">
                <a:latin typeface="Lucida Sans" panose="020B0602030504020204" pitchFamily="34" charset="0"/>
              </a:rPr>
              <a:t> 2 </a:t>
            </a:r>
            <a:r>
              <a:rPr lang="es-ES" sz="2800" b="1" dirty="0">
                <a:solidFill>
                  <a:srgbClr val="00B0F0"/>
                </a:solidFill>
                <a:latin typeface="Lucida Sans" panose="020B0602030504020204" pitchFamily="34" charset="0"/>
              </a:rPr>
              <a:t>&gt;</a:t>
            </a:r>
            <a:r>
              <a:rPr lang="es-ES" sz="2400" b="1" dirty="0">
                <a:latin typeface="Lucida Sans" panose="020B0602030504020204" pitchFamily="34" charset="0"/>
              </a:rPr>
              <a:t>  </a:t>
            </a:r>
            <a:r>
              <a:rPr lang="es-ES" sz="2400" b="1" dirty="0" err="1">
                <a:latin typeface="Lucida Sans" panose="020B0602030504020204" pitchFamily="34" charset="0"/>
              </a:rPr>
              <a:t>B.column</a:t>
            </a:r>
            <a:r>
              <a:rPr lang="es-ES" sz="2400" b="1" dirty="0">
                <a:latin typeface="Lucida Sans" panose="020B0602030504020204" pitchFamily="34" charset="0"/>
              </a:rPr>
              <a:t> 2 (B</a:t>
            </a:r>
            <a:r>
              <a:rPr lang="es-ES" sz="2400" b="1" dirty="0" smtClean="0">
                <a:latin typeface="Lucida Sans" panose="020B0602030504020204" pitchFamily="34" charset="0"/>
              </a:rPr>
              <a:t>)</a:t>
            </a:r>
          </a:p>
          <a:p>
            <a:pPr algn="just">
              <a:lnSpc>
                <a:spcPct val="150000"/>
              </a:lnSpc>
            </a:pPr>
            <a:r>
              <a:rPr lang="en-GB" sz="2400" b="1" dirty="0" smtClean="0">
                <a:latin typeface="Lucida Sans" panose="020B0602030504020204" pitchFamily="34" charset="0"/>
              </a:rPr>
              <a:t>Here </a:t>
            </a:r>
            <a:r>
              <a:rPr lang="en-GB" sz="2400" b="1" dirty="0" smtClean="0">
                <a:solidFill>
                  <a:srgbClr val="00B0F0"/>
                </a:solidFill>
                <a:latin typeface="Lucida Sans" panose="020B0602030504020204" pitchFamily="34" charset="0"/>
              </a:rPr>
              <a:t>θ, </a:t>
            </a:r>
            <a:r>
              <a:rPr lang="en-GB" sz="2400" dirty="0" smtClean="0">
                <a:latin typeface="Lucida Sans" panose="020B0602030504020204" pitchFamily="34" charset="0"/>
              </a:rPr>
              <a:t>is one of the comparison operators ( </a:t>
            </a:r>
            <a:r>
              <a:rPr lang="en-GB" sz="2400" dirty="0" smtClean="0">
                <a:solidFill>
                  <a:srgbClr val="00B0F0"/>
                </a:solidFill>
                <a:latin typeface="Lucida Sans" panose="020B0602030504020204" pitchFamily="34" charset="0"/>
              </a:rPr>
              <a:t>=, &lt;,&gt;,&lt;=,&gt;=,#</a:t>
            </a:r>
            <a:r>
              <a:rPr lang="en-GB" sz="2400" dirty="0" smtClean="0">
                <a:latin typeface="Lucida Sans" panose="020B0602030504020204" pitchFamily="34" charset="0"/>
              </a:rPr>
              <a:t>)</a:t>
            </a:r>
          </a:p>
          <a:p>
            <a:pPr algn="just">
              <a:lnSpc>
                <a:spcPct val="150000"/>
              </a:lnSpc>
            </a:pPr>
            <a:r>
              <a:rPr lang="en-GB" sz="2400" b="1" u="sng" dirty="0" smtClean="0">
                <a:solidFill>
                  <a:srgbClr val="C00000"/>
                </a:solidFill>
                <a:latin typeface="Lucida Sans" panose="020B0602030504020204" pitchFamily="34" charset="0"/>
              </a:rPr>
              <a:t>EQUI JOIN</a:t>
            </a:r>
            <a:r>
              <a:rPr lang="en-GB" sz="2400" b="1" dirty="0" smtClean="0">
                <a:latin typeface="Lucida Sans" panose="020B0602030504020204" pitchFamily="34" charset="0"/>
              </a:rPr>
              <a:t>: </a:t>
            </a:r>
            <a:r>
              <a:rPr lang="en-GB" dirty="0">
                <a:latin typeface="Lucida Sans" panose="020B0602030504020204" pitchFamily="34" charset="0"/>
              </a:rPr>
              <a:t>When a theta join uses only </a:t>
            </a:r>
            <a:r>
              <a:rPr lang="en-GB" b="1" dirty="0">
                <a:solidFill>
                  <a:srgbClr val="FF0000"/>
                </a:solidFill>
                <a:latin typeface="Lucida Sans" panose="020B0602030504020204" pitchFamily="34" charset="0"/>
              </a:rPr>
              <a:t>equivalence condition</a:t>
            </a:r>
            <a:r>
              <a:rPr lang="en-GB" dirty="0">
                <a:latin typeface="Lucida Sans" panose="020B0602030504020204" pitchFamily="34" charset="0"/>
              </a:rPr>
              <a:t>, it becomes a </a:t>
            </a:r>
            <a:r>
              <a:rPr lang="en-GB" dirty="0" smtClean="0">
                <a:latin typeface="Lucida Sans" panose="020B0602030504020204" pitchFamily="34" charset="0"/>
              </a:rPr>
              <a:t>EQUI JOIN.</a:t>
            </a:r>
          </a:p>
          <a:p>
            <a:pPr marL="0" indent="0" algn="just">
              <a:lnSpc>
                <a:spcPct val="150000"/>
              </a:lnSpc>
              <a:buNone/>
            </a:pPr>
            <a:r>
              <a:rPr lang="en-GB" dirty="0" smtClean="0">
                <a:latin typeface="Lucida Sans" panose="020B0602030504020204" pitchFamily="34" charset="0"/>
              </a:rPr>
              <a:t>    </a:t>
            </a:r>
            <a:r>
              <a:rPr lang="en-GB" sz="2400" b="1" dirty="0" smtClean="0">
                <a:solidFill>
                  <a:srgbClr val="7030A0"/>
                </a:solidFill>
                <a:latin typeface="Lucida Sans" panose="020B0602030504020204" pitchFamily="34" charset="0"/>
              </a:rPr>
              <a:t>Example :</a:t>
            </a:r>
            <a:r>
              <a:rPr lang="en-GB" dirty="0" smtClean="0">
                <a:latin typeface="Lucida Sans" panose="020B0602030504020204" pitchFamily="34" charset="0"/>
              </a:rPr>
              <a:t>       </a:t>
            </a:r>
            <a:r>
              <a:rPr lang="es-ES" sz="2400" b="1" dirty="0">
                <a:latin typeface="Lucida Sans" panose="020B0602030504020204" pitchFamily="34" charset="0"/>
              </a:rPr>
              <a:t>A </a:t>
            </a:r>
            <a:r>
              <a:rPr lang="es-ES" sz="2400" b="1" dirty="0">
                <a:solidFill>
                  <a:srgbClr val="00B0F0"/>
                </a:solidFill>
                <a:latin typeface="Lucida Sans" panose="020B0602030504020204" pitchFamily="34" charset="0"/>
              </a:rPr>
              <a:t>⋈</a:t>
            </a:r>
            <a:r>
              <a:rPr lang="es-ES" sz="2400" b="1" dirty="0">
                <a:latin typeface="Lucida Sans" panose="020B0602030504020204" pitchFamily="34" charset="0"/>
              </a:rPr>
              <a:t> </a:t>
            </a:r>
            <a:r>
              <a:rPr lang="es-ES" sz="2400" b="1" dirty="0" err="1">
                <a:latin typeface="Lucida Sans" panose="020B0602030504020204" pitchFamily="34" charset="0"/>
              </a:rPr>
              <a:t>A.column</a:t>
            </a:r>
            <a:r>
              <a:rPr lang="es-ES" sz="2400" b="1" dirty="0">
                <a:latin typeface="Lucida Sans" panose="020B0602030504020204" pitchFamily="34" charset="0"/>
              </a:rPr>
              <a:t> 2 </a:t>
            </a:r>
            <a:r>
              <a:rPr lang="es-ES" sz="2800" b="1" dirty="0">
                <a:solidFill>
                  <a:srgbClr val="00B0F0"/>
                </a:solidFill>
                <a:latin typeface="Lucida Sans" panose="020B0602030504020204" pitchFamily="34" charset="0"/>
              </a:rPr>
              <a:t>=</a:t>
            </a:r>
            <a:r>
              <a:rPr lang="es-ES" sz="2400" b="1" dirty="0">
                <a:latin typeface="Lucida Sans" panose="020B0602030504020204" pitchFamily="34" charset="0"/>
              </a:rPr>
              <a:t>  </a:t>
            </a:r>
            <a:r>
              <a:rPr lang="es-ES" sz="2400" b="1" dirty="0" err="1">
                <a:latin typeface="Lucida Sans" panose="020B0602030504020204" pitchFamily="34" charset="0"/>
              </a:rPr>
              <a:t>B.column</a:t>
            </a:r>
            <a:r>
              <a:rPr lang="es-ES" sz="2400" b="1" dirty="0">
                <a:latin typeface="Lucida Sans" panose="020B0602030504020204" pitchFamily="34" charset="0"/>
              </a:rPr>
              <a:t> 2 (B</a:t>
            </a:r>
            <a:r>
              <a:rPr lang="es-ES" sz="2400" b="1" dirty="0" smtClean="0">
                <a:latin typeface="Lucida Sans" panose="020B0602030504020204" pitchFamily="34" charset="0"/>
              </a:rPr>
              <a:t>)</a:t>
            </a:r>
          </a:p>
          <a:p>
            <a:pPr algn="just">
              <a:lnSpc>
                <a:spcPct val="150000"/>
              </a:lnSpc>
            </a:pPr>
            <a:r>
              <a:rPr lang="es-ES" sz="2400" b="1" u="sng" dirty="0" smtClean="0">
                <a:solidFill>
                  <a:srgbClr val="C00000"/>
                </a:solidFill>
                <a:latin typeface="Lucida Sans" panose="020B0602030504020204" pitchFamily="34" charset="0"/>
              </a:rPr>
              <a:t>NATURAL JOIN (</a:t>
            </a:r>
            <a:r>
              <a:rPr lang="en-GB" sz="2400" b="1" dirty="0" smtClean="0">
                <a:solidFill>
                  <a:srgbClr val="00B0F0"/>
                </a:solidFill>
                <a:latin typeface="Lucida Sans" panose="020B0602030504020204" pitchFamily="34" charset="0"/>
              </a:rPr>
              <a:t>⋈</a:t>
            </a:r>
            <a:r>
              <a:rPr lang="en-GB" sz="2400" b="1" dirty="0" smtClean="0">
                <a:solidFill>
                  <a:srgbClr val="C00000"/>
                </a:solidFill>
                <a:latin typeface="Lucida Sans" panose="020B0602030504020204" pitchFamily="34" charset="0"/>
              </a:rPr>
              <a:t>)</a:t>
            </a:r>
            <a:r>
              <a:rPr lang="es-ES" sz="2400" b="1" dirty="0" smtClean="0">
                <a:latin typeface="Lucida Sans" panose="020B0602030504020204" pitchFamily="34" charset="0"/>
              </a:rPr>
              <a:t>: </a:t>
            </a:r>
            <a:r>
              <a:rPr lang="en-GB" dirty="0">
                <a:latin typeface="Lucida Sans" panose="020B0602030504020204" pitchFamily="34" charset="0"/>
              </a:rPr>
              <a:t>Natural join can only be performed if there is a common attribute (column) between the relations. The name and type of the attribute must be </a:t>
            </a:r>
            <a:r>
              <a:rPr lang="en-GB" dirty="0" smtClean="0">
                <a:latin typeface="Lucida Sans" panose="020B0602030504020204" pitchFamily="34" charset="0"/>
              </a:rPr>
              <a:t>same.</a:t>
            </a:r>
          </a:p>
          <a:p>
            <a:pPr algn="just">
              <a:lnSpc>
                <a:spcPct val="150000"/>
              </a:lnSpc>
            </a:pPr>
            <a:endParaRPr lang="es-ES" b="1" dirty="0" smtClean="0">
              <a:latin typeface="Lucida Sans" panose="020B0602030504020204" pitchFamily="34" charset="0"/>
            </a:endParaRPr>
          </a:p>
          <a:p>
            <a:pPr algn="just"/>
            <a:endParaRPr lang="en-IN" sz="2400" b="1" dirty="0">
              <a:latin typeface="Lucida Sans" panose="020B0602030504020204" pitchFamily="34" charset="0"/>
            </a:endParaRPr>
          </a:p>
        </p:txBody>
      </p:sp>
    </p:spTree>
    <p:extLst>
      <p:ext uri="{BB962C8B-B14F-4D97-AF65-F5344CB8AC3E}">
        <p14:creationId xmlns:p14="http://schemas.microsoft.com/office/powerpoint/2010/main" val="229534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138545"/>
            <a:ext cx="11693237" cy="568037"/>
          </a:xfrm>
        </p:spPr>
        <p:txBody>
          <a:bodyPr>
            <a:normAutofit/>
          </a:bodyPr>
          <a:lstStyle/>
          <a:p>
            <a:r>
              <a:rPr lang="en-IN" sz="2800" b="1" dirty="0" smtClean="0">
                <a:solidFill>
                  <a:srgbClr val="C00000"/>
                </a:solidFill>
                <a:latin typeface="Lucida Sans" panose="020B0602030504020204" pitchFamily="34" charset="0"/>
              </a:rPr>
              <a:t>Outer joins:</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62344" y="826942"/>
            <a:ext cx="11845637" cy="6026727"/>
          </a:xfrm>
        </p:spPr>
        <p:txBody>
          <a:bodyPr/>
          <a:lstStyle/>
          <a:p>
            <a:pPr>
              <a:lnSpc>
                <a:spcPct val="150000"/>
              </a:lnSpc>
            </a:pPr>
            <a:r>
              <a:rPr lang="en-GB" dirty="0">
                <a:latin typeface="Lucida Sans" panose="020B0602030504020204" pitchFamily="34" charset="0"/>
              </a:rPr>
              <a:t>In an outer join, along with tuples that satisfy the matching criteria, we also include some or all tuples that do not match the criteria</a:t>
            </a:r>
            <a:r>
              <a:rPr lang="en-GB" dirty="0" smtClean="0">
                <a:latin typeface="Lucida Sans" panose="020B0602030504020204" pitchFamily="34" charset="0"/>
              </a:rPr>
              <a:t>.</a:t>
            </a:r>
          </a:p>
          <a:p>
            <a:pPr algn="just">
              <a:lnSpc>
                <a:spcPct val="150000"/>
              </a:lnSpc>
            </a:pPr>
            <a:r>
              <a:rPr lang="en-GB" sz="2400" b="1" u="sng" dirty="0">
                <a:solidFill>
                  <a:srgbClr val="C00000"/>
                </a:solidFill>
                <a:latin typeface="Lucida Sans" panose="020B0602030504020204" pitchFamily="34" charset="0"/>
              </a:rPr>
              <a:t>LEFT OUTER JOIN (A  </a:t>
            </a:r>
            <a:r>
              <a:rPr lang="en-GB" sz="2400" b="1" u="sng" dirty="0" smtClean="0">
                <a:solidFill>
                  <a:srgbClr val="C00000"/>
                </a:solidFill>
                <a:latin typeface="Lucida Sans" panose="020B0602030504020204" pitchFamily="34" charset="0"/>
              </a:rPr>
              <a:t>   B) </a:t>
            </a:r>
            <a:r>
              <a:rPr lang="en-GB" dirty="0" smtClean="0">
                <a:latin typeface="Lucida Sans" panose="020B0602030504020204" pitchFamily="34" charset="0"/>
              </a:rPr>
              <a:t>: </a:t>
            </a:r>
            <a:r>
              <a:rPr lang="en-GB" dirty="0">
                <a:latin typeface="Lucida Sans" panose="020B0602030504020204" pitchFamily="34" charset="0"/>
              </a:rPr>
              <a:t>In the left outer join, operation allows keeping all tuple in the left relation. However, if there is no matching tuple is found in right relation, then the attributes of right relation in the join result are filled with null values</a:t>
            </a:r>
            <a:r>
              <a:rPr lang="en-GB" dirty="0" smtClean="0">
                <a:latin typeface="Lucida Sans" panose="020B0602030504020204" pitchFamily="34" charset="0"/>
              </a:rPr>
              <a:t>.</a:t>
            </a:r>
          </a:p>
          <a:p>
            <a:pPr algn="just">
              <a:lnSpc>
                <a:spcPct val="150000"/>
              </a:lnSpc>
            </a:pPr>
            <a:r>
              <a:rPr lang="en-GB" sz="2400" b="1" u="sng" dirty="0" smtClean="0">
                <a:solidFill>
                  <a:srgbClr val="C00000"/>
                </a:solidFill>
                <a:latin typeface="Lucida Sans" panose="020B0602030504020204" pitchFamily="34" charset="0"/>
              </a:rPr>
              <a:t>RIGHT OUTER JOIN ( A     B )</a:t>
            </a:r>
            <a:r>
              <a:rPr lang="en-GB" sz="2400" b="1" dirty="0" smtClean="0">
                <a:solidFill>
                  <a:srgbClr val="C00000"/>
                </a:solidFill>
                <a:latin typeface="Lucida Sans" panose="020B0602030504020204" pitchFamily="34" charset="0"/>
              </a:rPr>
              <a:t>: </a:t>
            </a:r>
            <a:r>
              <a:rPr lang="en-GB" dirty="0">
                <a:latin typeface="Lucida Sans" panose="020B0602030504020204" pitchFamily="34" charset="0"/>
              </a:rPr>
              <a:t>In the right outer join, operation allows keeping all tuple in the right relation. However, if there is no matching tuple is found in the left relation, then the attributes of the left relation in the join result are filled with null values</a:t>
            </a:r>
            <a:r>
              <a:rPr lang="en-GB" dirty="0" smtClean="0">
                <a:latin typeface="Lucida Sans" panose="020B0602030504020204" pitchFamily="34" charset="0"/>
              </a:rPr>
              <a:t>.</a:t>
            </a:r>
          </a:p>
          <a:p>
            <a:pPr algn="just">
              <a:lnSpc>
                <a:spcPct val="150000"/>
              </a:lnSpc>
            </a:pPr>
            <a:r>
              <a:rPr lang="en-GB" sz="2400" b="1" u="sng" dirty="0" smtClean="0">
                <a:solidFill>
                  <a:srgbClr val="C00000"/>
                </a:solidFill>
                <a:latin typeface="Lucida Sans" panose="020B0602030504020204" pitchFamily="34" charset="0"/>
              </a:rPr>
              <a:t>FULL OUTER JOIN (A   B): </a:t>
            </a:r>
            <a:r>
              <a:rPr lang="en-GB" dirty="0">
                <a:latin typeface="Lucida Sans" panose="020B0602030504020204" pitchFamily="34" charset="0"/>
              </a:rPr>
              <a:t>In a full outer join, all tuples from both relations are included in the result, irrespective of the matching condition</a:t>
            </a:r>
            <a:r>
              <a:rPr lang="en-GB" sz="2400" dirty="0"/>
              <a:t>.</a:t>
            </a:r>
            <a:endParaRPr lang="en-IN" sz="2400" b="1" u="sng" dirty="0">
              <a:solidFill>
                <a:srgbClr val="C00000"/>
              </a:solidFill>
              <a:latin typeface="Lucida Sans" panose="020B0602030504020204" pitchFamily="34" charset="0"/>
            </a:endParaRPr>
          </a:p>
        </p:txBody>
      </p:sp>
      <p:pic>
        <p:nvPicPr>
          <p:cNvPr id="4" name="Picture 3"/>
          <p:cNvPicPr>
            <a:picLocks noChangeAspect="1"/>
          </p:cNvPicPr>
          <p:nvPr/>
        </p:nvPicPr>
        <p:blipFill>
          <a:blip r:embed="rId2"/>
          <a:stretch>
            <a:fillRect/>
          </a:stretch>
        </p:blipFill>
        <p:spPr>
          <a:xfrm>
            <a:off x="3519054" y="2098530"/>
            <a:ext cx="415637" cy="277091"/>
          </a:xfrm>
          <a:prstGeom prst="rect">
            <a:avLst/>
          </a:prstGeom>
        </p:spPr>
      </p:pic>
      <p:pic>
        <p:nvPicPr>
          <p:cNvPr id="5" name="Picture 4"/>
          <p:cNvPicPr>
            <a:picLocks noChangeAspect="1"/>
          </p:cNvPicPr>
          <p:nvPr/>
        </p:nvPicPr>
        <p:blipFill>
          <a:blip r:embed="rId3"/>
          <a:stretch>
            <a:fillRect/>
          </a:stretch>
        </p:blipFill>
        <p:spPr>
          <a:xfrm>
            <a:off x="4166751" y="3692235"/>
            <a:ext cx="374072" cy="296140"/>
          </a:xfrm>
          <a:prstGeom prst="rect">
            <a:avLst/>
          </a:prstGeom>
        </p:spPr>
      </p:pic>
      <p:pic>
        <p:nvPicPr>
          <p:cNvPr id="6" name="Picture 5"/>
          <p:cNvPicPr>
            <a:picLocks noChangeAspect="1"/>
          </p:cNvPicPr>
          <p:nvPr/>
        </p:nvPicPr>
        <p:blipFill>
          <a:blip r:embed="rId4"/>
          <a:stretch>
            <a:fillRect/>
          </a:stretch>
        </p:blipFill>
        <p:spPr>
          <a:xfrm>
            <a:off x="3758043" y="5406736"/>
            <a:ext cx="408708" cy="255443"/>
          </a:xfrm>
          <a:prstGeom prst="rect">
            <a:avLst/>
          </a:prstGeom>
        </p:spPr>
      </p:pic>
    </p:spTree>
    <p:extLst>
      <p:ext uri="{BB962C8B-B14F-4D97-AF65-F5344CB8AC3E}">
        <p14:creationId xmlns:p14="http://schemas.microsoft.com/office/powerpoint/2010/main" val="587746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218941"/>
            <a:ext cx="11771291" cy="5953259"/>
          </a:xfrm>
        </p:spPr>
        <p:txBody>
          <a:bodyPr/>
          <a:lstStyle/>
          <a:p>
            <a:pPr marL="0" indent="0" fontAlgn="base">
              <a:buNone/>
            </a:pPr>
            <a:r>
              <a:rPr lang="en-GB" b="1" u="sng" dirty="0">
                <a:solidFill>
                  <a:srgbClr val="00B050"/>
                </a:solidFill>
                <a:latin typeface="Lucida Sans" panose="020B0602030504020204" pitchFamily="34" charset="0"/>
              </a:rPr>
              <a:t>An example of putting the query to the string:</a:t>
            </a:r>
          </a:p>
          <a:p>
            <a:pPr marL="0" indent="0" fontAlgn="base">
              <a:buNone/>
            </a:pPr>
            <a:endParaRPr lang="en-GB" dirty="0" smtClean="0"/>
          </a:p>
          <a:p>
            <a:pPr marL="0" indent="0" fontAlgn="base">
              <a:buNone/>
            </a:pPr>
            <a:r>
              <a:rPr lang="en-GB" dirty="0" smtClean="0">
                <a:solidFill>
                  <a:srgbClr val="002060"/>
                </a:solidFill>
              </a:rPr>
              <a:t>                       DECLARE </a:t>
            </a:r>
            <a:r>
              <a:rPr lang="en-GB" dirty="0">
                <a:solidFill>
                  <a:srgbClr val="002060"/>
                </a:solidFill>
              </a:rPr>
              <a:t>@query AS </a:t>
            </a:r>
            <a:r>
              <a:rPr lang="en-GB" b="1" dirty="0">
                <a:solidFill>
                  <a:srgbClr val="002060"/>
                </a:solidFill>
              </a:rPr>
              <a:t>NVARCHAR</a:t>
            </a:r>
            <a:r>
              <a:rPr lang="en-GB" dirty="0">
                <a:solidFill>
                  <a:srgbClr val="002060"/>
                </a:solidFill>
              </a:rPr>
              <a:t>(255) = N'SELECT * FROM </a:t>
            </a:r>
            <a:r>
              <a:rPr lang="en-GB" dirty="0" err="1">
                <a:solidFill>
                  <a:srgbClr val="002060"/>
                </a:solidFill>
              </a:rPr>
              <a:t>dbo.Table</a:t>
            </a:r>
            <a:r>
              <a:rPr lang="en-GB" dirty="0">
                <a:solidFill>
                  <a:srgbClr val="002060"/>
                </a:solidFill>
              </a:rPr>
              <a:t>';</a:t>
            </a:r>
          </a:p>
          <a:p>
            <a:pPr marL="0" indent="0" fontAlgn="base">
              <a:buNone/>
            </a:pPr>
            <a:r>
              <a:rPr lang="en-GB" dirty="0" smtClean="0">
                <a:solidFill>
                  <a:srgbClr val="002060"/>
                </a:solidFill>
              </a:rPr>
              <a:t>                       SELECT </a:t>
            </a:r>
            <a:r>
              <a:rPr lang="en-GB" dirty="0">
                <a:solidFill>
                  <a:srgbClr val="002060"/>
                </a:solidFill>
              </a:rPr>
              <a:t>@query AS query</a:t>
            </a:r>
            <a:r>
              <a:rPr lang="en-GB" dirty="0" smtClean="0">
                <a:solidFill>
                  <a:srgbClr val="002060"/>
                </a:solidFill>
              </a:rPr>
              <a:t>;</a:t>
            </a:r>
          </a:p>
          <a:p>
            <a:pPr marL="0" indent="0" fontAlgn="base">
              <a:buNone/>
            </a:pPr>
            <a:endParaRPr lang="en-GB" dirty="0"/>
          </a:p>
          <a:p>
            <a:pPr marL="0" indent="0" fontAlgn="base">
              <a:buNone/>
            </a:pPr>
            <a:r>
              <a:rPr lang="en-GB" sz="2400" b="1" dirty="0">
                <a:solidFill>
                  <a:srgbClr val="FF0000"/>
                </a:solidFill>
                <a:latin typeface="Lucida Sans" panose="020B0602030504020204" pitchFamily="34" charset="0"/>
              </a:rPr>
              <a:t>An example of executing the query, which is in the string (dynamic in SQL):</a:t>
            </a:r>
          </a:p>
          <a:p>
            <a:pPr marL="0" indent="0" fontAlgn="base">
              <a:buNone/>
            </a:pPr>
            <a:endParaRPr lang="en-GB" dirty="0" smtClean="0"/>
          </a:p>
          <a:p>
            <a:pPr marL="0" indent="0" fontAlgn="base">
              <a:buNone/>
            </a:pPr>
            <a:r>
              <a:rPr lang="en-GB" dirty="0" smtClean="0">
                <a:solidFill>
                  <a:srgbClr val="002060"/>
                </a:solidFill>
              </a:rPr>
              <a:t>                        DECLARE </a:t>
            </a:r>
            <a:r>
              <a:rPr lang="en-GB" dirty="0">
                <a:solidFill>
                  <a:srgbClr val="002060"/>
                </a:solidFill>
              </a:rPr>
              <a:t>@query AS </a:t>
            </a:r>
            <a:r>
              <a:rPr lang="en-GB" b="1" dirty="0">
                <a:solidFill>
                  <a:srgbClr val="002060"/>
                </a:solidFill>
              </a:rPr>
              <a:t>NVARCHAR</a:t>
            </a:r>
            <a:r>
              <a:rPr lang="en-GB" dirty="0">
                <a:solidFill>
                  <a:srgbClr val="002060"/>
                </a:solidFill>
              </a:rPr>
              <a:t>(255) = N'SELECT * FROM </a:t>
            </a:r>
            <a:r>
              <a:rPr lang="en-GB" dirty="0" err="1">
                <a:solidFill>
                  <a:srgbClr val="002060"/>
                </a:solidFill>
              </a:rPr>
              <a:t>dbo.Table</a:t>
            </a:r>
            <a:r>
              <a:rPr lang="en-GB" dirty="0">
                <a:solidFill>
                  <a:srgbClr val="002060"/>
                </a:solidFill>
              </a:rPr>
              <a:t>';</a:t>
            </a:r>
          </a:p>
          <a:p>
            <a:pPr marL="0" indent="0" fontAlgn="base">
              <a:buNone/>
            </a:pPr>
            <a:r>
              <a:rPr lang="en-GB" b="1" dirty="0" smtClean="0">
                <a:solidFill>
                  <a:srgbClr val="002060"/>
                </a:solidFill>
              </a:rPr>
              <a:t>                        EXEC</a:t>
            </a:r>
            <a:r>
              <a:rPr lang="en-GB" dirty="0">
                <a:solidFill>
                  <a:srgbClr val="002060"/>
                </a:solidFill>
              </a:rPr>
              <a:t>(@query);</a:t>
            </a:r>
          </a:p>
          <a:p>
            <a:pPr marL="0" indent="0">
              <a:buNone/>
            </a:pPr>
            <a:r>
              <a:rPr lang="en-GB" sz="2400" b="1" dirty="0">
                <a:solidFill>
                  <a:srgbClr val="FF0000"/>
                </a:solidFill>
                <a:latin typeface="Lucida Sans" panose="020B0602030504020204" pitchFamily="34" charset="0"/>
              </a:rPr>
              <a:t>So as we can see, we use the EXEC statement to dynamically execute the query that store in the nvarchar variable.</a:t>
            </a:r>
            <a:endParaRPr lang="en-IN" sz="2400" b="1" dirty="0">
              <a:solidFill>
                <a:srgbClr val="FF0000"/>
              </a:solidFill>
              <a:latin typeface="Lucida Sans" panose="020B0602030504020204" pitchFamily="34" charset="0"/>
            </a:endParaRPr>
          </a:p>
        </p:txBody>
      </p:sp>
    </p:spTree>
    <p:extLst>
      <p:ext uri="{BB962C8B-B14F-4D97-AF65-F5344CB8AC3E}">
        <p14:creationId xmlns:p14="http://schemas.microsoft.com/office/powerpoint/2010/main" val="24371425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193964"/>
            <a:ext cx="10961993" cy="886691"/>
          </a:xfrm>
        </p:spPr>
        <p:txBody>
          <a:bodyPr>
            <a:normAutofit/>
          </a:bodyPr>
          <a:lstStyle/>
          <a:p>
            <a:r>
              <a:rPr lang="en-IN" sz="2800" b="1" dirty="0" smtClean="0">
                <a:solidFill>
                  <a:srgbClr val="C00000"/>
                </a:solidFill>
                <a:latin typeface="Lucida Sans" panose="020B0602030504020204" pitchFamily="34" charset="0"/>
              </a:rPr>
              <a:t>DIVISION Operation:</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90945" y="526472"/>
            <a:ext cx="11471564" cy="6331527"/>
          </a:xfrm>
        </p:spPr>
        <p:txBody>
          <a:bodyPr/>
          <a:lstStyle/>
          <a:p>
            <a:pPr algn="just"/>
            <a:r>
              <a:rPr lang="en-GB" sz="2400" dirty="0">
                <a:latin typeface="Lucida Sans" panose="020B0602030504020204" pitchFamily="34" charset="0"/>
              </a:rPr>
              <a:t>The division is a binary operation that is written as </a:t>
            </a:r>
            <a:r>
              <a:rPr lang="en-GB" sz="2400" i="1" dirty="0" smtClean="0">
                <a:latin typeface="Lucida Sans" panose="020B0602030504020204" pitchFamily="34" charset="0"/>
              </a:rPr>
              <a:t>A</a:t>
            </a:r>
            <a:r>
              <a:rPr lang="en-GB" sz="2400" dirty="0">
                <a:latin typeface="Lucida Sans" panose="020B0602030504020204" pitchFamily="34" charset="0"/>
              </a:rPr>
              <a:t> </a:t>
            </a:r>
            <a:r>
              <a:rPr lang="en-GB" sz="2800" b="1" dirty="0">
                <a:solidFill>
                  <a:srgbClr val="00B0F0"/>
                </a:solidFill>
                <a:latin typeface="Lucida Sans" panose="020B0602030504020204" pitchFamily="34" charset="0"/>
              </a:rPr>
              <a:t>÷</a:t>
            </a:r>
            <a:r>
              <a:rPr lang="en-GB" sz="2400" dirty="0">
                <a:latin typeface="Lucida Sans" panose="020B0602030504020204" pitchFamily="34" charset="0"/>
              </a:rPr>
              <a:t> </a:t>
            </a:r>
            <a:r>
              <a:rPr lang="en-GB" sz="2400" i="1" dirty="0" smtClean="0">
                <a:latin typeface="Lucida Sans" panose="020B0602030504020204" pitchFamily="34" charset="0"/>
              </a:rPr>
              <a:t>B</a:t>
            </a:r>
            <a:r>
              <a:rPr lang="en-GB" sz="2400" dirty="0" smtClean="0">
                <a:latin typeface="Lucida Sans" panose="020B0602030504020204" pitchFamily="34" charset="0"/>
              </a:rPr>
              <a:t>.</a:t>
            </a:r>
          </a:p>
          <a:p>
            <a:pPr algn="just"/>
            <a:r>
              <a:rPr lang="en-GB" sz="2400" dirty="0" smtClean="0">
                <a:latin typeface="Lucida Sans" panose="020B0602030504020204" pitchFamily="34" charset="0"/>
              </a:rPr>
              <a:t> </a:t>
            </a:r>
            <a:r>
              <a:rPr lang="en-GB" sz="2400" dirty="0">
                <a:latin typeface="Lucida Sans" panose="020B0602030504020204" pitchFamily="34" charset="0"/>
              </a:rPr>
              <a:t>Division is not implemented directly in SQL. </a:t>
            </a:r>
            <a:endParaRPr lang="en-GB" sz="2400" dirty="0" smtClean="0">
              <a:latin typeface="Lucida Sans" panose="020B0602030504020204" pitchFamily="34" charset="0"/>
            </a:endParaRPr>
          </a:p>
          <a:p>
            <a:pPr algn="just"/>
            <a:r>
              <a:rPr lang="en-GB" sz="2400" dirty="0" smtClean="0">
                <a:latin typeface="Lucida Sans" panose="020B0602030504020204" pitchFamily="34" charset="0"/>
              </a:rPr>
              <a:t>The </a:t>
            </a:r>
            <a:r>
              <a:rPr lang="en-GB" sz="2400" dirty="0">
                <a:latin typeface="Lucida Sans" panose="020B0602030504020204" pitchFamily="34" charset="0"/>
              </a:rPr>
              <a:t>result consists of the restrictions of tuples in </a:t>
            </a:r>
            <a:r>
              <a:rPr lang="en-GB" sz="2400" i="1" dirty="0" smtClean="0">
                <a:latin typeface="Lucida Sans" panose="020B0602030504020204" pitchFamily="34" charset="0"/>
              </a:rPr>
              <a:t>A</a:t>
            </a:r>
            <a:r>
              <a:rPr lang="en-GB" sz="2400" dirty="0">
                <a:latin typeface="Lucida Sans" panose="020B0602030504020204" pitchFamily="34" charset="0"/>
              </a:rPr>
              <a:t> to the attribute names unique to </a:t>
            </a:r>
            <a:r>
              <a:rPr lang="en-GB" sz="2400" i="1" dirty="0" smtClean="0">
                <a:latin typeface="Lucida Sans" panose="020B0602030504020204" pitchFamily="34" charset="0"/>
              </a:rPr>
              <a:t>A</a:t>
            </a:r>
            <a:r>
              <a:rPr lang="en-GB" sz="2400" dirty="0" smtClean="0">
                <a:latin typeface="Lucida Sans" panose="020B0602030504020204" pitchFamily="34" charset="0"/>
              </a:rPr>
              <a:t>, </a:t>
            </a:r>
            <a:r>
              <a:rPr lang="en-GB" sz="2400" dirty="0">
                <a:latin typeface="Lucida Sans" panose="020B0602030504020204" pitchFamily="34" charset="0"/>
              </a:rPr>
              <a:t>i.e., in the header of </a:t>
            </a:r>
            <a:r>
              <a:rPr lang="en-GB" sz="2400" i="1" dirty="0" smtClean="0">
                <a:latin typeface="Lucida Sans" panose="020B0602030504020204" pitchFamily="34" charset="0"/>
              </a:rPr>
              <a:t>A</a:t>
            </a:r>
            <a:r>
              <a:rPr lang="en-GB" sz="2400" dirty="0">
                <a:latin typeface="Lucida Sans" panose="020B0602030504020204" pitchFamily="34" charset="0"/>
              </a:rPr>
              <a:t> but not in the header of </a:t>
            </a:r>
            <a:r>
              <a:rPr lang="en-GB" sz="2400" i="1" dirty="0" smtClean="0">
                <a:latin typeface="Lucida Sans" panose="020B0602030504020204" pitchFamily="34" charset="0"/>
              </a:rPr>
              <a:t>B</a:t>
            </a:r>
            <a:r>
              <a:rPr lang="en-GB" sz="2400" dirty="0" smtClean="0">
                <a:latin typeface="Lucida Sans" panose="020B0602030504020204" pitchFamily="34" charset="0"/>
              </a:rPr>
              <a:t>, </a:t>
            </a:r>
            <a:r>
              <a:rPr lang="en-GB" sz="2400" dirty="0">
                <a:latin typeface="Lucida Sans" panose="020B0602030504020204" pitchFamily="34" charset="0"/>
              </a:rPr>
              <a:t>for which it holds that all their combinations with tuples in </a:t>
            </a:r>
            <a:r>
              <a:rPr lang="en-GB" sz="2400" i="1" dirty="0" smtClean="0">
                <a:latin typeface="Lucida Sans" panose="020B0602030504020204" pitchFamily="34" charset="0"/>
              </a:rPr>
              <a:t>B</a:t>
            </a:r>
            <a:r>
              <a:rPr lang="en-GB" sz="2400" dirty="0">
                <a:latin typeface="Lucida Sans" panose="020B0602030504020204" pitchFamily="34" charset="0"/>
              </a:rPr>
              <a:t> are present in </a:t>
            </a:r>
            <a:r>
              <a:rPr lang="en-GB" sz="2400" i="1" dirty="0" smtClean="0">
                <a:latin typeface="Lucida Sans" panose="020B0602030504020204" pitchFamily="34" charset="0"/>
              </a:rPr>
              <a:t>A.</a:t>
            </a:r>
          </a:p>
          <a:p>
            <a:pPr algn="just"/>
            <a:r>
              <a:rPr lang="en-GB" sz="2400" dirty="0">
                <a:latin typeface="Lucida Sans" panose="020B0602030504020204" pitchFamily="34" charset="0"/>
              </a:rPr>
              <a:t>Attributes of B is proper subset of Attributes of A</a:t>
            </a:r>
            <a:r>
              <a:rPr lang="en-GB" sz="2400" dirty="0" smtClean="0"/>
              <a:t>.</a:t>
            </a:r>
          </a:p>
          <a:p>
            <a:pPr algn="just"/>
            <a:r>
              <a:rPr lang="en-IN" sz="2400" b="1" dirty="0" smtClean="0">
                <a:solidFill>
                  <a:srgbClr val="7030A0"/>
                </a:solidFill>
                <a:latin typeface="Lucida Sans" panose="020B0602030504020204" pitchFamily="34" charset="0"/>
              </a:rPr>
              <a:t>Syntax </a:t>
            </a:r>
            <a:r>
              <a:rPr lang="en-IN" sz="2400" dirty="0" smtClean="0">
                <a:latin typeface="Lucida Sans" panose="020B0602030504020204" pitchFamily="34" charset="0"/>
              </a:rPr>
              <a:t>: </a:t>
            </a:r>
          </a:p>
          <a:p>
            <a:pPr marL="0" indent="0" algn="just">
              <a:buNone/>
            </a:pPr>
            <a:r>
              <a:rPr lang="en-IN" sz="2400" dirty="0">
                <a:solidFill>
                  <a:srgbClr val="FF0000"/>
                </a:solidFill>
                <a:latin typeface="Lucida Sans" panose="020B0602030504020204" pitchFamily="34" charset="0"/>
              </a:rPr>
              <a:t>	</a:t>
            </a:r>
            <a:r>
              <a:rPr lang="pt-BR" sz="2400" b="1" dirty="0" smtClean="0">
                <a:latin typeface="Lucida Sans" panose="020B0602030504020204" pitchFamily="34" charset="0"/>
              </a:rPr>
              <a:t>A</a:t>
            </a:r>
            <a:r>
              <a:rPr lang="pt-BR" sz="2400" dirty="0" smtClean="0">
                <a:solidFill>
                  <a:srgbClr val="FF0000"/>
                </a:solidFill>
                <a:latin typeface="Lucida Sans" panose="020B0602030504020204" pitchFamily="34" charset="0"/>
              </a:rPr>
              <a:t> </a:t>
            </a:r>
            <a:r>
              <a:rPr lang="pt-BR" sz="3200" b="1" dirty="0">
                <a:solidFill>
                  <a:srgbClr val="00B0F0"/>
                </a:solidFill>
                <a:latin typeface="Lucida Sans" panose="020B0602030504020204" pitchFamily="34" charset="0"/>
              </a:rPr>
              <a:t>÷</a:t>
            </a:r>
            <a:r>
              <a:rPr lang="pt-BR" sz="2400" dirty="0">
                <a:solidFill>
                  <a:srgbClr val="FF0000"/>
                </a:solidFill>
                <a:latin typeface="Lucida Sans" panose="020B0602030504020204" pitchFamily="34" charset="0"/>
              </a:rPr>
              <a:t> </a:t>
            </a:r>
            <a:r>
              <a:rPr lang="pt-BR" sz="2400" b="1" dirty="0" smtClean="0">
                <a:latin typeface="Lucida Sans" panose="020B0602030504020204" pitchFamily="34" charset="0"/>
              </a:rPr>
              <a:t>B</a:t>
            </a:r>
            <a:r>
              <a:rPr lang="pt-BR" sz="2400" dirty="0" smtClean="0">
                <a:solidFill>
                  <a:srgbClr val="FF0000"/>
                </a:solidFill>
                <a:latin typeface="Lucida Sans" panose="020B0602030504020204" pitchFamily="34" charset="0"/>
              </a:rPr>
              <a:t> </a:t>
            </a:r>
            <a:r>
              <a:rPr lang="pt-BR" sz="2400" dirty="0">
                <a:solidFill>
                  <a:srgbClr val="FF0000"/>
                </a:solidFill>
                <a:latin typeface="Lucida Sans" panose="020B0602030504020204" pitchFamily="34" charset="0"/>
              </a:rPr>
              <a:t>= { t[a1,...,an] : t ∈ </a:t>
            </a:r>
            <a:r>
              <a:rPr lang="pt-BR" sz="2400" b="1" dirty="0" smtClean="0">
                <a:latin typeface="Lucida Sans" panose="020B0602030504020204" pitchFamily="34" charset="0"/>
              </a:rPr>
              <a:t>A</a:t>
            </a:r>
            <a:r>
              <a:rPr lang="pt-BR" sz="2400" dirty="0" smtClean="0">
                <a:solidFill>
                  <a:srgbClr val="FF0000"/>
                </a:solidFill>
                <a:latin typeface="Lucida Sans" panose="020B0602030504020204" pitchFamily="34" charset="0"/>
              </a:rPr>
              <a:t> </a:t>
            </a:r>
            <a:r>
              <a:rPr lang="pt-BR" sz="2400" dirty="0">
                <a:solidFill>
                  <a:srgbClr val="FF0000"/>
                </a:solidFill>
                <a:latin typeface="Lucida Sans" panose="020B0602030504020204" pitchFamily="34" charset="0"/>
              </a:rPr>
              <a:t>∧ ∀s ∈ </a:t>
            </a:r>
            <a:r>
              <a:rPr lang="pt-BR" sz="2400" b="1" dirty="0" smtClean="0">
                <a:latin typeface="Lucida Sans" panose="020B0602030504020204" pitchFamily="34" charset="0"/>
              </a:rPr>
              <a:t>B</a:t>
            </a:r>
            <a:r>
              <a:rPr lang="pt-BR" sz="2400" dirty="0" smtClean="0">
                <a:solidFill>
                  <a:srgbClr val="FF0000"/>
                </a:solidFill>
                <a:latin typeface="Lucida Sans" panose="020B0602030504020204" pitchFamily="34" charset="0"/>
              </a:rPr>
              <a:t> </a:t>
            </a:r>
            <a:r>
              <a:rPr lang="pt-BR" sz="2400" dirty="0">
                <a:solidFill>
                  <a:srgbClr val="FF0000"/>
                </a:solidFill>
                <a:latin typeface="Lucida Sans" panose="020B0602030504020204" pitchFamily="34" charset="0"/>
              </a:rPr>
              <a:t>( (t[a1,...,an] ∪ </a:t>
            </a:r>
            <a:r>
              <a:rPr lang="pt-BR" sz="2400" b="1" dirty="0" smtClean="0">
                <a:latin typeface="Lucida Sans" panose="020B0602030504020204" pitchFamily="34" charset="0"/>
              </a:rPr>
              <a:t>B</a:t>
            </a:r>
            <a:r>
              <a:rPr lang="pt-BR" sz="2400" dirty="0" smtClean="0">
                <a:solidFill>
                  <a:srgbClr val="FF0000"/>
                </a:solidFill>
                <a:latin typeface="Lucida Sans" panose="020B0602030504020204" pitchFamily="34" charset="0"/>
              </a:rPr>
              <a:t>) </a:t>
            </a:r>
            <a:r>
              <a:rPr lang="pt-BR" sz="2400" dirty="0">
                <a:solidFill>
                  <a:srgbClr val="FF0000"/>
                </a:solidFill>
                <a:latin typeface="Lucida Sans" panose="020B0602030504020204" pitchFamily="34" charset="0"/>
              </a:rPr>
              <a:t>∈ </a:t>
            </a:r>
            <a:r>
              <a:rPr lang="pt-BR" sz="2400" b="1" dirty="0" smtClean="0">
                <a:latin typeface="Lucida Sans" panose="020B0602030504020204" pitchFamily="34" charset="0"/>
              </a:rPr>
              <a:t>A</a:t>
            </a:r>
            <a:r>
              <a:rPr lang="pt-BR" sz="2400" dirty="0" smtClean="0">
                <a:solidFill>
                  <a:srgbClr val="FF0000"/>
                </a:solidFill>
                <a:latin typeface="Lucida Sans" panose="020B0602030504020204" pitchFamily="34" charset="0"/>
              </a:rPr>
              <a:t>) </a:t>
            </a:r>
            <a:r>
              <a:rPr lang="pt-BR" sz="2400" dirty="0">
                <a:solidFill>
                  <a:srgbClr val="FF0000"/>
                </a:solidFill>
                <a:latin typeface="Lucida Sans" panose="020B0602030504020204" pitchFamily="34" charset="0"/>
              </a:rPr>
              <a:t>}</a:t>
            </a:r>
          </a:p>
          <a:p>
            <a:pPr marL="0" indent="0" algn="just">
              <a:buNone/>
            </a:pPr>
            <a:r>
              <a:rPr lang="en-GB" sz="2400" dirty="0">
                <a:latin typeface="Lucida Sans" panose="020B0602030504020204" pitchFamily="34" charset="0"/>
              </a:rPr>
              <a:t>where </a:t>
            </a:r>
            <a:endParaRPr lang="en-GB" sz="2400" dirty="0" smtClean="0">
              <a:latin typeface="Lucida Sans" panose="020B0602030504020204" pitchFamily="34" charset="0"/>
            </a:endParaRPr>
          </a:p>
          <a:p>
            <a:pPr marL="0" indent="0" algn="just">
              <a:buNone/>
            </a:pPr>
            <a:r>
              <a:rPr lang="en-GB" sz="2400" dirty="0">
                <a:latin typeface="Lucida Sans" panose="020B0602030504020204" pitchFamily="34" charset="0"/>
              </a:rPr>
              <a:t> </a:t>
            </a:r>
            <a:r>
              <a:rPr lang="en-GB" sz="2400" dirty="0" smtClean="0">
                <a:latin typeface="Lucida Sans" panose="020B0602030504020204" pitchFamily="34" charset="0"/>
              </a:rPr>
              <a:t>        {</a:t>
            </a:r>
            <a:r>
              <a:rPr lang="en-GB" sz="2400" dirty="0">
                <a:latin typeface="Lucida Sans" panose="020B0602030504020204" pitchFamily="34" charset="0"/>
              </a:rPr>
              <a:t>a1,...,an} is the set of attribute names unique to </a:t>
            </a:r>
            <a:r>
              <a:rPr lang="en-GB" sz="2400" b="1" dirty="0" smtClean="0">
                <a:latin typeface="Lucida Sans" panose="020B0602030504020204" pitchFamily="34" charset="0"/>
              </a:rPr>
              <a:t>A</a:t>
            </a:r>
            <a:r>
              <a:rPr lang="en-GB" sz="2400" dirty="0" smtClean="0">
                <a:latin typeface="Lucida Sans" panose="020B0602030504020204" pitchFamily="34" charset="0"/>
              </a:rPr>
              <a:t> </a:t>
            </a:r>
            <a:r>
              <a:rPr lang="en-GB" sz="2400" dirty="0">
                <a:latin typeface="Lucida Sans" panose="020B0602030504020204" pitchFamily="34" charset="0"/>
              </a:rPr>
              <a:t>.</a:t>
            </a:r>
            <a:r>
              <a:rPr lang="en-GB" sz="2400" dirty="0" smtClean="0">
                <a:latin typeface="Lucida Sans" panose="020B0602030504020204" pitchFamily="34" charset="0"/>
              </a:rPr>
              <a:t> </a:t>
            </a:r>
          </a:p>
          <a:p>
            <a:pPr marL="0" indent="0" algn="just">
              <a:buNone/>
            </a:pPr>
            <a:r>
              <a:rPr lang="en-GB" sz="2400" dirty="0" smtClean="0">
                <a:latin typeface="Lucida Sans" panose="020B0602030504020204" pitchFamily="34" charset="0"/>
              </a:rPr>
              <a:t>         t[a1</a:t>
            </a:r>
            <a:r>
              <a:rPr lang="en-GB" sz="2400" dirty="0">
                <a:latin typeface="Lucida Sans" panose="020B0602030504020204" pitchFamily="34" charset="0"/>
              </a:rPr>
              <a:t>,...,an] is the restriction of t to this set. </a:t>
            </a:r>
            <a:endParaRPr lang="en-GB" sz="2400" dirty="0" smtClean="0">
              <a:latin typeface="Lucida Sans" panose="020B0602030504020204" pitchFamily="34" charset="0"/>
            </a:endParaRPr>
          </a:p>
          <a:p>
            <a:pPr marL="0" indent="0" algn="just">
              <a:buNone/>
            </a:pPr>
            <a:r>
              <a:rPr lang="en-GB" sz="2400" dirty="0" smtClean="0">
                <a:latin typeface="Lucida Sans" panose="020B0602030504020204" pitchFamily="34" charset="0"/>
              </a:rPr>
              <a:t>It </a:t>
            </a:r>
            <a:r>
              <a:rPr lang="en-GB" sz="2400" dirty="0">
                <a:latin typeface="Lucida Sans" panose="020B0602030504020204" pitchFamily="34" charset="0"/>
              </a:rPr>
              <a:t>is usually required that the attribute names in the header of </a:t>
            </a:r>
            <a:r>
              <a:rPr lang="en-GB" sz="2400" b="1" dirty="0" smtClean="0">
                <a:latin typeface="Lucida Sans" panose="020B0602030504020204" pitchFamily="34" charset="0"/>
              </a:rPr>
              <a:t>B</a:t>
            </a:r>
            <a:r>
              <a:rPr lang="en-GB" sz="2400" dirty="0" smtClean="0">
                <a:latin typeface="Lucida Sans" panose="020B0602030504020204" pitchFamily="34" charset="0"/>
              </a:rPr>
              <a:t> </a:t>
            </a:r>
            <a:r>
              <a:rPr lang="en-GB" sz="2400" dirty="0">
                <a:latin typeface="Lucida Sans" panose="020B0602030504020204" pitchFamily="34" charset="0"/>
              </a:rPr>
              <a:t>are a subset of those of </a:t>
            </a:r>
            <a:r>
              <a:rPr lang="en-GB" sz="2400" b="1" dirty="0" smtClean="0">
                <a:latin typeface="Lucida Sans" panose="020B0602030504020204" pitchFamily="34" charset="0"/>
              </a:rPr>
              <a:t>A</a:t>
            </a:r>
            <a:r>
              <a:rPr lang="en-GB" sz="2400" dirty="0" smtClean="0">
                <a:latin typeface="Lucida Sans" panose="020B0602030504020204" pitchFamily="34" charset="0"/>
              </a:rPr>
              <a:t> </a:t>
            </a:r>
            <a:r>
              <a:rPr lang="en-GB" sz="2400" dirty="0">
                <a:latin typeface="Lucida Sans" panose="020B0602030504020204" pitchFamily="34" charset="0"/>
              </a:rPr>
              <a:t>because otherwise the result of the operation will always be empty</a:t>
            </a:r>
            <a:endParaRPr lang="en-IN" sz="2400" dirty="0" smtClean="0">
              <a:latin typeface="Lucida Sans" panose="020B0602030504020204" pitchFamily="34" charset="0"/>
            </a:endParaRPr>
          </a:p>
          <a:p>
            <a:pPr algn="just"/>
            <a:endParaRPr lang="en-IN" dirty="0">
              <a:latin typeface="Lucida Sans" panose="020B0602030504020204" pitchFamily="34" charset="0"/>
            </a:endParaRPr>
          </a:p>
        </p:txBody>
      </p:sp>
    </p:spTree>
    <p:extLst>
      <p:ext uri="{BB962C8B-B14F-4D97-AF65-F5344CB8AC3E}">
        <p14:creationId xmlns:p14="http://schemas.microsoft.com/office/powerpoint/2010/main" val="7825242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0"/>
            <a:ext cx="11804072" cy="748145"/>
          </a:xfrm>
        </p:spPr>
        <p:txBody>
          <a:bodyPr>
            <a:normAutofit/>
          </a:bodyPr>
          <a:lstStyle/>
          <a:p>
            <a:pPr algn="ctr"/>
            <a:r>
              <a:rPr lang="en-IN" sz="2800" b="1" dirty="0" smtClean="0">
                <a:solidFill>
                  <a:srgbClr val="C00000"/>
                </a:solidFill>
                <a:latin typeface="Lucida Sans" panose="020B0602030504020204" pitchFamily="34" charset="0"/>
              </a:rPr>
              <a:t>SUMMARY</a:t>
            </a:r>
            <a:endParaRPr lang="en-IN" sz="2800" b="1" dirty="0">
              <a:solidFill>
                <a:srgbClr val="C00000"/>
              </a:solidFill>
              <a:latin typeface="Lucida Sans" panose="020B0602030504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8095350"/>
              </p:ext>
            </p:extLst>
          </p:nvPr>
        </p:nvGraphicFramePr>
        <p:xfrm>
          <a:off x="152400" y="623456"/>
          <a:ext cx="11499275" cy="6145802"/>
        </p:xfrm>
        <a:graphic>
          <a:graphicData uri="http://schemas.openxmlformats.org/drawingml/2006/table">
            <a:tbl>
              <a:tblPr/>
              <a:tblGrid>
                <a:gridCol w="2962399"/>
                <a:gridCol w="8536876"/>
              </a:tblGrid>
              <a:tr h="337440">
                <a:tc>
                  <a:txBody>
                    <a:bodyPr/>
                    <a:lstStyle/>
                    <a:p>
                      <a:pPr algn="ctr" fontAlgn="t"/>
                      <a:r>
                        <a:rPr lang="en-IN" sz="1600" b="1" dirty="0">
                          <a:solidFill>
                            <a:srgbClr val="C00000"/>
                          </a:solidFill>
                          <a:effectLst/>
                          <a:latin typeface="Lucida Sans" panose="020B0602030504020204" pitchFamily="34" charset="0"/>
                        </a:rPr>
                        <a:t>Operation</a:t>
                      </a:r>
                      <a:endParaRPr lang="en-IN" sz="1600" dirty="0">
                        <a:solidFill>
                          <a:srgbClr val="C00000"/>
                        </a:solidFill>
                        <a:effectLst/>
                        <a:latin typeface="Lucida Sans" panose="020B0602030504020204" pitchFamily="34" charset="0"/>
                      </a:endParaRPr>
                    </a:p>
                  </a:txBody>
                  <a:tcPr marL="25195" marR="25195" marT="25195" marB="25195">
                    <a:lnL w="12700" cap="flat" cmpd="sng" algn="ctr">
                      <a:solidFill>
                        <a:srgbClr val="10DC81"/>
                      </a:solidFill>
                      <a:prstDash val="solid"/>
                      <a:round/>
                      <a:headEnd type="none" w="med" len="med"/>
                      <a:tailEnd type="none" w="med" len="med"/>
                    </a:lnL>
                    <a:lnR w="12700" cap="flat" cmpd="sng" algn="ctr">
                      <a:solidFill>
                        <a:srgbClr val="10DE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600" b="1" dirty="0">
                          <a:solidFill>
                            <a:srgbClr val="C00000"/>
                          </a:solidFill>
                          <a:effectLst/>
                          <a:latin typeface="Lucida Sans" panose="020B0602030504020204" pitchFamily="34" charset="0"/>
                        </a:rPr>
                        <a:t>Purpose</a:t>
                      </a:r>
                      <a:endParaRPr lang="en-IN" sz="1600" dirty="0">
                        <a:solidFill>
                          <a:srgbClr val="C00000"/>
                        </a:solidFill>
                        <a:effectLst/>
                        <a:latin typeface="Lucida Sans" panose="020B0602030504020204" pitchFamily="34" charset="0"/>
                      </a:endParaRPr>
                    </a:p>
                  </a:txBody>
                  <a:tcPr marL="25195" marR="25195" marT="25195" marB="25195">
                    <a:lnL w="12700" cap="flat" cmpd="sng" algn="ctr">
                      <a:solidFill>
                        <a:srgbClr val="10DE81"/>
                      </a:solidFill>
                      <a:prstDash val="solid"/>
                      <a:round/>
                      <a:headEnd type="none" w="med" len="med"/>
                      <a:tailEnd type="none" w="med" len="med"/>
                    </a:lnL>
                    <a:lnR w="12700" cap="flat" cmpd="sng" algn="ctr">
                      <a:solidFill>
                        <a:srgbClr val="30DC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43337">
                <a:tc>
                  <a:txBody>
                    <a:bodyPr/>
                    <a:lstStyle/>
                    <a:p>
                      <a:pPr algn="l" fontAlgn="t"/>
                      <a:r>
                        <a:rPr lang="en-IN" sz="1600" b="1" dirty="0">
                          <a:solidFill>
                            <a:srgbClr val="7030A0"/>
                          </a:solidFill>
                          <a:effectLst/>
                          <a:latin typeface="Lucida Sans" panose="020B0602030504020204" pitchFamily="34" charset="0"/>
                        </a:rPr>
                        <a:t>Select(</a:t>
                      </a:r>
                      <a:r>
                        <a:rPr lang="el-GR" sz="1600" b="1" dirty="0">
                          <a:solidFill>
                            <a:srgbClr val="7030A0"/>
                          </a:solidFill>
                          <a:effectLst/>
                        </a:rPr>
                        <a:t>σ)</a:t>
                      </a:r>
                    </a:p>
                  </a:txBody>
                  <a:tcPr marL="25195" marR="25195" marT="25195" marB="25195">
                    <a:lnL w="12700" cap="flat" cmpd="sng" algn="ctr">
                      <a:solidFill>
                        <a:srgbClr val="50DD81"/>
                      </a:solidFill>
                      <a:prstDash val="solid"/>
                      <a:round/>
                      <a:headEnd type="none" w="med" len="med"/>
                      <a:tailEnd type="none" w="med" len="med"/>
                    </a:lnL>
                    <a:lnR w="12700" cap="flat" cmpd="sng" algn="ctr">
                      <a:solidFill>
                        <a:srgbClr val="F0E5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sz="1600" dirty="0">
                          <a:effectLst/>
                          <a:latin typeface="Lucida Sans" panose="020B0602030504020204" pitchFamily="34" charset="0"/>
                        </a:rPr>
                        <a:t>The SELECT operation is used for selecting a subset of the tuples according to a given selection condition</a:t>
                      </a:r>
                    </a:p>
                  </a:txBody>
                  <a:tcPr marL="25195" marR="25195" marT="25195" marB="25195">
                    <a:lnL w="12700" cap="flat" cmpd="sng" algn="ctr">
                      <a:solidFill>
                        <a:srgbClr val="F0E581"/>
                      </a:solidFill>
                      <a:prstDash val="solid"/>
                      <a:round/>
                      <a:headEnd type="none" w="med" len="med"/>
                      <a:tailEnd type="none" w="med" len="med"/>
                    </a:lnL>
                    <a:lnR w="12700" cap="flat" cmpd="sng" algn="ctr">
                      <a:solidFill>
                        <a:srgbClr val="B0DD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0388">
                <a:tc>
                  <a:txBody>
                    <a:bodyPr/>
                    <a:lstStyle/>
                    <a:p>
                      <a:pPr algn="l" fontAlgn="t"/>
                      <a:r>
                        <a:rPr lang="en-IN" sz="1600" b="1" dirty="0">
                          <a:solidFill>
                            <a:srgbClr val="7030A0"/>
                          </a:solidFill>
                          <a:effectLst/>
                          <a:latin typeface="Lucida Sans" panose="020B0602030504020204" pitchFamily="34" charset="0"/>
                        </a:rPr>
                        <a:t>Projection(</a:t>
                      </a:r>
                      <a:r>
                        <a:rPr lang="el-GR" sz="1600" b="1" dirty="0">
                          <a:solidFill>
                            <a:srgbClr val="7030A0"/>
                          </a:solidFill>
                          <a:effectLst/>
                        </a:rPr>
                        <a:t>π)</a:t>
                      </a:r>
                    </a:p>
                  </a:txBody>
                  <a:tcPr marL="25195" marR="25195" marT="25195" marB="25195">
                    <a:lnL w="12700" cap="flat" cmpd="sng" algn="ctr">
                      <a:solidFill>
                        <a:srgbClr val="50E1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just" fontAlgn="t"/>
                      <a:r>
                        <a:rPr lang="en-GB" sz="1600" dirty="0">
                          <a:effectLst/>
                          <a:latin typeface="Lucida Sans" panose="020B0602030504020204" pitchFamily="34" charset="0"/>
                        </a:rPr>
                        <a:t>The projection eliminates all attributes of the input relation but those mentioned in the projection list.</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30D8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90389">
                <a:tc>
                  <a:txBody>
                    <a:bodyPr/>
                    <a:lstStyle/>
                    <a:p>
                      <a:pPr algn="l" fontAlgn="t"/>
                      <a:r>
                        <a:rPr lang="en-IN" sz="1600" b="1" dirty="0">
                          <a:solidFill>
                            <a:srgbClr val="7030A0"/>
                          </a:solidFill>
                          <a:effectLst/>
                          <a:latin typeface="Lucida Sans" panose="020B0602030504020204" pitchFamily="34" charset="0"/>
                        </a:rPr>
                        <a:t>Union Operation(∪)</a:t>
                      </a:r>
                    </a:p>
                  </a:txBody>
                  <a:tcPr marL="25195" marR="25195" marT="25195" marB="25195">
                    <a:lnL w="12700" cap="flat" cmpd="sng" algn="ctr">
                      <a:solidFill>
                        <a:srgbClr val="90E0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sz="1600" dirty="0">
                          <a:effectLst/>
                          <a:latin typeface="Lucida Sans" panose="020B0602030504020204" pitchFamily="34" charset="0"/>
                        </a:rPr>
                        <a:t>UNION is symbolized by symbol. It includes all tuples that are in tables A or in B.</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30D9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3014">
                <a:tc>
                  <a:txBody>
                    <a:bodyPr/>
                    <a:lstStyle/>
                    <a:p>
                      <a:pPr algn="l" fontAlgn="t"/>
                      <a:r>
                        <a:rPr lang="en-IN" sz="1600" b="1" dirty="0">
                          <a:solidFill>
                            <a:srgbClr val="7030A0"/>
                          </a:solidFill>
                          <a:effectLst/>
                          <a:latin typeface="Lucida Sans" panose="020B0602030504020204" pitchFamily="34" charset="0"/>
                        </a:rPr>
                        <a:t>Set Difference(-)</a:t>
                      </a:r>
                    </a:p>
                  </a:txBody>
                  <a:tcPr marL="25195" marR="25195" marT="25195" marB="25195">
                    <a:lnL w="12700" cap="flat" cmpd="sng" algn="ctr">
                      <a:solidFill>
                        <a:srgbClr val="90E181"/>
                      </a:solidFill>
                      <a:prstDash val="solid"/>
                      <a:round/>
                      <a:headEnd type="none" w="med" len="med"/>
                      <a:tailEnd type="none" w="med" len="med"/>
                    </a:lnL>
                    <a:lnR w="12700" cap="flat" cmpd="sng" algn="ctr">
                      <a:solidFill>
                        <a:srgbClr val="B0E4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just" fontAlgn="t"/>
                      <a:r>
                        <a:rPr lang="en-GB" sz="1600" dirty="0" smtClean="0">
                          <a:effectLst/>
                          <a:latin typeface="Lucida Sans" panose="020B0602030504020204" pitchFamily="34" charset="0"/>
                        </a:rPr>
                        <a:t>Symbol </a:t>
                      </a:r>
                      <a:r>
                        <a:rPr lang="en-GB" sz="1600" dirty="0">
                          <a:effectLst/>
                          <a:latin typeface="Lucida Sans" panose="020B0602030504020204" pitchFamily="34" charset="0"/>
                        </a:rPr>
                        <a:t>denotes it. The result of A - B, is a relation which includes all tuples that are in A but not in B.</a:t>
                      </a:r>
                    </a:p>
                  </a:txBody>
                  <a:tcPr marL="25195" marR="25195" marT="25195" marB="25195">
                    <a:lnL w="12700" cap="flat" cmpd="sng" algn="ctr">
                      <a:solidFill>
                        <a:srgbClr val="B0E481"/>
                      </a:solidFill>
                      <a:prstDash val="solid"/>
                      <a:round/>
                      <a:headEnd type="none" w="med" len="med"/>
                      <a:tailEnd type="none" w="med" len="med"/>
                    </a:lnL>
                    <a:lnR w="12700" cap="flat" cmpd="sng" algn="ctr">
                      <a:solidFill>
                        <a:srgbClr val="D0D7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27260">
                <a:tc>
                  <a:txBody>
                    <a:bodyPr/>
                    <a:lstStyle/>
                    <a:p>
                      <a:pPr algn="l" fontAlgn="t"/>
                      <a:r>
                        <a:rPr lang="en-IN" sz="1600" b="1" dirty="0">
                          <a:solidFill>
                            <a:srgbClr val="7030A0"/>
                          </a:solidFill>
                          <a:effectLst/>
                          <a:latin typeface="Lucida Sans" panose="020B0602030504020204" pitchFamily="34" charset="0"/>
                        </a:rPr>
                        <a:t>Intersection(∩)</a:t>
                      </a:r>
                    </a:p>
                  </a:txBody>
                  <a:tcPr marL="25195" marR="25195" marT="25195" marB="25195">
                    <a:lnL w="12700" cap="flat" cmpd="sng" algn="ctr">
                      <a:solidFill>
                        <a:srgbClr val="90E0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sz="1600" dirty="0">
                          <a:effectLst/>
                          <a:latin typeface="Lucida Sans" panose="020B0602030504020204" pitchFamily="34" charset="0"/>
                        </a:rPr>
                        <a:t>Intersection defines a relation consisting of a set of all tuple that are in both A and B.</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50DD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0388">
                <a:tc>
                  <a:txBody>
                    <a:bodyPr/>
                    <a:lstStyle/>
                    <a:p>
                      <a:pPr algn="l" fontAlgn="t"/>
                      <a:r>
                        <a:rPr lang="en-IN" sz="1600" b="1" dirty="0">
                          <a:solidFill>
                            <a:srgbClr val="7030A0"/>
                          </a:solidFill>
                          <a:effectLst/>
                          <a:latin typeface="Lucida Sans" panose="020B0602030504020204" pitchFamily="34" charset="0"/>
                        </a:rPr>
                        <a:t>Cartesian Product(X)</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90E1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just" fontAlgn="t"/>
                      <a:r>
                        <a:rPr lang="en-GB" sz="1600" dirty="0">
                          <a:effectLst/>
                          <a:latin typeface="Lucida Sans" panose="020B0602030504020204" pitchFamily="34" charset="0"/>
                        </a:rPr>
                        <a:t>Cartesian operation is helpful to merge columns from two relations.</a:t>
                      </a:r>
                    </a:p>
                  </a:txBody>
                  <a:tcPr marL="25195" marR="25195" marT="25195" marB="25195">
                    <a:lnL w="12700" cap="flat" cmpd="sng" algn="ctr">
                      <a:solidFill>
                        <a:srgbClr val="90E181"/>
                      </a:solidFill>
                      <a:prstDash val="solid"/>
                      <a:round/>
                      <a:headEnd type="none" w="med" len="med"/>
                      <a:tailEnd type="none" w="med" len="med"/>
                    </a:lnL>
                    <a:lnR w="12700" cap="flat" cmpd="sng" algn="ctr">
                      <a:solidFill>
                        <a:srgbClr val="10DE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2511">
                <a:tc>
                  <a:txBody>
                    <a:bodyPr/>
                    <a:lstStyle/>
                    <a:p>
                      <a:pPr algn="l" fontAlgn="t"/>
                      <a:r>
                        <a:rPr lang="en-IN" sz="1600" b="1" dirty="0">
                          <a:solidFill>
                            <a:srgbClr val="7030A0"/>
                          </a:solidFill>
                          <a:effectLst/>
                          <a:latin typeface="Lucida Sans" panose="020B0602030504020204" pitchFamily="34" charset="0"/>
                        </a:rPr>
                        <a:t>Inner Join</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sz="1600" dirty="0">
                          <a:effectLst/>
                          <a:latin typeface="Lucida Sans" panose="020B0602030504020204" pitchFamily="34" charset="0"/>
                        </a:rPr>
                        <a:t>Inner join, includes only those tuples that satisfy the matching criteria.</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D0D7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2511">
                <a:tc>
                  <a:txBody>
                    <a:bodyPr/>
                    <a:lstStyle/>
                    <a:p>
                      <a:pPr algn="l" fontAlgn="t"/>
                      <a:r>
                        <a:rPr lang="en-IN" sz="1600" b="1" dirty="0">
                          <a:solidFill>
                            <a:srgbClr val="7030A0"/>
                          </a:solidFill>
                          <a:effectLst/>
                          <a:latin typeface="Lucida Sans" panose="020B0602030504020204" pitchFamily="34" charset="0"/>
                        </a:rPr>
                        <a:t>Theta Join(</a:t>
                      </a:r>
                      <a:r>
                        <a:rPr lang="el-GR" sz="1600" b="1" dirty="0">
                          <a:solidFill>
                            <a:srgbClr val="7030A0"/>
                          </a:solidFill>
                          <a:effectLst/>
                        </a:rPr>
                        <a:t>θ)</a:t>
                      </a:r>
                    </a:p>
                  </a:txBody>
                  <a:tcPr marL="25195" marR="25195" marT="25195" marB="25195">
                    <a:lnL w="12700" cap="flat" cmpd="sng" algn="ctr">
                      <a:solidFill>
                        <a:srgbClr val="90E181"/>
                      </a:solidFill>
                      <a:prstDash val="solid"/>
                      <a:round/>
                      <a:headEnd type="none" w="med" len="med"/>
                      <a:tailEnd type="none" w="med" len="med"/>
                    </a:lnL>
                    <a:lnR w="12700" cap="flat" cmpd="sng" algn="ctr">
                      <a:solidFill>
                        <a:srgbClr val="90E1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just" fontAlgn="t"/>
                      <a:r>
                        <a:rPr lang="en-GB" sz="1600" dirty="0">
                          <a:effectLst/>
                          <a:latin typeface="Lucida Sans" panose="020B0602030504020204" pitchFamily="34" charset="0"/>
                        </a:rPr>
                        <a:t>The general case of JOIN operation is called a Theta join. It is denoted by symbol θ.</a:t>
                      </a:r>
                    </a:p>
                  </a:txBody>
                  <a:tcPr marL="25195" marR="25195" marT="25195" marB="25195">
                    <a:lnL w="12700" cap="flat" cmpd="sng" algn="ctr">
                      <a:solidFill>
                        <a:srgbClr val="90E181"/>
                      </a:solidFill>
                      <a:prstDash val="solid"/>
                      <a:round/>
                      <a:headEnd type="none" w="med" len="med"/>
                      <a:tailEnd type="none" w="med" len="med"/>
                    </a:lnL>
                    <a:lnR w="12700" cap="flat" cmpd="sng" algn="ctr">
                      <a:solidFill>
                        <a:srgbClr val="10DE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5137">
                <a:tc>
                  <a:txBody>
                    <a:bodyPr/>
                    <a:lstStyle/>
                    <a:p>
                      <a:pPr algn="l" fontAlgn="t"/>
                      <a:r>
                        <a:rPr lang="en-IN" sz="1600" b="1" dirty="0">
                          <a:solidFill>
                            <a:srgbClr val="7030A0"/>
                          </a:solidFill>
                          <a:effectLst/>
                          <a:latin typeface="Lucida Sans" panose="020B0602030504020204" pitchFamily="34" charset="0"/>
                        </a:rPr>
                        <a:t>EQUI Join</a:t>
                      </a:r>
                    </a:p>
                  </a:txBody>
                  <a:tcPr marL="25195" marR="25195" marT="25195" marB="25195">
                    <a:lnL w="12700" cap="flat" cmpd="sng" algn="ctr">
                      <a:solidFill>
                        <a:srgbClr val="90E0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sz="1600" dirty="0">
                          <a:effectLst/>
                          <a:latin typeface="Lucida Sans" panose="020B0602030504020204" pitchFamily="34" charset="0"/>
                        </a:rPr>
                        <a:t>When a theta join uses only equivalence condition, it becomes a </a:t>
                      </a:r>
                      <a:r>
                        <a:rPr lang="en-GB" sz="1600" dirty="0" err="1">
                          <a:effectLst/>
                          <a:latin typeface="Lucida Sans" panose="020B0602030504020204" pitchFamily="34" charset="0"/>
                        </a:rPr>
                        <a:t>equi</a:t>
                      </a:r>
                      <a:r>
                        <a:rPr lang="en-GB" sz="1600" dirty="0">
                          <a:effectLst/>
                          <a:latin typeface="Lucida Sans" panose="020B0602030504020204" pitchFamily="34" charset="0"/>
                        </a:rPr>
                        <a:t> join.</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10DC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3014">
                <a:tc>
                  <a:txBody>
                    <a:bodyPr/>
                    <a:lstStyle/>
                    <a:p>
                      <a:pPr algn="l" fontAlgn="t"/>
                      <a:r>
                        <a:rPr lang="en-IN" sz="1600" b="1" dirty="0">
                          <a:solidFill>
                            <a:srgbClr val="7030A0"/>
                          </a:solidFill>
                          <a:effectLst/>
                          <a:latin typeface="Lucida Sans" panose="020B0602030504020204" pitchFamily="34" charset="0"/>
                        </a:rPr>
                        <a:t>Natural Join(⋈)</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B0E3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just" fontAlgn="t"/>
                      <a:r>
                        <a:rPr lang="en-GB" sz="1600" dirty="0">
                          <a:effectLst/>
                          <a:latin typeface="Lucida Sans" panose="020B0602030504020204" pitchFamily="34" charset="0"/>
                        </a:rPr>
                        <a:t>Natural join can only be performed if there is a common attribute (column) between the relations.</a:t>
                      </a:r>
                    </a:p>
                  </a:txBody>
                  <a:tcPr marL="25195" marR="25195" marT="25195" marB="25195">
                    <a:lnL w="12700" cap="flat" cmpd="sng" algn="ctr">
                      <a:solidFill>
                        <a:srgbClr val="B0E381"/>
                      </a:solidFill>
                      <a:prstDash val="solid"/>
                      <a:round/>
                      <a:headEnd type="none" w="med" len="med"/>
                      <a:tailEnd type="none" w="med" len="med"/>
                    </a:lnL>
                    <a:lnR w="12700" cap="flat" cmpd="sng" algn="ctr">
                      <a:solidFill>
                        <a:srgbClr val="30D8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90389">
                <a:tc>
                  <a:txBody>
                    <a:bodyPr/>
                    <a:lstStyle/>
                    <a:p>
                      <a:pPr algn="l" fontAlgn="t"/>
                      <a:r>
                        <a:rPr lang="en-IN" sz="1600" b="1" dirty="0">
                          <a:solidFill>
                            <a:srgbClr val="7030A0"/>
                          </a:solidFill>
                          <a:effectLst/>
                          <a:latin typeface="Lucida Sans" panose="020B0602030504020204" pitchFamily="34" charset="0"/>
                        </a:rPr>
                        <a:t>Outer Join</a:t>
                      </a:r>
                    </a:p>
                  </a:txBody>
                  <a:tcPr marL="25195" marR="25195" marT="25195" marB="25195">
                    <a:lnL w="12700" cap="flat" cmpd="sng" algn="ctr">
                      <a:solidFill>
                        <a:srgbClr val="90E1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GB" sz="1600" dirty="0">
                          <a:effectLst/>
                          <a:latin typeface="Lucida Sans" panose="020B0602030504020204" pitchFamily="34" charset="0"/>
                        </a:rPr>
                        <a:t>In an outer join, along with tuples that satisfy the matching criteria.</a:t>
                      </a:r>
                    </a:p>
                  </a:txBody>
                  <a:tcPr marL="25195" marR="25195" marT="25195" marB="25195">
                    <a:lnL w="12700" cap="flat" cmpd="sng" algn="ctr">
                      <a:solidFill>
                        <a:srgbClr val="F0E681"/>
                      </a:solidFill>
                      <a:prstDash val="solid"/>
                      <a:round/>
                      <a:headEnd type="none" w="med" len="med"/>
                      <a:tailEnd type="none" w="med" len="med"/>
                    </a:lnL>
                    <a:lnR w="12700" cap="flat" cmpd="sng" algn="ctr">
                      <a:solidFill>
                        <a:srgbClr val="10DE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1651">
                <a:tc>
                  <a:txBody>
                    <a:bodyPr/>
                    <a:lstStyle/>
                    <a:p>
                      <a:pPr algn="l" fontAlgn="t"/>
                      <a:r>
                        <a:rPr lang="en-IN" sz="1600" b="1" dirty="0">
                          <a:solidFill>
                            <a:srgbClr val="7030A0"/>
                          </a:solidFill>
                          <a:effectLst/>
                          <a:latin typeface="Lucida Sans" panose="020B0602030504020204" pitchFamily="34" charset="0"/>
                        </a:rPr>
                        <a:t>Left Outer Join( )</a:t>
                      </a:r>
                    </a:p>
                  </a:txBody>
                  <a:tcPr marL="76200" marR="76200" marT="76200" marB="76200">
                    <a:lnL w="12700" cap="flat" cmpd="sng" algn="ctr">
                      <a:solidFill>
                        <a:srgbClr val="90E1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a:effectLst/>
                          <a:latin typeface="Lucida Sans" panose="020B0602030504020204" pitchFamily="34" charset="0"/>
                        </a:rPr>
                        <a:t>In the left outer join, operation allows keeping all tuple in the left relation.</a:t>
                      </a:r>
                    </a:p>
                  </a:txBody>
                  <a:tcPr marL="76200" marR="76200" marT="76200" marB="76200">
                    <a:lnL w="12700" cap="flat" cmpd="sng" algn="ctr">
                      <a:solidFill>
                        <a:srgbClr val="F0E681"/>
                      </a:solidFill>
                      <a:prstDash val="solid"/>
                      <a:round/>
                      <a:headEnd type="none" w="med" len="med"/>
                      <a:tailEnd type="none" w="med" len="med"/>
                    </a:lnL>
                    <a:lnR w="12700" cap="flat" cmpd="sng" algn="ctr">
                      <a:solidFill>
                        <a:srgbClr val="10DE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52254">
                <a:tc>
                  <a:txBody>
                    <a:bodyPr/>
                    <a:lstStyle/>
                    <a:p>
                      <a:pPr algn="l" fontAlgn="t"/>
                      <a:r>
                        <a:rPr lang="en-IN" sz="1600" b="1" dirty="0">
                          <a:solidFill>
                            <a:srgbClr val="7030A0"/>
                          </a:solidFill>
                          <a:effectLst/>
                          <a:latin typeface="Lucida Sans" panose="020B0602030504020204" pitchFamily="34" charset="0"/>
                        </a:rPr>
                        <a:t>Right Outer join()</a:t>
                      </a:r>
                    </a:p>
                  </a:txBody>
                  <a:tcPr marL="76200" marR="76200" marT="76200" marB="76200">
                    <a:lnL w="12700" cap="flat" cmpd="sng" algn="ctr">
                      <a:solidFill>
                        <a:srgbClr val="90E1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dirty="0">
                          <a:effectLst/>
                          <a:latin typeface="Lucida Sans" panose="020B0602030504020204" pitchFamily="34" charset="0"/>
                        </a:rPr>
                        <a:t>In the right outer join, operation allows keeping all tuple in the right relation.</a:t>
                      </a:r>
                    </a:p>
                  </a:txBody>
                  <a:tcPr marL="76200" marR="76200" marT="76200" marB="76200">
                    <a:lnL w="12700" cap="flat" cmpd="sng" algn="ctr">
                      <a:solidFill>
                        <a:srgbClr val="F0E681"/>
                      </a:solidFill>
                      <a:prstDash val="solid"/>
                      <a:round/>
                      <a:headEnd type="none" w="med" len="med"/>
                      <a:tailEnd type="none" w="med" len="med"/>
                    </a:lnL>
                    <a:lnR w="12700" cap="flat" cmpd="sng" algn="ctr">
                      <a:solidFill>
                        <a:srgbClr val="10DE8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3992">
                <a:tc>
                  <a:txBody>
                    <a:bodyPr/>
                    <a:lstStyle/>
                    <a:p>
                      <a:pPr algn="l" fontAlgn="t"/>
                      <a:r>
                        <a:rPr lang="en-IN" sz="1600" b="1" dirty="0">
                          <a:solidFill>
                            <a:srgbClr val="7030A0"/>
                          </a:solidFill>
                          <a:effectLst/>
                          <a:latin typeface="Lucida Sans" panose="020B0602030504020204" pitchFamily="34" charset="0"/>
                        </a:rPr>
                        <a:t>Full Outer Join()</a:t>
                      </a:r>
                    </a:p>
                  </a:txBody>
                  <a:tcPr marL="76200" marR="76200" marT="76200" marB="76200">
                    <a:lnL w="12700" cap="flat" cmpd="sng" algn="ctr">
                      <a:solidFill>
                        <a:srgbClr val="90E181"/>
                      </a:solidFill>
                      <a:prstDash val="solid"/>
                      <a:round/>
                      <a:headEnd type="none" w="med" len="med"/>
                      <a:tailEnd type="none" w="med" len="med"/>
                    </a:lnL>
                    <a:lnR w="12700" cap="flat" cmpd="sng" algn="ctr">
                      <a:solidFill>
                        <a:srgbClr val="F0E68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E681"/>
                      </a:solidFill>
                      <a:prstDash val="solid"/>
                      <a:round/>
                      <a:headEnd type="none" w="med" len="med"/>
                      <a:tailEnd type="none" w="med" len="med"/>
                    </a:lnB>
                    <a:solidFill>
                      <a:srgbClr val="FFFFFF"/>
                    </a:solidFill>
                  </a:tcPr>
                </a:tc>
                <a:tc>
                  <a:txBody>
                    <a:bodyPr/>
                    <a:lstStyle/>
                    <a:p>
                      <a:pPr algn="l" fontAlgn="t"/>
                      <a:r>
                        <a:rPr lang="en-GB" sz="1600" dirty="0">
                          <a:effectLst/>
                          <a:latin typeface="Lucida Sans" panose="020B0602030504020204" pitchFamily="34" charset="0"/>
                        </a:rPr>
                        <a:t>In a full outer join, all tuples from both relations are included in the result irrespective of the matching condition.</a:t>
                      </a:r>
                    </a:p>
                  </a:txBody>
                  <a:tcPr marL="76200" marR="76200" marT="76200" marB="76200">
                    <a:lnL w="12700" cap="flat" cmpd="sng" algn="ctr">
                      <a:solidFill>
                        <a:srgbClr val="F0E681"/>
                      </a:solidFill>
                      <a:prstDash val="solid"/>
                      <a:round/>
                      <a:headEnd type="none" w="med" len="med"/>
                      <a:tailEnd type="none" w="med" len="med"/>
                    </a:lnL>
                    <a:lnR w="12700" cap="flat" cmpd="sng" algn="ctr">
                      <a:solidFill>
                        <a:srgbClr val="10DE8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E18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631684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0"/>
            <a:ext cx="11471564" cy="637309"/>
          </a:xfrm>
        </p:spPr>
        <p:txBody>
          <a:bodyPr>
            <a:normAutofit/>
          </a:bodyPr>
          <a:lstStyle/>
          <a:p>
            <a:r>
              <a:rPr lang="en-IN" sz="2800" b="1" dirty="0" smtClean="0">
                <a:solidFill>
                  <a:srgbClr val="C00000"/>
                </a:solidFill>
                <a:latin typeface="Lucida Sans" panose="020B0602030504020204" pitchFamily="34" charset="0"/>
              </a:rPr>
              <a:t> </a:t>
            </a:r>
            <a:r>
              <a:rPr lang="en-IN" sz="2800" b="1" dirty="0">
                <a:solidFill>
                  <a:srgbClr val="C00000"/>
                </a:solidFill>
                <a:latin typeface="Lucida Sans" panose="020B0602030504020204" pitchFamily="34" charset="0"/>
              </a:rPr>
              <a:t>Relational </a:t>
            </a:r>
            <a:r>
              <a:rPr lang="en-IN" sz="2800" b="1" dirty="0" smtClean="0">
                <a:solidFill>
                  <a:srgbClr val="C00000"/>
                </a:solidFill>
                <a:latin typeface="Lucida Sans" panose="020B0602030504020204" pitchFamily="34" charset="0"/>
              </a:rPr>
              <a:t>Calculus:</a:t>
            </a:r>
            <a:endParaRPr lang="en-IN" sz="2800" b="1" dirty="0">
              <a:solidFill>
                <a:srgbClr val="C00000"/>
              </a:solidFill>
            </a:endParaRPr>
          </a:p>
        </p:txBody>
      </p:sp>
      <p:sp>
        <p:nvSpPr>
          <p:cNvPr id="3" name="Content Placeholder 2"/>
          <p:cNvSpPr>
            <a:spLocks noGrp="1"/>
          </p:cNvSpPr>
          <p:nvPr>
            <p:ph idx="1"/>
          </p:nvPr>
        </p:nvSpPr>
        <p:spPr>
          <a:xfrm>
            <a:off x="235527" y="637309"/>
            <a:ext cx="11748655" cy="6054436"/>
          </a:xfrm>
        </p:spPr>
        <p:txBody>
          <a:bodyPr/>
          <a:lstStyle/>
          <a:p>
            <a:pPr algn="just"/>
            <a:r>
              <a:rPr lang="en-GB" dirty="0">
                <a:latin typeface="Lucida Sans" panose="020B0602030504020204" pitchFamily="34" charset="0"/>
              </a:rPr>
              <a:t>In the previous </a:t>
            </a:r>
            <a:r>
              <a:rPr lang="en-GB" dirty="0" smtClean="0">
                <a:latin typeface="Lucida Sans" panose="020B0602030504020204" pitchFamily="34" charset="0"/>
              </a:rPr>
              <a:t>section, </a:t>
            </a:r>
            <a:r>
              <a:rPr lang="en-GB" dirty="0">
                <a:latin typeface="Lucida Sans" panose="020B0602030504020204" pitchFamily="34" charset="0"/>
              </a:rPr>
              <a:t>we discussed </a:t>
            </a:r>
            <a:r>
              <a:rPr lang="en-GB" b="1" dirty="0">
                <a:latin typeface="Lucida Sans" panose="020B0602030504020204" pitchFamily="34" charset="0"/>
                <a:hlinkClick r:id="rId2"/>
              </a:rPr>
              <a:t>Relational Algebra</a:t>
            </a:r>
            <a:r>
              <a:rPr lang="en-GB" dirty="0">
                <a:latin typeface="Lucida Sans" panose="020B0602030504020204" pitchFamily="34" charset="0"/>
              </a:rPr>
              <a:t> which is a procedural query language. In this </a:t>
            </a:r>
            <a:r>
              <a:rPr lang="en-GB" dirty="0" smtClean="0">
                <a:latin typeface="Lucida Sans" panose="020B0602030504020204" pitchFamily="34" charset="0"/>
              </a:rPr>
              <a:t>section, </a:t>
            </a:r>
            <a:r>
              <a:rPr lang="en-GB" dirty="0">
                <a:latin typeface="Lucida Sans" panose="020B0602030504020204" pitchFamily="34" charset="0"/>
              </a:rPr>
              <a:t>we will discuss Relational Calculus, which is a non-procedural query language</a:t>
            </a:r>
            <a:r>
              <a:rPr lang="en-GB" dirty="0" smtClean="0">
                <a:latin typeface="Lucida Sans" panose="020B0602030504020204" pitchFamily="34" charset="0"/>
              </a:rPr>
              <a:t>.</a:t>
            </a:r>
          </a:p>
          <a:p>
            <a:pPr algn="just"/>
            <a:r>
              <a:rPr lang="en-GB" dirty="0">
                <a:latin typeface="Lucida Sans" panose="020B0602030504020204" pitchFamily="34" charset="0"/>
              </a:rPr>
              <a:t>Relational calculus is a non-procedural query language that tells the system what data to be retrieved but doesn’t tell how to retrieve it</a:t>
            </a:r>
            <a:r>
              <a:rPr lang="en-GB" dirty="0" smtClean="0">
                <a:latin typeface="Lucida Sans" panose="020B0602030504020204" pitchFamily="34" charset="0"/>
              </a:rPr>
              <a:t>.</a:t>
            </a:r>
          </a:p>
          <a:p>
            <a:pPr algn="just"/>
            <a:r>
              <a:rPr lang="en-GB" dirty="0">
                <a:latin typeface="Lucida Sans" panose="020B0602030504020204" pitchFamily="34" charset="0"/>
              </a:rPr>
              <a:t>In the relational calculus, there is no description of how to evaluate a query; a relational calculus query speciﬁes what is to be retrieved rather than how to retrieve it. </a:t>
            </a:r>
            <a:r>
              <a:rPr lang="en-GB" dirty="0" smtClean="0">
                <a:latin typeface="Lucida Sans" panose="020B0602030504020204" pitchFamily="34" charset="0"/>
              </a:rPr>
              <a:t>The </a:t>
            </a:r>
            <a:r>
              <a:rPr lang="en-GB" dirty="0">
                <a:latin typeface="Lucida Sans" panose="020B0602030504020204" pitchFamily="34" charset="0"/>
              </a:rPr>
              <a:t>relational calculus is not related to differential and integral calculus in mathematics, but takes its name from a branch of symbolic logic called predicate calculus</a:t>
            </a:r>
            <a:r>
              <a:rPr lang="en-GB" dirty="0" smtClean="0">
                <a:latin typeface="Lucida Sans" panose="020B0602030504020204" pitchFamily="34" charset="0"/>
              </a:rPr>
              <a:t>.</a:t>
            </a:r>
          </a:p>
          <a:p>
            <a:r>
              <a:rPr lang="en-IN" b="1" dirty="0">
                <a:latin typeface="Lucida Sans" panose="020B0602030504020204" pitchFamily="34" charset="0"/>
              </a:rPr>
              <a:t>Types of Relational </a:t>
            </a:r>
            <a:r>
              <a:rPr lang="en-IN" b="1" dirty="0" smtClean="0">
                <a:latin typeface="Lucida Sans" panose="020B0602030504020204" pitchFamily="34" charset="0"/>
              </a:rPr>
              <a:t>Calculus:</a:t>
            </a:r>
            <a:endParaRPr lang="en-IN" b="1" dirty="0">
              <a:latin typeface="Lucida Sans" panose="020B0602030504020204" pitchFamily="34" charset="0"/>
            </a:endParaRPr>
          </a:p>
          <a:p>
            <a:pPr marL="0" indent="0">
              <a:buNone/>
            </a:pPr>
            <a:r>
              <a:rPr lang="en-IN" dirty="0" smtClean="0">
                <a:latin typeface="Lucida Sans" panose="020B0602030504020204" pitchFamily="34" charset="0"/>
              </a:rPr>
              <a:t/>
            </a:r>
            <a:br>
              <a:rPr lang="en-IN" dirty="0" smtClean="0">
                <a:latin typeface="Lucida Sans" panose="020B0602030504020204" pitchFamily="34" charset="0"/>
              </a:rPr>
            </a:br>
            <a:endParaRPr lang="en-IN" dirty="0">
              <a:latin typeface="Lucida Sans" panose="020B0602030504020204" pitchFamily="34" charset="0"/>
            </a:endParaRPr>
          </a:p>
        </p:txBody>
      </p:sp>
      <p:pic>
        <p:nvPicPr>
          <p:cNvPr id="5" name="Picture 4"/>
          <p:cNvPicPr>
            <a:picLocks noChangeAspect="1"/>
          </p:cNvPicPr>
          <p:nvPr/>
        </p:nvPicPr>
        <p:blipFill>
          <a:blip r:embed="rId3"/>
          <a:stretch>
            <a:fillRect/>
          </a:stretch>
        </p:blipFill>
        <p:spPr>
          <a:xfrm>
            <a:off x="4488872" y="3519055"/>
            <a:ext cx="6830291" cy="3172689"/>
          </a:xfrm>
          <a:prstGeom prst="rect">
            <a:avLst/>
          </a:prstGeom>
        </p:spPr>
      </p:pic>
    </p:spTree>
    <p:extLst>
      <p:ext uri="{BB962C8B-B14F-4D97-AF65-F5344CB8AC3E}">
        <p14:creationId xmlns:p14="http://schemas.microsoft.com/office/powerpoint/2010/main" val="41547004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8544"/>
            <a:ext cx="10975848" cy="1385454"/>
          </a:xfrm>
        </p:spPr>
        <p:txBody>
          <a:bodyPr>
            <a:normAutofit/>
          </a:bodyPr>
          <a:lstStyle/>
          <a:p>
            <a:r>
              <a:rPr lang="en-IN" sz="3200" b="1" dirty="0">
                <a:solidFill>
                  <a:srgbClr val="C00000"/>
                </a:solidFill>
                <a:latin typeface="Lucida Sans" panose="020B0602030504020204" pitchFamily="34" charset="0"/>
              </a:rPr>
              <a:t>Tuple Relational Calculus (TRC)</a:t>
            </a:r>
            <a:br>
              <a:rPr lang="en-IN" sz="3200" b="1" dirty="0">
                <a:solidFill>
                  <a:srgbClr val="C00000"/>
                </a:solidFill>
                <a:latin typeface="Lucida Sans" panose="020B0602030504020204" pitchFamily="34" charset="0"/>
              </a:rPr>
            </a:br>
            <a:endParaRPr lang="en-IN" sz="32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52399" y="665017"/>
            <a:ext cx="11804073" cy="6026727"/>
          </a:xfrm>
        </p:spPr>
        <p:txBody>
          <a:bodyPr>
            <a:normAutofit fontScale="62500" lnSpcReduction="20000"/>
          </a:bodyPr>
          <a:lstStyle/>
          <a:p>
            <a:pPr>
              <a:lnSpc>
                <a:spcPct val="150000"/>
              </a:lnSpc>
            </a:pPr>
            <a:r>
              <a:rPr lang="en-GB" sz="2900" dirty="0">
                <a:latin typeface="Lucida Sans" panose="020B0602030504020204" pitchFamily="34" charset="0"/>
              </a:rPr>
              <a:t>Tuple relational calculus is used for selecting those tuples that satisfy the given </a:t>
            </a:r>
            <a:r>
              <a:rPr lang="en-GB" sz="2900" dirty="0" smtClean="0">
                <a:latin typeface="Lucida Sans" panose="020B0602030504020204" pitchFamily="34" charset="0"/>
              </a:rPr>
              <a:t>condition.</a:t>
            </a:r>
          </a:p>
          <a:p>
            <a:pPr>
              <a:lnSpc>
                <a:spcPct val="150000"/>
              </a:lnSpc>
            </a:pPr>
            <a:r>
              <a:rPr lang="en-IN" sz="2900" b="1" dirty="0">
                <a:latin typeface="Lucida Sans" panose="020B0602030504020204" pitchFamily="34" charset="0"/>
              </a:rPr>
              <a:t>Notation</a:t>
            </a:r>
            <a:r>
              <a:rPr lang="en-IN" sz="2900" dirty="0">
                <a:latin typeface="Lucida Sans" panose="020B0602030504020204" pitchFamily="34" charset="0"/>
              </a:rPr>
              <a:t> − </a:t>
            </a:r>
            <a:r>
              <a:rPr lang="en-IN" sz="2900" dirty="0" smtClean="0">
                <a:latin typeface="Lucida Sans" panose="020B0602030504020204" pitchFamily="34" charset="0"/>
              </a:rPr>
              <a:t> </a:t>
            </a:r>
            <a:r>
              <a:rPr lang="en-IN" sz="2900" dirty="0" smtClean="0">
                <a:solidFill>
                  <a:srgbClr val="FF0000"/>
                </a:solidFill>
                <a:latin typeface="Lucida Sans" panose="020B0602030504020204" pitchFamily="34" charset="0"/>
              </a:rPr>
              <a:t>{ T </a:t>
            </a:r>
            <a:r>
              <a:rPr lang="en-IN" sz="2900" dirty="0">
                <a:solidFill>
                  <a:srgbClr val="FF0000"/>
                </a:solidFill>
                <a:latin typeface="Lucida Sans" panose="020B0602030504020204" pitchFamily="34" charset="0"/>
              </a:rPr>
              <a:t>| Condition</a:t>
            </a:r>
            <a:r>
              <a:rPr lang="en-IN" sz="2900" dirty="0" smtClean="0">
                <a:solidFill>
                  <a:srgbClr val="FF0000"/>
                </a:solidFill>
                <a:latin typeface="Lucida Sans" panose="020B0602030504020204" pitchFamily="34" charset="0"/>
              </a:rPr>
              <a:t>}. </a:t>
            </a:r>
          </a:p>
          <a:p>
            <a:pPr algn="just">
              <a:lnSpc>
                <a:spcPct val="150000"/>
              </a:lnSpc>
            </a:pPr>
            <a:r>
              <a:rPr lang="en-GB" sz="2900" dirty="0">
                <a:latin typeface="Lucida Sans" panose="020B0602030504020204" pitchFamily="34" charset="0"/>
              </a:rPr>
              <a:t>In this form of relational calculus, we define a tuple variable, specify the table(relation) name in which the tuple is to be searched for, along with a condition.</a:t>
            </a:r>
            <a:endParaRPr lang="en-IN" sz="2900" dirty="0">
              <a:solidFill>
                <a:srgbClr val="FF0000"/>
              </a:solidFill>
              <a:latin typeface="Lucida Sans" panose="020B0602030504020204" pitchFamily="34" charset="0"/>
            </a:endParaRPr>
          </a:p>
          <a:p>
            <a:pPr>
              <a:lnSpc>
                <a:spcPct val="150000"/>
              </a:lnSpc>
            </a:pPr>
            <a:r>
              <a:rPr lang="en-GB" sz="2900" dirty="0" smtClean="0">
                <a:latin typeface="Lucida Sans" panose="020B0602030504020204" pitchFamily="34" charset="0"/>
              </a:rPr>
              <a:t>Returns </a:t>
            </a:r>
            <a:r>
              <a:rPr lang="en-GB" sz="2900" dirty="0">
                <a:latin typeface="Lucida Sans" panose="020B0602030504020204" pitchFamily="34" charset="0"/>
              </a:rPr>
              <a:t>all tuples T that satisfies a condition</a:t>
            </a:r>
            <a:r>
              <a:rPr lang="en-GB" sz="2900" dirty="0" smtClean="0">
                <a:latin typeface="Lucida Sans" panose="020B0602030504020204" pitchFamily="34" charset="0"/>
              </a:rPr>
              <a:t>.</a:t>
            </a:r>
          </a:p>
          <a:p>
            <a:pPr>
              <a:lnSpc>
                <a:spcPct val="150000"/>
              </a:lnSpc>
            </a:pPr>
            <a:r>
              <a:rPr lang="en-GB" sz="2900" b="1" dirty="0" smtClean="0">
                <a:solidFill>
                  <a:srgbClr val="7030A0"/>
                </a:solidFill>
                <a:latin typeface="Lucida Sans" panose="020B0602030504020204" pitchFamily="34" charset="0"/>
              </a:rPr>
              <a:t>Example :</a:t>
            </a:r>
            <a:r>
              <a:rPr lang="en-GB" sz="2900" dirty="0" smtClean="0">
                <a:latin typeface="Lucida Sans" panose="020B0602030504020204" pitchFamily="34" charset="0"/>
              </a:rPr>
              <a:t>    </a:t>
            </a:r>
          </a:p>
          <a:p>
            <a:pPr marL="0" indent="0">
              <a:lnSpc>
                <a:spcPct val="150000"/>
              </a:lnSpc>
              <a:buNone/>
            </a:pPr>
            <a:r>
              <a:rPr lang="en-GB" sz="2900" dirty="0" smtClean="0">
                <a:latin typeface="Lucida Sans" panose="020B0602030504020204" pitchFamily="34" charset="0"/>
              </a:rPr>
              <a:t> 		</a:t>
            </a:r>
            <a:r>
              <a:rPr lang="en-GB" sz="2900" dirty="0" smtClean="0">
                <a:solidFill>
                  <a:srgbClr val="FF0000"/>
                </a:solidFill>
                <a:latin typeface="Lucida Sans" panose="020B0602030504020204" pitchFamily="34" charset="0"/>
              </a:rPr>
              <a:t>{ </a:t>
            </a:r>
            <a:r>
              <a:rPr lang="en-GB" sz="2900" dirty="0">
                <a:solidFill>
                  <a:srgbClr val="FF0000"/>
                </a:solidFill>
                <a:latin typeface="Lucida Sans" panose="020B0602030504020204" pitchFamily="34" charset="0"/>
              </a:rPr>
              <a:t>T.name |  Author(T) AND </a:t>
            </a:r>
            <a:r>
              <a:rPr lang="en-GB" sz="2900" dirty="0" err="1">
                <a:solidFill>
                  <a:srgbClr val="FF0000"/>
                </a:solidFill>
                <a:latin typeface="Lucida Sans" panose="020B0602030504020204" pitchFamily="34" charset="0"/>
              </a:rPr>
              <a:t>T.article</a:t>
            </a:r>
            <a:r>
              <a:rPr lang="en-GB" sz="2900" dirty="0">
                <a:solidFill>
                  <a:srgbClr val="FF0000"/>
                </a:solidFill>
                <a:latin typeface="Lucida Sans" panose="020B0602030504020204" pitchFamily="34" charset="0"/>
              </a:rPr>
              <a:t> = 'database' </a:t>
            </a:r>
            <a:r>
              <a:rPr lang="en-GB" sz="2900" dirty="0" smtClean="0">
                <a:solidFill>
                  <a:srgbClr val="FF0000"/>
                </a:solidFill>
                <a:latin typeface="Lucida Sans" panose="020B0602030504020204" pitchFamily="34" charset="0"/>
              </a:rPr>
              <a:t>}</a:t>
            </a:r>
          </a:p>
          <a:p>
            <a:pPr marL="0" indent="0">
              <a:lnSpc>
                <a:spcPct val="150000"/>
              </a:lnSpc>
              <a:buNone/>
            </a:pPr>
            <a:r>
              <a:rPr lang="en-GB" sz="2900" dirty="0" smtClean="0">
                <a:solidFill>
                  <a:srgbClr val="002060"/>
                </a:solidFill>
                <a:latin typeface="Lucida Sans" panose="020B0602030504020204" pitchFamily="34" charset="0"/>
              </a:rPr>
              <a:t>           Returns </a:t>
            </a:r>
            <a:r>
              <a:rPr lang="en-GB" sz="2900" dirty="0">
                <a:solidFill>
                  <a:srgbClr val="002060"/>
                </a:solidFill>
                <a:latin typeface="Lucida Sans" panose="020B0602030504020204" pitchFamily="34" charset="0"/>
              </a:rPr>
              <a:t>tuples with 'name' from Author who has written article on 'database</a:t>
            </a:r>
            <a:r>
              <a:rPr lang="en-GB" sz="2900" dirty="0" smtClean="0">
                <a:solidFill>
                  <a:srgbClr val="002060"/>
                </a:solidFill>
                <a:latin typeface="Lucida Sans" panose="020B0602030504020204" pitchFamily="34" charset="0"/>
              </a:rPr>
              <a:t>'.</a:t>
            </a:r>
          </a:p>
          <a:p>
            <a:pPr>
              <a:lnSpc>
                <a:spcPct val="150000"/>
              </a:lnSpc>
            </a:pPr>
            <a:r>
              <a:rPr lang="en-GB" sz="2900" b="1" dirty="0">
                <a:solidFill>
                  <a:srgbClr val="C00000"/>
                </a:solidFill>
                <a:latin typeface="Lucida Sans" panose="020B0602030504020204" pitchFamily="34" charset="0"/>
              </a:rPr>
              <a:t>TRC can be quantified. We can use </a:t>
            </a:r>
            <a:r>
              <a:rPr lang="en-GB" sz="3800" b="1" dirty="0">
                <a:solidFill>
                  <a:srgbClr val="002060"/>
                </a:solidFill>
                <a:latin typeface="Lucida Sans" panose="020B0602030504020204" pitchFamily="34" charset="0"/>
              </a:rPr>
              <a:t>Existential (∃)</a:t>
            </a:r>
            <a:r>
              <a:rPr lang="en-GB" sz="2900" b="1" dirty="0">
                <a:solidFill>
                  <a:srgbClr val="C00000"/>
                </a:solidFill>
                <a:latin typeface="Lucida Sans" panose="020B0602030504020204" pitchFamily="34" charset="0"/>
              </a:rPr>
              <a:t> and </a:t>
            </a:r>
            <a:r>
              <a:rPr lang="en-GB" sz="3200" b="1" dirty="0">
                <a:solidFill>
                  <a:srgbClr val="002060"/>
                </a:solidFill>
                <a:latin typeface="Lucida Sans" panose="020B0602030504020204" pitchFamily="34" charset="0"/>
              </a:rPr>
              <a:t>Universal Quantifiers (∀)</a:t>
            </a:r>
            <a:r>
              <a:rPr lang="en-GB" sz="2900" b="1" dirty="0">
                <a:solidFill>
                  <a:srgbClr val="C00000"/>
                </a:solidFill>
                <a:latin typeface="Lucida Sans" panose="020B0602030504020204" pitchFamily="34" charset="0"/>
              </a:rPr>
              <a:t>.</a:t>
            </a:r>
          </a:p>
          <a:p>
            <a:pPr>
              <a:lnSpc>
                <a:spcPct val="150000"/>
              </a:lnSpc>
            </a:pPr>
            <a:r>
              <a:rPr lang="en-GB" sz="2900" b="1" dirty="0">
                <a:solidFill>
                  <a:srgbClr val="7030A0"/>
                </a:solidFill>
                <a:latin typeface="Lucida Sans" panose="020B0602030504020204" pitchFamily="34" charset="0"/>
              </a:rPr>
              <a:t>E</a:t>
            </a:r>
            <a:r>
              <a:rPr lang="en-GB" sz="2900" b="1" dirty="0" smtClean="0">
                <a:solidFill>
                  <a:srgbClr val="7030A0"/>
                </a:solidFill>
                <a:latin typeface="Lucida Sans" panose="020B0602030504020204" pitchFamily="34" charset="0"/>
              </a:rPr>
              <a:t>xample :</a:t>
            </a:r>
            <a:endParaRPr lang="en-GB" sz="2900" b="1" dirty="0">
              <a:solidFill>
                <a:srgbClr val="7030A0"/>
              </a:solidFill>
              <a:latin typeface="Lucida Sans" panose="020B0602030504020204" pitchFamily="34" charset="0"/>
            </a:endParaRPr>
          </a:p>
          <a:p>
            <a:pPr marL="0" indent="0">
              <a:lnSpc>
                <a:spcPct val="150000"/>
              </a:lnSpc>
              <a:buNone/>
            </a:pPr>
            <a:r>
              <a:rPr lang="en-GB" sz="2900" dirty="0" smtClean="0">
                <a:solidFill>
                  <a:srgbClr val="002060"/>
                </a:solidFill>
                <a:latin typeface="Lucida Sans" panose="020B0602030504020204" pitchFamily="34" charset="0"/>
              </a:rPr>
              <a:t>                     </a:t>
            </a:r>
            <a:r>
              <a:rPr lang="en-GB" sz="2900" dirty="0" smtClean="0">
                <a:solidFill>
                  <a:srgbClr val="FF0000"/>
                </a:solidFill>
                <a:latin typeface="Lucida Sans" panose="020B0602030504020204" pitchFamily="34" charset="0"/>
              </a:rPr>
              <a:t>{ </a:t>
            </a:r>
            <a:r>
              <a:rPr lang="en-GB" sz="2900" dirty="0">
                <a:solidFill>
                  <a:srgbClr val="FF0000"/>
                </a:solidFill>
                <a:latin typeface="Lucida Sans" panose="020B0602030504020204" pitchFamily="34" charset="0"/>
              </a:rPr>
              <a:t>R| ∃T   ∈ Authors(</a:t>
            </a:r>
            <a:r>
              <a:rPr lang="en-GB" sz="2900" dirty="0" err="1">
                <a:solidFill>
                  <a:srgbClr val="FF0000"/>
                </a:solidFill>
                <a:latin typeface="Lucida Sans" panose="020B0602030504020204" pitchFamily="34" charset="0"/>
              </a:rPr>
              <a:t>T.article</a:t>
            </a:r>
            <a:r>
              <a:rPr lang="en-GB" sz="2900" dirty="0">
                <a:solidFill>
                  <a:srgbClr val="FF0000"/>
                </a:solidFill>
                <a:latin typeface="Lucida Sans" panose="020B0602030504020204" pitchFamily="34" charset="0"/>
              </a:rPr>
              <a:t>='database' AND R.name=T.name)}</a:t>
            </a:r>
          </a:p>
          <a:p>
            <a:pPr marL="0" indent="0">
              <a:lnSpc>
                <a:spcPct val="150000"/>
              </a:lnSpc>
              <a:buNone/>
            </a:pPr>
            <a:r>
              <a:rPr lang="en-GB" sz="2900" dirty="0" smtClean="0">
                <a:solidFill>
                  <a:srgbClr val="002060"/>
                </a:solidFill>
                <a:latin typeface="Lucida Sans" panose="020B0602030504020204" pitchFamily="34" charset="0"/>
              </a:rPr>
              <a:t>                     The </a:t>
            </a:r>
            <a:r>
              <a:rPr lang="en-GB" sz="2900" dirty="0">
                <a:solidFill>
                  <a:srgbClr val="002060"/>
                </a:solidFill>
                <a:latin typeface="Lucida Sans" panose="020B0602030504020204" pitchFamily="34" charset="0"/>
              </a:rPr>
              <a:t>above query will yield the same result as the previous one.</a:t>
            </a:r>
            <a:endParaRPr lang="en-IN" sz="2900" dirty="0" smtClean="0">
              <a:solidFill>
                <a:srgbClr val="002060"/>
              </a:solidFill>
              <a:latin typeface="Lucida Sans" panose="020B0602030504020204" pitchFamily="34" charset="0"/>
            </a:endParaRPr>
          </a:p>
          <a:p>
            <a:endParaRPr lang="en-IN" dirty="0"/>
          </a:p>
        </p:txBody>
      </p:sp>
    </p:spTree>
    <p:extLst>
      <p:ext uri="{BB962C8B-B14F-4D97-AF65-F5344CB8AC3E}">
        <p14:creationId xmlns:p14="http://schemas.microsoft.com/office/powerpoint/2010/main" val="9668121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11891" cy="997527"/>
          </a:xfrm>
        </p:spPr>
        <p:txBody>
          <a:bodyPr>
            <a:normAutofit/>
          </a:bodyPr>
          <a:lstStyle/>
          <a:p>
            <a:r>
              <a:rPr lang="en-IN" sz="2800" b="1" dirty="0">
                <a:solidFill>
                  <a:srgbClr val="C00000"/>
                </a:solidFill>
                <a:latin typeface="Lucida Sans" panose="020B0602030504020204" pitchFamily="34" charset="0"/>
              </a:rPr>
              <a:t>Domain Relational Calculus (DRC)</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96981" y="609599"/>
            <a:ext cx="11804073" cy="6109855"/>
          </a:xfrm>
        </p:spPr>
        <p:txBody>
          <a:bodyPr>
            <a:normAutofit fontScale="92500" lnSpcReduction="20000"/>
          </a:bodyPr>
          <a:lstStyle/>
          <a:p>
            <a:pPr>
              <a:lnSpc>
                <a:spcPct val="150000"/>
              </a:lnSpc>
            </a:pPr>
            <a:r>
              <a:rPr lang="en-GB" dirty="0">
                <a:latin typeface="Lucida Sans" panose="020B0602030504020204" pitchFamily="34" charset="0"/>
              </a:rPr>
              <a:t>In domain relational calculus the records are filtered based on the domains</a:t>
            </a:r>
            <a:r>
              <a:rPr lang="en-GB" dirty="0" smtClean="0">
                <a:latin typeface="Lucida Sans" panose="020B0602030504020204" pitchFamily="34" charset="0"/>
              </a:rPr>
              <a:t>.</a:t>
            </a:r>
          </a:p>
          <a:p>
            <a:pPr>
              <a:lnSpc>
                <a:spcPct val="150000"/>
              </a:lnSpc>
            </a:pPr>
            <a:r>
              <a:rPr lang="en-GB" sz="2800" b="1" dirty="0">
                <a:solidFill>
                  <a:srgbClr val="00B050"/>
                </a:solidFill>
                <a:latin typeface="Lucida Sans" panose="020B0602030504020204" pitchFamily="34" charset="0"/>
              </a:rPr>
              <a:t>Syntax</a:t>
            </a:r>
            <a:r>
              <a:rPr lang="en-GB" dirty="0">
                <a:latin typeface="Lucida Sans" panose="020B0602030504020204" pitchFamily="34" charset="0"/>
              </a:rPr>
              <a:t>: </a:t>
            </a:r>
            <a:r>
              <a:rPr lang="en-GB" dirty="0" smtClean="0">
                <a:latin typeface="Lucida Sans" panose="020B0602030504020204" pitchFamily="34" charset="0"/>
              </a:rPr>
              <a:t>        </a:t>
            </a:r>
            <a:r>
              <a:rPr lang="en-GB" sz="2400" b="1" dirty="0" smtClean="0">
                <a:solidFill>
                  <a:srgbClr val="FF0000"/>
                </a:solidFill>
                <a:latin typeface="Lucida Sans" panose="020B0602030504020204" pitchFamily="34" charset="0"/>
              </a:rPr>
              <a:t>{ </a:t>
            </a:r>
            <a:r>
              <a:rPr lang="en-GB" sz="2400" b="1" dirty="0">
                <a:solidFill>
                  <a:srgbClr val="FF0000"/>
                </a:solidFill>
                <a:latin typeface="Lucida Sans" panose="020B0602030504020204" pitchFamily="34" charset="0"/>
              </a:rPr>
              <a:t>c1, c2, c3, ..., </a:t>
            </a:r>
            <a:r>
              <a:rPr lang="en-GB" sz="2400" b="1" dirty="0" err="1">
                <a:solidFill>
                  <a:srgbClr val="FF0000"/>
                </a:solidFill>
                <a:latin typeface="Lucida Sans" panose="020B0602030504020204" pitchFamily="34" charset="0"/>
              </a:rPr>
              <a:t>cn</a:t>
            </a:r>
            <a:r>
              <a:rPr lang="en-GB" sz="2400" b="1" dirty="0">
                <a:solidFill>
                  <a:srgbClr val="FF0000"/>
                </a:solidFill>
                <a:latin typeface="Lucida Sans" panose="020B0602030504020204" pitchFamily="34" charset="0"/>
              </a:rPr>
              <a:t> | F(c1, c2, c3, ... ,</a:t>
            </a:r>
            <a:r>
              <a:rPr lang="en-GB" sz="2400" b="1" dirty="0" err="1">
                <a:solidFill>
                  <a:srgbClr val="FF0000"/>
                </a:solidFill>
                <a:latin typeface="Lucida Sans" panose="020B0602030504020204" pitchFamily="34" charset="0"/>
              </a:rPr>
              <a:t>cn</a:t>
            </a:r>
            <a:r>
              <a:rPr lang="en-GB" sz="2400" b="1" dirty="0">
                <a:solidFill>
                  <a:srgbClr val="FF0000"/>
                </a:solidFill>
                <a:latin typeface="Lucida Sans" panose="020B0602030504020204" pitchFamily="34" charset="0"/>
              </a:rPr>
              <a:t>)}</a:t>
            </a:r>
          </a:p>
          <a:p>
            <a:pPr>
              <a:lnSpc>
                <a:spcPct val="150000"/>
              </a:lnSpc>
            </a:pPr>
            <a:r>
              <a:rPr lang="en-GB" dirty="0" smtClean="0">
                <a:latin typeface="Lucida Sans" panose="020B0602030504020204" pitchFamily="34" charset="0"/>
              </a:rPr>
              <a:t>where</a:t>
            </a:r>
            <a:r>
              <a:rPr lang="en-GB" dirty="0">
                <a:latin typeface="Lucida Sans" panose="020B0602030504020204" pitchFamily="34" charset="0"/>
              </a:rPr>
              <a:t>, c1, c2... </a:t>
            </a:r>
            <a:r>
              <a:rPr lang="en-GB" dirty="0" err="1">
                <a:latin typeface="Lucida Sans" panose="020B0602030504020204" pitchFamily="34" charset="0"/>
              </a:rPr>
              <a:t>etc</a:t>
            </a:r>
            <a:r>
              <a:rPr lang="en-GB" dirty="0">
                <a:latin typeface="Lucida Sans" panose="020B0602030504020204" pitchFamily="34" charset="0"/>
              </a:rPr>
              <a:t> represents domain of attributes(columns) and F defines the formula including the condition for fetching the data.</a:t>
            </a:r>
          </a:p>
          <a:p>
            <a:pPr>
              <a:lnSpc>
                <a:spcPct val="150000"/>
              </a:lnSpc>
            </a:pPr>
            <a:r>
              <a:rPr lang="en-GB" b="1" dirty="0" smtClean="0">
                <a:solidFill>
                  <a:srgbClr val="7030A0"/>
                </a:solidFill>
                <a:latin typeface="Lucida Sans" panose="020B0602030504020204" pitchFamily="34" charset="0"/>
              </a:rPr>
              <a:t>Example</a:t>
            </a:r>
            <a:r>
              <a:rPr lang="en-GB" dirty="0" smtClean="0">
                <a:latin typeface="Lucida Sans" panose="020B0602030504020204" pitchFamily="34" charset="0"/>
              </a:rPr>
              <a:t>:</a:t>
            </a:r>
            <a:endParaRPr lang="en-GB" dirty="0">
              <a:latin typeface="Lucida Sans" panose="020B0602030504020204" pitchFamily="34" charset="0"/>
            </a:endParaRPr>
          </a:p>
          <a:p>
            <a:pPr marL="0" indent="0">
              <a:lnSpc>
                <a:spcPct val="150000"/>
              </a:lnSpc>
              <a:buNone/>
            </a:pPr>
            <a:r>
              <a:rPr lang="en-GB" dirty="0" smtClean="0">
                <a:latin typeface="Lucida Sans" panose="020B0602030504020204" pitchFamily="34" charset="0"/>
              </a:rPr>
              <a:t>                           </a:t>
            </a:r>
            <a:r>
              <a:rPr lang="en-GB" sz="2400" dirty="0" smtClean="0">
                <a:solidFill>
                  <a:srgbClr val="FF0000"/>
                </a:solidFill>
                <a:latin typeface="Lucida Sans" panose="020B0602030504020204" pitchFamily="34" charset="0"/>
              </a:rPr>
              <a:t>{&lt; </a:t>
            </a:r>
            <a:r>
              <a:rPr lang="en-GB" sz="2400" dirty="0">
                <a:solidFill>
                  <a:srgbClr val="FF0000"/>
                </a:solidFill>
                <a:latin typeface="Lucida Sans" panose="020B0602030504020204" pitchFamily="34" charset="0"/>
              </a:rPr>
              <a:t>name, age &gt; | ∈ Student ∧ age &gt; 17}</a:t>
            </a:r>
          </a:p>
          <a:p>
            <a:pPr marL="0" indent="0">
              <a:lnSpc>
                <a:spcPct val="150000"/>
              </a:lnSpc>
              <a:buNone/>
            </a:pPr>
            <a:r>
              <a:rPr lang="en-GB" dirty="0" smtClean="0">
                <a:latin typeface="Lucida Sans" panose="020B0602030504020204" pitchFamily="34" charset="0"/>
              </a:rPr>
              <a:t> </a:t>
            </a:r>
            <a:r>
              <a:rPr lang="en-GB" dirty="0" smtClean="0">
                <a:solidFill>
                  <a:srgbClr val="0070C0"/>
                </a:solidFill>
                <a:latin typeface="Lucida Sans" panose="020B0602030504020204" pitchFamily="34" charset="0"/>
              </a:rPr>
              <a:t>the </a:t>
            </a:r>
            <a:r>
              <a:rPr lang="en-GB" dirty="0">
                <a:solidFill>
                  <a:srgbClr val="0070C0"/>
                </a:solidFill>
                <a:latin typeface="Lucida Sans" panose="020B0602030504020204" pitchFamily="34" charset="0"/>
              </a:rPr>
              <a:t>above query will return the names and ages of the students in the table Student who are older than 17</a:t>
            </a:r>
            <a:r>
              <a:rPr lang="en-GB" dirty="0" smtClean="0">
                <a:solidFill>
                  <a:srgbClr val="0070C0"/>
                </a:solidFill>
                <a:latin typeface="Lucida Sans" panose="020B0602030504020204" pitchFamily="34" charset="0"/>
              </a:rPr>
              <a:t>.</a:t>
            </a:r>
          </a:p>
          <a:p>
            <a:pPr algn="just">
              <a:lnSpc>
                <a:spcPct val="150000"/>
              </a:lnSpc>
            </a:pPr>
            <a:r>
              <a:rPr lang="en-GB" dirty="0">
                <a:latin typeface="Lucida Sans" panose="020B0602030504020204" pitchFamily="34" charset="0"/>
              </a:rPr>
              <a:t>Just like </a:t>
            </a:r>
            <a:r>
              <a:rPr lang="en-GB" b="1" dirty="0">
                <a:solidFill>
                  <a:srgbClr val="C00000"/>
                </a:solidFill>
                <a:latin typeface="Lucida Sans" panose="020B0602030504020204" pitchFamily="34" charset="0"/>
              </a:rPr>
              <a:t>TRC, DRC </a:t>
            </a:r>
            <a:r>
              <a:rPr lang="en-GB" dirty="0">
                <a:latin typeface="Lucida Sans" panose="020B0602030504020204" pitchFamily="34" charset="0"/>
              </a:rPr>
              <a:t>can also be written using </a:t>
            </a:r>
            <a:r>
              <a:rPr lang="en-GB" sz="2400" b="1" dirty="0">
                <a:solidFill>
                  <a:srgbClr val="002060"/>
                </a:solidFill>
                <a:latin typeface="Lucida Sans" panose="020B0602030504020204" pitchFamily="34" charset="0"/>
              </a:rPr>
              <a:t>E</a:t>
            </a:r>
            <a:r>
              <a:rPr lang="en-GB" sz="2400" b="1" dirty="0" smtClean="0">
                <a:solidFill>
                  <a:srgbClr val="002060"/>
                </a:solidFill>
                <a:latin typeface="Lucida Sans" panose="020B0602030504020204" pitchFamily="34" charset="0"/>
              </a:rPr>
              <a:t>xistential</a:t>
            </a:r>
            <a:r>
              <a:rPr lang="en-GB" sz="2400" dirty="0" smtClean="0">
                <a:solidFill>
                  <a:srgbClr val="002060"/>
                </a:solidFill>
                <a:latin typeface="Lucida Sans" panose="020B0602030504020204" pitchFamily="34" charset="0"/>
              </a:rPr>
              <a:t> </a:t>
            </a:r>
            <a:r>
              <a:rPr lang="en-GB" dirty="0">
                <a:latin typeface="Lucida Sans" panose="020B0602030504020204" pitchFamily="34" charset="0"/>
              </a:rPr>
              <a:t>and </a:t>
            </a:r>
            <a:r>
              <a:rPr lang="en-GB" sz="2400" b="1" dirty="0">
                <a:solidFill>
                  <a:srgbClr val="002060"/>
                </a:solidFill>
                <a:latin typeface="Lucida Sans" panose="020B0602030504020204" pitchFamily="34" charset="0"/>
              </a:rPr>
              <a:t>U</a:t>
            </a:r>
            <a:r>
              <a:rPr lang="en-GB" sz="2400" b="1" dirty="0" smtClean="0">
                <a:solidFill>
                  <a:srgbClr val="002060"/>
                </a:solidFill>
                <a:latin typeface="Lucida Sans" panose="020B0602030504020204" pitchFamily="34" charset="0"/>
              </a:rPr>
              <a:t>niversal </a:t>
            </a:r>
            <a:r>
              <a:rPr lang="en-GB" sz="2400" b="1" dirty="0">
                <a:solidFill>
                  <a:srgbClr val="002060"/>
                </a:solidFill>
                <a:latin typeface="Lucida Sans" panose="020B0602030504020204" pitchFamily="34" charset="0"/>
              </a:rPr>
              <a:t>quantifiers</a:t>
            </a:r>
            <a:r>
              <a:rPr lang="en-GB" sz="2400" dirty="0">
                <a:solidFill>
                  <a:srgbClr val="002060"/>
                </a:solidFill>
                <a:latin typeface="Lucida Sans" panose="020B0602030504020204" pitchFamily="34" charset="0"/>
              </a:rPr>
              <a:t>.</a:t>
            </a:r>
            <a:r>
              <a:rPr lang="en-GB" dirty="0">
                <a:latin typeface="Lucida Sans" panose="020B0602030504020204" pitchFamily="34" charset="0"/>
              </a:rPr>
              <a:t> DRC also involves relational operators.</a:t>
            </a:r>
          </a:p>
          <a:p>
            <a:pPr algn="just">
              <a:lnSpc>
                <a:spcPct val="150000"/>
              </a:lnSpc>
            </a:pPr>
            <a:r>
              <a:rPr lang="en-GB" dirty="0">
                <a:latin typeface="Lucida Sans" panose="020B0602030504020204" pitchFamily="34" charset="0"/>
              </a:rPr>
              <a:t>The expression power of Tuple Relation Calculus and Domain Relation Calculus is equivalent to Relational Algebra.</a:t>
            </a:r>
          </a:p>
          <a:p>
            <a:pPr marL="0" indent="0">
              <a:buNone/>
            </a:pPr>
            <a:endParaRPr lang="en-GB" dirty="0">
              <a:solidFill>
                <a:srgbClr val="0070C0"/>
              </a:solidFill>
              <a:latin typeface="Lucida Sans" panose="020B0602030504020204" pitchFamily="34" charset="0"/>
            </a:endParaRPr>
          </a:p>
          <a:p>
            <a:endParaRPr lang="en-GB" dirty="0"/>
          </a:p>
          <a:p>
            <a:endParaRPr lang="en-IN" dirty="0"/>
          </a:p>
        </p:txBody>
      </p:sp>
    </p:spTree>
    <p:extLst>
      <p:ext uri="{BB962C8B-B14F-4D97-AF65-F5344CB8AC3E}">
        <p14:creationId xmlns:p14="http://schemas.microsoft.com/office/powerpoint/2010/main" val="3548929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0"/>
            <a:ext cx="10948139" cy="609600"/>
          </a:xfrm>
        </p:spPr>
        <p:txBody>
          <a:bodyPr>
            <a:normAutofit/>
          </a:bodyPr>
          <a:lstStyle/>
          <a:p>
            <a:r>
              <a:rPr lang="en-IN" sz="2800" b="1" dirty="0" smtClean="0">
                <a:solidFill>
                  <a:srgbClr val="C00000"/>
                </a:solidFill>
                <a:latin typeface="Lucida Sans" panose="020B0602030504020204" pitchFamily="34" charset="0"/>
              </a:rPr>
              <a:t>Propositions:</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80109" y="609599"/>
            <a:ext cx="11457709" cy="6414656"/>
          </a:xfrm>
        </p:spPr>
        <p:txBody>
          <a:bodyPr>
            <a:normAutofit lnSpcReduction="10000"/>
          </a:bodyPr>
          <a:lstStyle/>
          <a:p>
            <a:pPr algn="just"/>
            <a:r>
              <a:rPr lang="en-IN" b="1" dirty="0" smtClean="0">
                <a:solidFill>
                  <a:srgbClr val="FF0000"/>
                </a:solidFill>
                <a:latin typeface="Lucida Sans" panose="020B0602030504020204" pitchFamily="34" charset="0"/>
              </a:rPr>
              <a:t>Propositions</a:t>
            </a:r>
            <a:r>
              <a:rPr lang="en-IN" dirty="0" smtClean="0">
                <a:latin typeface="Lucida Sans" panose="020B0602030504020204" pitchFamily="34" charset="0"/>
              </a:rPr>
              <a:t> is just a statement ,</a:t>
            </a:r>
            <a:r>
              <a:rPr lang="en-GB" dirty="0">
                <a:latin typeface="Lucida Sans" panose="020B0602030504020204" pitchFamily="34" charset="0"/>
              </a:rPr>
              <a:t> that can be either </a:t>
            </a:r>
            <a:r>
              <a:rPr lang="en-GB" b="1" dirty="0">
                <a:solidFill>
                  <a:srgbClr val="7030A0"/>
                </a:solidFill>
                <a:latin typeface="Lucida Sans" panose="020B0602030504020204" pitchFamily="34" charset="0"/>
              </a:rPr>
              <a:t>true</a:t>
            </a:r>
            <a:r>
              <a:rPr lang="en-GB" dirty="0">
                <a:latin typeface="Lucida Sans" panose="020B0602030504020204" pitchFamily="34" charset="0"/>
              </a:rPr>
              <a:t> or </a:t>
            </a:r>
            <a:r>
              <a:rPr lang="en-GB" b="1" dirty="0" smtClean="0">
                <a:solidFill>
                  <a:srgbClr val="7030A0"/>
                </a:solidFill>
                <a:latin typeface="Lucida Sans" panose="020B0602030504020204" pitchFamily="34" charset="0"/>
              </a:rPr>
              <a:t>false</a:t>
            </a:r>
            <a:r>
              <a:rPr lang="en-IN" dirty="0" smtClean="0">
                <a:latin typeface="Lucida Sans" panose="020B0602030504020204" pitchFamily="34" charset="0"/>
              </a:rPr>
              <a:t>.</a:t>
            </a:r>
          </a:p>
          <a:p>
            <a:pPr algn="just"/>
            <a:r>
              <a:rPr lang="en-IN" dirty="0" smtClean="0">
                <a:latin typeface="Lucida Sans" panose="020B0602030504020204" pitchFamily="34" charset="0"/>
              </a:rPr>
              <a:t>It Could be “ </a:t>
            </a:r>
            <a:r>
              <a:rPr lang="en-IN" dirty="0" smtClean="0">
                <a:solidFill>
                  <a:srgbClr val="0070C0"/>
                </a:solidFill>
                <a:latin typeface="Lucida Sans" panose="020B0602030504020204" pitchFamily="34" charset="0"/>
              </a:rPr>
              <a:t>Tendulkar has batted in match 2755</a:t>
            </a:r>
            <a:r>
              <a:rPr lang="en-IN" dirty="0" smtClean="0">
                <a:latin typeface="Lucida Sans" panose="020B0602030504020204" pitchFamily="34" charset="0"/>
              </a:rPr>
              <a:t>” or “ </a:t>
            </a:r>
            <a:r>
              <a:rPr lang="en-IN" dirty="0" smtClean="0">
                <a:solidFill>
                  <a:srgbClr val="0070C0"/>
                </a:solidFill>
                <a:latin typeface="Lucida Sans" panose="020B0602030504020204" pitchFamily="34" charset="0"/>
              </a:rPr>
              <a:t>Shane Warne was born in Melbourne</a:t>
            </a:r>
            <a:r>
              <a:rPr lang="en-IN" dirty="0" smtClean="0">
                <a:latin typeface="Lucida Sans" panose="020B0602030504020204" pitchFamily="34" charset="0"/>
              </a:rPr>
              <a:t>”. These are atomic propositions and they may be denoted by symbols like </a:t>
            </a:r>
            <a:r>
              <a:rPr lang="en-IN" b="1" dirty="0" smtClean="0">
                <a:solidFill>
                  <a:srgbClr val="FF0000"/>
                </a:solidFill>
                <a:latin typeface="Lucida Sans" panose="020B0602030504020204" pitchFamily="34" charset="0"/>
              </a:rPr>
              <a:t>A</a:t>
            </a:r>
            <a:r>
              <a:rPr lang="en-IN" dirty="0" smtClean="0">
                <a:latin typeface="Lucida Sans" panose="020B0602030504020204" pitchFamily="34" charset="0"/>
              </a:rPr>
              <a:t> and </a:t>
            </a:r>
            <a:r>
              <a:rPr lang="en-IN" b="1" dirty="0" smtClean="0">
                <a:solidFill>
                  <a:srgbClr val="FF0000"/>
                </a:solidFill>
                <a:latin typeface="Lucida Sans" panose="020B0602030504020204" pitchFamily="34" charset="0"/>
              </a:rPr>
              <a:t>B</a:t>
            </a:r>
            <a:r>
              <a:rPr lang="en-IN" dirty="0" smtClean="0">
                <a:latin typeface="Lucida Sans" panose="020B0602030504020204" pitchFamily="34" charset="0"/>
              </a:rPr>
              <a:t> and their value is either </a:t>
            </a:r>
            <a:r>
              <a:rPr lang="en-IN" b="1" dirty="0" smtClean="0">
                <a:solidFill>
                  <a:srgbClr val="FF0000"/>
                </a:solidFill>
                <a:latin typeface="Lucida Sans" panose="020B0602030504020204" pitchFamily="34" charset="0"/>
              </a:rPr>
              <a:t>TRUE</a:t>
            </a:r>
            <a:r>
              <a:rPr lang="en-IN" dirty="0" smtClean="0">
                <a:latin typeface="Lucida Sans" panose="020B0602030504020204" pitchFamily="34" charset="0"/>
              </a:rPr>
              <a:t> or </a:t>
            </a:r>
            <a:r>
              <a:rPr lang="en-IN" b="1" dirty="0" smtClean="0">
                <a:solidFill>
                  <a:srgbClr val="FF0000"/>
                </a:solidFill>
                <a:latin typeface="Lucida Sans" panose="020B0602030504020204" pitchFamily="34" charset="0"/>
              </a:rPr>
              <a:t>FALSE</a:t>
            </a:r>
            <a:r>
              <a:rPr lang="en-IN" dirty="0" smtClean="0">
                <a:latin typeface="Lucida Sans" panose="020B0602030504020204" pitchFamily="34" charset="0"/>
              </a:rPr>
              <a:t>.</a:t>
            </a:r>
          </a:p>
          <a:p>
            <a:pPr algn="just"/>
            <a:r>
              <a:rPr lang="en-IN" dirty="0" smtClean="0">
                <a:latin typeface="Lucida Sans" panose="020B0602030504020204" pitchFamily="34" charset="0"/>
              </a:rPr>
              <a:t>Two are more atomic propositions leads to </a:t>
            </a:r>
            <a:r>
              <a:rPr lang="en-IN" b="1" dirty="0" smtClean="0">
                <a:solidFill>
                  <a:srgbClr val="C00000"/>
                </a:solidFill>
                <a:latin typeface="Lucida Sans" panose="020B0602030504020204" pitchFamily="34" charset="0"/>
              </a:rPr>
              <a:t>COMPOUND Propositions</a:t>
            </a:r>
            <a:r>
              <a:rPr lang="en-IN" dirty="0" smtClean="0">
                <a:latin typeface="Lucida Sans" panose="020B0602030504020204" pitchFamily="34" charset="0"/>
              </a:rPr>
              <a:t>.</a:t>
            </a:r>
          </a:p>
          <a:p>
            <a:pPr algn="just">
              <a:lnSpc>
                <a:spcPct val="150000"/>
              </a:lnSpc>
            </a:pPr>
            <a:r>
              <a:rPr lang="en-IN" dirty="0" smtClean="0">
                <a:latin typeface="Lucida Sans" panose="020B0602030504020204" pitchFamily="34" charset="0"/>
              </a:rPr>
              <a:t>A Compound proposition with two components may be of the type </a:t>
            </a:r>
            <a:r>
              <a:rPr lang="en-IN" b="1" dirty="0" smtClean="0">
                <a:solidFill>
                  <a:srgbClr val="C00000"/>
                </a:solidFill>
                <a:latin typeface="Lucida Sans" panose="020B0602030504020204" pitchFamily="34" charset="0"/>
              </a:rPr>
              <a:t>( A AND B )</a:t>
            </a:r>
            <a:r>
              <a:rPr lang="en-IN" dirty="0" smtClean="0">
                <a:latin typeface="Lucida Sans" panose="020B0602030504020204" pitchFamily="34" charset="0"/>
              </a:rPr>
              <a:t> or it may be of the type </a:t>
            </a:r>
            <a:r>
              <a:rPr lang="en-IN" b="1" dirty="0" smtClean="0">
                <a:solidFill>
                  <a:srgbClr val="C00000"/>
                </a:solidFill>
                <a:latin typeface="Lucida Sans" panose="020B0602030504020204" pitchFamily="34" charset="0"/>
              </a:rPr>
              <a:t>( A OR B ), </a:t>
            </a:r>
            <a:r>
              <a:rPr lang="en-IN" dirty="0" smtClean="0">
                <a:latin typeface="Lucida Sans" panose="020B0602030504020204" pitchFamily="34" charset="0"/>
              </a:rPr>
              <a:t>Such Propositions are called </a:t>
            </a:r>
            <a:r>
              <a:rPr lang="en-IN" sz="2400" b="1" i="1" dirty="0" smtClean="0">
                <a:solidFill>
                  <a:srgbClr val="002060"/>
                </a:solidFill>
                <a:latin typeface="Lucida Sans" panose="020B0602030504020204" pitchFamily="34" charset="0"/>
              </a:rPr>
              <a:t>FORMULAS</a:t>
            </a:r>
            <a:r>
              <a:rPr lang="en-IN" sz="2400" dirty="0" smtClean="0">
                <a:solidFill>
                  <a:srgbClr val="002060"/>
                </a:solidFill>
                <a:latin typeface="Lucida Sans" panose="020B0602030504020204" pitchFamily="34" charset="0"/>
              </a:rPr>
              <a:t>.</a:t>
            </a:r>
            <a:endParaRPr lang="en-IN" dirty="0" smtClean="0">
              <a:solidFill>
                <a:srgbClr val="002060"/>
              </a:solidFill>
              <a:latin typeface="Lucida Sans" panose="020B0602030504020204" pitchFamily="34" charset="0"/>
            </a:endParaRPr>
          </a:p>
          <a:p>
            <a:pPr algn="just">
              <a:lnSpc>
                <a:spcPct val="150000"/>
              </a:lnSpc>
            </a:pPr>
            <a:r>
              <a:rPr lang="en-IN" dirty="0" smtClean="0">
                <a:latin typeface="Lucida Sans" panose="020B0602030504020204" pitchFamily="34" charset="0"/>
              </a:rPr>
              <a:t>When a sequence of propositions is joined by </a:t>
            </a:r>
            <a:r>
              <a:rPr lang="en-IN" b="1" dirty="0" smtClean="0">
                <a:solidFill>
                  <a:srgbClr val="FF0000"/>
                </a:solidFill>
                <a:latin typeface="Lucida Sans" panose="020B0602030504020204" pitchFamily="34" charset="0"/>
              </a:rPr>
              <a:t>AND’s</a:t>
            </a:r>
            <a:r>
              <a:rPr lang="en-IN" dirty="0" smtClean="0">
                <a:latin typeface="Lucida Sans" panose="020B0602030504020204" pitchFamily="34" charset="0"/>
              </a:rPr>
              <a:t> , we call it a </a:t>
            </a:r>
            <a:r>
              <a:rPr lang="en-IN" b="1" dirty="0" smtClean="0">
                <a:solidFill>
                  <a:srgbClr val="FF0000"/>
                </a:solidFill>
                <a:latin typeface="Lucida Sans" panose="020B0602030504020204" pitchFamily="34" charset="0"/>
              </a:rPr>
              <a:t>CONJUNCTION</a:t>
            </a:r>
            <a:r>
              <a:rPr lang="en-IN" dirty="0" smtClean="0">
                <a:latin typeface="Lucida Sans" panose="020B0602030504020204" pitchFamily="34" charset="0"/>
              </a:rPr>
              <a:t> of propositions and the conjunction is true only if all atomic propositions are true.</a:t>
            </a:r>
          </a:p>
          <a:p>
            <a:pPr algn="just">
              <a:lnSpc>
                <a:spcPct val="150000"/>
              </a:lnSpc>
            </a:pPr>
            <a:r>
              <a:rPr lang="en-IN" dirty="0" smtClean="0">
                <a:latin typeface="Lucida Sans" panose="020B0602030504020204" pitchFamily="34" charset="0"/>
              </a:rPr>
              <a:t>Similarly, when a sequence of propositions are joined by </a:t>
            </a:r>
            <a:r>
              <a:rPr lang="en-IN" b="1" dirty="0" smtClean="0">
                <a:solidFill>
                  <a:srgbClr val="FF0000"/>
                </a:solidFill>
                <a:latin typeface="Lucida Sans" panose="020B0602030504020204" pitchFamily="34" charset="0"/>
              </a:rPr>
              <a:t>OR’s</a:t>
            </a:r>
            <a:r>
              <a:rPr lang="en-IN" dirty="0" smtClean="0">
                <a:latin typeface="Lucida Sans" panose="020B0602030504020204" pitchFamily="34" charset="0"/>
              </a:rPr>
              <a:t>, we call it a </a:t>
            </a:r>
            <a:r>
              <a:rPr lang="en-IN" b="1" dirty="0" smtClean="0">
                <a:solidFill>
                  <a:srgbClr val="FF0000"/>
                </a:solidFill>
                <a:latin typeface="Lucida Sans" panose="020B0602030504020204" pitchFamily="34" charset="0"/>
              </a:rPr>
              <a:t>DISJUNCTION</a:t>
            </a:r>
            <a:r>
              <a:rPr lang="en-IN" dirty="0" smtClean="0">
                <a:latin typeface="Lucida Sans" panose="020B0602030504020204" pitchFamily="34" charset="0"/>
              </a:rPr>
              <a:t> of propositions and disjunction is true when at least one of the atomic propositions is true and false only when all the propositions are false.</a:t>
            </a:r>
          </a:p>
          <a:p>
            <a:pPr algn="just"/>
            <a:r>
              <a:rPr lang="en-IN" dirty="0" smtClean="0">
                <a:latin typeface="Lucida Sans" panose="020B0602030504020204" pitchFamily="34" charset="0"/>
              </a:rPr>
              <a:t>Example : </a:t>
            </a:r>
            <a:r>
              <a:rPr lang="en-IN" b="1" i="1" dirty="0" smtClean="0">
                <a:solidFill>
                  <a:schemeClr val="accent2">
                    <a:lumMod val="75000"/>
                  </a:schemeClr>
                </a:solidFill>
                <a:latin typeface="Lucida Sans" panose="020B0602030504020204" pitchFamily="34" charset="0"/>
              </a:rPr>
              <a:t>De-Morgan’s Laws</a:t>
            </a:r>
          </a:p>
          <a:p>
            <a:pPr marL="0" indent="0" algn="just">
              <a:buNone/>
            </a:pPr>
            <a:r>
              <a:rPr lang="en-IN" dirty="0">
                <a:latin typeface="Lucida Sans" panose="020B0602030504020204" pitchFamily="34" charset="0"/>
              </a:rPr>
              <a:t>	</a:t>
            </a:r>
            <a:r>
              <a:rPr lang="en-IN" dirty="0" smtClean="0">
                <a:latin typeface="Lucida Sans" panose="020B0602030504020204" pitchFamily="34" charset="0"/>
              </a:rPr>
              <a:t>	</a:t>
            </a:r>
            <a:r>
              <a:rPr lang="en-IN" b="1" dirty="0" smtClean="0">
                <a:solidFill>
                  <a:srgbClr val="0070C0"/>
                </a:solidFill>
                <a:latin typeface="Lucida Sans" panose="020B0602030504020204" pitchFamily="34" charset="0"/>
              </a:rPr>
              <a:t>NOT ( A AND B ) = ( NOT A ) OR ( NOT B )</a:t>
            </a:r>
          </a:p>
          <a:p>
            <a:pPr marL="0" indent="0" algn="just">
              <a:buNone/>
            </a:pPr>
            <a:r>
              <a:rPr lang="en-IN" b="1" dirty="0">
                <a:solidFill>
                  <a:srgbClr val="0070C0"/>
                </a:solidFill>
                <a:latin typeface="Lucida Sans" panose="020B0602030504020204" pitchFamily="34" charset="0"/>
              </a:rPr>
              <a:t>	</a:t>
            </a:r>
            <a:r>
              <a:rPr lang="en-IN" b="1" dirty="0" smtClean="0">
                <a:solidFill>
                  <a:srgbClr val="0070C0"/>
                </a:solidFill>
                <a:latin typeface="Lucida Sans" panose="020B0602030504020204" pitchFamily="34" charset="0"/>
              </a:rPr>
              <a:t>	NOT ( A OR B ) = ( NOT A ) AND ( NOT B )</a:t>
            </a:r>
            <a:endParaRPr lang="en-IN" b="1" dirty="0">
              <a:solidFill>
                <a:srgbClr val="0070C0"/>
              </a:solidFill>
              <a:latin typeface="Lucida Sans" panose="020B0602030504020204" pitchFamily="34" charset="0"/>
            </a:endParaRPr>
          </a:p>
        </p:txBody>
      </p:sp>
    </p:spTree>
    <p:extLst>
      <p:ext uri="{BB962C8B-B14F-4D97-AF65-F5344CB8AC3E}">
        <p14:creationId xmlns:p14="http://schemas.microsoft.com/office/powerpoint/2010/main" val="38799131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2" y="-96982"/>
            <a:ext cx="12095018" cy="789709"/>
          </a:xfrm>
        </p:spPr>
        <p:txBody>
          <a:bodyPr>
            <a:normAutofit fontScale="90000"/>
          </a:bodyPr>
          <a:lstStyle/>
          <a:p>
            <a:r>
              <a:rPr lang="en-IN" dirty="0" smtClean="0"/>
              <a:t> </a:t>
            </a:r>
            <a:r>
              <a:rPr lang="en-IN" sz="2800" b="1" dirty="0" smtClean="0">
                <a:solidFill>
                  <a:srgbClr val="C00000"/>
                </a:solidFill>
                <a:latin typeface="Lucida Sans" panose="020B0602030504020204" pitchFamily="34" charset="0"/>
              </a:rPr>
              <a:t>The IMPLIEs operator (    ) </a:t>
            </a:r>
            <a:r>
              <a:rPr lang="en-IN" sz="3100" dirty="0" smtClean="0"/>
              <a:t>:</a:t>
            </a:r>
            <a:endParaRPr lang="en-IN" sz="3100" dirty="0"/>
          </a:p>
        </p:txBody>
      </p:sp>
      <p:sp>
        <p:nvSpPr>
          <p:cNvPr id="3" name="Content Placeholder 2"/>
          <p:cNvSpPr>
            <a:spLocks noGrp="1"/>
          </p:cNvSpPr>
          <p:nvPr>
            <p:ph idx="1"/>
          </p:nvPr>
        </p:nvSpPr>
        <p:spPr>
          <a:xfrm>
            <a:off x="96982" y="692727"/>
            <a:ext cx="11887200" cy="5888182"/>
          </a:xfrm>
        </p:spPr>
        <p:txBody>
          <a:bodyPr>
            <a:normAutofit lnSpcReduction="10000"/>
          </a:bodyPr>
          <a:lstStyle/>
          <a:p>
            <a:pPr>
              <a:lnSpc>
                <a:spcPct val="200000"/>
              </a:lnSpc>
            </a:pPr>
            <a:r>
              <a:rPr lang="en-IN" dirty="0" smtClean="0">
                <a:latin typeface="Lucida Sans" panose="020B0602030504020204" pitchFamily="34" charset="0"/>
              </a:rPr>
              <a:t>A      B.</a:t>
            </a:r>
          </a:p>
          <a:p>
            <a:pPr>
              <a:lnSpc>
                <a:spcPct val="200000"/>
              </a:lnSpc>
            </a:pPr>
            <a:r>
              <a:rPr lang="en-IN" dirty="0" smtClean="0">
                <a:latin typeface="Lucida Sans" panose="020B0602030504020204" pitchFamily="34" charset="0"/>
              </a:rPr>
              <a:t> The above notation can be quite useful in logical reasoning but is limited in its power of expression.</a:t>
            </a:r>
          </a:p>
          <a:p>
            <a:pPr>
              <a:lnSpc>
                <a:spcPct val="200000"/>
              </a:lnSpc>
            </a:pPr>
            <a:r>
              <a:rPr lang="en-IN" dirty="0" smtClean="0">
                <a:latin typeface="Lucida Sans" panose="020B0602030504020204" pitchFamily="34" charset="0"/>
              </a:rPr>
              <a:t>Here , reasoning is based on </a:t>
            </a:r>
            <a:r>
              <a:rPr lang="en-IN" b="1" dirty="0" smtClean="0">
                <a:solidFill>
                  <a:srgbClr val="FF0000"/>
                </a:solidFill>
                <a:latin typeface="Lucida Sans" panose="020B0602030504020204" pitchFamily="34" charset="0"/>
              </a:rPr>
              <a:t>TWO</a:t>
            </a:r>
            <a:r>
              <a:rPr lang="en-IN" dirty="0" smtClean="0">
                <a:latin typeface="Lucida Sans" panose="020B0602030504020204" pitchFamily="34" charset="0"/>
              </a:rPr>
              <a:t> rules:</a:t>
            </a:r>
          </a:p>
          <a:p>
            <a:pPr marL="457200" indent="-457200">
              <a:lnSpc>
                <a:spcPct val="200000"/>
              </a:lnSpc>
              <a:buFont typeface="+mj-lt"/>
              <a:buAutoNum type="arabicPeriod"/>
            </a:pPr>
            <a:r>
              <a:rPr lang="en-IN" b="1" dirty="0" smtClean="0">
                <a:solidFill>
                  <a:srgbClr val="002060"/>
                </a:solidFill>
                <a:latin typeface="Lucida Sans" panose="020B0602030504020204" pitchFamily="34" charset="0"/>
              </a:rPr>
              <a:t>If A is true and we are given A    B, then B must be true.</a:t>
            </a:r>
          </a:p>
          <a:p>
            <a:pPr marL="457200" indent="-457200">
              <a:lnSpc>
                <a:spcPct val="200000"/>
              </a:lnSpc>
              <a:buFont typeface="+mj-lt"/>
              <a:buAutoNum type="arabicPeriod"/>
            </a:pPr>
            <a:r>
              <a:rPr lang="en-IN" b="1" dirty="0" smtClean="0">
                <a:solidFill>
                  <a:srgbClr val="002060"/>
                </a:solidFill>
                <a:latin typeface="Lucida Sans" panose="020B0602030504020204" pitchFamily="34" charset="0"/>
              </a:rPr>
              <a:t>If A     B and B    C , then A    C.</a:t>
            </a:r>
          </a:p>
          <a:p>
            <a:pPr marL="0" indent="0">
              <a:lnSpc>
                <a:spcPct val="200000"/>
              </a:lnSpc>
              <a:buNone/>
            </a:pPr>
            <a:r>
              <a:rPr lang="en-IN" dirty="0" smtClean="0">
                <a:latin typeface="Lucida Sans" panose="020B0602030504020204" pitchFamily="34" charset="0"/>
              </a:rPr>
              <a:t>The first rule is called as </a:t>
            </a:r>
            <a:r>
              <a:rPr lang="en-IN" b="1" i="1" dirty="0" smtClean="0">
                <a:solidFill>
                  <a:srgbClr val="C00000"/>
                </a:solidFill>
                <a:latin typeface="Lucida Sans" panose="020B0602030504020204" pitchFamily="34" charset="0"/>
              </a:rPr>
              <a:t>MODUS PONENS</a:t>
            </a:r>
            <a:r>
              <a:rPr lang="en-IN" sz="2400" b="1" dirty="0" smtClean="0">
                <a:solidFill>
                  <a:srgbClr val="C00000"/>
                </a:solidFill>
                <a:latin typeface="Lucida Sans" panose="020B0602030504020204" pitchFamily="34" charset="0"/>
              </a:rPr>
              <a:t>.</a:t>
            </a:r>
          </a:p>
          <a:p>
            <a:pPr marL="0" indent="0">
              <a:lnSpc>
                <a:spcPct val="200000"/>
              </a:lnSpc>
              <a:buNone/>
            </a:pPr>
            <a:r>
              <a:rPr lang="en-IN" dirty="0" smtClean="0">
                <a:latin typeface="Lucida Sans" panose="020B0602030504020204" pitchFamily="34" charset="0"/>
              </a:rPr>
              <a:t>The second rule is called as </a:t>
            </a:r>
            <a:r>
              <a:rPr lang="en-IN" b="1" i="1" dirty="0" smtClean="0">
                <a:solidFill>
                  <a:srgbClr val="C00000"/>
                </a:solidFill>
                <a:latin typeface="Lucida Sans" panose="020B0602030504020204" pitchFamily="34" charset="0"/>
              </a:rPr>
              <a:t>CHAIN RULE</a:t>
            </a:r>
            <a:r>
              <a:rPr lang="en-IN" dirty="0" smtClean="0">
                <a:latin typeface="Lucida Sans" panose="020B0602030504020204" pitchFamily="34" charset="0"/>
              </a:rPr>
              <a:t>.</a:t>
            </a:r>
            <a:endParaRPr lang="en-IN" dirty="0">
              <a:latin typeface="Lucida Sans" panose="020B0602030504020204" pitchFamily="34" charset="0"/>
            </a:endParaRPr>
          </a:p>
        </p:txBody>
      </p:sp>
      <p:sp>
        <p:nvSpPr>
          <p:cNvPr id="7" name="Right Arrow 6"/>
          <p:cNvSpPr/>
          <p:nvPr/>
        </p:nvSpPr>
        <p:spPr>
          <a:xfrm>
            <a:off x="4613563" y="290945"/>
            <a:ext cx="277091" cy="1427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F0"/>
              </a:solidFill>
            </a:endParaRPr>
          </a:p>
        </p:txBody>
      </p:sp>
      <p:pic>
        <p:nvPicPr>
          <p:cNvPr id="8" name="Picture 7"/>
          <p:cNvPicPr>
            <a:picLocks noChangeAspect="1"/>
          </p:cNvPicPr>
          <p:nvPr/>
        </p:nvPicPr>
        <p:blipFill>
          <a:blip r:embed="rId2"/>
          <a:stretch>
            <a:fillRect/>
          </a:stretch>
        </p:blipFill>
        <p:spPr>
          <a:xfrm>
            <a:off x="657247" y="969817"/>
            <a:ext cx="292633" cy="176799"/>
          </a:xfrm>
          <a:prstGeom prst="rect">
            <a:avLst/>
          </a:prstGeom>
        </p:spPr>
      </p:pic>
      <p:pic>
        <p:nvPicPr>
          <p:cNvPr id="9" name="Picture 8"/>
          <p:cNvPicPr>
            <a:picLocks noChangeAspect="1"/>
          </p:cNvPicPr>
          <p:nvPr/>
        </p:nvPicPr>
        <p:blipFill>
          <a:blip r:embed="rId2"/>
          <a:stretch>
            <a:fillRect/>
          </a:stretch>
        </p:blipFill>
        <p:spPr>
          <a:xfrm>
            <a:off x="4613563" y="3894781"/>
            <a:ext cx="292633" cy="176799"/>
          </a:xfrm>
          <a:prstGeom prst="rect">
            <a:avLst/>
          </a:prstGeom>
        </p:spPr>
      </p:pic>
      <p:pic>
        <p:nvPicPr>
          <p:cNvPr id="10" name="Picture 9"/>
          <p:cNvPicPr>
            <a:picLocks noChangeAspect="1"/>
          </p:cNvPicPr>
          <p:nvPr/>
        </p:nvPicPr>
        <p:blipFill>
          <a:blip r:embed="rId2"/>
          <a:stretch>
            <a:fillRect/>
          </a:stretch>
        </p:blipFill>
        <p:spPr>
          <a:xfrm>
            <a:off x="1134386" y="4677563"/>
            <a:ext cx="397386" cy="240087"/>
          </a:xfrm>
          <a:prstGeom prst="rect">
            <a:avLst/>
          </a:prstGeom>
        </p:spPr>
      </p:pic>
      <p:pic>
        <p:nvPicPr>
          <p:cNvPr id="11" name="Picture 10"/>
          <p:cNvPicPr>
            <a:picLocks noChangeAspect="1"/>
          </p:cNvPicPr>
          <p:nvPr/>
        </p:nvPicPr>
        <p:blipFill>
          <a:blip r:embed="rId2"/>
          <a:stretch>
            <a:fillRect/>
          </a:stretch>
        </p:blipFill>
        <p:spPr>
          <a:xfrm>
            <a:off x="2509027" y="4657091"/>
            <a:ext cx="292633" cy="176799"/>
          </a:xfrm>
          <a:prstGeom prst="rect">
            <a:avLst/>
          </a:prstGeom>
        </p:spPr>
      </p:pic>
      <p:pic>
        <p:nvPicPr>
          <p:cNvPr id="12" name="Picture 11"/>
          <p:cNvPicPr>
            <a:picLocks noChangeAspect="1"/>
          </p:cNvPicPr>
          <p:nvPr/>
        </p:nvPicPr>
        <p:blipFill>
          <a:blip r:embed="rId2"/>
          <a:stretch>
            <a:fillRect/>
          </a:stretch>
        </p:blipFill>
        <p:spPr>
          <a:xfrm>
            <a:off x="4071550" y="4703928"/>
            <a:ext cx="292633" cy="176799"/>
          </a:xfrm>
          <a:prstGeom prst="rect">
            <a:avLst/>
          </a:prstGeom>
        </p:spPr>
      </p:pic>
    </p:spTree>
    <p:extLst>
      <p:ext uri="{BB962C8B-B14F-4D97-AF65-F5344CB8AC3E}">
        <p14:creationId xmlns:p14="http://schemas.microsoft.com/office/powerpoint/2010/main" val="19931533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28248" cy="429491"/>
          </a:xfrm>
        </p:spPr>
        <p:txBody>
          <a:bodyPr>
            <a:normAutofit fontScale="90000"/>
          </a:bodyPr>
          <a:lstStyle/>
          <a:p>
            <a:r>
              <a:rPr lang="en-IN" sz="2800" b="1" dirty="0" smtClean="0">
                <a:solidFill>
                  <a:srgbClr val="C00000"/>
                </a:solidFill>
                <a:latin typeface="Lucida Sans" panose="020B0602030504020204" pitchFamily="34" charset="0"/>
              </a:rPr>
              <a:t>Example:</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52400" y="429491"/>
            <a:ext cx="11831782" cy="6428509"/>
          </a:xfrm>
        </p:spPr>
        <p:txBody>
          <a:bodyPr>
            <a:normAutofit/>
          </a:bodyPr>
          <a:lstStyle/>
          <a:p>
            <a:r>
              <a:rPr lang="en-IN" dirty="0" smtClean="0"/>
              <a:t>Consider the below given propositions:</a:t>
            </a:r>
          </a:p>
          <a:p>
            <a:pPr marL="457200" indent="-457200">
              <a:buFont typeface="+mj-lt"/>
              <a:buAutoNum type="arabicPeriod"/>
            </a:pPr>
            <a:r>
              <a:rPr lang="en-IN" dirty="0" smtClean="0"/>
              <a:t>If it rains (A), it must be cloudy (B).</a:t>
            </a:r>
          </a:p>
          <a:p>
            <a:pPr marL="457200" indent="-457200">
              <a:buFont typeface="+mj-lt"/>
              <a:buAutoNum type="arabicPeriod"/>
            </a:pPr>
            <a:r>
              <a:rPr lang="en-IN" dirty="0" smtClean="0"/>
              <a:t>If it is cloudy (B), I don't play golf (C) .</a:t>
            </a:r>
          </a:p>
          <a:p>
            <a:pPr marL="457200" indent="-457200">
              <a:buFont typeface="+mj-lt"/>
              <a:buAutoNum type="arabicPeriod"/>
            </a:pPr>
            <a:r>
              <a:rPr lang="en-IN" dirty="0" smtClean="0"/>
              <a:t>It is raining ( A ).</a:t>
            </a:r>
          </a:p>
          <a:p>
            <a:pPr marL="457200" indent="-457200">
              <a:buFont typeface="+mj-lt"/>
              <a:buAutoNum type="arabicPeriod"/>
            </a:pPr>
            <a:r>
              <a:rPr lang="en-IN" dirty="0" smtClean="0"/>
              <a:t>Derive- I don’t play golf ( C ) .</a:t>
            </a:r>
          </a:p>
          <a:p>
            <a:pPr marL="0" indent="0">
              <a:buNone/>
            </a:pPr>
            <a:r>
              <a:rPr lang="en-IN" dirty="0" smtClean="0"/>
              <a:t>The above propositions can be written using IMPLIES operator as:</a:t>
            </a:r>
          </a:p>
          <a:p>
            <a:pPr marL="457200" indent="-457200">
              <a:buFont typeface="+mj-lt"/>
              <a:buAutoNum type="arabicPeriod"/>
            </a:pPr>
            <a:r>
              <a:rPr lang="en-IN" dirty="0" smtClean="0"/>
              <a:t>A      B.</a:t>
            </a:r>
          </a:p>
          <a:p>
            <a:pPr marL="457200" indent="-457200">
              <a:buFont typeface="+mj-lt"/>
              <a:buAutoNum type="arabicPeriod"/>
            </a:pPr>
            <a:r>
              <a:rPr lang="en-IN" dirty="0" smtClean="0"/>
              <a:t>B       C.</a:t>
            </a:r>
          </a:p>
          <a:p>
            <a:pPr marL="457200" indent="-457200">
              <a:buFont typeface="+mj-lt"/>
              <a:buAutoNum type="arabicPeriod"/>
            </a:pPr>
            <a:r>
              <a:rPr lang="en-IN" dirty="0" smtClean="0"/>
              <a:t>A is true.</a:t>
            </a:r>
          </a:p>
          <a:p>
            <a:pPr marL="457200" indent="-457200">
              <a:buFont typeface="+mj-lt"/>
              <a:buAutoNum type="arabicPeriod"/>
            </a:pPr>
            <a:r>
              <a:rPr lang="en-IN" dirty="0" smtClean="0"/>
              <a:t>B is therefore true given A      B.</a:t>
            </a:r>
          </a:p>
          <a:p>
            <a:pPr marL="457200" indent="-457200">
              <a:buFont typeface="+mj-lt"/>
              <a:buAutoNum type="arabicPeriod"/>
            </a:pPr>
            <a:r>
              <a:rPr lang="en-IN" dirty="0" smtClean="0"/>
              <a:t>C is therefore true given B      C.</a:t>
            </a:r>
          </a:p>
          <a:p>
            <a:pPr marL="0" indent="0">
              <a:buNone/>
            </a:pPr>
            <a:r>
              <a:rPr lang="en-IN" dirty="0" smtClean="0"/>
              <a:t>Sometimes we may face a situation, such that the proposition that we wish to prove can be shown  to be true for all values of atomic propositions in it . Such a proposition are called as </a:t>
            </a:r>
            <a:r>
              <a:rPr lang="en-IN" b="1" dirty="0" smtClean="0">
                <a:solidFill>
                  <a:srgbClr val="FF0000"/>
                </a:solidFill>
              </a:rPr>
              <a:t>TAUTOLOGY</a:t>
            </a:r>
            <a:r>
              <a:rPr lang="en-IN" dirty="0" smtClean="0"/>
              <a:t>.</a:t>
            </a:r>
          </a:p>
          <a:p>
            <a:pPr marL="0" indent="0">
              <a:buNone/>
            </a:pPr>
            <a:r>
              <a:rPr lang="en-IN" dirty="0" smtClean="0"/>
              <a:t>A Parameterized Proposition is called as </a:t>
            </a:r>
            <a:r>
              <a:rPr lang="en-IN" b="1" dirty="0" smtClean="0">
                <a:solidFill>
                  <a:srgbClr val="FF0000"/>
                </a:solidFill>
              </a:rPr>
              <a:t>PREDICATE</a:t>
            </a:r>
            <a:r>
              <a:rPr lang="en-IN" dirty="0" smtClean="0"/>
              <a:t>.</a:t>
            </a:r>
            <a:endParaRPr lang="en-IN" dirty="0"/>
          </a:p>
        </p:txBody>
      </p:sp>
      <p:pic>
        <p:nvPicPr>
          <p:cNvPr id="4" name="Picture 3"/>
          <p:cNvPicPr>
            <a:picLocks noChangeAspect="1"/>
          </p:cNvPicPr>
          <p:nvPr/>
        </p:nvPicPr>
        <p:blipFill>
          <a:blip r:embed="rId2"/>
          <a:stretch>
            <a:fillRect/>
          </a:stretch>
        </p:blipFill>
        <p:spPr>
          <a:xfrm>
            <a:off x="922170" y="3035647"/>
            <a:ext cx="292633" cy="176799"/>
          </a:xfrm>
          <a:prstGeom prst="rect">
            <a:avLst/>
          </a:prstGeom>
        </p:spPr>
      </p:pic>
      <p:pic>
        <p:nvPicPr>
          <p:cNvPr id="5" name="Picture 4"/>
          <p:cNvPicPr>
            <a:picLocks noChangeAspect="1"/>
          </p:cNvPicPr>
          <p:nvPr/>
        </p:nvPicPr>
        <p:blipFill>
          <a:blip r:embed="rId2"/>
          <a:stretch>
            <a:fillRect/>
          </a:stretch>
        </p:blipFill>
        <p:spPr>
          <a:xfrm>
            <a:off x="922170" y="3534256"/>
            <a:ext cx="292633" cy="176799"/>
          </a:xfrm>
          <a:prstGeom prst="rect">
            <a:avLst/>
          </a:prstGeom>
        </p:spPr>
      </p:pic>
      <p:pic>
        <p:nvPicPr>
          <p:cNvPr id="6" name="Picture 5"/>
          <p:cNvPicPr>
            <a:picLocks noChangeAspect="1"/>
          </p:cNvPicPr>
          <p:nvPr/>
        </p:nvPicPr>
        <p:blipFill>
          <a:blip r:embed="rId2"/>
          <a:stretch>
            <a:fillRect/>
          </a:stretch>
        </p:blipFill>
        <p:spPr>
          <a:xfrm>
            <a:off x="3817765" y="4360257"/>
            <a:ext cx="292633" cy="176799"/>
          </a:xfrm>
          <a:prstGeom prst="rect">
            <a:avLst/>
          </a:prstGeom>
        </p:spPr>
      </p:pic>
      <p:pic>
        <p:nvPicPr>
          <p:cNvPr id="7" name="Picture 6"/>
          <p:cNvPicPr>
            <a:picLocks noChangeAspect="1"/>
          </p:cNvPicPr>
          <p:nvPr/>
        </p:nvPicPr>
        <p:blipFill>
          <a:blip r:embed="rId2"/>
          <a:stretch>
            <a:fillRect/>
          </a:stretch>
        </p:blipFill>
        <p:spPr>
          <a:xfrm>
            <a:off x="3817766" y="4751802"/>
            <a:ext cx="292633" cy="176799"/>
          </a:xfrm>
          <a:prstGeom prst="rect">
            <a:avLst/>
          </a:prstGeom>
        </p:spPr>
      </p:pic>
    </p:spTree>
    <p:extLst>
      <p:ext uri="{BB962C8B-B14F-4D97-AF65-F5344CB8AC3E}">
        <p14:creationId xmlns:p14="http://schemas.microsoft.com/office/powerpoint/2010/main" val="3430407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6" y="1828523"/>
            <a:ext cx="11437025" cy="3075986"/>
          </a:xfrm>
          <a:solidFill>
            <a:schemeClr val="accent1">
              <a:lumMod val="40000"/>
              <a:lumOff val="60000"/>
            </a:schemeClr>
          </a:solidFill>
          <a:ln>
            <a:solidFill>
              <a:srgbClr val="FFC000"/>
            </a:solidFill>
          </a:ln>
          <a:effectLst>
            <a:innerShdw blurRad="63500" dist="50800" dir="5400000">
              <a:prstClr val="black">
                <a:alpha val="50000"/>
              </a:prstClr>
            </a:innerShdw>
          </a:effectLst>
        </p:spPr>
        <p:txBody>
          <a:bodyPr>
            <a:normAutofit/>
          </a:bodyPr>
          <a:lstStyle/>
          <a:p>
            <a:pPr algn="ctr"/>
            <a:r>
              <a:rPr lang="en-IN" sz="9600" dirty="0" smtClean="0"/>
              <a:t>Thank you</a:t>
            </a:r>
            <a:endParaRPr lang="en-IN" sz="9600" dirty="0"/>
          </a:p>
        </p:txBody>
      </p:sp>
    </p:spTree>
    <p:extLst>
      <p:ext uri="{BB962C8B-B14F-4D97-AF65-F5344CB8AC3E}">
        <p14:creationId xmlns:p14="http://schemas.microsoft.com/office/powerpoint/2010/main" val="907280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0"/>
            <a:ext cx="10935065" cy="656823"/>
          </a:xfrm>
        </p:spPr>
        <p:txBody>
          <a:bodyPr>
            <a:normAutofit/>
          </a:bodyPr>
          <a:lstStyle/>
          <a:p>
            <a:r>
              <a:rPr lang="en-IN" sz="3600" b="1" dirty="0" smtClean="0">
                <a:solidFill>
                  <a:srgbClr val="C00000"/>
                </a:solidFill>
                <a:latin typeface="Lucida Sans" panose="020B0602030504020204" pitchFamily="34" charset="0"/>
              </a:rPr>
              <a:t>JDBC:</a:t>
            </a:r>
            <a:endParaRPr lang="en-IN" sz="36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93183" y="759854"/>
            <a:ext cx="11784169" cy="5962918"/>
          </a:xfrm>
        </p:spPr>
        <p:txBody>
          <a:bodyPr/>
          <a:lstStyle/>
          <a:p>
            <a:pPr algn="just">
              <a:lnSpc>
                <a:spcPct val="150000"/>
              </a:lnSpc>
            </a:pPr>
            <a:r>
              <a:rPr lang="en-GB" sz="2400" dirty="0">
                <a:latin typeface="Lucida Sans" panose="020B0602030504020204" pitchFamily="34" charset="0"/>
              </a:rPr>
              <a:t>JDBC stands for </a:t>
            </a:r>
            <a:r>
              <a:rPr lang="en-GB" sz="2400" b="1" dirty="0">
                <a:solidFill>
                  <a:srgbClr val="C00000"/>
                </a:solidFill>
                <a:latin typeface="Lucida Sans" panose="020B0602030504020204" pitchFamily="34" charset="0"/>
              </a:rPr>
              <a:t>J</a:t>
            </a:r>
            <a:r>
              <a:rPr lang="en-GB" sz="2400" b="1" dirty="0">
                <a:solidFill>
                  <a:srgbClr val="002060"/>
                </a:solidFill>
                <a:latin typeface="Lucida Sans" panose="020B0602030504020204" pitchFamily="34" charset="0"/>
              </a:rPr>
              <a:t>ava </a:t>
            </a:r>
            <a:r>
              <a:rPr lang="en-GB" sz="2400" b="1" dirty="0" err="1" smtClean="0">
                <a:solidFill>
                  <a:srgbClr val="C00000"/>
                </a:solidFill>
                <a:latin typeface="Lucida Sans" panose="020B0602030504020204" pitchFamily="34" charset="0"/>
              </a:rPr>
              <a:t>D</a:t>
            </a:r>
            <a:r>
              <a:rPr lang="en-GB" sz="2400" b="1" dirty="0" err="1" smtClean="0">
                <a:solidFill>
                  <a:srgbClr val="002060"/>
                </a:solidFill>
                <a:latin typeface="Lucida Sans" panose="020B0602030504020204" pitchFamily="34" charset="0"/>
              </a:rPr>
              <a:t>ata</a:t>
            </a:r>
            <a:r>
              <a:rPr lang="en-GB" sz="2400" b="1" dirty="0" err="1">
                <a:solidFill>
                  <a:srgbClr val="C00000"/>
                </a:solidFill>
                <a:latin typeface="Lucida Sans" panose="020B0602030504020204" pitchFamily="34" charset="0"/>
              </a:rPr>
              <a:t>B</a:t>
            </a:r>
            <a:r>
              <a:rPr lang="en-GB" sz="2400" b="1" dirty="0" err="1" smtClean="0">
                <a:solidFill>
                  <a:srgbClr val="002060"/>
                </a:solidFill>
                <a:latin typeface="Lucida Sans" panose="020B0602030504020204" pitchFamily="34" charset="0"/>
              </a:rPr>
              <a:t>ase</a:t>
            </a:r>
            <a:r>
              <a:rPr lang="en-GB" sz="2400" b="1" dirty="0">
                <a:solidFill>
                  <a:srgbClr val="002060"/>
                </a:solidFill>
                <a:latin typeface="Lucida Sans" panose="020B0602030504020204" pitchFamily="34" charset="0"/>
              </a:rPr>
              <a:t> </a:t>
            </a:r>
            <a:r>
              <a:rPr lang="en-GB" sz="2400" b="1" dirty="0">
                <a:solidFill>
                  <a:srgbClr val="C00000"/>
                </a:solidFill>
                <a:latin typeface="Lucida Sans" panose="020B0602030504020204" pitchFamily="34" charset="0"/>
              </a:rPr>
              <a:t>C</a:t>
            </a:r>
            <a:r>
              <a:rPr lang="en-GB" sz="2400" b="1" dirty="0">
                <a:solidFill>
                  <a:srgbClr val="002060"/>
                </a:solidFill>
                <a:latin typeface="Lucida Sans" panose="020B0602030504020204" pitchFamily="34" charset="0"/>
              </a:rPr>
              <a:t>onnectivity</a:t>
            </a:r>
            <a:r>
              <a:rPr lang="en-GB" sz="2400" dirty="0">
                <a:latin typeface="Lucida Sans" panose="020B0602030504020204" pitchFamily="34" charset="0"/>
              </a:rPr>
              <a:t>, which is a standard </a:t>
            </a:r>
            <a:r>
              <a:rPr lang="en-GB" sz="2400" b="1" dirty="0">
                <a:solidFill>
                  <a:srgbClr val="002060"/>
                </a:solidFill>
                <a:latin typeface="Lucida Sans" panose="020B0602030504020204" pitchFamily="34" charset="0"/>
              </a:rPr>
              <a:t>Java API </a:t>
            </a:r>
            <a:r>
              <a:rPr lang="en-GB" sz="2400" dirty="0">
                <a:latin typeface="Lucida Sans" panose="020B0602030504020204" pitchFamily="34" charset="0"/>
              </a:rPr>
              <a:t>for database-independent connectivity between the Java programming language and a wide range of databases</a:t>
            </a:r>
            <a:r>
              <a:rPr lang="en-GB" sz="2400" dirty="0" smtClean="0"/>
              <a:t>.</a:t>
            </a:r>
          </a:p>
          <a:p>
            <a:pPr>
              <a:lnSpc>
                <a:spcPct val="150000"/>
              </a:lnSpc>
            </a:pPr>
            <a:r>
              <a:rPr lang="en-GB" sz="2400" dirty="0">
                <a:latin typeface="Lucida Sans" panose="020B0602030504020204" pitchFamily="34" charset="0"/>
              </a:rPr>
              <a:t>The JDBC library includes APIs for each of the tasks mentioned below that are commonly associated with database usage.</a:t>
            </a:r>
          </a:p>
          <a:p>
            <a:pPr marL="457200" indent="-457200">
              <a:lnSpc>
                <a:spcPct val="150000"/>
              </a:lnSpc>
              <a:buFont typeface="+mj-lt"/>
              <a:buAutoNum type="arabicPeriod"/>
            </a:pPr>
            <a:r>
              <a:rPr lang="en-GB" sz="2400" dirty="0">
                <a:latin typeface="Lucida Sans" panose="020B0602030504020204" pitchFamily="34" charset="0"/>
              </a:rPr>
              <a:t>Making a connection to a database.</a:t>
            </a:r>
          </a:p>
          <a:p>
            <a:pPr marL="457200" indent="-457200">
              <a:lnSpc>
                <a:spcPct val="150000"/>
              </a:lnSpc>
              <a:buFont typeface="+mj-lt"/>
              <a:buAutoNum type="arabicPeriod"/>
            </a:pPr>
            <a:r>
              <a:rPr lang="en-GB" sz="2400" dirty="0">
                <a:latin typeface="Lucida Sans" panose="020B0602030504020204" pitchFamily="34" charset="0"/>
              </a:rPr>
              <a:t>Creating SQL or MySQL statements.</a:t>
            </a:r>
          </a:p>
          <a:p>
            <a:pPr marL="457200" indent="-457200">
              <a:lnSpc>
                <a:spcPct val="150000"/>
              </a:lnSpc>
              <a:buFont typeface="+mj-lt"/>
              <a:buAutoNum type="arabicPeriod"/>
            </a:pPr>
            <a:r>
              <a:rPr lang="en-GB" sz="2400" dirty="0">
                <a:latin typeface="Lucida Sans" panose="020B0602030504020204" pitchFamily="34" charset="0"/>
              </a:rPr>
              <a:t>Executing SQL or MySQL queries in the database.</a:t>
            </a:r>
          </a:p>
          <a:p>
            <a:pPr marL="457200" indent="-457200">
              <a:lnSpc>
                <a:spcPct val="150000"/>
              </a:lnSpc>
              <a:buFont typeface="+mj-lt"/>
              <a:buAutoNum type="arabicPeriod"/>
            </a:pPr>
            <a:r>
              <a:rPr lang="en-GB" sz="2400" dirty="0">
                <a:latin typeface="Lucida Sans" panose="020B0602030504020204" pitchFamily="34" charset="0"/>
              </a:rPr>
              <a:t>Viewing &amp; Modifying the resulting records</a:t>
            </a:r>
            <a:r>
              <a:rPr lang="en-GB" sz="2400" dirty="0" smtClean="0">
                <a:latin typeface="Lucida Sans" panose="020B0602030504020204" pitchFamily="34" charset="0"/>
              </a:rPr>
              <a:t>.</a:t>
            </a:r>
          </a:p>
          <a:p>
            <a:pPr marL="0" indent="0">
              <a:buNone/>
            </a:pPr>
            <a:endParaRPr lang="en-GB" sz="2400" dirty="0">
              <a:latin typeface="Lucida Sans" panose="020B0602030504020204" pitchFamily="34" charset="0"/>
            </a:endParaRPr>
          </a:p>
          <a:p>
            <a:pPr algn="just"/>
            <a:endParaRPr lang="en-IN" sz="2400" dirty="0">
              <a:latin typeface="Lucida Sans" panose="020B0602030504020204" pitchFamily="34" charset="0"/>
            </a:endParaRPr>
          </a:p>
        </p:txBody>
      </p:sp>
    </p:spTree>
    <p:extLst>
      <p:ext uri="{BB962C8B-B14F-4D97-AF65-F5344CB8AC3E}">
        <p14:creationId xmlns:p14="http://schemas.microsoft.com/office/powerpoint/2010/main" val="330215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90152"/>
            <a:ext cx="11012338" cy="1493949"/>
          </a:xfrm>
        </p:spPr>
        <p:txBody>
          <a:bodyPr>
            <a:normAutofit fontScale="90000"/>
          </a:bodyPr>
          <a:lstStyle/>
          <a:p>
            <a:r>
              <a:rPr lang="en-IN" dirty="0">
                <a:solidFill>
                  <a:srgbClr val="FF0000"/>
                </a:solidFill>
              </a:rPr>
              <a:t>Applications of </a:t>
            </a:r>
            <a:r>
              <a:rPr lang="en-IN" dirty="0" smtClean="0">
                <a:solidFill>
                  <a:srgbClr val="FF0000"/>
                </a:solidFill>
              </a:rPr>
              <a:t>JDBC</a:t>
            </a:r>
            <a:r>
              <a:rPr lang="en-IN" dirty="0" smtClean="0"/>
              <a:t>:</a:t>
            </a:r>
            <a:r>
              <a:rPr lang="en-IN" dirty="0"/>
              <a:t/>
            </a:r>
            <a:br>
              <a:rPr lang="en-IN" dirty="0"/>
            </a:br>
            <a:endParaRPr lang="en-IN" dirty="0"/>
          </a:p>
        </p:txBody>
      </p:sp>
      <p:sp>
        <p:nvSpPr>
          <p:cNvPr id="3" name="Content Placeholder 2"/>
          <p:cNvSpPr>
            <a:spLocks noGrp="1"/>
          </p:cNvSpPr>
          <p:nvPr>
            <p:ph idx="1"/>
          </p:nvPr>
        </p:nvSpPr>
        <p:spPr>
          <a:xfrm>
            <a:off x="218941" y="901521"/>
            <a:ext cx="11758411" cy="5847009"/>
          </a:xfrm>
        </p:spPr>
        <p:txBody>
          <a:bodyPr>
            <a:normAutofit/>
          </a:bodyPr>
          <a:lstStyle/>
          <a:p>
            <a:pPr algn="just">
              <a:lnSpc>
                <a:spcPct val="150000"/>
              </a:lnSpc>
            </a:pPr>
            <a:r>
              <a:rPr lang="en-GB" dirty="0">
                <a:latin typeface="Lucida Sans" panose="020B0602030504020204" pitchFamily="34" charset="0"/>
              </a:rPr>
              <a:t>Fundamentally, </a:t>
            </a:r>
            <a:r>
              <a:rPr lang="en-GB" b="1" dirty="0">
                <a:solidFill>
                  <a:srgbClr val="C00000"/>
                </a:solidFill>
                <a:latin typeface="Lucida Sans" panose="020B0602030504020204" pitchFamily="34" charset="0"/>
              </a:rPr>
              <a:t>JDBC</a:t>
            </a:r>
            <a:r>
              <a:rPr lang="en-GB" dirty="0">
                <a:latin typeface="Lucida Sans" panose="020B0602030504020204" pitchFamily="34" charset="0"/>
              </a:rPr>
              <a:t> is a specification that provides a complete set of interfaces that allows for portable access to an underlying database. Java can be used to write different types of </a:t>
            </a:r>
            <a:r>
              <a:rPr lang="en-GB" dirty="0" err="1" smtClean="0">
                <a:latin typeface="Lucida Sans" panose="020B0602030504020204" pitchFamily="34" charset="0"/>
              </a:rPr>
              <a:t>executables</a:t>
            </a:r>
            <a:r>
              <a:rPr lang="en-GB" dirty="0" smtClean="0">
                <a:latin typeface="Lucida Sans" panose="020B0602030504020204" pitchFamily="34" charset="0"/>
              </a:rPr>
              <a:t>, </a:t>
            </a:r>
            <a:r>
              <a:rPr lang="en-GB" dirty="0">
                <a:latin typeface="Lucida Sans" panose="020B0602030504020204" pitchFamily="34" charset="0"/>
              </a:rPr>
              <a:t>such as −</a:t>
            </a:r>
          </a:p>
          <a:p>
            <a:pPr marL="457200" indent="-457200" algn="just">
              <a:lnSpc>
                <a:spcPct val="150000"/>
              </a:lnSpc>
              <a:buFont typeface="+mj-lt"/>
              <a:buAutoNum type="arabicPeriod"/>
            </a:pPr>
            <a:r>
              <a:rPr lang="en-GB" b="1" dirty="0">
                <a:solidFill>
                  <a:srgbClr val="002060"/>
                </a:solidFill>
                <a:latin typeface="Lucida Sans" panose="020B0602030504020204" pitchFamily="34" charset="0"/>
              </a:rPr>
              <a:t>Java Applications</a:t>
            </a:r>
          </a:p>
          <a:p>
            <a:pPr marL="457200" indent="-457200" algn="just">
              <a:lnSpc>
                <a:spcPct val="150000"/>
              </a:lnSpc>
              <a:buFont typeface="+mj-lt"/>
              <a:buAutoNum type="arabicPeriod"/>
            </a:pPr>
            <a:r>
              <a:rPr lang="en-GB" b="1" dirty="0">
                <a:solidFill>
                  <a:srgbClr val="002060"/>
                </a:solidFill>
                <a:latin typeface="Lucida Sans" panose="020B0602030504020204" pitchFamily="34" charset="0"/>
              </a:rPr>
              <a:t>Java Applets</a:t>
            </a:r>
          </a:p>
          <a:p>
            <a:pPr marL="457200" indent="-457200" algn="just">
              <a:lnSpc>
                <a:spcPct val="150000"/>
              </a:lnSpc>
              <a:buFont typeface="+mj-lt"/>
              <a:buAutoNum type="arabicPeriod"/>
            </a:pPr>
            <a:r>
              <a:rPr lang="en-GB" b="1" dirty="0">
                <a:solidFill>
                  <a:srgbClr val="002060"/>
                </a:solidFill>
                <a:latin typeface="Lucida Sans" panose="020B0602030504020204" pitchFamily="34" charset="0"/>
              </a:rPr>
              <a:t>Java Servlets</a:t>
            </a:r>
          </a:p>
          <a:p>
            <a:pPr marL="457200" indent="-457200" algn="just">
              <a:lnSpc>
                <a:spcPct val="150000"/>
              </a:lnSpc>
              <a:buFont typeface="+mj-lt"/>
              <a:buAutoNum type="arabicPeriod"/>
            </a:pPr>
            <a:r>
              <a:rPr lang="en-GB" b="1" dirty="0">
                <a:solidFill>
                  <a:srgbClr val="002060"/>
                </a:solidFill>
                <a:latin typeface="Lucida Sans" panose="020B0602030504020204" pitchFamily="34" charset="0"/>
              </a:rPr>
              <a:t>Java </a:t>
            </a:r>
            <a:r>
              <a:rPr lang="en-GB" b="1" dirty="0" smtClean="0">
                <a:solidFill>
                  <a:srgbClr val="002060"/>
                </a:solidFill>
                <a:latin typeface="Lucida Sans" panose="020B0602030504020204" pitchFamily="34" charset="0"/>
              </a:rPr>
              <a:t>Server Pages </a:t>
            </a:r>
            <a:r>
              <a:rPr lang="en-GB" b="1" dirty="0">
                <a:solidFill>
                  <a:srgbClr val="002060"/>
                </a:solidFill>
                <a:latin typeface="Lucida Sans" panose="020B0602030504020204" pitchFamily="34" charset="0"/>
              </a:rPr>
              <a:t>(JSPs)</a:t>
            </a:r>
          </a:p>
          <a:p>
            <a:pPr marL="457200" indent="-457200" algn="just">
              <a:lnSpc>
                <a:spcPct val="150000"/>
              </a:lnSpc>
              <a:buFont typeface="+mj-lt"/>
              <a:buAutoNum type="arabicPeriod"/>
            </a:pPr>
            <a:r>
              <a:rPr lang="en-GB" b="1" dirty="0">
                <a:solidFill>
                  <a:srgbClr val="002060"/>
                </a:solidFill>
                <a:latin typeface="Lucida Sans" panose="020B0602030504020204" pitchFamily="34" charset="0"/>
              </a:rPr>
              <a:t>Enterprise JavaBeans (EJBs).</a:t>
            </a:r>
          </a:p>
          <a:p>
            <a:pPr algn="just">
              <a:lnSpc>
                <a:spcPct val="150000"/>
              </a:lnSpc>
            </a:pPr>
            <a:r>
              <a:rPr lang="en-GB" dirty="0">
                <a:latin typeface="Lucida Sans" panose="020B0602030504020204" pitchFamily="34" charset="0"/>
              </a:rPr>
              <a:t>All of these different </a:t>
            </a:r>
            <a:r>
              <a:rPr lang="en-GB" dirty="0" err="1">
                <a:latin typeface="Lucida Sans" panose="020B0602030504020204" pitchFamily="34" charset="0"/>
              </a:rPr>
              <a:t>executables</a:t>
            </a:r>
            <a:r>
              <a:rPr lang="en-GB" dirty="0">
                <a:latin typeface="Lucida Sans" panose="020B0602030504020204" pitchFamily="34" charset="0"/>
              </a:rPr>
              <a:t> are able to use a </a:t>
            </a:r>
            <a:r>
              <a:rPr lang="en-GB" b="1" dirty="0">
                <a:solidFill>
                  <a:srgbClr val="C00000"/>
                </a:solidFill>
                <a:latin typeface="Lucida Sans" panose="020B0602030504020204" pitchFamily="34" charset="0"/>
              </a:rPr>
              <a:t>JDBC</a:t>
            </a:r>
            <a:r>
              <a:rPr lang="en-GB" dirty="0">
                <a:latin typeface="Lucida Sans" panose="020B0602030504020204" pitchFamily="34" charset="0"/>
              </a:rPr>
              <a:t> driver to access a database, and take advantage of the stored data.</a:t>
            </a:r>
          </a:p>
          <a:p>
            <a:endParaRPr lang="en-IN" dirty="0"/>
          </a:p>
        </p:txBody>
      </p:sp>
    </p:spTree>
    <p:extLst>
      <p:ext uri="{BB962C8B-B14F-4D97-AF65-F5344CB8AC3E}">
        <p14:creationId xmlns:p14="http://schemas.microsoft.com/office/powerpoint/2010/main" val="698345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0"/>
            <a:ext cx="10973702" cy="1558344"/>
          </a:xfrm>
        </p:spPr>
        <p:txBody>
          <a:bodyPr>
            <a:normAutofit/>
          </a:bodyPr>
          <a:lstStyle/>
          <a:p>
            <a:r>
              <a:rPr lang="en-IN" sz="3100" b="1" u="sng" dirty="0">
                <a:solidFill>
                  <a:srgbClr val="C00000"/>
                </a:solidFill>
                <a:latin typeface="Lucida Sans" panose="020B0602030504020204" pitchFamily="34" charset="0"/>
              </a:rPr>
              <a:t>The JDBC </a:t>
            </a:r>
            <a:r>
              <a:rPr lang="en-IN" sz="3100" b="1" u="sng" dirty="0" smtClean="0">
                <a:solidFill>
                  <a:srgbClr val="C00000"/>
                </a:solidFill>
                <a:latin typeface="Lucida Sans" panose="020B0602030504020204" pitchFamily="34" charset="0"/>
              </a:rPr>
              <a:t>4.0 and Packages</a:t>
            </a:r>
            <a:r>
              <a:rPr lang="en-IN" sz="3100" b="1" u="sng" dirty="0" smtClean="0">
                <a:latin typeface="Lucida Sans" panose="020B0602030504020204" pitchFamily="34" charset="0"/>
              </a:rPr>
              <a:t>:</a:t>
            </a:r>
            <a:r>
              <a:rPr lang="en-IN" dirty="0"/>
              <a:t/>
            </a:r>
            <a:br>
              <a:rPr lang="en-IN" dirty="0"/>
            </a:br>
            <a:endParaRPr lang="en-IN" dirty="0"/>
          </a:p>
        </p:txBody>
      </p:sp>
      <p:sp>
        <p:nvSpPr>
          <p:cNvPr id="3" name="Content Placeholder 2"/>
          <p:cNvSpPr>
            <a:spLocks noGrp="1"/>
          </p:cNvSpPr>
          <p:nvPr>
            <p:ph idx="1"/>
          </p:nvPr>
        </p:nvSpPr>
        <p:spPr>
          <a:xfrm>
            <a:off x="154545" y="888641"/>
            <a:ext cx="11745533" cy="6065951"/>
          </a:xfrm>
        </p:spPr>
        <p:txBody>
          <a:bodyPr>
            <a:normAutofit fontScale="92500" lnSpcReduction="20000"/>
          </a:bodyPr>
          <a:lstStyle/>
          <a:p>
            <a:pPr>
              <a:lnSpc>
                <a:spcPct val="120000"/>
              </a:lnSpc>
            </a:pPr>
            <a:r>
              <a:rPr lang="en-GB" sz="2400" dirty="0">
                <a:latin typeface="Lucida Sans" panose="020B0602030504020204" pitchFamily="34" charset="0"/>
              </a:rPr>
              <a:t>The </a:t>
            </a:r>
            <a:r>
              <a:rPr lang="en-GB" sz="2400" b="1" dirty="0" err="1">
                <a:solidFill>
                  <a:srgbClr val="002060"/>
                </a:solidFill>
                <a:latin typeface="Lucida Sans" panose="020B0602030504020204" pitchFamily="34" charset="0"/>
              </a:rPr>
              <a:t>java.sql</a:t>
            </a:r>
            <a:r>
              <a:rPr lang="en-GB" sz="2400" dirty="0">
                <a:latin typeface="Lucida Sans" panose="020B0602030504020204" pitchFamily="34" charset="0"/>
              </a:rPr>
              <a:t> and </a:t>
            </a:r>
            <a:r>
              <a:rPr lang="en-GB" sz="2400" b="1" dirty="0" err="1">
                <a:solidFill>
                  <a:srgbClr val="002060"/>
                </a:solidFill>
                <a:latin typeface="Lucida Sans" panose="020B0602030504020204" pitchFamily="34" charset="0"/>
              </a:rPr>
              <a:t>javax.sql</a:t>
            </a:r>
            <a:r>
              <a:rPr lang="en-GB" sz="2400" dirty="0">
                <a:latin typeface="Lucida Sans" panose="020B0602030504020204" pitchFamily="34" charset="0"/>
              </a:rPr>
              <a:t> are the primary packages for </a:t>
            </a:r>
            <a:r>
              <a:rPr lang="en-GB" sz="2400" b="1" dirty="0">
                <a:solidFill>
                  <a:srgbClr val="002060"/>
                </a:solidFill>
                <a:latin typeface="Lucida Sans" panose="020B0602030504020204" pitchFamily="34" charset="0"/>
              </a:rPr>
              <a:t>JDBC </a:t>
            </a:r>
            <a:r>
              <a:rPr lang="en-GB" sz="2400" b="1" dirty="0" smtClean="0">
                <a:solidFill>
                  <a:srgbClr val="002060"/>
                </a:solidFill>
                <a:latin typeface="Lucida Sans" panose="020B0602030504020204" pitchFamily="34" charset="0"/>
              </a:rPr>
              <a:t>4.0 </a:t>
            </a:r>
            <a:r>
              <a:rPr lang="en-GB" sz="2400" dirty="0" smtClean="0">
                <a:latin typeface="Lucida Sans" panose="020B0602030504020204" pitchFamily="34" charset="0"/>
              </a:rPr>
              <a:t>and this </a:t>
            </a:r>
            <a:r>
              <a:rPr lang="en-GB" sz="2400" dirty="0">
                <a:latin typeface="Lucida Sans" panose="020B0602030504020204" pitchFamily="34" charset="0"/>
              </a:rPr>
              <a:t>is the latest JDBC </a:t>
            </a:r>
            <a:r>
              <a:rPr lang="en-GB" sz="2400" dirty="0" smtClean="0">
                <a:latin typeface="Lucida Sans" panose="020B0602030504020204" pitchFamily="34" charset="0"/>
              </a:rPr>
              <a:t>version.</a:t>
            </a:r>
          </a:p>
          <a:p>
            <a:pPr>
              <a:lnSpc>
                <a:spcPct val="150000"/>
              </a:lnSpc>
            </a:pPr>
            <a:r>
              <a:rPr lang="en-GB" sz="2400" dirty="0">
                <a:latin typeface="Lucida Sans" panose="020B0602030504020204" pitchFamily="34" charset="0"/>
              </a:rPr>
              <a:t>The new features in these packages include changes in the following areas −</a:t>
            </a:r>
          </a:p>
          <a:p>
            <a:pPr marL="457200" indent="-457200">
              <a:lnSpc>
                <a:spcPct val="150000"/>
              </a:lnSpc>
              <a:buFont typeface="+mj-lt"/>
              <a:buAutoNum type="arabicPeriod"/>
            </a:pPr>
            <a:r>
              <a:rPr lang="en-GB" sz="2400" dirty="0">
                <a:latin typeface="Lucida Sans" panose="020B0602030504020204" pitchFamily="34" charset="0"/>
              </a:rPr>
              <a:t>Automatic database driver loading.</a:t>
            </a:r>
          </a:p>
          <a:p>
            <a:pPr marL="457200" indent="-457200">
              <a:lnSpc>
                <a:spcPct val="150000"/>
              </a:lnSpc>
              <a:buFont typeface="+mj-lt"/>
              <a:buAutoNum type="arabicPeriod"/>
            </a:pPr>
            <a:r>
              <a:rPr lang="en-GB" sz="2400" dirty="0">
                <a:latin typeface="Lucida Sans" panose="020B0602030504020204" pitchFamily="34" charset="0"/>
              </a:rPr>
              <a:t>Exception handling improvements.</a:t>
            </a:r>
          </a:p>
          <a:p>
            <a:pPr marL="457200" indent="-457200">
              <a:lnSpc>
                <a:spcPct val="150000"/>
              </a:lnSpc>
              <a:buFont typeface="+mj-lt"/>
              <a:buAutoNum type="arabicPeriod"/>
            </a:pPr>
            <a:r>
              <a:rPr lang="en-GB" sz="2400" dirty="0">
                <a:latin typeface="Lucida Sans" panose="020B0602030504020204" pitchFamily="34" charset="0"/>
              </a:rPr>
              <a:t>Enhanced BLOB/CLOB functionality.</a:t>
            </a:r>
          </a:p>
          <a:p>
            <a:pPr marL="457200" indent="-457200">
              <a:lnSpc>
                <a:spcPct val="150000"/>
              </a:lnSpc>
              <a:buFont typeface="+mj-lt"/>
              <a:buAutoNum type="arabicPeriod"/>
            </a:pPr>
            <a:r>
              <a:rPr lang="en-GB" sz="2400" dirty="0">
                <a:latin typeface="Lucida Sans" panose="020B0602030504020204" pitchFamily="34" charset="0"/>
              </a:rPr>
              <a:t>Connection and statement interface enhancements.</a:t>
            </a:r>
          </a:p>
          <a:p>
            <a:pPr marL="457200" indent="-457200">
              <a:lnSpc>
                <a:spcPct val="150000"/>
              </a:lnSpc>
              <a:buFont typeface="+mj-lt"/>
              <a:buAutoNum type="arabicPeriod"/>
            </a:pPr>
            <a:r>
              <a:rPr lang="en-GB" sz="2400" dirty="0">
                <a:latin typeface="Lucida Sans" panose="020B0602030504020204" pitchFamily="34" charset="0"/>
              </a:rPr>
              <a:t>National character set support.</a:t>
            </a:r>
          </a:p>
          <a:p>
            <a:pPr marL="457200" indent="-457200">
              <a:lnSpc>
                <a:spcPct val="150000"/>
              </a:lnSpc>
              <a:buFont typeface="+mj-lt"/>
              <a:buAutoNum type="arabicPeriod"/>
            </a:pPr>
            <a:r>
              <a:rPr lang="en-GB" sz="2400" dirty="0">
                <a:latin typeface="Lucida Sans" panose="020B0602030504020204" pitchFamily="34" charset="0"/>
              </a:rPr>
              <a:t>SQL ROWID access.</a:t>
            </a:r>
          </a:p>
          <a:p>
            <a:pPr marL="457200" indent="-457200">
              <a:lnSpc>
                <a:spcPct val="150000"/>
              </a:lnSpc>
              <a:buFont typeface="+mj-lt"/>
              <a:buAutoNum type="arabicPeriod"/>
            </a:pPr>
            <a:r>
              <a:rPr lang="en-GB" sz="2400" dirty="0">
                <a:latin typeface="Lucida Sans" panose="020B0602030504020204" pitchFamily="34" charset="0"/>
              </a:rPr>
              <a:t>SQL 2003 XML data type support.</a:t>
            </a:r>
          </a:p>
          <a:p>
            <a:pPr marL="457200" indent="-457200">
              <a:lnSpc>
                <a:spcPct val="150000"/>
              </a:lnSpc>
              <a:buFont typeface="+mj-lt"/>
              <a:buAutoNum type="arabicPeriod"/>
            </a:pPr>
            <a:r>
              <a:rPr lang="en-GB" sz="2400" dirty="0">
                <a:latin typeface="Lucida Sans" panose="020B0602030504020204" pitchFamily="34" charset="0"/>
              </a:rPr>
              <a:t>Annotations.</a:t>
            </a:r>
          </a:p>
          <a:p>
            <a:endParaRPr lang="en-IN" sz="2400" dirty="0">
              <a:latin typeface="Lucida Sans" panose="020B0602030504020204" pitchFamily="34" charset="0"/>
            </a:endParaRPr>
          </a:p>
        </p:txBody>
      </p:sp>
    </p:spTree>
    <p:extLst>
      <p:ext uri="{BB962C8B-B14F-4D97-AF65-F5344CB8AC3E}">
        <p14:creationId xmlns:p14="http://schemas.microsoft.com/office/powerpoint/2010/main" val="2385342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1841</TotalTime>
  <Words>4734</Words>
  <Application>Microsoft Office PowerPoint</Application>
  <PresentationFormat>Widescreen</PresentationFormat>
  <Paragraphs>683</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Lucida Sans</vt:lpstr>
      <vt:lpstr>Rockwell</vt:lpstr>
      <vt:lpstr>Rockwell Condensed</vt:lpstr>
      <vt:lpstr>Source Sans Pro</vt:lpstr>
      <vt:lpstr>Times New Roman</vt:lpstr>
      <vt:lpstr>Wingdings</vt:lpstr>
      <vt:lpstr>Wood Type</vt:lpstr>
      <vt:lpstr>UNIT-4 : Advanced SQL</vt:lpstr>
      <vt:lpstr>Topics Covered:</vt:lpstr>
      <vt:lpstr>Accessing SQL from a Programming Language</vt:lpstr>
      <vt:lpstr>When to Use Dynamic SQl? </vt:lpstr>
      <vt:lpstr>    Difference between SQL vs Dynamic SQL</vt:lpstr>
      <vt:lpstr>PowerPoint Presentation</vt:lpstr>
      <vt:lpstr>JDBC:</vt:lpstr>
      <vt:lpstr>Applications of JDBC: </vt:lpstr>
      <vt:lpstr>The JDBC 4.0 and Packages: </vt:lpstr>
      <vt:lpstr>JDBC Architecture:</vt:lpstr>
      <vt:lpstr>JDBC Components: ( Interfaces and Classes)</vt:lpstr>
      <vt:lpstr>JDBC DRIVERS:</vt:lpstr>
      <vt:lpstr>JDBC Connection:</vt:lpstr>
      <vt:lpstr>ODBC:</vt:lpstr>
      <vt:lpstr>How Does it Work?</vt:lpstr>
      <vt:lpstr>Bridging Configuration:</vt:lpstr>
      <vt:lpstr>ODBC database connections </vt:lpstr>
      <vt:lpstr>EMBEDDED SQL:</vt:lpstr>
      <vt:lpstr>Two types of embedding </vt:lpstr>
      <vt:lpstr>Syntax:</vt:lpstr>
      <vt:lpstr>             Dynamic vs. Embedded SQL </vt:lpstr>
      <vt:lpstr>PowerPoint Presentation</vt:lpstr>
      <vt:lpstr>Functions and procedures:</vt:lpstr>
      <vt:lpstr>Procedures:</vt:lpstr>
      <vt:lpstr>Syntax:</vt:lpstr>
      <vt:lpstr>Example:</vt:lpstr>
      <vt:lpstr>Functions:</vt:lpstr>
      <vt:lpstr>Example:</vt:lpstr>
      <vt:lpstr>Procedures VS Functions: </vt:lpstr>
      <vt:lpstr>TRIGGERS:</vt:lpstr>
      <vt:lpstr>  MySQL supports only row-level triggers. It doesn’t support statement-level triggers.</vt:lpstr>
      <vt:lpstr>Syntax:The following illustrates the syntax of the CREATE TRIGGER statement: </vt:lpstr>
      <vt:lpstr>Managing MySQL triggers: </vt:lpstr>
      <vt:lpstr>Benefits of Triggers: </vt:lpstr>
      <vt:lpstr>Disadvantages of triggers:</vt:lpstr>
      <vt:lpstr>Recursive Queries:</vt:lpstr>
      <vt:lpstr>To (recursively) query all sub-categories for one parent, the following query can be used:https ://www.sql-workbench.eu/comparison/recursive_queries.html</vt:lpstr>
      <vt:lpstr>Advanced Aggregate Features: ( Assignment-4)</vt:lpstr>
      <vt:lpstr>OLAP:</vt:lpstr>
      <vt:lpstr>OLAP Operations: https://www.tutorialspoint.com/dwh/dwh_olap.htm</vt:lpstr>
      <vt:lpstr>OLAP vs oltp</vt:lpstr>
      <vt:lpstr>Cascade:</vt:lpstr>
      <vt:lpstr>PowerPoint Presentation</vt:lpstr>
      <vt:lpstr>Example:</vt:lpstr>
      <vt:lpstr>Lateral clause:</vt:lpstr>
      <vt:lpstr>            Self study: </vt:lpstr>
      <vt:lpstr>Formal Relational Query Language:</vt:lpstr>
      <vt:lpstr>Select(symbol: σ) : </vt:lpstr>
      <vt:lpstr>SELECT condition may have, </vt:lpstr>
      <vt:lpstr>SELECT operation is cumulative,</vt:lpstr>
      <vt:lpstr>PROJECT (symbol: π) </vt:lpstr>
      <vt:lpstr>RENAME (symbol: ρ) </vt:lpstr>
      <vt:lpstr>Relational Algebra Operations From Set Theory </vt:lpstr>
      <vt:lpstr>INTERSECTION (Symbol-∩), </vt:lpstr>
      <vt:lpstr>SET DIFFERENCE (Symbol: - ) </vt:lpstr>
      <vt:lpstr>JOIN Operations( Symbol- ⋈ ) :</vt:lpstr>
      <vt:lpstr>TYPES of joins:</vt:lpstr>
      <vt:lpstr>INNER JOINS:</vt:lpstr>
      <vt:lpstr>Outer joins:</vt:lpstr>
      <vt:lpstr>DIVISION Operation:</vt:lpstr>
      <vt:lpstr>SUMMARY</vt:lpstr>
      <vt:lpstr> Relational Calculus:</vt:lpstr>
      <vt:lpstr>Tuple Relational Calculus (TRC) </vt:lpstr>
      <vt:lpstr>Domain Relational Calculus (DRC) </vt:lpstr>
      <vt:lpstr>Propositions:</vt:lpstr>
      <vt:lpstr> The IMPLIEs operator (    ) :</vt:lpstr>
      <vt:lpstr>Example: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91</cp:revision>
  <dcterms:created xsi:type="dcterms:W3CDTF">2020-05-20T06:04:16Z</dcterms:created>
  <dcterms:modified xsi:type="dcterms:W3CDTF">2021-12-29T11:48:53Z</dcterms:modified>
</cp:coreProperties>
</file>