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64" r:id="rId5"/>
    <p:sldId id="263" r:id="rId6"/>
    <p:sldId id="262" r:id="rId7"/>
    <p:sldId id="261" r:id="rId8"/>
    <p:sldId id="260" r:id="rId9"/>
    <p:sldId id="259" r:id="rId10"/>
    <p:sldId id="258" r:id="rId11"/>
    <p:sldId id="270" r:id="rId12"/>
    <p:sldId id="269" r:id="rId13"/>
    <p:sldId id="268" r:id="rId14"/>
    <p:sldId id="267" r:id="rId15"/>
    <p:sldId id="275" r:id="rId16"/>
    <p:sldId id="274" r:id="rId17"/>
    <p:sldId id="273" r:id="rId18"/>
    <p:sldId id="272"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8" r:id="rId51"/>
    <p:sldId id="307" r:id="rId52"/>
    <p:sldId id="309" r:id="rId53"/>
    <p:sldId id="310"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12/19/2020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12/19/2020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svbtleusercontent.com/hfmo7agmn9hq.pn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en.wikipedia.org/wiki/Transaction_time" TargetMode="External"/><Relationship Id="rId2" Type="http://schemas.openxmlformats.org/officeDocument/2006/relationships/hyperlink" Target="https://en.wikipedia.org/wiki/Valid_time" TargetMode="External"/><Relationship Id="rId1" Type="http://schemas.openxmlformats.org/officeDocument/2006/relationships/slideLayout" Target="../slideLayouts/slideLayout2.xml"/><Relationship Id="rId4" Type="http://schemas.openxmlformats.org/officeDocument/2006/relationships/hyperlink" Target="https://en.wikipedia.org/wiki/Decision_tim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635618"/>
            <a:ext cx="6815669" cy="708338"/>
          </a:xfrm>
        </p:spPr>
        <p:txBody>
          <a:bodyPr/>
          <a:lstStyle/>
          <a:p>
            <a:r>
              <a:rPr lang="en-IN" b="1" dirty="0" smtClean="0">
                <a:solidFill>
                  <a:srgbClr val="C00000"/>
                </a:solidFill>
              </a:rPr>
              <a:t>UNIT-V</a:t>
            </a:r>
            <a:endParaRPr lang="en-IN" b="1" dirty="0">
              <a:solidFill>
                <a:srgbClr val="C00000"/>
              </a:solidFill>
            </a:endParaRPr>
          </a:p>
        </p:txBody>
      </p:sp>
      <p:sp>
        <p:nvSpPr>
          <p:cNvPr id="3" name="Subtitle 2"/>
          <p:cNvSpPr>
            <a:spLocks noGrp="1"/>
          </p:cNvSpPr>
          <p:nvPr>
            <p:ph type="subTitle" idx="1"/>
          </p:nvPr>
        </p:nvSpPr>
        <p:spPr>
          <a:xfrm>
            <a:off x="2356834" y="3657597"/>
            <a:ext cx="7328079" cy="1584104"/>
          </a:xfrm>
        </p:spPr>
        <p:txBody>
          <a:bodyPr>
            <a:normAutofit/>
          </a:bodyPr>
          <a:lstStyle/>
          <a:p>
            <a:r>
              <a:rPr lang="en-IN" sz="2800" b="1" dirty="0" smtClean="0">
                <a:solidFill>
                  <a:srgbClr val="002060"/>
                </a:solidFill>
              </a:rPr>
              <a:t>RELATIONAL DATABASE DESIGN</a:t>
            </a:r>
          </a:p>
          <a:p>
            <a:r>
              <a:rPr lang="en-IN" b="1" dirty="0" smtClean="0">
                <a:solidFill>
                  <a:srgbClr val="7030A0"/>
                </a:solidFill>
              </a:rPr>
              <a:t>MCA250 : RDBMS</a:t>
            </a:r>
          </a:p>
          <a:p>
            <a:r>
              <a:rPr lang="en-IN" b="1" dirty="0" err="1" smtClean="0">
                <a:solidFill>
                  <a:srgbClr val="FF0000"/>
                </a:solidFill>
              </a:rPr>
              <a:t>Prof.</a:t>
            </a:r>
            <a:r>
              <a:rPr lang="en-IN" b="1" dirty="0" smtClean="0">
                <a:solidFill>
                  <a:srgbClr val="FF0000"/>
                </a:solidFill>
              </a:rPr>
              <a:t> C S </a:t>
            </a:r>
            <a:r>
              <a:rPr lang="en-IN" b="1" dirty="0" err="1" smtClean="0">
                <a:solidFill>
                  <a:srgbClr val="FF0000"/>
                </a:solidFill>
              </a:rPr>
              <a:t>Santhosh</a:t>
            </a:r>
            <a:endParaRPr lang="en-IN" b="1" dirty="0">
              <a:solidFill>
                <a:srgbClr val="FF0000"/>
              </a:solidFill>
            </a:endParaRPr>
          </a:p>
        </p:txBody>
      </p:sp>
      <p:pic>
        <p:nvPicPr>
          <p:cNvPr id="4" name="Picture 3"/>
          <p:cNvPicPr>
            <a:picLocks noChangeAspect="1"/>
          </p:cNvPicPr>
          <p:nvPr/>
        </p:nvPicPr>
        <p:blipFill>
          <a:blip r:embed="rId2"/>
          <a:stretch>
            <a:fillRect/>
          </a:stretch>
        </p:blipFill>
        <p:spPr>
          <a:xfrm>
            <a:off x="3786390" y="2228045"/>
            <a:ext cx="4417452" cy="1267484"/>
          </a:xfrm>
          <a:prstGeom prst="rect">
            <a:avLst/>
          </a:prstGeom>
        </p:spPr>
      </p:pic>
    </p:spTree>
    <p:extLst>
      <p:ext uri="{BB962C8B-B14F-4D97-AF65-F5344CB8AC3E}">
        <p14:creationId xmlns:p14="http://schemas.microsoft.com/office/powerpoint/2010/main" val="11514138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463640"/>
            <a:ext cx="9601196" cy="940157"/>
          </a:xfrm>
        </p:spPr>
        <p:txBody>
          <a:bodyPr>
            <a:normAutofit/>
          </a:bodyPr>
          <a:lstStyle/>
          <a:p>
            <a:r>
              <a:rPr lang="en-GB" sz="2800" b="1" dirty="0">
                <a:solidFill>
                  <a:srgbClr val="C00000"/>
                </a:solidFill>
              </a:rPr>
              <a:t>Reducing Null values in Tuples. </a:t>
            </a:r>
            <a:endParaRPr lang="en-IN" sz="2800" b="1" dirty="0">
              <a:solidFill>
                <a:srgbClr val="C00000"/>
              </a:solidFill>
            </a:endParaRPr>
          </a:p>
        </p:txBody>
      </p:sp>
      <p:sp>
        <p:nvSpPr>
          <p:cNvPr id="3" name="Content Placeholder 2"/>
          <p:cNvSpPr>
            <a:spLocks noGrp="1"/>
          </p:cNvSpPr>
          <p:nvPr>
            <p:ph idx="1"/>
          </p:nvPr>
        </p:nvSpPr>
        <p:spPr>
          <a:xfrm>
            <a:off x="862884" y="1184856"/>
            <a:ext cx="10496281" cy="4945488"/>
          </a:xfrm>
        </p:spPr>
        <p:txBody>
          <a:bodyPr/>
          <a:lstStyle/>
          <a:p>
            <a:r>
              <a:rPr lang="en-GB" b="1" dirty="0">
                <a:solidFill>
                  <a:srgbClr val="0070C0"/>
                </a:solidFill>
              </a:rPr>
              <a:t>Note:</a:t>
            </a:r>
            <a:r>
              <a:rPr lang="en-GB" dirty="0"/>
              <a:t> Relations should be designed such that their tuples will have as few NULL</a:t>
            </a:r>
          </a:p>
          <a:p>
            <a:pPr marL="0" indent="0">
              <a:buNone/>
            </a:pPr>
            <a:r>
              <a:rPr lang="en-GB" dirty="0" smtClean="0"/>
              <a:t>              values </a:t>
            </a:r>
            <a:r>
              <a:rPr lang="en-GB" dirty="0"/>
              <a:t>as possible</a:t>
            </a:r>
          </a:p>
          <a:p>
            <a:r>
              <a:rPr lang="en-GB" dirty="0"/>
              <a:t> Attributes that are NULL frequently could be placed in separate relations (with the</a:t>
            </a:r>
          </a:p>
          <a:p>
            <a:pPr marL="0" indent="0">
              <a:buNone/>
            </a:pPr>
            <a:r>
              <a:rPr lang="en-GB" dirty="0"/>
              <a:t>primary key)</a:t>
            </a:r>
          </a:p>
          <a:p>
            <a:r>
              <a:rPr lang="en-GB" dirty="0"/>
              <a:t> Reasons for nulls:</a:t>
            </a:r>
          </a:p>
          <a:p>
            <a:pPr marL="457200" indent="-457200">
              <a:buFont typeface="+mj-lt"/>
              <a:buAutoNum type="arabicPeriod"/>
            </a:pPr>
            <a:r>
              <a:rPr lang="en-GB" b="1" dirty="0">
                <a:solidFill>
                  <a:srgbClr val="002060"/>
                </a:solidFill>
              </a:rPr>
              <a:t>attribute not applicable or invalid</a:t>
            </a:r>
          </a:p>
          <a:p>
            <a:pPr marL="457200" indent="-457200">
              <a:buFont typeface="+mj-lt"/>
              <a:buAutoNum type="arabicPeriod"/>
            </a:pPr>
            <a:r>
              <a:rPr lang="en-GB" b="1" dirty="0">
                <a:solidFill>
                  <a:srgbClr val="002060"/>
                </a:solidFill>
              </a:rPr>
              <a:t>attribute value unknown (may exist) </a:t>
            </a:r>
          </a:p>
          <a:p>
            <a:pPr marL="457200" indent="-457200">
              <a:buFont typeface="+mj-lt"/>
              <a:buAutoNum type="arabicPeriod"/>
            </a:pPr>
            <a:r>
              <a:rPr lang="en-GB" b="1" dirty="0">
                <a:solidFill>
                  <a:srgbClr val="002060"/>
                </a:solidFill>
              </a:rPr>
              <a:t>value known to exist, but unavailable </a:t>
            </a:r>
            <a:endParaRPr lang="en-IN" b="1" dirty="0">
              <a:solidFill>
                <a:srgbClr val="002060"/>
              </a:solidFill>
            </a:endParaRPr>
          </a:p>
        </p:txBody>
      </p:sp>
    </p:spTree>
    <p:extLst>
      <p:ext uri="{BB962C8B-B14F-4D97-AF65-F5344CB8AC3E}">
        <p14:creationId xmlns:p14="http://schemas.microsoft.com/office/powerpoint/2010/main" val="26913331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206062"/>
            <a:ext cx="9601196" cy="1339403"/>
          </a:xfrm>
        </p:spPr>
        <p:txBody>
          <a:bodyPr>
            <a:normAutofit/>
          </a:bodyPr>
          <a:lstStyle/>
          <a:p>
            <a:r>
              <a:rPr lang="en-IN" sz="2800" b="1" dirty="0">
                <a:solidFill>
                  <a:srgbClr val="C00000"/>
                </a:solidFill>
              </a:rPr>
              <a:t>Disallowing spurious Tuples</a:t>
            </a:r>
          </a:p>
        </p:txBody>
      </p:sp>
      <p:sp>
        <p:nvSpPr>
          <p:cNvPr id="3" name="Content Placeholder 2"/>
          <p:cNvSpPr>
            <a:spLocks noGrp="1"/>
          </p:cNvSpPr>
          <p:nvPr>
            <p:ph idx="1"/>
          </p:nvPr>
        </p:nvSpPr>
        <p:spPr>
          <a:xfrm>
            <a:off x="798490" y="1133341"/>
            <a:ext cx="10560676" cy="5022760"/>
          </a:xfrm>
        </p:spPr>
        <p:txBody>
          <a:bodyPr/>
          <a:lstStyle/>
          <a:p>
            <a:r>
              <a:rPr lang="en-GB" dirty="0"/>
              <a:t>A </a:t>
            </a:r>
            <a:r>
              <a:rPr lang="en-GB" b="1" dirty="0"/>
              <a:t>spurious tuple</a:t>
            </a:r>
            <a:r>
              <a:rPr lang="en-GB" dirty="0"/>
              <a:t> is, basically, a record in a database that gets created when two tables are joined badly. In </a:t>
            </a:r>
            <a:r>
              <a:rPr lang="en-GB" dirty="0" smtClean="0"/>
              <a:t>databases,</a:t>
            </a:r>
            <a:r>
              <a:rPr lang="en-GB" dirty="0"/>
              <a:t> </a:t>
            </a:r>
            <a:r>
              <a:rPr lang="en-GB" b="1" dirty="0"/>
              <a:t>spurious tuples</a:t>
            </a:r>
            <a:r>
              <a:rPr lang="en-GB" dirty="0"/>
              <a:t> are created when two tables are </a:t>
            </a:r>
            <a:r>
              <a:rPr lang="en-GB" dirty="0" smtClean="0"/>
              <a:t>joined </a:t>
            </a:r>
            <a:r>
              <a:rPr lang="en-GB" dirty="0"/>
              <a:t>on attributes that are neither primary keys nor foreign keys</a:t>
            </a:r>
            <a:r>
              <a:rPr lang="en-GB" dirty="0" smtClean="0"/>
              <a:t>.</a:t>
            </a:r>
          </a:p>
          <a:p>
            <a:r>
              <a:rPr lang="en-GB" dirty="0"/>
              <a:t>Bad designs for a relational database may result in erroneous results for certain JOIN</a:t>
            </a:r>
          </a:p>
          <a:p>
            <a:pPr marL="0" indent="0">
              <a:buNone/>
            </a:pPr>
            <a:r>
              <a:rPr lang="en-GB" dirty="0" smtClean="0"/>
              <a:t>    operations</a:t>
            </a:r>
            <a:endParaRPr lang="en-GB" dirty="0"/>
          </a:p>
          <a:p>
            <a:r>
              <a:rPr lang="en-GB" dirty="0"/>
              <a:t>The "lossless join" property is used to guarantee meaningful results for join</a:t>
            </a:r>
          </a:p>
          <a:p>
            <a:pPr marL="0" indent="0">
              <a:buNone/>
            </a:pPr>
            <a:r>
              <a:rPr lang="en-GB" dirty="0" smtClean="0"/>
              <a:t>    operations</a:t>
            </a:r>
            <a:endParaRPr lang="en-GB" dirty="0"/>
          </a:p>
          <a:p>
            <a:r>
              <a:rPr lang="en-GB" b="1" dirty="0">
                <a:solidFill>
                  <a:srgbClr val="0070C0"/>
                </a:solidFill>
              </a:rPr>
              <a:t>Note</a:t>
            </a:r>
            <a:r>
              <a:rPr lang="en-GB" dirty="0"/>
              <a:t>: </a:t>
            </a:r>
            <a:r>
              <a:rPr lang="en-GB" b="1" dirty="0">
                <a:solidFill>
                  <a:srgbClr val="002060"/>
                </a:solidFill>
              </a:rPr>
              <a:t>The relations should be designed to satisfy the lossless join condition. </a:t>
            </a:r>
            <a:r>
              <a:rPr lang="en-GB" b="1" dirty="0" smtClean="0">
                <a:solidFill>
                  <a:srgbClr val="002060"/>
                </a:solidFill>
              </a:rPr>
              <a:t>  </a:t>
            </a:r>
          </a:p>
          <a:p>
            <a:pPr marL="0" indent="0">
              <a:buNone/>
            </a:pPr>
            <a:r>
              <a:rPr lang="en-GB" b="1" dirty="0" smtClean="0">
                <a:solidFill>
                  <a:srgbClr val="002060"/>
                </a:solidFill>
              </a:rPr>
              <a:t>              No spurious </a:t>
            </a:r>
            <a:r>
              <a:rPr lang="en-GB" b="1" dirty="0">
                <a:solidFill>
                  <a:srgbClr val="002060"/>
                </a:solidFill>
              </a:rPr>
              <a:t>tuples should be generated by doing a natural-join of any </a:t>
            </a:r>
            <a:endParaRPr lang="en-GB" b="1" dirty="0" smtClean="0">
              <a:solidFill>
                <a:srgbClr val="002060"/>
              </a:solidFill>
            </a:endParaRPr>
          </a:p>
          <a:p>
            <a:pPr marL="0" indent="0">
              <a:buNone/>
            </a:pPr>
            <a:r>
              <a:rPr lang="en-GB" b="1" dirty="0">
                <a:solidFill>
                  <a:srgbClr val="002060"/>
                </a:solidFill>
              </a:rPr>
              <a:t> </a:t>
            </a:r>
            <a:r>
              <a:rPr lang="en-GB" b="1" dirty="0" smtClean="0">
                <a:solidFill>
                  <a:srgbClr val="002060"/>
                </a:solidFill>
              </a:rPr>
              <a:t>             relations</a:t>
            </a:r>
            <a:r>
              <a:rPr lang="en-GB" dirty="0"/>
              <a:t>. </a:t>
            </a:r>
            <a:endParaRPr lang="en-IN" dirty="0"/>
          </a:p>
        </p:txBody>
      </p:sp>
    </p:spTree>
    <p:extLst>
      <p:ext uri="{BB962C8B-B14F-4D97-AF65-F5344CB8AC3E}">
        <p14:creationId xmlns:p14="http://schemas.microsoft.com/office/powerpoint/2010/main" val="17224413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540913"/>
            <a:ext cx="9601196" cy="811369"/>
          </a:xfrm>
        </p:spPr>
        <p:txBody>
          <a:bodyPr>
            <a:normAutofit/>
          </a:bodyPr>
          <a:lstStyle/>
          <a:p>
            <a:r>
              <a:rPr lang="en-IN" sz="2800" b="1" dirty="0" smtClean="0">
                <a:solidFill>
                  <a:srgbClr val="C00000"/>
                </a:solidFill>
              </a:rPr>
              <a:t>Functional Dependencies</a:t>
            </a:r>
            <a:endParaRPr lang="en-IN" sz="2800" b="1" dirty="0">
              <a:solidFill>
                <a:srgbClr val="C00000"/>
              </a:solidFill>
            </a:endParaRPr>
          </a:p>
        </p:txBody>
      </p:sp>
      <p:sp>
        <p:nvSpPr>
          <p:cNvPr id="3" name="Content Placeholder 2"/>
          <p:cNvSpPr>
            <a:spLocks noGrp="1"/>
          </p:cNvSpPr>
          <p:nvPr>
            <p:ph idx="1"/>
          </p:nvPr>
        </p:nvSpPr>
        <p:spPr>
          <a:xfrm>
            <a:off x="772732" y="1171977"/>
            <a:ext cx="10650829" cy="4703891"/>
          </a:xfrm>
        </p:spPr>
        <p:txBody>
          <a:bodyPr>
            <a:normAutofit lnSpcReduction="10000"/>
          </a:bodyPr>
          <a:lstStyle/>
          <a:p>
            <a:pPr algn="just">
              <a:lnSpc>
                <a:spcPct val="150000"/>
              </a:lnSpc>
            </a:pPr>
            <a:r>
              <a:rPr lang="en-GB" dirty="0"/>
              <a:t>When we have to treat with </a:t>
            </a:r>
            <a:r>
              <a:rPr lang="en-GB" u="sng" dirty="0"/>
              <a:t>schema refinement </a:t>
            </a:r>
            <a:r>
              <a:rPr lang="en-GB" dirty="0"/>
              <a:t>we often notice that the main problem is redundancy. In order to identify schemas with such problems, we’ll introduce the notion of </a:t>
            </a:r>
            <a:r>
              <a:rPr lang="en-GB" sz="2800" b="1" dirty="0">
                <a:solidFill>
                  <a:srgbClr val="FF0000"/>
                </a:solidFill>
              </a:rPr>
              <a:t>functional dependencies</a:t>
            </a:r>
            <a:r>
              <a:rPr lang="en-GB" dirty="0"/>
              <a:t>: </a:t>
            </a:r>
            <a:r>
              <a:rPr lang="en-GB" b="1" dirty="0">
                <a:solidFill>
                  <a:srgbClr val="0070C0"/>
                </a:solidFill>
              </a:rPr>
              <a:t>a relationship that exists when one attribute uniquely determines another attribute</a:t>
            </a:r>
            <a:r>
              <a:rPr lang="en-GB" dirty="0"/>
              <a:t>. </a:t>
            </a:r>
            <a:r>
              <a:rPr lang="en-GB" b="1" dirty="0">
                <a:solidFill>
                  <a:srgbClr val="7030A0"/>
                </a:solidFill>
              </a:rPr>
              <a:t>A functional dependency is simply a new type of constraint between two attributes</a:t>
            </a:r>
            <a:r>
              <a:rPr lang="en-GB" b="1" dirty="0" smtClean="0">
                <a:solidFill>
                  <a:srgbClr val="7030A0"/>
                </a:solidFill>
              </a:rPr>
              <a:t>.</a:t>
            </a:r>
          </a:p>
          <a:p>
            <a:pPr algn="just">
              <a:lnSpc>
                <a:spcPct val="150000"/>
              </a:lnSpc>
            </a:pPr>
            <a:r>
              <a:rPr lang="en-GB" b="1" dirty="0">
                <a:solidFill>
                  <a:schemeClr val="accent4">
                    <a:lumMod val="50000"/>
                  </a:schemeClr>
                </a:solidFill>
              </a:rPr>
              <a:t>Say that R is a relation with attributes X and Y, we say that there is a </a:t>
            </a:r>
            <a:r>
              <a:rPr lang="en-GB" b="1" dirty="0">
                <a:solidFill>
                  <a:srgbClr val="FF0000"/>
                </a:solidFill>
              </a:rPr>
              <a:t>functional dependency X -&gt; Y </a:t>
            </a:r>
            <a:r>
              <a:rPr lang="en-GB" b="1" dirty="0">
                <a:solidFill>
                  <a:schemeClr val="accent4">
                    <a:lumMod val="50000"/>
                  </a:schemeClr>
                </a:solidFill>
              </a:rPr>
              <a:t>when Y is functionally dependent on X (where X is the determinant set and Y is the dependent attribute).</a:t>
            </a:r>
            <a:endParaRPr lang="en-IN" b="1" dirty="0">
              <a:solidFill>
                <a:schemeClr val="accent4">
                  <a:lumMod val="50000"/>
                </a:schemeClr>
              </a:solidFill>
            </a:endParaRPr>
          </a:p>
        </p:txBody>
      </p:sp>
    </p:spTree>
    <p:extLst>
      <p:ext uri="{BB962C8B-B14F-4D97-AF65-F5344CB8AC3E}">
        <p14:creationId xmlns:p14="http://schemas.microsoft.com/office/powerpoint/2010/main" val="42449248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943" y="605307"/>
            <a:ext cx="10779617" cy="528034"/>
          </a:xfrm>
        </p:spPr>
        <p:txBody>
          <a:bodyPr>
            <a:noAutofit/>
          </a:bodyPr>
          <a:lstStyle/>
          <a:p>
            <a:r>
              <a:rPr lang="en-GB" sz="2000" b="1" dirty="0">
                <a:solidFill>
                  <a:srgbClr val="C00000"/>
                </a:solidFill>
              </a:rPr>
              <a:t>Let’s illustrate a scenario where the designer didn’t take in consideration dependencies between columns</a:t>
            </a:r>
            <a:r>
              <a:rPr lang="en-GB" sz="2000" dirty="0"/>
              <a:t>.</a:t>
            </a:r>
            <a:endParaRPr lang="en-IN" sz="2000" dirty="0"/>
          </a:p>
        </p:txBody>
      </p:sp>
      <p:sp>
        <p:nvSpPr>
          <p:cNvPr id="3" name="Content Placeholder 2"/>
          <p:cNvSpPr>
            <a:spLocks noGrp="1"/>
          </p:cNvSpPr>
          <p:nvPr>
            <p:ph idx="1"/>
          </p:nvPr>
        </p:nvSpPr>
        <p:spPr>
          <a:xfrm>
            <a:off x="824248" y="1262130"/>
            <a:ext cx="10496282" cy="4613738"/>
          </a:xfrm>
        </p:spPr>
        <p:txBody>
          <a:bodyPr/>
          <a:lstStyle/>
          <a:p>
            <a:r>
              <a:rPr lang="en-GB" dirty="0"/>
              <a:t>Data (</a:t>
            </a:r>
            <a:r>
              <a:rPr lang="en-GB" dirty="0" err="1"/>
              <a:t>studID</a:t>
            </a:r>
            <a:r>
              <a:rPr lang="en-GB" dirty="0"/>
              <a:t>, </a:t>
            </a:r>
            <a:r>
              <a:rPr lang="en-GB" dirty="0" err="1"/>
              <a:t>studName</a:t>
            </a:r>
            <a:r>
              <a:rPr lang="en-GB" dirty="0"/>
              <a:t>, address, </a:t>
            </a:r>
            <a:r>
              <a:rPr lang="en-GB" dirty="0" err="1"/>
              <a:t>courseID</a:t>
            </a:r>
            <a:r>
              <a:rPr lang="en-GB" dirty="0"/>
              <a:t>, </a:t>
            </a:r>
            <a:r>
              <a:rPr lang="en-GB" dirty="0" err="1"/>
              <a:t>courseName</a:t>
            </a:r>
            <a:r>
              <a:rPr lang="en-GB" dirty="0"/>
              <a:t>, grade)</a:t>
            </a:r>
          </a:p>
          <a:p>
            <a:r>
              <a:rPr lang="en-GB" dirty="0"/>
              <a:t>The following structure is considerably better:</a:t>
            </a:r>
          </a:p>
          <a:p>
            <a:endParaRPr lang="en-GB" dirty="0"/>
          </a:p>
          <a:p>
            <a:r>
              <a:rPr lang="en-GB" dirty="0"/>
              <a:t>Student(</a:t>
            </a:r>
            <a:r>
              <a:rPr lang="en-GB" dirty="0" err="1"/>
              <a:t>studID</a:t>
            </a:r>
            <a:r>
              <a:rPr lang="en-GB" dirty="0"/>
              <a:t>, </a:t>
            </a:r>
            <a:r>
              <a:rPr lang="en-GB" dirty="0" err="1"/>
              <a:t>studName</a:t>
            </a:r>
            <a:r>
              <a:rPr lang="en-GB" dirty="0"/>
              <a:t>, address)</a:t>
            </a:r>
          </a:p>
          <a:p>
            <a:r>
              <a:rPr lang="en-GB" dirty="0"/>
              <a:t>Course (</a:t>
            </a:r>
            <a:r>
              <a:rPr lang="en-GB" dirty="0" err="1"/>
              <a:t>courseID</a:t>
            </a:r>
            <a:r>
              <a:rPr lang="en-GB" dirty="0"/>
              <a:t>, </a:t>
            </a:r>
            <a:r>
              <a:rPr lang="en-GB" dirty="0" err="1"/>
              <a:t>courseName</a:t>
            </a:r>
            <a:r>
              <a:rPr lang="en-GB" dirty="0"/>
              <a:t>)</a:t>
            </a:r>
          </a:p>
          <a:p>
            <a:r>
              <a:rPr lang="en-GB" dirty="0"/>
              <a:t>Enrolled (</a:t>
            </a:r>
            <a:r>
              <a:rPr lang="en-GB" dirty="0" err="1"/>
              <a:t>studID</a:t>
            </a:r>
            <a:r>
              <a:rPr lang="en-GB" dirty="0"/>
              <a:t>, </a:t>
            </a:r>
            <a:r>
              <a:rPr lang="en-GB" dirty="0" err="1"/>
              <a:t>courseID</a:t>
            </a:r>
            <a:r>
              <a:rPr lang="en-GB" dirty="0"/>
              <a:t>, grade</a:t>
            </a:r>
            <a:r>
              <a:rPr lang="en-GB" dirty="0" smtClean="0"/>
              <a:t>)</a:t>
            </a:r>
            <a:endParaRPr lang="en-IN" dirty="0"/>
          </a:p>
          <a:p>
            <a:r>
              <a:rPr lang="en-GB" b="1" dirty="0">
                <a:solidFill>
                  <a:srgbClr val="002060"/>
                </a:solidFill>
              </a:rPr>
              <a:t>How do we pass from one to the other? </a:t>
            </a:r>
            <a:endParaRPr lang="en-GB" b="1" dirty="0" smtClean="0">
              <a:solidFill>
                <a:srgbClr val="002060"/>
              </a:solidFill>
            </a:endParaRPr>
          </a:p>
          <a:p>
            <a:pPr marL="0" indent="0">
              <a:buNone/>
            </a:pPr>
            <a:r>
              <a:rPr lang="en-GB" dirty="0"/>
              <a:t> </a:t>
            </a:r>
            <a:r>
              <a:rPr lang="en-GB" dirty="0" smtClean="0"/>
              <a:t>  </a:t>
            </a:r>
            <a:r>
              <a:rPr lang="en-GB" b="1" dirty="0" smtClean="0">
                <a:solidFill>
                  <a:srgbClr val="FF0000"/>
                </a:solidFill>
              </a:rPr>
              <a:t>That’s </a:t>
            </a:r>
            <a:r>
              <a:rPr lang="en-GB" b="1" dirty="0">
                <a:solidFill>
                  <a:srgbClr val="FF0000"/>
                </a:solidFill>
              </a:rPr>
              <a:t>what schema refinement does through</a:t>
            </a:r>
            <a:r>
              <a:rPr lang="en-GB" b="1" dirty="0">
                <a:solidFill>
                  <a:schemeClr val="accent4">
                    <a:lumMod val="75000"/>
                  </a:schemeClr>
                </a:solidFill>
              </a:rPr>
              <a:t> functional dependencies</a:t>
            </a:r>
            <a:r>
              <a:rPr lang="en-GB" dirty="0"/>
              <a:t>.</a:t>
            </a:r>
            <a:endParaRPr lang="en-IN" dirty="0"/>
          </a:p>
        </p:txBody>
      </p:sp>
    </p:spTree>
    <p:extLst>
      <p:ext uri="{BB962C8B-B14F-4D97-AF65-F5344CB8AC3E}">
        <p14:creationId xmlns:p14="http://schemas.microsoft.com/office/powerpoint/2010/main" val="30005516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8490" y="734096"/>
            <a:ext cx="10573555" cy="5141772"/>
          </a:xfrm>
        </p:spPr>
        <p:txBody>
          <a:bodyPr>
            <a:normAutofit lnSpcReduction="10000"/>
          </a:bodyPr>
          <a:lstStyle/>
          <a:p>
            <a:pPr>
              <a:lnSpc>
                <a:spcPct val="150000"/>
              </a:lnSpc>
            </a:pPr>
            <a:r>
              <a:rPr lang="en-GB" dirty="0"/>
              <a:t>A unique way to represent a student is through his </a:t>
            </a:r>
            <a:r>
              <a:rPr lang="en-GB" dirty="0" err="1"/>
              <a:t>studID</a:t>
            </a:r>
            <a:r>
              <a:rPr lang="en-GB" dirty="0"/>
              <a:t>. Each student has his own address, hence we can say that </a:t>
            </a:r>
            <a:r>
              <a:rPr lang="en-GB" dirty="0" err="1"/>
              <a:t>studID</a:t>
            </a:r>
            <a:r>
              <a:rPr lang="en-GB" dirty="0"/>
              <a:t> determines address. We’ll write this in the following way:</a:t>
            </a:r>
          </a:p>
          <a:p>
            <a:pPr>
              <a:lnSpc>
                <a:spcPct val="150000"/>
              </a:lnSpc>
            </a:pPr>
            <a:r>
              <a:rPr lang="en-GB" dirty="0" smtClean="0"/>
              <a:t>                                         </a:t>
            </a:r>
            <a:r>
              <a:rPr lang="en-GB" dirty="0" err="1" smtClean="0"/>
              <a:t>studID</a:t>
            </a:r>
            <a:r>
              <a:rPr lang="en-GB" dirty="0" smtClean="0"/>
              <a:t> </a:t>
            </a:r>
            <a:r>
              <a:rPr lang="en-GB" dirty="0"/>
              <a:t>- &gt; address</a:t>
            </a:r>
          </a:p>
          <a:p>
            <a:pPr>
              <a:lnSpc>
                <a:spcPct val="150000"/>
              </a:lnSpc>
            </a:pPr>
            <a:r>
              <a:rPr lang="en-GB" dirty="0"/>
              <a:t>In the previous example, we actually have the following FDs:</a:t>
            </a:r>
          </a:p>
          <a:p>
            <a:pPr marL="457200" indent="-457200">
              <a:lnSpc>
                <a:spcPct val="150000"/>
              </a:lnSpc>
              <a:buFont typeface="+mj-lt"/>
              <a:buAutoNum type="arabicPeriod"/>
            </a:pPr>
            <a:r>
              <a:rPr lang="en-GB" b="1" dirty="0" err="1" smtClean="0">
                <a:solidFill>
                  <a:srgbClr val="FF0000"/>
                </a:solidFill>
              </a:rPr>
              <a:t>studID</a:t>
            </a:r>
            <a:r>
              <a:rPr lang="en-GB" b="1" dirty="0" smtClean="0">
                <a:solidFill>
                  <a:srgbClr val="FF0000"/>
                </a:solidFill>
              </a:rPr>
              <a:t> </a:t>
            </a:r>
            <a:r>
              <a:rPr lang="en-GB" b="1" dirty="0">
                <a:solidFill>
                  <a:srgbClr val="FF0000"/>
                </a:solidFill>
              </a:rPr>
              <a:t>- &gt; </a:t>
            </a:r>
            <a:r>
              <a:rPr lang="en-GB" b="1" dirty="0" err="1">
                <a:solidFill>
                  <a:srgbClr val="7030A0"/>
                </a:solidFill>
              </a:rPr>
              <a:t>studName</a:t>
            </a:r>
            <a:r>
              <a:rPr lang="en-GB" b="1" dirty="0">
                <a:solidFill>
                  <a:srgbClr val="7030A0"/>
                </a:solidFill>
              </a:rPr>
              <a:t>, address</a:t>
            </a:r>
          </a:p>
          <a:p>
            <a:pPr marL="457200" indent="-457200">
              <a:lnSpc>
                <a:spcPct val="150000"/>
              </a:lnSpc>
              <a:buFont typeface="+mj-lt"/>
              <a:buAutoNum type="arabicPeriod"/>
            </a:pPr>
            <a:r>
              <a:rPr lang="en-GB" b="1" dirty="0" err="1">
                <a:solidFill>
                  <a:srgbClr val="FF0000"/>
                </a:solidFill>
              </a:rPr>
              <a:t>courseID</a:t>
            </a:r>
            <a:r>
              <a:rPr lang="en-GB" b="1" dirty="0">
                <a:solidFill>
                  <a:srgbClr val="FF0000"/>
                </a:solidFill>
              </a:rPr>
              <a:t> - &gt; </a:t>
            </a:r>
            <a:r>
              <a:rPr lang="en-GB" b="1" dirty="0" err="1">
                <a:solidFill>
                  <a:srgbClr val="7030A0"/>
                </a:solidFill>
              </a:rPr>
              <a:t>courseName</a:t>
            </a:r>
            <a:endParaRPr lang="en-GB" b="1" dirty="0">
              <a:solidFill>
                <a:srgbClr val="7030A0"/>
              </a:solidFill>
            </a:endParaRPr>
          </a:p>
          <a:p>
            <a:pPr marL="457200" indent="-457200">
              <a:lnSpc>
                <a:spcPct val="150000"/>
              </a:lnSpc>
              <a:buFont typeface="+mj-lt"/>
              <a:buAutoNum type="arabicPeriod"/>
            </a:pPr>
            <a:r>
              <a:rPr lang="en-GB" b="1" dirty="0" err="1">
                <a:solidFill>
                  <a:srgbClr val="FF0000"/>
                </a:solidFill>
              </a:rPr>
              <a:t>studID</a:t>
            </a:r>
            <a:r>
              <a:rPr lang="en-GB" b="1" dirty="0">
                <a:solidFill>
                  <a:srgbClr val="FF0000"/>
                </a:solidFill>
              </a:rPr>
              <a:t>, </a:t>
            </a:r>
            <a:r>
              <a:rPr lang="en-GB" b="1" dirty="0" err="1">
                <a:solidFill>
                  <a:srgbClr val="FF0000"/>
                </a:solidFill>
              </a:rPr>
              <a:t>courseID</a:t>
            </a:r>
            <a:r>
              <a:rPr lang="en-GB" b="1" dirty="0">
                <a:solidFill>
                  <a:srgbClr val="FF0000"/>
                </a:solidFill>
              </a:rPr>
              <a:t> - &gt; </a:t>
            </a:r>
            <a:r>
              <a:rPr lang="en-GB" b="1" dirty="0">
                <a:solidFill>
                  <a:srgbClr val="7030A0"/>
                </a:solidFill>
              </a:rPr>
              <a:t>grade</a:t>
            </a:r>
            <a:endParaRPr lang="en-IN" b="1" dirty="0">
              <a:solidFill>
                <a:srgbClr val="7030A0"/>
              </a:solidFill>
            </a:endParaRPr>
          </a:p>
        </p:txBody>
      </p:sp>
    </p:spTree>
    <p:extLst>
      <p:ext uri="{BB962C8B-B14F-4D97-AF65-F5344CB8AC3E}">
        <p14:creationId xmlns:p14="http://schemas.microsoft.com/office/powerpoint/2010/main" val="40224669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611" y="669701"/>
            <a:ext cx="10637950" cy="5206167"/>
          </a:xfrm>
        </p:spPr>
        <p:txBody>
          <a:bodyPr>
            <a:normAutofit fontScale="92500"/>
          </a:bodyPr>
          <a:lstStyle/>
          <a:p>
            <a:pPr>
              <a:lnSpc>
                <a:spcPct val="150000"/>
              </a:lnSpc>
            </a:pPr>
            <a:r>
              <a:rPr lang="en-GB" dirty="0"/>
              <a:t>Let’s have a look at the properties of functional dependencies in the case where X, Y and Z are attributes belonging to a table R :</a:t>
            </a:r>
          </a:p>
          <a:p>
            <a:pPr>
              <a:lnSpc>
                <a:spcPct val="150000"/>
              </a:lnSpc>
            </a:pPr>
            <a:r>
              <a:rPr lang="en-GB" b="1" dirty="0" smtClean="0">
                <a:solidFill>
                  <a:srgbClr val="C00000"/>
                </a:solidFill>
              </a:rPr>
              <a:t>transitivity</a:t>
            </a:r>
            <a:r>
              <a:rPr lang="en-GB" dirty="0"/>
              <a:t>: </a:t>
            </a:r>
            <a:r>
              <a:rPr lang="en-GB" dirty="0" smtClean="0"/>
              <a:t>          if </a:t>
            </a:r>
            <a:r>
              <a:rPr lang="en-GB" dirty="0"/>
              <a:t>we assume that X - &gt; Y and Y - &gt; Z, then it’s clear that X - &gt; Z</a:t>
            </a:r>
          </a:p>
          <a:p>
            <a:pPr>
              <a:lnSpc>
                <a:spcPct val="150000"/>
              </a:lnSpc>
            </a:pPr>
            <a:r>
              <a:rPr lang="en-GB" b="1" dirty="0">
                <a:solidFill>
                  <a:srgbClr val="C00000"/>
                </a:solidFill>
              </a:rPr>
              <a:t>reflexivity</a:t>
            </a:r>
            <a:r>
              <a:rPr lang="en-GB" dirty="0"/>
              <a:t>: </a:t>
            </a:r>
            <a:r>
              <a:rPr lang="en-GB" dirty="0" smtClean="0"/>
              <a:t>           if </a:t>
            </a:r>
            <a:r>
              <a:rPr lang="en-GB" dirty="0"/>
              <a:t>Y is a subset of X, then X -&gt; Y</a:t>
            </a:r>
          </a:p>
          <a:p>
            <a:pPr>
              <a:lnSpc>
                <a:spcPct val="150000"/>
              </a:lnSpc>
            </a:pPr>
            <a:r>
              <a:rPr lang="en-GB" b="1" dirty="0">
                <a:solidFill>
                  <a:srgbClr val="C00000"/>
                </a:solidFill>
              </a:rPr>
              <a:t>augmentation</a:t>
            </a:r>
            <a:r>
              <a:rPr lang="en-GB" dirty="0"/>
              <a:t>: </a:t>
            </a:r>
            <a:r>
              <a:rPr lang="en-GB" dirty="0" smtClean="0"/>
              <a:t>    if </a:t>
            </a:r>
            <a:r>
              <a:rPr lang="en-GB" dirty="0"/>
              <a:t>X - &gt; Y, then for any Z we’ll have X, Z - &gt; Y, Z</a:t>
            </a:r>
          </a:p>
          <a:p>
            <a:pPr>
              <a:lnSpc>
                <a:spcPct val="150000"/>
              </a:lnSpc>
            </a:pPr>
            <a:r>
              <a:rPr lang="en-GB" b="1" dirty="0">
                <a:solidFill>
                  <a:srgbClr val="C00000"/>
                </a:solidFill>
              </a:rPr>
              <a:t>union</a:t>
            </a:r>
            <a:r>
              <a:rPr lang="en-GB" dirty="0"/>
              <a:t>: </a:t>
            </a:r>
            <a:r>
              <a:rPr lang="en-GB" dirty="0" smtClean="0"/>
              <a:t>                  if </a:t>
            </a:r>
            <a:r>
              <a:rPr lang="en-GB" dirty="0"/>
              <a:t>X - &gt; Y and Y - &gt; Z, then X - &gt; Y, Z</a:t>
            </a:r>
          </a:p>
          <a:p>
            <a:pPr>
              <a:lnSpc>
                <a:spcPct val="150000"/>
              </a:lnSpc>
            </a:pPr>
            <a:r>
              <a:rPr lang="en-GB" b="1" dirty="0">
                <a:solidFill>
                  <a:srgbClr val="C00000"/>
                </a:solidFill>
              </a:rPr>
              <a:t>decomposition</a:t>
            </a:r>
            <a:r>
              <a:rPr lang="en-GB" dirty="0" smtClean="0"/>
              <a:t>:    </a:t>
            </a:r>
            <a:r>
              <a:rPr lang="en-GB" dirty="0"/>
              <a:t>if X -&gt; Y, Z then X - &gt; Y and X - &gt; </a:t>
            </a:r>
            <a:r>
              <a:rPr lang="en-GB" dirty="0" smtClean="0"/>
              <a:t>Z</a:t>
            </a:r>
          </a:p>
          <a:p>
            <a:pPr>
              <a:lnSpc>
                <a:spcPct val="150000"/>
              </a:lnSpc>
            </a:pPr>
            <a:r>
              <a:rPr lang="en-GB" dirty="0"/>
              <a:t>The first 3 properties are called the </a:t>
            </a:r>
            <a:r>
              <a:rPr lang="en-GB" sz="2800" b="1" dirty="0">
                <a:solidFill>
                  <a:srgbClr val="002060"/>
                </a:solidFill>
              </a:rPr>
              <a:t>Armstrong’s Axioms</a:t>
            </a:r>
            <a:r>
              <a:rPr lang="en-GB" dirty="0" smtClean="0"/>
              <a:t>.</a:t>
            </a:r>
          </a:p>
          <a:p>
            <a:endParaRPr lang="en-GB" dirty="0"/>
          </a:p>
          <a:p>
            <a:endParaRPr lang="en-IN" dirty="0"/>
          </a:p>
        </p:txBody>
      </p:sp>
    </p:spTree>
    <p:extLst>
      <p:ext uri="{BB962C8B-B14F-4D97-AF65-F5344CB8AC3E}">
        <p14:creationId xmlns:p14="http://schemas.microsoft.com/office/powerpoint/2010/main" val="3781906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610" y="746975"/>
            <a:ext cx="10457645" cy="5679583"/>
          </a:xfrm>
        </p:spPr>
        <p:txBody>
          <a:bodyPr>
            <a:normAutofit/>
          </a:bodyPr>
          <a:lstStyle/>
          <a:p>
            <a:pPr algn="just"/>
            <a:r>
              <a:rPr lang="en-GB" dirty="0"/>
              <a:t>If F is a set of functional dependencies, F+ is the set of all FDs logically implied by F. Logically implied is just another way of saying obtained from the properties of functional dependencies ( the ones that we just enumerated). </a:t>
            </a:r>
            <a:endParaRPr lang="en-GB" dirty="0" smtClean="0"/>
          </a:p>
          <a:p>
            <a:pPr algn="just"/>
            <a:r>
              <a:rPr lang="en-GB" dirty="0" smtClean="0"/>
              <a:t>F</a:t>
            </a:r>
            <a:r>
              <a:rPr lang="en-GB" dirty="0"/>
              <a:t>+ is also called the closure of the set of functional dependencies. </a:t>
            </a:r>
            <a:r>
              <a:rPr lang="en-GB" dirty="0" smtClean="0"/>
              <a:t>It </a:t>
            </a:r>
            <a:r>
              <a:rPr lang="en-GB" dirty="0"/>
              <a:t>is the set of all dependencies logically implied by those present in F.</a:t>
            </a:r>
          </a:p>
          <a:p>
            <a:pPr algn="just"/>
            <a:r>
              <a:rPr lang="en-GB" dirty="0" smtClean="0"/>
              <a:t>Let’s </a:t>
            </a:r>
            <a:r>
              <a:rPr lang="en-GB" dirty="0"/>
              <a:t>illustrate the usage of those properties with an example. If we have the following set of FDs, can we conclude that A - &gt; H is logically implied?</a:t>
            </a:r>
          </a:p>
          <a:p>
            <a:r>
              <a:rPr lang="en-GB" dirty="0" smtClean="0"/>
              <a:t>A </a:t>
            </a:r>
            <a:r>
              <a:rPr lang="en-GB" dirty="0"/>
              <a:t>- &gt; B</a:t>
            </a:r>
          </a:p>
          <a:p>
            <a:r>
              <a:rPr lang="en-GB" dirty="0"/>
              <a:t>A - &gt; C</a:t>
            </a:r>
          </a:p>
          <a:p>
            <a:r>
              <a:rPr lang="en-GB" dirty="0"/>
              <a:t>C, G - &gt; H</a:t>
            </a:r>
          </a:p>
          <a:p>
            <a:r>
              <a:rPr lang="en-GB" dirty="0"/>
              <a:t>C, G - &gt; I</a:t>
            </a:r>
          </a:p>
          <a:p>
            <a:r>
              <a:rPr lang="en-GB" dirty="0"/>
              <a:t>B - &gt; H</a:t>
            </a:r>
            <a:endParaRPr lang="en-IN" dirty="0"/>
          </a:p>
        </p:txBody>
      </p:sp>
    </p:spTree>
    <p:extLst>
      <p:ext uri="{BB962C8B-B14F-4D97-AF65-F5344CB8AC3E}">
        <p14:creationId xmlns:p14="http://schemas.microsoft.com/office/powerpoint/2010/main" val="27693848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5307" y="734096"/>
            <a:ext cx="10779617" cy="5141772"/>
          </a:xfrm>
        </p:spPr>
        <p:txBody>
          <a:bodyPr>
            <a:normAutofit/>
          </a:bodyPr>
          <a:lstStyle/>
          <a:p>
            <a:r>
              <a:rPr lang="en-GB" dirty="0"/>
              <a:t>Let’s see which properties are applicable to our case</a:t>
            </a:r>
            <a:r>
              <a:rPr lang="en-GB" dirty="0" smtClean="0"/>
              <a:t>:</a:t>
            </a:r>
            <a:endParaRPr lang="en-GB" dirty="0"/>
          </a:p>
          <a:p>
            <a:pPr>
              <a:lnSpc>
                <a:spcPct val="150000"/>
              </a:lnSpc>
            </a:pPr>
            <a:r>
              <a:rPr lang="en-GB" dirty="0"/>
              <a:t>We know that, by the transitivity property, if X -&gt; Y and Y - &gt; Z then we have X -&gt; </a:t>
            </a:r>
            <a:r>
              <a:rPr lang="en-GB" dirty="0" smtClean="0"/>
              <a:t>Z In our case we have A - &gt; B and B - &gt; H.</a:t>
            </a:r>
          </a:p>
          <a:p>
            <a:pPr>
              <a:lnSpc>
                <a:spcPct val="150000"/>
              </a:lnSpc>
            </a:pPr>
            <a:r>
              <a:rPr lang="en-GB" dirty="0" smtClean="0"/>
              <a:t>Hence</a:t>
            </a:r>
            <a:r>
              <a:rPr lang="en-GB" dirty="0"/>
              <a:t>, by transitivity, A - &gt; H is logically implied.</a:t>
            </a:r>
          </a:p>
          <a:p>
            <a:pPr>
              <a:lnSpc>
                <a:spcPct val="150000"/>
              </a:lnSpc>
            </a:pPr>
            <a:r>
              <a:rPr lang="en-GB" dirty="0"/>
              <a:t>Which other dependencies are part of the closure?</a:t>
            </a:r>
          </a:p>
          <a:p>
            <a:pPr>
              <a:lnSpc>
                <a:spcPct val="150000"/>
              </a:lnSpc>
            </a:pPr>
            <a:r>
              <a:rPr lang="en-GB" dirty="0" smtClean="0"/>
              <a:t>CG </a:t>
            </a:r>
            <a:r>
              <a:rPr lang="en-GB" dirty="0"/>
              <a:t>-&gt; HI by the union rule</a:t>
            </a:r>
          </a:p>
          <a:p>
            <a:pPr>
              <a:lnSpc>
                <a:spcPct val="150000"/>
              </a:lnSpc>
            </a:pPr>
            <a:r>
              <a:rPr lang="en-GB" dirty="0"/>
              <a:t>AG -&gt; I by noticing that A -&gt; C holds, and then AG -&gt; CG by the augmentation rule and then AG -&gt; I by transitivity.</a:t>
            </a:r>
            <a:endParaRPr lang="en-IN" dirty="0"/>
          </a:p>
        </p:txBody>
      </p:sp>
    </p:spTree>
    <p:extLst>
      <p:ext uri="{BB962C8B-B14F-4D97-AF65-F5344CB8AC3E}">
        <p14:creationId xmlns:p14="http://schemas.microsoft.com/office/powerpoint/2010/main" val="31964127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540914"/>
            <a:ext cx="9601196" cy="850004"/>
          </a:xfrm>
        </p:spPr>
        <p:txBody>
          <a:bodyPr>
            <a:normAutofit/>
          </a:bodyPr>
          <a:lstStyle/>
          <a:p>
            <a:r>
              <a:rPr lang="en-IN" sz="2400" b="1" dirty="0">
                <a:solidFill>
                  <a:srgbClr val="C00000"/>
                </a:solidFill>
              </a:rPr>
              <a:t>Trivial Functional Dependency</a:t>
            </a:r>
            <a:br>
              <a:rPr lang="en-IN" sz="2400" b="1" dirty="0">
                <a:solidFill>
                  <a:srgbClr val="C00000"/>
                </a:solidFill>
              </a:rPr>
            </a:br>
            <a:endParaRPr lang="en-IN" sz="2400" b="1" dirty="0">
              <a:solidFill>
                <a:srgbClr val="C00000"/>
              </a:solidFill>
            </a:endParaRPr>
          </a:p>
        </p:txBody>
      </p:sp>
      <p:sp>
        <p:nvSpPr>
          <p:cNvPr id="3" name="Content Placeholder 2"/>
          <p:cNvSpPr>
            <a:spLocks noGrp="1"/>
          </p:cNvSpPr>
          <p:nvPr>
            <p:ph idx="1"/>
          </p:nvPr>
        </p:nvSpPr>
        <p:spPr>
          <a:xfrm>
            <a:off x="798490" y="1056067"/>
            <a:ext cx="10573555" cy="5035639"/>
          </a:xfrm>
        </p:spPr>
        <p:txBody>
          <a:bodyPr>
            <a:normAutofit fontScale="92500" lnSpcReduction="10000"/>
          </a:bodyPr>
          <a:lstStyle/>
          <a:p>
            <a:r>
              <a:rPr lang="en-GB" b="1" dirty="0">
                <a:solidFill>
                  <a:srgbClr val="C00000"/>
                </a:solidFill>
              </a:rPr>
              <a:t>Trivial</a:t>
            </a:r>
            <a:r>
              <a:rPr lang="en-GB" dirty="0"/>
              <a:t> − If a functional dependency (FD) X → Y holds, where Y is a subset of X, then it is called a trivial FD. Trivial FDs always hold.</a:t>
            </a:r>
          </a:p>
          <a:p>
            <a:r>
              <a:rPr lang="en-GB" b="1" dirty="0" smtClean="0">
                <a:solidFill>
                  <a:srgbClr val="C00000"/>
                </a:solidFill>
              </a:rPr>
              <a:t>Non-trivial</a:t>
            </a:r>
            <a:r>
              <a:rPr lang="en-GB" dirty="0" smtClean="0"/>
              <a:t> </a:t>
            </a:r>
            <a:r>
              <a:rPr lang="en-GB" dirty="0"/>
              <a:t>− If an FD X → Y holds, where Y is not a subset of X, then it is called a non-trivial FD.</a:t>
            </a:r>
          </a:p>
          <a:p>
            <a:r>
              <a:rPr lang="en-GB" b="1" dirty="0" smtClean="0">
                <a:solidFill>
                  <a:srgbClr val="C00000"/>
                </a:solidFill>
              </a:rPr>
              <a:t>Completely </a:t>
            </a:r>
            <a:r>
              <a:rPr lang="en-GB" b="1" dirty="0">
                <a:solidFill>
                  <a:srgbClr val="C00000"/>
                </a:solidFill>
              </a:rPr>
              <a:t>non-trivial </a:t>
            </a:r>
            <a:r>
              <a:rPr lang="en-GB" dirty="0"/>
              <a:t>− If an FD X → Y holds, where x intersect Y = Φ, it is said to be a completely non-trivial </a:t>
            </a:r>
            <a:r>
              <a:rPr lang="en-GB" dirty="0" smtClean="0"/>
              <a:t>FD</a:t>
            </a:r>
          </a:p>
          <a:p>
            <a:r>
              <a:rPr lang="en-GB" b="1" dirty="0" smtClean="0">
                <a:solidFill>
                  <a:srgbClr val="C00000"/>
                </a:solidFill>
              </a:rPr>
              <a:t>                                                          </a:t>
            </a:r>
            <a:r>
              <a:rPr lang="en-GB" b="1" u="sng" dirty="0" smtClean="0">
                <a:solidFill>
                  <a:srgbClr val="C00000"/>
                </a:solidFill>
              </a:rPr>
              <a:t>Closure</a:t>
            </a:r>
          </a:p>
          <a:p>
            <a:pPr fontAlgn="base"/>
            <a:r>
              <a:rPr lang="en-GB" dirty="0"/>
              <a:t>The set of all those attributes which can be functionally determined from an attribute set is called as a closure of that attribute set.</a:t>
            </a:r>
          </a:p>
          <a:p>
            <a:pPr fontAlgn="base"/>
            <a:r>
              <a:rPr lang="en-GB" dirty="0"/>
              <a:t>Closure of attribute set {X} is denoted as {X}</a:t>
            </a:r>
            <a:r>
              <a:rPr lang="en-GB" baseline="30000" dirty="0"/>
              <a:t>+</a:t>
            </a:r>
            <a:r>
              <a:rPr lang="en-GB" dirty="0"/>
              <a:t>.</a:t>
            </a:r>
          </a:p>
          <a:p>
            <a:r>
              <a:rPr lang="en-IN" b="1" u="sng" dirty="0" smtClean="0">
                <a:solidFill>
                  <a:srgbClr val="C00000"/>
                </a:solidFill>
              </a:rPr>
              <a:t>LINK : </a:t>
            </a:r>
            <a:r>
              <a:rPr lang="en-IN" b="1" dirty="0" smtClean="0">
                <a:solidFill>
                  <a:srgbClr val="0070C0"/>
                </a:solidFill>
              </a:rPr>
              <a:t>https</a:t>
            </a:r>
            <a:r>
              <a:rPr lang="en-IN" b="1" dirty="0">
                <a:solidFill>
                  <a:srgbClr val="0070C0"/>
                </a:solidFill>
              </a:rPr>
              <a:t>://www.gatevidyalay.com/closure-of-an-attribute-set/#:~:text=Closure%20of%20an%20Attribute%20Set,denoted%20as%20%7BX%7D%2B.</a:t>
            </a:r>
          </a:p>
        </p:txBody>
      </p:sp>
    </p:spTree>
    <p:extLst>
      <p:ext uri="{BB962C8B-B14F-4D97-AF65-F5344CB8AC3E}">
        <p14:creationId xmlns:p14="http://schemas.microsoft.com/office/powerpoint/2010/main" val="25995317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59854"/>
            <a:ext cx="9601196" cy="643943"/>
          </a:xfrm>
        </p:spPr>
        <p:txBody>
          <a:bodyPr>
            <a:normAutofit fontScale="90000"/>
          </a:bodyPr>
          <a:lstStyle/>
          <a:p>
            <a:r>
              <a:rPr lang="en-IN" b="1" dirty="0" smtClean="0">
                <a:solidFill>
                  <a:srgbClr val="C00000"/>
                </a:solidFill>
              </a:rPr>
              <a:t>Normalization</a:t>
            </a:r>
            <a:endParaRPr lang="en-IN" b="1" dirty="0">
              <a:solidFill>
                <a:srgbClr val="C00000"/>
              </a:solidFill>
            </a:endParaRPr>
          </a:p>
        </p:txBody>
      </p:sp>
      <p:sp>
        <p:nvSpPr>
          <p:cNvPr id="3" name="Content Placeholder 2"/>
          <p:cNvSpPr>
            <a:spLocks noGrp="1"/>
          </p:cNvSpPr>
          <p:nvPr>
            <p:ph idx="1"/>
          </p:nvPr>
        </p:nvSpPr>
        <p:spPr>
          <a:xfrm>
            <a:off x="837126" y="1403797"/>
            <a:ext cx="10547797" cy="4958366"/>
          </a:xfrm>
        </p:spPr>
        <p:txBody>
          <a:bodyPr>
            <a:normAutofit fontScale="85000" lnSpcReduction="10000"/>
          </a:bodyPr>
          <a:lstStyle/>
          <a:p>
            <a:pPr algn="just"/>
            <a:r>
              <a:rPr lang="en-GB" dirty="0"/>
              <a:t>If a database design is not perfect, it may contain anomalies, which are like a bad dream for any database administrator. Managing a database with anomalies is next to impossible</a:t>
            </a:r>
            <a:r>
              <a:rPr lang="en-GB" dirty="0" smtClean="0"/>
              <a:t>.</a:t>
            </a:r>
          </a:p>
          <a:p>
            <a:pPr algn="just"/>
            <a:r>
              <a:rPr lang="en-GB" dirty="0"/>
              <a:t>Normalization is a method to remove all these anomalies and bring the database to a consistent state</a:t>
            </a:r>
            <a:r>
              <a:rPr lang="en-GB" dirty="0" smtClean="0"/>
              <a:t>.</a:t>
            </a:r>
          </a:p>
          <a:p>
            <a:pPr algn="just"/>
            <a:r>
              <a:rPr lang="en-GB" b="1" dirty="0">
                <a:solidFill>
                  <a:srgbClr val="0070C0"/>
                </a:solidFill>
              </a:rPr>
              <a:t>Normalization </a:t>
            </a:r>
            <a:r>
              <a:rPr lang="en-GB" b="1" dirty="0" smtClean="0">
                <a:solidFill>
                  <a:srgbClr val="0070C0"/>
                </a:solidFill>
              </a:rPr>
              <a:t>Avoids:</a:t>
            </a:r>
            <a:endParaRPr lang="en-GB" b="1" dirty="0">
              <a:solidFill>
                <a:srgbClr val="0070C0"/>
              </a:solidFill>
            </a:endParaRPr>
          </a:p>
          <a:p>
            <a:pPr marL="457200" indent="-457200" algn="just">
              <a:buFont typeface="+mj-lt"/>
              <a:buAutoNum type="arabicPeriod"/>
            </a:pPr>
            <a:r>
              <a:rPr lang="en-GB" b="1" i="1" dirty="0">
                <a:solidFill>
                  <a:srgbClr val="C00000"/>
                </a:solidFill>
              </a:rPr>
              <a:t>Duplication of Data </a:t>
            </a:r>
            <a:r>
              <a:rPr lang="en-GB" b="1" i="1" dirty="0">
                <a:solidFill>
                  <a:srgbClr val="7030A0"/>
                </a:solidFill>
              </a:rPr>
              <a:t>- The same data is listed in multiple lines of the database</a:t>
            </a:r>
          </a:p>
          <a:p>
            <a:pPr marL="457200" indent="-457200" algn="just">
              <a:buFont typeface="+mj-lt"/>
              <a:buAutoNum type="arabicPeriod"/>
            </a:pPr>
            <a:r>
              <a:rPr lang="en-GB" b="1" i="1" dirty="0">
                <a:solidFill>
                  <a:srgbClr val="C00000"/>
                </a:solidFill>
              </a:rPr>
              <a:t>Insert Anomaly </a:t>
            </a:r>
            <a:r>
              <a:rPr lang="en-GB" b="1" i="1" dirty="0">
                <a:solidFill>
                  <a:srgbClr val="7030A0"/>
                </a:solidFill>
              </a:rPr>
              <a:t>- A record about an entity cannot be inserted into the table without first inserting information about another entity - Cannot enter a customer without a sales order</a:t>
            </a:r>
          </a:p>
          <a:p>
            <a:pPr marL="457200" indent="-457200" algn="just">
              <a:buFont typeface="+mj-lt"/>
              <a:buAutoNum type="arabicPeriod"/>
            </a:pPr>
            <a:r>
              <a:rPr lang="en-GB" b="1" i="1" dirty="0">
                <a:solidFill>
                  <a:srgbClr val="C00000"/>
                </a:solidFill>
              </a:rPr>
              <a:t>Delete Anomaly </a:t>
            </a:r>
            <a:r>
              <a:rPr lang="en-GB" b="1" i="1" dirty="0">
                <a:solidFill>
                  <a:srgbClr val="7030A0"/>
                </a:solidFill>
              </a:rPr>
              <a:t>- A record cannot be deleted without deleting a record about a related entity. Cannot delete a sales order without deleting all of the customer's information.</a:t>
            </a:r>
          </a:p>
          <a:p>
            <a:pPr marL="457200" indent="-457200" algn="just">
              <a:buFont typeface="+mj-lt"/>
              <a:buAutoNum type="arabicPeriod"/>
            </a:pPr>
            <a:r>
              <a:rPr lang="en-GB" b="1" i="1" dirty="0">
                <a:solidFill>
                  <a:srgbClr val="C00000"/>
                </a:solidFill>
              </a:rPr>
              <a:t>Update Anomaly </a:t>
            </a:r>
            <a:r>
              <a:rPr lang="en-GB" b="1" i="1" dirty="0">
                <a:solidFill>
                  <a:srgbClr val="7030A0"/>
                </a:solidFill>
              </a:rPr>
              <a:t>- Cannot update information without changing information in many places. To update customer information, it must be updated for each sales order the customer has placed</a:t>
            </a:r>
            <a:endParaRPr lang="en-GB" b="1" i="1" dirty="0" smtClean="0">
              <a:solidFill>
                <a:srgbClr val="7030A0"/>
              </a:solidFill>
            </a:endParaRPr>
          </a:p>
          <a:p>
            <a:pPr algn="just"/>
            <a:r>
              <a:rPr lang="en-GB" b="1" dirty="0" smtClean="0">
                <a:solidFill>
                  <a:srgbClr val="0070C0"/>
                </a:solidFill>
              </a:rPr>
              <a:t>Normalization </a:t>
            </a:r>
            <a:r>
              <a:rPr lang="en-GB" b="1" dirty="0">
                <a:solidFill>
                  <a:srgbClr val="0070C0"/>
                </a:solidFill>
              </a:rPr>
              <a:t>is the process of minimizing redundancy from a relation or set of relations</a:t>
            </a:r>
            <a:endParaRPr lang="en-IN" b="1" dirty="0">
              <a:solidFill>
                <a:srgbClr val="0070C0"/>
              </a:solidFill>
            </a:endParaRPr>
          </a:p>
        </p:txBody>
      </p:sp>
    </p:spTree>
    <p:extLst>
      <p:ext uri="{BB962C8B-B14F-4D97-AF65-F5344CB8AC3E}">
        <p14:creationId xmlns:p14="http://schemas.microsoft.com/office/powerpoint/2010/main" val="42545826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6975" y="734097"/>
            <a:ext cx="10663707" cy="5473520"/>
          </a:xfrm>
        </p:spPr>
      </p:pic>
    </p:spTree>
    <p:extLst>
      <p:ext uri="{BB962C8B-B14F-4D97-AF65-F5344CB8AC3E}">
        <p14:creationId xmlns:p14="http://schemas.microsoft.com/office/powerpoint/2010/main" val="17662317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98490" y="940157"/>
            <a:ext cx="7096258" cy="4726545"/>
          </a:xfrm>
          <a:prstGeom prst="rect">
            <a:avLst/>
          </a:prstGeom>
        </p:spPr>
      </p:pic>
      <p:sp>
        <p:nvSpPr>
          <p:cNvPr id="5" name="Rectangle 4"/>
          <p:cNvSpPr/>
          <p:nvPr/>
        </p:nvSpPr>
        <p:spPr>
          <a:xfrm>
            <a:off x="7894748" y="2967335"/>
            <a:ext cx="3438660" cy="2308324"/>
          </a:xfrm>
          <a:prstGeom prst="rect">
            <a:avLst/>
          </a:prstGeom>
        </p:spPr>
        <p:txBody>
          <a:bodyPr wrap="square">
            <a:spAutoFit/>
          </a:bodyPr>
          <a:lstStyle/>
          <a:p>
            <a:pPr algn="just"/>
            <a:r>
              <a:rPr lang="en-GB" sz="2400" b="1" dirty="0">
                <a:solidFill>
                  <a:srgbClr val="00B0F0"/>
                </a:solidFill>
              </a:rPr>
              <a:t>Normalization</a:t>
            </a:r>
            <a:r>
              <a:rPr lang="en-GB" sz="2000" b="1" dirty="0">
                <a:solidFill>
                  <a:srgbClr val="C00000"/>
                </a:solidFill>
              </a:rPr>
              <a:t> is a Six stage process - After the first stage, the data is said to be in first normal form, after the second, it is in second normal form, after the third, it is in third normal form and so on.</a:t>
            </a:r>
            <a:endParaRPr lang="en-IN" sz="2000" b="1" dirty="0">
              <a:solidFill>
                <a:srgbClr val="C00000"/>
              </a:solidFill>
            </a:endParaRPr>
          </a:p>
        </p:txBody>
      </p:sp>
    </p:spTree>
    <p:extLst>
      <p:ext uri="{BB962C8B-B14F-4D97-AF65-F5344CB8AC3E}">
        <p14:creationId xmlns:p14="http://schemas.microsoft.com/office/powerpoint/2010/main" val="18164619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24247" y="618187"/>
            <a:ext cx="10612191" cy="5743976"/>
          </a:xfrm>
          <a:prstGeom prst="rect">
            <a:avLst/>
          </a:prstGeom>
        </p:spPr>
      </p:pic>
    </p:spTree>
    <p:extLst>
      <p:ext uri="{BB962C8B-B14F-4D97-AF65-F5344CB8AC3E}">
        <p14:creationId xmlns:p14="http://schemas.microsoft.com/office/powerpoint/2010/main" val="14439518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56824"/>
            <a:ext cx="9601196" cy="553790"/>
          </a:xfrm>
        </p:spPr>
        <p:txBody>
          <a:bodyPr>
            <a:normAutofit/>
          </a:bodyPr>
          <a:lstStyle/>
          <a:p>
            <a:r>
              <a:rPr lang="en-IN" sz="2800" b="1" dirty="0" smtClean="0">
                <a:solidFill>
                  <a:srgbClr val="C00000"/>
                </a:solidFill>
              </a:rPr>
              <a:t>Normalization of Database</a:t>
            </a:r>
            <a:endParaRPr lang="en-IN" sz="2800" b="1" dirty="0">
              <a:solidFill>
                <a:srgbClr val="C00000"/>
              </a:solidFill>
            </a:endParaRPr>
          </a:p>
        </p:txBody>
      </p:sp>
      <p:sp>
        <p:nvSpPr>
          <p:cNvPr id="3" name="Content Placeholder 2"/>
          <p:cNvSpPr>
            <a:spLocks noGrp="1"/>
          </p:cNvSpPr>
          <p:nvPr>
            <p:ph idx="1"/>
          </p:nvPr>
        </p:nvSpPr>
        <p:spPr>
          <a:xfrm>
            <a:off x="837126" y="1210613"/>
            <a:ext cx="10522039" cy="5022761"/>
          </a:xfrm>
        </p:spPr>
        <p:txBody>
          <a:bodyPr>
            <a:normAutofit fontScale="92500" lnSpcReduction="20000"/>
          </a:bodyPr>
          <a:lstStyle/>
          <a:p>
            <a:pPr algn="just">
              <a:lnSpc>
                <a:spcPct val="150000"/>
              </a:lnSpc>
            </a:pPr>
            <a:r>
              <a:rPr lang="en-GB" dirty="0"/>
              <a:t>Database Normalization is a technique of organizing the data in the database</a:t>
            </a:r>
            <a:r>
              <a:rPr lang="en-GB" dirty="0" smtClean="0"/>
              <a:t>.</a:t>
            </a:r>
          </a:p>
          <a:p>
            <a:pPr algn="just">
              <a:lnSpc>
                <a:spcPct val="150000"/>
              </a:lnSpc>
            </a:pPr>
            <a:r>
              <a:rPr lang="en-GB" dirty="0" smtClean="0"/>
              <a:t> </a:t>
            </a:r>
            <a:r>
              <a:rPr lang="en-GB" dirty="0"/>
              <a:t>Normalization is a systematic approach of decomposing tables to eliminate data redundancy(repetition) and undesirable characteristics like Insertion, Update and Deletion Anomalies. It is a multi-step process that puts data into tabular form, removing duplicated data from the relation tables</a:t>
            </a:r>
            <a:r>
              <a:rPr lang="en-GB" dirty="0" smtClean="0"/>
              <a:t>.</a:t>
            </a:r>
          </a:p>
          <a:p>
            <a:pPr>
              <a:lnSpc>
                <a:spcPct val="150000"/>
              </a:lnSpc>
            </a:pPr>
            <a:r>
              <a:rPr lang="en-GB" dirty="0"/>
              <a:t>Normalization is used for mainly two purposes,</a:t>
            </a:r>
          </a:p>
          <a:p>
            <a:pPr marL="457200" indent="-457200">
              <a:lnSpc>
                <a:spcPct val="150000"/>
              </a:lnSpc>
              <a:buFont typeface="+mj-lt"/>
              <a:buAutoNum type="arabicPeriod"/>
            </a:pPr>
            <a:r>
              <a:rPr lang="en-GB" b="1" dirty="0">
                <a:solidFill>
                  <a:srgbClr val="7030A0"/>
                </a:solidFill>
              </a:rPr>
              <a:t>Eliminating redundant(useless) data</a:t>
            </a:r>
            <a:r>
              <a:rPr lang="en-GB" dirty="0">
                <a:solidFill>
                  <a:srgbClr val="7030A0"/>
                </a:solidFill>
              </a:rPr>
              <a:t>.</a:t>
            </a:r>
          </a:p>
          <a:p>
            <a:pPr marL="457200" indent="-457200">
              <a:lnSpc>
                <a:spcPct val="150000"/>
              </a:lnSpc>
              <a:buFont typeface="+mj-lt"/>
              <a:buAutoNum type="arabicPeriod"/>
            </a:pPr>
            <a:r>
              <a:rPr lang="en-GB" b="1" dirty="0">
                <a:solidFill>
                  <a:srgbClr val="7030A0"/>
                </a:solidFill>
              </a:rPr>
              <a:t>Ensuring data dependencies make sense </a:t>
            </a:r>
            <a:r>
              <a:rPr lang="en-GB" b="1" dirty="0" err="1">
                <a:solidFill>
                  <a:srgbClr val="7030A0"/>
                </a:solidFill>
              </a:rPr>
              <a:t>i.e</a:t>
            </a:r>
            <a:r>
              <a:rPr lang="en-GB" b="1" dirty="0">
                <a:solidFill>
                  <a:srgbClr val="7030A0"/>
                </a:solidFill>
              </a:rPr>
              <a:t> data is logically stored</a:t>
            </a:r>
            <a:r>
              <a:rPr lang="en-GB" dirty="0" smtClean="0"/>
              <a:t>.</a:t>
            </a:r>
          </a:p>
          <a:p>
            <a:pPr marL="0" indent="0">
              <a:lnSpc>
                <a:spcPct val="150000"/>
              </a:lnSpc>
              <a:buNone/>
            </a:pPr>
            <a:r>
              <a:rPr lang="en-GB" b="1" dirty="0">
                <a:solidFill>
                  <a:srgbClr val="C00000"/>
                </a:solidFill>
              </a:rPr>
              <a:t>URL</a:t>
            </a:r>
            <a:r>
              <a:rPr lang="en-GB" dirty="0"/>
              <a:t> : </a:t>
            </a:r>
            <a:r>
              <a:rPr lang="en-GB" dirty="0">
                <a:solidFill>
                  <a:srgbClr val="0070C0"/>
                </a:solidFill>
              </a:rPr>
              <a:t>https://youtu.be/xoTyrdT9SZI</a:t>
            </a:r>
          </a:p>
          <a:p>
            <a:pPr algn="just"/>
            <a:endParaRPr lang="en-IN" dirty="0"/>
          </a:p>
        </p:txBody>
      </p:sp>
    </p:spTree>
    <p:extLst>
      <p:ext uri="{BB962C8B-B14F-4D97-AF65-F5344CB8AC3E}">
        <p14:creationId xmlns:p14="http://schemas.microsoft.com/office/powerpoint/2010/main" val="28531569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793" y="634404"/>
            <a:ext cx="9601196" cy="473180"/>
          </a:xfrm>
        </p:spPr>
        <p:txBody>
          <a:bodyPr>
            <a:normAutofit/>
          </a:bodyPr>
          <a:lstStyle/>
          <a:p>
            <a:pPr algn="l"/>
            <a:r>
              <a:rPr lang="en-IN" sz="2400" b="1" dirty="0" smtClean="0">
                <a:solidFill>
                  <a:srgbClr val="C00000"/>
                </a:solidFill>
              </a:rPr>
              <a:t>First Normal Form ( 1NF)</a:t>
            </a:r>
            <a:endParaRPr lang="en-IN" sz="2400" b="1" dirty="0">
              <a:solidFill>
                <a:srgbClr val="C00000"/>
              </a:solidFill>
            </a:endParaRPr>
          </a:p>
        </p:txBody>
      </p:sp>
      <p:sp>
        <p:nvSpPr>
          <p:cNvPr id="3" name="Content Placeholder 2"/>
          <p:cNvSpPr>
            <a:spLocks noGrp="1"/>
          </p:cNvSpPr>
          <p:nvPr>
            <p:ph idx="1"/>
          </p:nvPr>
        </p:nvSpPr>
        <p:spPr>
          <a:xfrm>
            <a:off x="798490" y="1107584"/>
            <a:ext cx="10098107" cy="4768284"/>
          </a:xfrm>
        </p:spPr>
        <p:txBody>
          <a:bodyPr/>
          <a:lstStyle/>
          <a:p>
            <a:r>
              <a:rPr lang="en-GB" sz="2000" dirty="0"/>
              <a:t>A relation will be 1NF if it contains an atomic value.</a:t>
            </a:r>
          </a:p>
          <a:p>
            <a:r>
              <a:rPr lang="en-GB" sz="2000" dirty="0"/>
              <a:t>It states that an attribute of a table cannot hold multiple values. It must hold only single-valued attribute.</a:t>
            </a:r>
          </a:p>
          <a:p>
            <a:r>
              <a:rPr lang="en-GB" sz="2000" dirty="0"/>
              <a:t>First normal form disallows the multi-valued attribute, composite attribute, and their combinations.</a:t>
            </a:r>
          </a:p>
          <a:p>
            <a:r>
              <a:rPr lang="en-GB" sz="2000" b="1" dirty="0"/>
              <a:t>Example:</a:t>
            </a:r>
            <a:r>
              <a:rPr lang="en-GB" sz="2000" dirty="0"/>
              <a:t> Relation EMPLOYEE is not in 1NF because of multi-valued attribute </a:t>
            </a:r>
            <a:r>
              <a:rPr lang="en-GB" sz="2000" dirty="0" smtClean="0"/>
              <a:t>EMP_PHONE</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459889422"/>
              </p:ext>
            </p:extLst>
          </p:nvPr>
        </p:nvGraphicFramePr>
        <p:xfrm>
          <a:off x="2249237" y="3866120"/>
          <a:ext cx="8286752" cy="2331720"/>
        </p:xfrm>
        <a:graphic>
          <a:graphicData uri="http://schemas.openxmlformats.org/drawingml/2006/table">
            <a:tbl>
              <a:tblPr/>
              <a:tblGrid>
                <a:gridCol w="2071688"/>
                <a:gridCol w="2071688"/>
                <a:gridCol w="2071688"/>
                <a:gridCol w="2071688"/>
              </a:tblGrid>
              <a:tr h="414561">
                <a:tc>
                  <a:txBody>
                    <a:bodyPr/>
                    <a:lstStyle/>
                    <a:p>
                      <a:pPr algn="l" fontAlgn="t"/>
                      <a:r>
                        <a:rPr lang="en-IN" dirty="0">
                          <a:solidFill>
                            <a:srgbClr val="000000"/>
                          </a:solidFill>
                          <a:effectLst/>
                          <a:latin typeface="times new roman" panose="02020603050405020304" pitchFamily="18" charset="0"/>
                        </a:rPr>
                        <a:t>EMP_ID</a:t>
                      </a:r>
                    </a:p>
                  </a:txBody>
                  <a:tcPr marL="114300" marR="114300" marT="114300" marB="114300">
                    <a:lnL w="9525" cap="flat" cmpd="sng" algn="ctr">
                      <a:solidFill>
                        <a:srgbClr val="902211"/>
                      </a:solidFill>
                      <a:prstDash val="solid"/>
                      <a:round/>
                      <a:headEnd type="none" w="med" len="med"/>
                      <a:tailEnd type="none" w="med" len="med"/>
                    </a:lnL>
                    <a:lnR w="9525" cap="flat" cmpd="sng" algn="ctr">
                      <a:solidFill>
                        <a:srgbClr val="902211"/>
                      </a:solidFill>
                      <a:prstDash val="solid"/>
                      <a:round/>
                      <a:headEnd type="none" w="med" len="med"/>
                      <a:tailEnd type="none" w="med" len="med"/>
                    </a:lnR>
                    <a:lnT w="9525" cap="flat" cmpd="sng" algn="ctr">
                      <a:solidFill>
                        <a:srgbClr val="90221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EMP_NAME</a:t>
                      </a:r>
                    </a:p>
                  </a:txBody>
                  <a:tcPr marL="114300" marR="114300" marT="114300" marB="114300">
                    <a:lnL w="9525" cap="flat" cmpd="sng" algn="ctr">
                      <a:solidFill>
                        <a:srgbClr val="902211"/>
                      </a:solidFill>
                      <a:prstDash val="solid"/>
                      <a:round/>
                      <a:headEnd type="none" w="med" len="med"/>
                      <a:tailEnd type="none" w="med" len="med"/>
                    </a:lnL>
                    <a:lnR w="9525" cap="flat" cmpd="sng" algn="ctr">
                      <a:solidFill>
                        <a:srgbClr val="902211"/>
                      </a:solidFill>
                      <a:prstDash val="solid"/>
                      <a:round/>
                      <a:headEnd type="none" w="med" len="med"/>
                      <a:tailEnd type="none" w="med" len="med"/>
                    </a:lnR>
                    <a:lnT w="9525" cap="flat" cmpd="sng" algn="ctr">
                      <a:solidFill>
                        <a:srgbClr val="90221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EMP_PHONE</a:t>
                      </a:r>
                    </a:p>
                  </a:txBody>
                  <a:tcPr marL="114300" marR="114300" marT="114300" marB="114300">
                    <a:lnL w="9525" cap="flat" cmpd="sng" algn="ctr">
                      <a:solidFill>
                        <a:srgbClr val="902211"/>
                      </a:solidFill>
                      <a:prstDash val="solid"/>
                      <a:round/>
                      <a:headEnd type="none" w="med" len="med"/>
                      <a:tailEnd type="none" w="med" len="med"/>
                    </a:lnL>
                    <a:lnR w="9525" cap="flat" cmpd="sng" algn="ctr">
                      <a:solidFill>
                        <a:srgbClr val="902211"/>
                      </a:solidFill>
                      <a:prstDash val="solid"/>
                      <a:round/>
                      <a:headEnd type="none" w="med" len="med"/>
                      <a:tailEnd type="none" w="med" len="med"/>
                    </a:lnR>
                    <a:lnT w="9525" cap="flat" cmpd="sng" algn="ctr">
                      <a:solidFill>
                        <a:srgbClr val="90221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EMP_STATE</a:t>
                      </a:r>
                    </a:p>
                  </a:txBody>
                  <a:tcPr marL="114300" marR="114300" marT="114300" marB="114300">
                    <a:lnL w="9525" cap="flat" cmpd="sng" algn="ctr">
                      <a:solidFill>
                        <a:srgbClr val="902211"/>
                      </a:solidFill>
                      <a:prstDash val="solid"/>
                      <a:round/>
                      <a:headEnd type="none" w="med" len="med"/>
                      <a:tailEnd type="none" w="med" len="med"/>
                    </a:lnL>
                    <a:lnR w="9525" cap="flat" cmpd="sng" algn="ctr">
                      <a:solidFill>
                        <a:srgbClr val="902211"/>
                      </a:solidFill>
                      <a:prstDash val="solid"/>
                      <a:round/>
                      <a:headEnd type="none" w="med" len="med"/>
                      <a:tailEnd type="none" w="med" len="med"/>
                    </a:lnR>
                    <a:lnT w="9525" cap="flat" cmpd="sng" algn="ctr">
                      <a:solidFill>
                        <a:srgbClr val="90221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577872">
                <a:tc>
                  <a:txBody>
                    <a:bodyPr/>
                    <a:lstStyle/>
                    <a:p>
                      <a:pPr algn="l" fontAlgn="t"/>
                      <a:r>
                        <a:rPr lang="en-IN">
                          <a:solidFill>
                            <a:srgbClr val="000000"/>
                          </a:solidFill>
                          <a:effectLst/>
                          <a:latin typeface="verdana" panose="020B0604030504040204" pitchFamily="34" charset="0"/>
                        </a:rPr>
                        <a:t>14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John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7272826385,</a:t>
                      </a:r>
                      <a:br>
                        <a:rPr lang="en-IN">
                          <a:solidFill>
                            <a:srgbClr val="000000"/>
                          </a:solidFill>
                          <a:effectLst/>
                          <a:latin typeface="verdana" panose="020B0604030504040204" pitchFamily="34" charset="0"/>
                        </a:rPr>
                      </a:br>
                      <a:r>
                        <a:rPr lang="en-IN">
                          <a:solidFill>
                            <a:srgbClr val="000000"/>
                          </a:solidFill>
                          <a:effectLst/>
                          <a:latin typeface="verdana" panose="020B0604030504040204" pitchFamily="34" charset="0"/>
                        </a:rPr>
                        <a:t>9064738238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UP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51749">
                <a:tc>
                  <a:txBody>
                    <a:bodyPr/>
                    <a:lstStyle/>
                    <a:p>
                      <a:pPr algn="l" fontAlgn="t"/>
                      <a:r>
                        <a:rPr lang="en-IN">
                          <a:solidFill>
                            <a:srgbClr val="000000"/>
                          </a:solidFill>
                          <a:effectLst/>
                          <a:latin typeface="verdana" panose="020B0604030504040204" pitchFamily="34" charset="0"/>
                        </a:rPr>
                        <a:t>20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Harry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8574783832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Bihar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77872">
                <a:tc>
                  <a:txBody>
                    <a:bodyPr/>
                    <a:lstStyle/>
                    <a:p>
                      <a:pPr algn="l" fontAlgn="t"/>
                      <a:r>
                        <a:rPr lang="en-IN" dirty="0">
                          <a:solidFill>
                            <a:srgbClr val="000000"/>
                          </a:solidFill>
                          <a:effectLst/>
                          <a:latin typeface="verdana" panose="020B0604030504040204" pitchFamily="34" charset="0"/>
                        </a:rPr>
                        <a:t>12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Sam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7390372389,</a:t>
                      </a:r>
                      <a:br>
                        <a:rPr lang="en-IN">
                          <a:solidFill>
                            <a:srgbClr val="000000"/>
                          </a:solidFill>
                          <a:effectLst/>
                          <a:latin typeface="verdana" panose="020B0604030504040204" pitchFamily="34" charset="0"/>
                        </a:rPr>
                      </a:br>
                      <a:r>
                        <a:rPr lang="en-IN">
                          <a:solidFill>
                            <a:srgbClr val="000000"/>
                          </a:solidFill>
                          <a:effectLst/>
                          <a:latin typeface="verdana" panose="020B0604030504040204" pitchFamily="34" charset="0"/>
                        </a:rPr>
                        <a:t>8589830302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panose="020B0604030504040204" pitchFamily="34" charset="0"/>
                        </a:rPr>
                        <a:t>Punjab</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934794" y="4069846"/>
            <a:ext cx="9870582"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Verdana" panose="020B0604030504040204" pitchFamily="34" charset="0"/>
              </a:rPr>
              <a:t>EMPLOYEE table:</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761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854" y="695460"/>
            <a:ext cx="10136744" cy="618185"/>
          </a:xfrm>
        </p:spPr>
        <p:txBody>
          <a:bodyPr>
            <a:normAutofit/>
          </a:bodyPr>
          <a:lstStyle/>
          <a:p>
            <a:pPr algn="l"/>
            <a:r>
              <a:rPr lang="en-GB" sz="2000" b="1" dirty="0">
                <a:solidFill>
                  <a:srgbClr val="C00000"/>
                </a:solidFill>
              </a:rPr>
              <a:t>The decomposition of the EMPLOYEE table into 1NF has been shown below:</a:t>
            </a:r>
            <a:endParaRPr lang="en-IN" sz="2000" b="1" dirty="0">
              <a:solidFill>
                <a:srgbClr val="C0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63264641"/>
              </p:ext>
            </p:extLst>
          </p:nvPr>
        </p:nvGraphicFramePr>
        <p:xfrm>
          <a:off x="1094704" y="1416677"/>
          <a:ext cx="9801896" cy="4255144"/>
        </p:xfrm>
        <a:graphic>
          <a:graphicData uri="http://schemas.openxmlformats.org/drawingml/2006/table">
            <a:tbl>
              <a:tblPr/>
              <a:tblGrid>
                <a:gridCol w="2450474"/>
                <a:gridCol w="2450474"/>
                <a:gridCol w="2450474"/>
                <a:gridCol w="2450474"/>
              </a:tblGrid>
              <a:tr h="1136189">
                <a:tc>
                  <a:txBody>
                    <a:bodyPr/>
                    <a:lstStyle/>
                    <a:p>
                      <a:pPr algn="l" fontAlgn="t"/>
                      <a:r>
                        <a:rPr lang="en-IN" dirty="0" smtClean="0">
                          <a:solidFill>
                            <a:srgbClr val="000000"/>
                          </a:solidFill>
                          <a:effectLst/>
                          <a:latin typeface="times new roman" panose="02020603050405020304" pitchFamily="18" charset="0"/>
                        </a:rPr>
                        <a:t>EMP_ID</a:t>
                      </a:r>
                      <a:endParaRPr lang="en-IN" dirty="0">
                        <a:solidFill>
                          <a:srgbClr val="000000"/>
                        </a:solidFill>
                        <a:effectLst/>
                        <a:latin typeface="times new roman" panose="02020603050405020304" pitchFamily="18" charset="0"/>
                      </a:endParaRPr>
                    </a:p>
                  </a:txBody>
                  <a:tcPr marL="114300" marR="114300" marT="114300" marB="114300">
                    <a:lnL w="9525" cap="flat" cmpd="sng" algn="ctr">
                      <a:solidFill>
                        <a:srgbClr val="F095CF"/>
                      </a:solidFill>
                      <a:prstDash val="solid"/>
                      <a:round/>
                      <a:headEnd type="none" w="med" len="med"/>
                      <a:tailEnd type="none" w="med" len="med"/>
                    </a:lnL>
                    <a:lnR w="9525" cap="flat" cmpd="sng" algn="ctr">
                      <a:solidFill>
                        <a:srgbClr val="F095CF"/>
                      </a:solidFill>
                      <a:prstDash val="solid"/>
                      <a:round/>
                      <a:headEnd type="none" w="med" len="med"/>
                      <a:tailEnd type="none" w="med" len="med"/>
                    </a:lnR>
                    <a:lnT w="9525" cap="flat" cmpd="sng" algn="ctr">
                      <a:solidFill>
                        <a:srgbClr val="F095C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smtClean="0">
                          <a:solidFill>
                            <a:srgbClr val="000000"/>
                          </a:solidFill>
                          <a:effectLst/>
                          <a:latin typeface="times new roman" panose="02020603050405020304" pitchFamily="18" charset="0"/>
                        </a:rPr>
                        <a:t>EMP_NAME</a:t>
                      </a:r>
                      <a:endParaRPr lang="en-IN" dirty="0">
                        <a:solidFill>
                          <a:srgbClr val="000000"/>
                        </a:solidFill>
                        <a:effectLst/>
                        <a:latin typeface="times new roman" panose="02020603050405020304" pitchFamily="18" charset="0"/>
                      </a:endParaRPr>
                    </a:p>
                  </a:txBody>
                  <a:tcPr marL="114300" marR="114300" marT="114300" marB="114300">
                    <a:lnL w="9525" cap="flat" cmpd="sng" algn="ctr">
                      <a:solidFill>
                        <a:srgbClr val="F095CF"/>
                      </a:solidFill>
                      <a:prstDash val="solid"/>
                      <a:round/>
                      <a:headEnd type="none" w="med" len="med"/>
                      <a:tailEnd type="none" w="med" len="med"/>
                    </a:lnL>
                    <a:lnR w="9525" cap="flat" cmpd="sng" algn="ctr">
                      <a:solidFill>
                        <a:srgbClr val="F095CF"/>
                      </a:solidFill>
                      <a:prstDash val="solid"/>
                      <a:round/>
                      <a:headEnd type="none" w="med" len="med"/>
                      <a:tailEnd type="none" w="med" len="med"/>
                    </a:lnR>
                    <a:lnT w="9525" cap="flat" cmpd="sng" algn="ctr">
                      <a:solidFill>
                        <a:srgbClr val="F095C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IN" dirty="0" smtClean="0">
                          <a:solidFill>
                            <a:srgbClr val="000000"/>
                          </a:solidFill>
                          <a:effectLst/>
                          <a:latin typeface="times new roman" panose="02020603050405020304" pitchFamily="18" charset="0"/>
                        </a:rPr>
                        <a:t>EMP_PHONE</a:t>
                      </a:r>
                    </a:p>
                    <a:p>
                      <a:pPr algn="l" fontAlgn="t"/>
                      <a:endParaRPr lang="en-IN" dirty="0">
                        <a:solidFill>
                          <a:srgbClr val="000000"/>
                        </a:solidFill>
                        <a:effectLst/>
                        <a:latin typeface="times new roman" panose="02020603050405020304" pitchFamily="18" charset="0"/>
                      </a:endParaRPr>
                    </a:p>
                  </a:txBody>
                  <a:tcPr marL="114300" marR="114300" marT="114300" marB="114300">
                    <a:lnL w="9525" cap="flat" cmpd="sng" algn="ctr">
                      <a:solidFill>
                        <a:srgbClr val="F095CF"/>
                      </a:solidFill>
                      <a:prstDash val="solid"/>
                      <a:round/>
                      <a:headEnd type="none" w="med" len="med"/>
                      <a:tailEnd type="none" w="med" len="med"/>
                    </a:lnL>
                    <a:lnR w="9525" cap="flat" cmpd="sng" algn="ctr">
                      <a:solidFill>
                        <a:srgbClr val="F095CF"/>
                      </a:solidFill>
                      <a:prstDash val="solid"/>
                      <a:round/>
                      <a:headEnd type="none" w="med" len="med"/>
                      <a:tailEnd type="none" w="med" len="med"/>
                    </a:lnR>
                    <a:lnT w="9525" cap="flat" cmpd="sng" algn="ctr">
                      <a:solidFill>
                        <a:srgbClr val="F095C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solidFill>
                            <a:srgbClr val="000000"/>
                          </a:solidFill>
                          <a:effectLst/>
                          <a:latin typeface="times new roman" panose="02020603050405020304" pitchFamily="18" charset="0"/>
                        </a:rPr>
                        <a:t>EMP_STATE</a:t>
                      </a:r>
                    </a:p>
                    <a:p>
                      <a:endParaRPr lang="en-IN" dirty="0"/>
                    </a:p>
                  </a:txBody>
                  <a:tcPr>
                    <a:lnL w="9525" cap="flat" cmpd="sng" algn="ctr">
                      <a:solidFill>
                        <a:srgbClr val="F095CF"/>
                      </a:solidFill>
                      <a:prstDash val="solid"/>
                      <a:round/>
                      <a:headEnd type="none" w="med" len="med"/>
                      <a:tailEnd type="none" w="med" len="med"/>
                    </a:lnL>
                    <a:lnB w="9525" cap="flat" cmpd="sng" algn="ctr">
                      <a:solidFill>
                        <a:srgbClr val="C7CCBE"/>
                      </a:solidFill>
                      <a:prstDash val="solid"/>
                      <a:round/>
                      <a:headEnd type="none" w="med" len="med"/>
                      <a:tailEnd type="none" w="med" len="med"/>
                    </a:lnB>
                  </a:tcPr>
                </a:tc>
              </a:tr>
              <a:tr h="623791">
                <a:tc>
                  <a:txBody>
                    <a:bodyPr/>
                    <a:lstStyle/>
                    <a:p>
                      <a:pPr algn="l" fontAlgn="t"/>
                      <a:r>
                        <a:rPr lang="en-IN">
                          <a:solidFill>
                            <a:srgbClr val="000000"/>
                          </a:solidFill>
                          <a:effectLst/>
                          <a:latin typeface="verdana" panose="020B0604030504040204" pitchFamily="34" charset="0"/>
                        </a:rPr>
                        <a:t>14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John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7272826385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UP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23791">
                <a:tc>
                  <a:txBody>
                    <a:bodyPr/>
                    <a:lstStyle/>
                    <a:p>
                      <a:pPr algn="l" fontAlgn="t"/>
                      <a:r>
                        <a:rPr lang="en-IN">
                          <a:solidFill>
                            <a:srgbClr val="000000"/>
                          </a:solidFill>
                          <a:effectLst/>
                          <a:latin typeface="verdana" panose="020B0604030504040204" pitchFamily="34" charset="0"/>
                        </a:rPr>
                        <a:t>14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panose="020B0604030504040204" pitchFamily="34" charset="0"/>
                        </a:rPr>
                        <a:t>John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9064738238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UP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23791">
                <a:tc>
                  <a:txBody>
                    <a:bodyPr/>
                    <a:lstStyle/>
                    <a:p>
                      <a:pPr algn="l" fontAlgn="t"/>
                      <a:r>
                        <a:rPr lang="en-IN">
                          <a:solidFill>
                            <a:srgbClr val="000000"/>
                          </a:solidFill>
                          <a:effectLst/>
                          <a:latin typeface="verdana" panose="020B0604030504040204" pitchFamily="34" charset="0"/>
                        </a:rPr>
                        <a:t>20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Harry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8574783832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Bihar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23791">
                <a:tc>
                  <a:txBody>
                    <a:bodyPr/>
                    <a:lstStyle/>
                    <a:p>
                      <a:pPr algn="l" fontAlgn="t"/>
                      <a:r>
                        <a:rPr lang="en-IN">
                          <a:solidFill>
                            <a:srgbClr val="000000"/>
                          </a:solidFill>
                          <a:effectLst/>
                          <a:latin typeface="verdana" panose="020B0604030504040204" pitchFamily="34" charset="0"/>
                        </a:rPr>
                        <a:t>12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Sam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7390372389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Punjab</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23791">
                <a:tc>
                  <a:txBody>
                    <a:bodyPr/>
                    <a:lstStyle/>
                    <a:p>
                      <a:pPr algn="l" fontAlgn="t"/>
                      <a:r>
                        <a:rPr lang="en-IN">
                          <a:solidFill>
                            <a:srgbClr val="000000"/>
                          </a:solidFill>
                          <a:effectLst/>
                          <a:latin typeface="verdana" panose="020B0604030504040204" pitchFamily="34" charset="0"/>
                        </a:rPr>
                        <a:t>12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Sam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8589830302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panose="020B0604030504040204" pitchFamily="34" charset="0"/>
                        </a:rPr>
                        <a:t>Punjab</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6072930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611" y="476518"/>
            <a:ext cx="10110987" cy="605307"/>
          </a:xfrm>
        </p:spPr>
        <p:txBody>
          <a:bodyPr>
            <a:normAutofit/>
          </a:bodyPr>
          <a:lstStyle/>
          <a:p>
            <a:pPr algn="l"/>
            <a:r>
              <a:rPr lang="en-IN" sz="2400" b="1" dirty="0" smtClean="0">
                <a:solidFill>
                  <a:srgbClr val="C00000"/>
                </a:solidFill>
              </a:rPr>
              <a:t>Second Normal Form ( 2NF)</a:t>
            </a:r>
            <a:endParaRPr lang="en-IN" sz="2400" b="1" dirty="0">
              <a:solidFill>
                <a:srgbClr val="C00000"/>
              </a:solidFill>
            </a:endParaRPr>
          </a:p>
        </p:txBody>
      </p:sp>
      <p:sp>
        <p:nvSpPr>
          <p:cNvPr id="3" name="Content Placeholder 2"/>
          <p:cNvSpPr>
            <a:spLocks noGrp="1"/>
          </p:cNvSpPr>
          <p:nvPr>
            <p:ph idx="1"/>
          </p:nvPr>
        </p:nvSpPr>
        <p:spPr>
          <a:xfrm>
            <a:off x="785611" y="991673"/>
            <a:ext cx="10586434" cy="5267459"/>
          </a:xfrm>
        </p:spPr>
        <p:txBody>
          <a:bodyPr>
            <a:normAutofit/>
          </a:bodyPr>
          <a:lstStyle/>
          <a:p>
            <a:r>
              <a:rPr lang="en-GB" sz="2000" dirty="0"/>
              <a:t>In the 2NF, relational must be in 1NF.</a:t>
            </a:r>
          </a:p>
          <a:p>
            <a:r>
              <a:rPr lang="en-GB" sz="2000" dirty="0"/>
              <a:t>In the second normal form, all non-key attributes are fully functional dependent on the primary key</a:t>
            </a:r>
          </a:p>
          <a:p>
            <a:r>
              <a:rPr lang="en-GB" b="1" dirty="0"/>
              <a:t>Example:</a:t>
            </a:r>
            <a:r>
              <a:rPr lang="en-GB" dirty="0"/>
              <a:t> Let's assume, a school can store the data of teachers and the subjects they </a:t>
            </a:r>
            <a:r>
              <a:rPr lang="en-GB" dirty="0" smtClean="0"/>
              <a:t>teach</a:t>
            </a:r>
            <a:r>
              <a:rPr lang="en-GB" dirty="0"/>
              <a:t>. In a school, a teacher can teach more than one subject</a:t>
            </a:r>
            <a:r>
              <a:rPr lang="en-GB" dirty="0" smtClean="0"/>
              <a:t>.</a:t>
            </a:r>
          </a:p>
          <a:p>
            <a:endParaRPr lang="en-GB" dirty="0"/>
          </a:p>
          <a:p>
            <a:endParaRPr lang="en-GB" dirty="0" smtClean="0"/>
          </a:p>
          <a:p>
            <a:endParaRPr lang="en-GB" dirty="0"/>
          </a:p>
          <a:p>
            <a:endParaRPr lang="en-GB" dirty="0" smtClean="0"/>
          </a:p>
          <a:p>
            <a:endParaRPr lang="en-GB" dirty="0"/>
          </a:p>
          <a:p>
            <a:r>
              <a:rPr lang="en-GB" sz="2000" dirty="0"/>
              <a:t>In the given table, non-prime attribute TEACHER_AGE is dependent on TEACHER_ID which is a proper subset of a candidate key. That's why it violates the rule for 2NF.</a:t>
            </a:r>
            <a:endParaRPr lang="en-GB" sz="2000" dirty="0" smtClean="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066773650"/>
              </p:ext>
            </p:extLst>
          </p:nvPr>
        </p:nvGraphicFramePr>
        <p:xfrm>
          <a:off x="2897745" y="2743200"/>
          <a:ext cx="8268237" cy="2636520"/>
        </p:xfrm>
        <a:graphic>
          <a:graphicData uri="http://schemas.openxmlformats.org/drawingml/2006/table">
            <a:tbl>
              <a:tblPr/>
              <a:tblGrid>
                <a:gridCol w="2756079"/>
                <a:gridCol w="2756079"/>
                <a:gridCol w="2756079"/>
              </a:tblGrid>
              <a:tr h="390610">
                <a:tc>
                  <a:txBody>
                    <a:bodyPr/>
                    <a:lstStyle/>
                    <a:p>
                      <a:pPr algn="l" fontAlgn="t"/>
                      <a:r>
                        <a:rPr lang="en-IN" dirty="0">
                          <a:solidFill>
                            <a:srgbClr val="000000"/>
                          </a:solidFill>
                          <a:effectLst/>
                          <a:latin typeface="times new roman" panose="02020603050405020304" pitchFamily="18" charset="0"/>
                        </a:rPr>
                        <a:t>TEACHER_ID</a:t>
                      </a:r>
                    </a:p>
                  </a:txBody>
                  <a:tcPr marL="114300" marR="114300" marT="114300" marB="114300">
                    <a:lnL w="9525" cap="flat" cmpd="sng" algn="ctr">
                      <a:solidFill>
                        <a:srgbClr val="40D81E"/>
                      </a:solidFill>
                      <a:prstDash val="solid"/>
                      <a:round/>
                      <a:headEnd type="none" w="med" len="med"/>
                      <a:tailEnd type="none" w="med" len="med"/>
                    </a:lnL>
                    <a:lnR w="9525" cap="flat" cmpd="sng" algn="ctr">
                      <a:solidFill>
                        <a:srgbClr val="40D81E"/>
                      </a:solidFill>
                      <a:prstDash val="solid"/>
                      <a:round/>
                      <a:headEnd type="none" w="med" len="med"/>
                      <a:tailEnd type="none" w="med" len="med"/>
                    </a:lnR>
                    <a:lnT w="9525" cap="flat" cmpd="sng" algn="ctr">
                      <a:solidFill>
                        <a:srgbClr val="40D81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SUBJECT</a:t>
                      </a:r>
                    </a:p>
                  </a:txBody>
                  <a:tcPr marL="114300" marR="114300" marT="114300" marB="114300">
                    <a:lnL w="9525" cap="flat" cmpd="sng" algn="ctr">
                      <a:solidFill>
                        <a:srgbClr val="40D81E"/>
                      </a:solidFill>
                      <a:prstDash val="solid"/>
                      <a:round/>
                      <a:headEnd type="none" w="med" len="med"/>
                      <a:tailEnd type="none" w="med" len="med"/>
                    </a:lnL>
                    <a:lnR w="9525" cap="flat" cmpd="sng" algn="ctr">
                      <a:solidFill>
                        <a:srgbClr val="40D81E"/>
                      </a:solidFill>
                      <a:prstDash val="solid"/>
                      <a:round/>
                      <a:headEnd type="none" w="med" len="med"/>
                      <a:tailEnd type="none" w="med" len="med"/>
                    </a:lnR>
                    <a:lnT w="9525" cap="flat" cmpd="sng" algn="ctr">
                      <a:solidFill>
                        <a:srgbClr val="40D81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TEACHER_AGE</a:t>
                      </a:r>
                    </a:p>
                  </a:txBody>
                  <a:tcPr marL="114300" marR="114300" marT="114300" marB="114300">
                    <a:lnL w="9525" cap="flat" cmpd="sng" algn="ctr">
                      <a:solidFill>
                        <a:srgbClr val="40D81E"/>
                      </a:solidFill>
                      <a:prstDash val="solid"/>
                      <a:round/>
                      <a:headEnd type="none" w="med" len="med"/>
                      <a:tailEnd type="none" w="med" len="med"/>
                    </a:lnL>
                    <a:lnR w="9525" cap="flat" cmpd="sng" algn="ctr">
                      <a:solidFill>
                        <a:srgbClr val="40D81E"/>
                      </a:solidFill>
                      <a:prstDash val="solid"/>
                      <a:round/>
                      <a:headEnd type="none" w="med" len="med"/>
                      <a:tailEnd type="none" w="med" len="med"/>
                    </a:lnR>
                    <a:lnT w="9525" cap="flat" cmpd="sng" algn="ctr">
                      <a:solidFill>
                        <a:srgbClr val="40D81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331426">
                <a:tc>
                  <a:txBody>
                    <a:bodyPr/>
                    <a:lstStyle/>
                    <a:p>
                      <a:pPr algn="l" fontAlgn="t"/>
                      <a:r>
                        <a:rPr lang="en-IN">
                          <a:solidFill>
                            <a:srgbClr val="000000"/>
                          </a:solidFill>
                          <a:effectLst/>
                          <a:latin typeface="verdana" panose="020B0604030504040204" pitchFamily="34" charset="0"/>
                        </a:rPr>
                        <a:t>25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panose="020B0604030504040204" pitchFamily="34" charset="0"/>
                        </a:rPr>
                        <a:t>Chemistry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30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31426">
                <a:tc>
                  <a:txBody>
                    <a:bodyPr/>
                    <a:lstStyle/>
                    <a:p>
                      <a:pPr algn="l" fontAlgn="t"/>
                      <a:r>
                        <a:rPr lang="en-IN" dirty="0">
                          <a:solidFill>
                            <a:srgbClr val="000000"/>
                          </a:solidFill>
                          <a:effectLst/>
                          <a:latin typeface="verdana" panose="020B0604030504040204" pitchFamily="34" charset="0"/>
                        </a:rPr>
                        <a:t>25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Biology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30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31426">
                <a:tc>
                  <a:txBody>
                    <a:bodyPr/>
                    <a:lstStyle/>
                    <a:p>
                      <a:pPr algn="l" fontAlgn="t"/>
                      <a:r>
                        <a:rPr lang="en-IN">
                          <a:solidFill>
                            <a:srgbClr val="000000"/>
                          </a:solidFill>
                          <a:effectLst/>
                          <a:latin typeface="verdana" panose="020B0604030504040204" pitchFamily="34" charset="0"/>
                        </a:rPr>
                        <a:t>47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English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35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31426">
                <a:tc>
                  <a:txBody>
                    <a:bodyPr/>
                    <a:lstStyle/>
                    <a:p>
                      <a:pPr algn="l" fontAlgn="t"/>
                      <a:r>
                        <a:rPr lang="en-IN">
                          <a:solidFill>
                            <a:srgbClr val="000000"/>
                          </a:solidFill>
                          <a:effectLst/>
                          <a:latin typeface="verdana" panose="020B0604030504040204" pitchFamily="34" charset="0"/>
                        </a:rPr>
                        <a:t>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Math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38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31426">
                <a:tc>
                  <a:txBody>
                    <a:bodyPr/>
                    <a:lstStyle/>
                    <a:p>
                      <a:pPr algn="l" fontAlgn="t"/>
                      <a:r>
                        <a:rPr lang="en-IN">
                          <a:solidFill>
                            <a:srgbClr val="000000"/>
                          </a:solidFill>
                          <a:effectLst/>
                          <a:latin typeface="verdana" panose="020B0604030504040204" pitchFamily="34" charset="0"/>
                        </a:rPr>
                        <a:t>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panose="020B0604030504040204" pitchFamily="34" charset="0"/>
                        </a:rPr>
                        <a:t>Computer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panose="020B0604030504040204" pitchFamily="34" charset="0"/>
                        </a:rPr>
                        <a:t>38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785611" y="2902144"/>
            <a:ext cx="172576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rPr>
              <a:t>TEACHER table</a:t>
            </a:r>
            <a:endParaRPr kumimoji="0" lang="en-US"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7090231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944" y="540914"/>
            <a:ext cx="10252654" cy="695458"/>
          </a:xfrm>
        </p:spPr>
        <p:txBody>
          <a:bodyPr>
            <a:normAutofit/>
          </a:bodyPr>
          <a:lstStyle/>
          <a:p>
            <a:pPr algn="l"/>
            <a:r>
              <a:rPr lang="en-GB" sz="2400" b="1" dirty="0">
                <a:solidFill>
                  <a:srgbClr val="C00000"/>
                </a:solidFill>
              </a:rPr>
              <a:t>To convert the given table into 2NF, we decompose it into two tables:</a:t>
            </a:r>
            <a:endParaRPr lang="en-IN" sz="2400" b="1" dirty="0">
              <a:solidFill>
                <a:srgbClr val="C0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90920192"/>
              </p:ext>
            </p:extLst>
          </p:nvPr>
        </p:nvGraphicFramePr>
        <p:xfrm>
          <a:off x="2627289" y="1100273"/>
          <a:ext cx="7594624" cy="1783080"/>
        </p:xfrm>
        <a:graphic>
          <a:graphicData uri="http://schemas.openxmlformats.org/drawingml/2006/table">
            <a:tbl>
              <a:tblPr/>
              <a:tblGrid>
                <a:gridCol w="3797312"/>
                <a:gridCol w="3797312"/>
              </a:tblGrid>
              <a:tr h="412535">
                <a:tc>
                  <a:txBody>
                    <a:bodyPr/>
                    <a:lstStyle/>
                    <a:p>
                      <a:pPr algn="l" fontAlgn="t"/>
                      <a:r>
                        <a:rPr lang="en-IN" dirty="0">
                          <a:solidFill>
                            <a:srgbClr val="000000"/>
                          </a:solidFill>
                          <a:effectLst/>
                          <a:latin typeface="times new roman" panose="02020603050405020304" pitchFamily="18" charset="0"/>
                        </a:rPr>
                        <a:t>TEACHER_ID</a:t>
                      </a:r>
                    </a:p>
                  </a:txBody>
                  <a:tcPr marL="114300" marR="114300" marT="114300" marB="114300">
                    <a:lnL w="9525" cap="flat" cmpd="sng" algn="ctr">
                      <a:solidFill>
                        <a:srgbClr val="B07CCD"/>
                      </a:solidFill>
                      <a:prstDash val="solid"/>
                      <a:round/>
                      <a:headEnd type="none" w="med" len="med"/>
                      <a:tailEnd type="none" w="med" len="med"/>
                    </a:lnL>
                    <a:lnR w="9525" cap="flat" cmpd="sng" algn="ctr">
                      <a:solidFill>
                        <a:srgbClr val="B07CCD"/>
                      </a:solidFill>
                      <a:prstDash val="solid"/>
                      <a:round/>
                      <a:headEnd type="none" w="med" len="med"/>
                      <a:tailEnd type="none" w="med" len="med"/>
                    </a:lnR>
                    <a:lnT w="9525" cap="flat" cmpd="sng" algn="ctr">
                      <a:solidFill>
                        <a:srgbClr val="B07CC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TEACHER_AGE</a:t>
                      </a:r>
                    </a:p>
                  </a:txBody>
                  <a:tcPr marL="114300" marR="114300" marT="114300" marB="114300">
                    <a:lnL w="9525" cap="flat" cmpd="sng" algn="ctr">
                      <a:solidFill>
                        <a:srgbClr val="B07CCD"/>
                      </a:solidFill>
                      <a:prstDash val="solid"/>
                      <a:round/>
                      <a:headEnd type="none" w="med" len="med"/>
                      <a:tailEnd type="none" w="med" len="med"/>
                    </a:lnL>
                    <a:lnR w="9525" cap="flat" cmpd="sng" algn="ctr">
                      <a:solidFill>
                        <a:srgbClr val="B07CCD"/>
                      </a:solidFill>
                      <a:prstDash val="solid"/>
                      <a:round/>
                      <a:headEnd type="none" w="med" len="med"/>
                      <a:tailEnd type="none" w="med" len="med"/>
                    </a:lnR>
                    <a:lnT w="9525" cap="flat" cmpd="sng" algn="ctr">
                      <a:solidFill>
                        <a:srgbClr val="B07CC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350029">
                <a:tc>
                  <a:txBody>
                    <a:bodyPr/>
                    <a:lstStyle/>
                    <a:p>
                      <a:pPr algn="l" fontAlgn="t"/>
                      <a:r>
                        <a:rPr lang="en-IN">
                          <a:solidFill>
                            <a:srgbClr val="000000"/>
                          </a:solidFill>
                          <a:effectLst/>
                          <a:latin typeface="verdana" panose="020B0604030504040204" pitchFamily="34" charset="0"/>
                        </a:rPr>
                        <a:t>25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30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50029">
                <a:tc>
                  <a:txBody>
                    <a:bodyPr/>
                    <a:lstStyle/>
                    <a:p>
                      <a:pPr algn="l" fontAlgn="t"/>
                      <a:r>
                        <a:rPr lang="en-IN" dirty="0">
                          <a:solidFill>
                            <a:srgbClr val="000000"/>
                          </a:solidFill>
                          <a:effectLst/>
                          <a:latin typeface="verdana" panose="020B0604030504040204" pitchFamily="34" charset="0"/>
                        </a:rPr>
                        <a:t>47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35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50029">
                <a:tc>
                  <a:txBody>
                    <a:bodyPr/>
                    <a:lstStyle/>
                    <a:p>
                      <a:pPr algn="l" fontAlgn="t"/>
                      <a:r>
                        <a:rPr lang="en-IN">
                          <a:solidFill>
                            <a:srgbClr val="000000"/>
                          </a:solidFill>
                          <a:effectLst/>
                          <a:latin typeface="verdana" panose="020B0604030504040204" pitchFamily="34" charset="0"/>
                        </a:rPr>
                        <a:t>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panose="020B0604030504040204" pitchFamily="34" charset="0"/>
                        </a:rPr>
                        <a:t>38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643944" y="923302"/>
            <a:ext cx="22409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rPr>
              <a:t>TEACHER_DETAIL table</a:t>
            </a:r>
            <a:r>
              <a:rPr kumimoji="0" lang="en-US" sz="900" b="1" i="0" u="none" strike="noStrike" cap="none" normalizeH="0" baseline="0" dirty="0" smtClean="0">
                <a:ln>
                  <a:noFill/>
                </a:ln>
                <a:solidFill>
                  <a:srgbClr val="000000"/>
                </a:solidFill>
                <a:effectLst/>
                <a:latin typeface="Verdana" panose="020B0604030504040204" pitchFamily="34"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1467968"/>
              </p:ext>
            </p:extLst>
          </p:nvPr>
        </p:nvGraphicFramePr>
        <p:xfrm>
          <a:off x="2884868" y="3001171"/>
          <a:ext cx="8286750" cy="3142051"/>
        </p:xfrm>
        <a:graphic>
          <a:graphicData uri="http://schemas.openxmlformats.org/drawingml/2006/table">
            <a:tbl>
              <a:tblPr/>
              <a:tblGrid>
                <a:gridCol w="4143375"/>
                <a:gridCol w="4143375"/>
              </a:tblGrid>
              <a:tr h="599351">
                <a:tc>
                  <a:txBody>
                    <a:bodyPr/>
                    <a:lstStyle/>
                    <a:p>
                      <a:pPr algn="l" fontAlgn="t"/>
                      <a:r>
                        <a:rPr lang="en-IN">
                          <a:solidFill>
                            <a:srgbClr val="000000"/>
                          </a:solidFill>
                          <a:effectLst/>
                          <a:latin typeface="times new roman" panose="02020603050405020304" pitchFamily="18" charset="0"/>
                        </a:rPr>
                        <a:t>TEACHER_ID</a:t>
                      </a:r>
                    </a:p>
                  </a:txBody>
                  <a:tcPr marL="114300" marR="114300" marT="114300" marB="114300">
                    <a:lnL w="9525" cap="flat" cmpd="sng" algn="ctr">
                      <a:solidFill>
                        <a:srgbClr val="701EB1"/>
                      </a:solidFill>
                      <a:prstDash val="solid"/>
                      <a:round/>
                      <a:headEnd type="none" w="med" len="med"/>
                      <a:tailEnd type="none" w="med" len="med"/>
                    </a:lnL>
                    <a:lnR w="9525" cap="flat" cmpd="sng" algn="ctr">
                      <a:solidFill>
                        <a:srgbClr val="701EB1"/>
                      </a:solidFill>
                      <a:prstDash val="solid"/>
                      <a:round/>
                      <a:headEnd type="none" w="med" len="med"/>
                      <a:tailEnd type="none" w="med" len="med"/>
                    </a:lnR>
                    <a:lnT w="9525" cap="flat" cmpd="sng" algn="ctr">
                      <a:solidFill>
                        <a:srgbClr val="701EB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SUBJECT</a:t>
                      </a:r>
                    </a:p>
                  </a:txBody>
                  <a:tcPr marL="114300" marR="114300" marT="114300" marB="114300">
                    <a:lnL w="9525" cap="flat" cmpd="sng" algn="ctr">
                      <a:solidFill>
                        <a:srgbClr val="701EB1"/>
                      </a:solidFill>
                      <a:prstDash val="solid"/>
                      <a:round/>
                      <a:headEnd type="none" w="med" len="med"/>
                      <a:tailEnd type="none" w="med" len="med"/>
                    </a:lnL>
                    <a:lnR w="9525" cap="flat" cmpd="sng" algn="ctr">
                      <a:solidFill>
                        <a:srgbClr val="701EB1"/>
                      </a:solidFill>
                      <a:prstDash val="solid"/>
                      <a:round/>
                      <a:headEnd type="none" w="med" len="med"/>
                      <a:tailEnd type="none" w="med" len="med"/>
                    </a:lnR>
                    <a:lnT w="9525" cap="flat" cmpd="sng" algn="ctr">
                      <a:solidFill>
                        <a:srgbClr val="701EB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508540">
                <a:tc>
                  <a:txBody>
                    <a:bodyPr/>
                    <a:lstStyle/>
                    <a:p>
                      <a:pPr algn="l" fontAlgn="t"/>
                      <a:r>
                        <a:rPr lang="en-IN">
                          <a:solidFill>
                            <a:srgbClr val="000000"/>
                          </a:solidFill>
                          <a:effectLst/>
                          <a:latin typeface="verdana" panose="020B0604030504040204" pitchFamily="34" charset="0"/>
                        </a:rPr>
                        <a:t>25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Chemistry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08540">
                <a:tc>
                  <a:txBody>
                    <a:bodyPr/>
                    <a:lstStyle/>
                    <a:p>
                      <a:pPr algn="l" fontAlgn="t"/>
                      <a:r>
                        <a:rPr lang="en-IN">
                          <a:solidFill>
                            <a:srgbClr val="000000"/>
                          </a:solidFill>
                          <a:effectLst/>
                          <a:latin typeface="verdana" panose="020B0604030504040204" pitchFamily="34" charset="0"/>
                        </a:rPr>
                        <a:t>25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Biology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08540">
                <a:tc>
                  <a:txBody>
                    <a:bodyPr/>
                    <a:lstStyle/>
                    <a:p>
                      <a:pPr algn="l" fontAlgn="t"/>
                      <a:r>
                        <a:rPr lang="en-IN">
                          <a:solidFill>
                            <a:srgbClr val="000000"/>
                          </a:solidFill>
                          <a:effectLst/>
                          <a:latin typeface="verdana" panose="020B0604030504040204" pitchFamily="34" charset="0"/>
                        </a:rPr>
                        <a:t>47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English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08540">
                <a:tc>
                  <a:txBody>
                    <a:bodyPr/>
                    <a:lstStyle/>
                    <a:p>
                      <a:pPr algn="l" fontAlgn="t"/>
                      <a:r>
                        <a:rPr lang="en-IN">
                          <a:solidFill>
                            <a:srgbClr val="000000"/>
                          </a:solidFill>
                          <a:effectLst/>
                          <a:latin typeface="verdana" panose="020B0604030504040204" pitchFamily="34" charset="0"/>
                        </a:rPr>
                        <a:t>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Math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08540">
                <a:tc>
                  <a:txBody>
                    <a:bodyPr/>
                    <a:lstStyle/>
                    <a:p>
                      <a:pPr algn="l" fontAlgn="t"/>
                      <a:r>
                        <a:rPr lang="en-IN">
                          <a:solidFill>
                            <a:srgbClr val="000000"/>
                          </a:solidFill>
                          <a:effectLst/>
                          <a:latin typeface="verdana" panose="020B0604030504040204" pitchFamily="34" charset="0"/>
                        </a:rPr>
                        <a:t>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panose="020B0604030504040204" pitchFamily="34" charset="0"/>
                        </a:rPr>
                        <a:t>Computer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7" name="Rectangle 2"/>
          <p:cNvSpPr>
            <a:spLocks noChangeArrowheads="1"/>
          </p:cNvSpPr>
          <p:nvPr/>
        </p:nvSpPr>
        <p:spPr bwMode="auto">
          <a:xfrm>
            <a:off x="848140" y="3143015"/>
            <a:ext cx="18553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rPr>
              <a:t>TEACHER_SUBJECT table:</a:t>
            </a:r>
            <a:endParaRPr kumimoji="0" lang="en-US"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1162758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01" y="669702"/>
            <a:ext cx="10226897" cy="450760"/>
          </a:xfrm>
        </p:spPr>
        <p:txBody>
          <a:bodyPr>
            <a:normAutofit fontScale="90000"/>
          </a:bodyPr>
          <a:lstStyle/>
          <a:p>
            <a:pPr algn="l"/>
            <a:r>
              <a:rPr lang="en-IN" sz="2400" b="1" dirty="0" smtClean="0">
                <a:solidFill>
                  <a:srgbClr val="C00000"/>
                </a:solidFill>
              </a:rPr>
              <a:t>Third Normal Form ( 3NF)</a:t>
            </a:r>
            <a:endParaRPr lang="en-IN" sz="2400" b="1" dirty="0">
              <a:solidFill>
                <a:srgbClr val="C00000"/>
              </a:solidFill>
            </a:endParaRPr>
          </a:p>
        </p:txBody>
      </p:sp>
      <p:sp>
        <p:nvSpPr>
          <p:cNvPr id="3" name="Content Placeholder 2"/>
          <p:cNvSpPr>
            <a:spLocks noGrp="1"/>
          </p:cNvSpPr>
          <p:nvPr>
            <p:ph idx="1"/>
          </p:nvPr>
        </p:nvSpPr>
        <p:spPr>
          <a:xfrm>
            <a:off x="798490" y="1120462"/>
            <a:ext cx="10586434" cy="4755406"/>
          </a:xfrm>
        </p:spPr>
        <p:txBody>
          <a:bodyPr/>
          <a:lstStyle/>
          <a:p>
            <a:r>
              <a:rPr lang="en-GB" dirty="0"/>
              <a:t>A relation will be in 3NF if it is in 2NF and not contain any transitive partial dependency.</a:t>
            </a:r>
          </a:p>
          <a:p>
            <a:r>
              <a:rPr lang="en-GB" dirty="0"/>
              <a:t>3NF is used to reduce the data duplication. It is also used to achieve the data integrity.</a:t>
            </a:r>
          </a:p>
          <a:p>
            <a:r>
              <a:rPr lang="en-GB" dirty="0"/>
              <a:t>If there is no transitive dependency for non-prime attributes, then the relation must be in third normal form.</a:t>
            </a:r>
          </a:p>
          <a:p>
            <a:r>
              <a:rPr lang="en-GB" dirty="0"/>
              <a:t>A relation is in third normal form if it holds </a:t>
            </a:r>
            <a:r>
              <a:rPr lang="en-GB" dirty="0" err="1"/>
              <a:t>atleast</a:t>
            </a:r>
            <a:r>
              <a:rPr lang="en-GB" dirty="0"/>
              <a:t> one of the following conditions for every non-trivial function dependency X → Y.</a:t>
            </a:r>
          </a:p>
          <a:p>
            <a:pPr marL="457200" indent="-457200">
              <a:buFont typeface="+mj-lt"/>
              <a:buAutoNum type="arabicPeriod"/>
            </a:pPr>
            <a:r>
              <a:rPr lang="en-GB" b="1" dirty="0">
                <a:solidFill>
                  <a:srgbClr val="0070C0"/>
                </a:solidFill>
              </a:rPr>
              <a:t>X is a super key.</a:t>
            </a:r>
          </a:p>
          <a:p>
            <a:pPr marL="457200" indent="-457200">
              <a:buFont typeface="+mj-lt"/>
              <a:buAutoNum type="arabicPeriod"/>
            </a:pPr>
            <a:r>
              <a:rPr lang="en-GB" b="1" dirty="0">
                <a:solidFill>
                  <a:srgbClr val="0070C0"/>
                </a:solidFill>
              </a:rPr>
              <a:t>Y is a prime attribute, i.e., each element of Y is part of some candidate key.</a:t>
            </a:r>
          </a:p>
          <a:p>
            <a:endParaRPr lang="en-IN" dirty="0"/>
          </a:p>
        </p:txBody>
      </p:sp>
    </p:spTree>
    <p:extLst>
      <p:ext uri="{BB962C8B-B14F-4D97-AF65-F5344CB8AC3E}">
        <p14:creationId xmlns:p14="http://schemas.microsoft.com/office/powerpoint/2010/main" val="28762588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823" y="669702"/>
            <a:ext cx="10239775" cy="347729"/>
          </a:xfrm>
        </p:spPr>
        <p:txBody>
          <a:bodyPr>
            <a:normAutofit fontScale="90000"/>
          </a:bodyPr>
          <a:lstStyle/>
          <a:p>
            <a:pPr algn="l"/>
            <a:r>
              <a:rPr lang="en-IN" sz="2400" b="1" dirty="0" smtClean="0">
                <a:solidFill>
                  <a:srgbClr val="C00000"/>
                </a:solidFill>
              </a:rPr>
              <a:t>Example:</a:t>
            </a:r>
            <a:endParaRPr lang="en-IN" sz="2400" b="1" dirty="0">
              <a:solidFill>
                <a:srgbClr val="C0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71997207"/>
              </p:ext>
            </p:extLst>
          </p:nvPr>
        </p:nvGraphicFramePr>
        <p:xfrm>
          <a:off x="2665926" y="669702"/>
          <a:ext cx="8525815" cy="2636520"/>
        </p:xfrm>
        <a:graphic>
          <a:graphicData uri="http://schemas.openxmlformats.org/drawingml/2006/table">
            <a:tbl>
              <a:tblPr/>
              <a:tblGrid>
                <a:gridCol w="1705163"/>
                <a:gridCol w="1705163"/>
                <a:gridCol w="1705163"/>
                <a:gridCol w="1705163"/>
                <a:gridCol w="1705163"/>
              </a:tblGrid>
              <a:tr h="493789">
                <a:tc>
                  <a:txBody>
                    <a:bodyPr/>
                    <a:lstStyle/>
                    <a:p>
                      <a:pPr algn="l" fontAlgn="t"/>
                      <a:r>
                        <a:rPr lang="en-IN" dirty="0">
                          <a:solidFill>
                            <a:srgbClr val="000000"/>
                          </a:solidFill>
                          <a:effectLst/>
                          <a:latin typeface="times new roman" panose="02020603050405020304" pitchFamily="18" charset="0"/>
                        </a:rPr>
                        <a:t>EMP_ID</a:t>
                      </a:r>
                    </a:p>
                  </a:txBody>
                  <a:tcPr marL="114300" marR="114300" marT="114300" marB="114300">
                    <a:lnL w="9525" cap="flat" cmpd="sng" algn="ctr">
                      <a:solidFill>
                        <a:srgbClr val="20D913"/>
                      </a:solidFill>
                      <a:prstDash val="solid"/>
                      <a:round/>
                      <a:headEnd type="none" w="med" len="med"/>
                      <a:tailEnd type="none" w="med" len="med"/>
                    </a:lnL>
                    <a:lnR w="9525" cap="flat" cmpd="sng" algn="ctr">
                      <a:solidFill>
                        <a:srgbClr val="20D913"/>
                      </a:solidFill>
                      <a:prstDash val="solid"/>
                      <a:round/>
                      <a:headEnd type="none" w="med" len="med"/>
                      <a:tailEnd type="none" w="med" len="med"/>
                    </a:lnR>
                    <a:lnT w="9525" cap="flat" cmpd="sng" algn="ctr">
                      <a:solidFill>
                        <a:srgbClr val="20D91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EMP_NAME</a:t>
                      </a:r>
                    </a:p>
                  </a:txBody>
                  <a:tcPr marL="114300" marR="114300" marT="114300" marB="114300">
                    <a:lnL w="9525" cap="flat" cmpd="sng" algn="ctr">
                      <a:solidFill>
                        <a:srgbClr val="20D913"/>
                      </a:solidFill>
                      <a:prstDash val="solid"/>
                      <a:round/>
                      <a:headEnd type="none" w="med" len="med"/>
                      <a:tailEnd type="none" w="med" len="med"/>
                    </a:lnL>
                    <a:lnR w="9525" cap="flat" cmpd="sng" algn="ctr">
                      <a:solidFill>
                        <a:srgbClr val="20D913"/>
                      </a:solidFill>
                      <a:prstDash val="solid"/>
                      <a:round/>
                      <a:headEnd type="none" w="med" len="med"/>
                      <a:tailEnd type="none" w="med" len="med"/>
                    </a:lnR>
                    <a:lnT w="9525" cap="flat" cmpd="sng" algn="ctr">
                      <a:solidFill>
                        <a:srgbClr val="20D91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EMP_ZIP</a:t>
                      </a:r>
                    </a:p>
                  </a:txBody>
                  <a:tcPr marL="114300" marR="114300" marT="114300" marB="114300">
                    <a:lnL w="9525" cap="flat" cmpd="sng" algn="ctr">
                      <a:solidFill>
                        <a:srgbClr val="20D913"/>
                      </a:solidFill>
                      <a:prstDash val="solid"/>
                      <a:round/>
                      <a:headEnd type="none" w="med" len="med"/>
                      <a:tailEnd type="none" w="med" len="med"/>
                    </a:lnL>
                    <a:lnR w="9525" cap="flat" cmpd="sng" algn="ctr">
                      <a:solidFill>
                        <a:srgbClr val="20D913"/>
                      </a:solidFill>
                      <a:prstDash val="solid"/>
                      <a:round/>
                      <a:headEnd type="none" w="med" len="med"/>
                      <a:tailEnd type="none" w="med" len="med"/>
                    </a:lnR>
                    <a:lnT w="9525" cap="flat" cmpd="sng" algn="ctr">
                      <a:solidFill>
                        <a:srgbClr val="20D91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EMP_STATE</a:t>
                      </a:r>
                    </a:p>
                  </a:txBody>
                  <a:tcPr marL="114300" marR="114300" marT="114300" marB="114300">
                    <a:lnL w="9525" cap="flat" cmpd="sng" algn="ctr">
                      <a:solidFill>
                        <a:srgbClr val="20D913"/>
                      </a:solidFill>
                      <a:prstDash val="solid"/>
                      <a:round/>
                      <a:headEnd type="none" w="med" len="med"/>
                      <a:tailEnd type="none" w="med" len="med"/>
                    </a:lnL>
                    <a:lnR w="9525" cap="flat" cmpd="sng" algn="ctr">
                      <a:solidFill>
                        <a:srgbClr val="20D913"/>
                      </a:solidFill>
                      <a:prstDash val="solid"/>
                      <a:round/>
                      <a:headEnd type="none" w="med" len="med"/>
                      <a:tailEnd type="none" w="med" len="med"/>
                    </a:lnR>
                    <a:lnT w="9525" cap="flat" cmpd="sng" algn="ctr">
                      <a:solidFill>
                        <a:srgbClr val="20D91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EMP_CITY</a:t>
                      </a:r>
                    </a:p>
                  </a:txBody>
                  <a:tcPr marL="114300" marR="114300" marT="114300" marB="114300">
                    <a:lnL w="9525" cap="flat" cmpd="sng" algn="ctr">
                      <a:solidFill>
                        <a:srgbClr val="20D913"/>
                      </a:solidFill>
                      <a:prstDash val="solid"/>
                      <a:round/>
                      <a:headEnd type="none" w="med" len="med"/>
                      <a:tailEnd type="none" w="med" len="med"/>
                    </a:lnL>
                    <a:lnR w="9525" cap="flat" cmpd="sng" algn="ctr">
                      <a:solidFill>
                        <a:srgbClr val="20D913"/>
                      </a:solidFill>
                      <a:prstDash val="solid"/>
                      <a:round/>
                      <a:headEnd type="none" w="med" len="med"/>
                      <a:tailEnd type="none" w="med" len="med"/>
                    </a:lnR>
                    <a:lnT w="9525" cap="flat" cmpd="sng" algn="ctr">
                      <a:solidFill>
                        <a:srgbClr val="20D91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418973">
                <a:tc>
                  <a:txBody>
                    <a:bodyPr/>
                    <a:lstStyle/>
                    <a:p>
                      <a:pPr algn="l" fontAlgn="t"/>
                      <a:r>
                        <a:rPr lang="en-IN" dirty="0">
                          <a:solidFill>
                            <a:srgbClr val="000000"/>
                          </a:solidFill>
                          <a:effectLst/>
                          <a:latin typeface="verdana" panose="020B0604030504040204" pitchFamily="34" charset="0"/>
                        </a:rPr>
                        <a:t>222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Harry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panose="020B0604030504040204" pitchFamily="34" charset="0"/>
                        </a:rPr>
                        <a:t>201010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UP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panose="020B0604030504040204" pitchFamily="34" charset="0"/>
                        </a:rPr>
                        <a:t>Noida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18973">
                <a:tc>
                  <a:txBody>
                    <a:bodyPr/>
                    <a:lstStyle/>
                    <a:p>
                      <a:pPr algn="l" fontAlgn="t"/>
                      <a:r>
                        <a:rPr lang="en-IN">
                          <a:solidFill>
                            <a:srgbClr val="000000"/>
                          </a:solidFill>
                          <a:effectLst/>
                          <a:latin typeface="verdana" panose="020B0604030504040204" pitchFamily="34" charset="0"/>
                        </a:rPr>
                        <a:t>333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Stephan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02228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US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Boston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18973">
                <a:tc>
                  <a:txBody>
                    <a:bodyPr/>
                    <a:lstStyle/>
                    <a:p>
                      <a:pPr algn="l" fontAlgn="t"/>
                      <a:r>
                        <a:rPr lang="en-IN">
                          <a:solidFill>
                            <a:srgbClr val="000000"/>
                          </a:solidFill>
                          <a:effectLst/>
                          <a:latin typeface="verdana" panose="020B0604030504040204" pitchFamily="34" charset="0"/>
                        </a:rPr>
                        <a:t>444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Lan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60007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US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panose="020B0604030504040204" pitchFamily="34" charset="0"/>
                        </a:rPr>
                        <a:t>Chicago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18973">
                <a:tc>
                  <a:txBody>
                    <a:bodyPr/>
                    <a:lstStyle/>
                    <a:p>
                      <a:pPr algn="l" fontAlgn="t"/>
                      <a:r>
                        <a:rPr lang="en-IN" dirty="0">
                          <a:solidFill>
                            <a:srgbClr val="000000"/>
                          </a:solidFill>
                          <a:effectLst/>
                          <a:latin typeface="verdana" panose="020B0604030504040204" pitchFamily="34" charset="0"/>
                        </a:rPr>
                        <a:t>555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Katharine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06389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UK</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Norwich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18973">
                <a:tc>
                  <a:txBody>
                    <a:bodyPr/>
                    <a:lstStyle/>
                    <a:p>
                      <a:pPr algn="l" fontAlgn="t"/>
                      <a:r>
                        <a:rPr lang="en-IN">
                          <a:solidFill>
                            <a:srgbClr val="000000"/>
                          </a:solidFill>
                          <a:effectLst/>
                          <a:latin typeface="verdana" panose="020B0604030504040204" pitchFamily="34" charset="0"/>
                        </a:rPr>
                        <a:t>666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John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462007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MP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panose="020B0604030504040204" pitchFamily="34" charset="0"/>
                        </a:rPr>
                        <a:t>Bhopal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772732" y="3088298"/>
            <a:ext cx="10444767" cy="32778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Verdana" panose="020B0604030504040204" pitchFamily="34" charset="0"/>
              </a:rPr>
              <a:t>EMPLOYEE_DETAIL table:</a:t>
            </a:r>
            <a:endParaRPr kumimoji="0" lang="en-US" sz="900" b="0" i="0" u="none" strike="noStrike" cap="none" normalizeH="0" baseline="0" dirty="0" smtClean="0">
              <a:ln>
                <a:noFill/>
              </a:ln>
              <a:solidFill>
                <a:srgbClr val="000000"/>
              </a:solidFill>
              <a:effectLst/>
              <a:latin typeface="Verdana" panose="020B0604030504040204" pitchFamily="34" charset="0"/>
            </a:endParaRPr>
          </a:p>
          <a:p>
            <a:r>
              <a:rPr lang="en-GB" b="1" dirty="0"/>
              <a:t>Super key in the table above:</a:t>
            </a:r>
            <a:endParaRPr lang="en-GB" dirty="0"/>
          </a:p>
          <a:p>
            <a:r>
              <a:rPr lang="en-GB" dirty="0"/>
              <a:t>{EMP_ID}, {EMP_ID, EMP_NAME}, {EMP_ID, EMP_NAME, EMP_ZIP}....so on  </a:t>
            </a:r>
          </a:p>
          <a:p>
            <a:r>
              <a:rPr lang="en-GB" b="1" dirty="0"/>
              <a:t>Candidate key:</a:t>
            </a:r>
            <a:r>
              <a:rPr lang="en-GB" dirty="0"/>
              <a:t> {EMP_ID}</a:t>
            </a:r>
          </a:p>
          <a:p>
            <a:r>
              <a:rPr lang="en-GB" b="1" dirty="0"/>
              <a:t>Non-prime attributes:</a:t>
            </a:r>
            <a:r>
              <a:rPr lang="en-GB" dirty="0"/>
              <a:t> In the given table, all attributes except EMP_ID are non-prime.</a:t>
            </a:r>
          </a:p>
          <a:p>
            <a:r>
              <a:rPr lang="en-GB" dirty="0"/>
              <a:t>Here, EMP_STATE &amp; EMP_CITY dependent on EMP_ZIP and EMP_ZIP dependent on EMP_ID. The non-prime attributes (EMP_STATE, EMP_CITY) transitively dependent on super key(EMP_ID). It violates the rule of third normal form.</a:t>
            </a:r>
          </a:p>
          <a:p>
            <a:r>
              <a:rPr lang="en-GB" dirty="0"/>
              <a:t>That's why we need to move the EMP_CITY and EMP_STATE to the new &lt;EMPLOYEE_ZIP&gt; table, with EMP_ZIP as a Primary key.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29012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042958621"/>
              </p:ext>
            </p:extLst>
          </p:nvPr>
        </p:nvGraphicFramePr>
        <p:xfrm>
          <a:off x="2884867" y="618186"/>
          <a:ext cx="8365500" cy="2636520"/>
        </p:xfrm>
        <a:graphic>
          <a:graphicData uri="http://schemas.openxmlformats.org/drawingml/2006/table">
            <a:tbl>
              <a:tblPr/>
              <a:tblGrid>
                <a:gridCol w="2788500"/>
                <a:gridCol w="2788500"/>
                <a:gridCol w="2788500"/>
              </a:tblGrid>
              <a:tr h="442199">
                <a:tc>
                  <a:txBody>
                    <a:bodyPr/>
                    <a:lstStyle/>
                    <a:p>
                      <a:pPr algn="l" fontAlgn="t"/>
                      <a:r>
                        <a:rPr lang="en-IN">
                          <a:solidFill>
                            <a:srgbClr val="000000"/>
                          </a:solidFill>
                          <a:effectLst/>
                          <a:latin typeface="times new roman" panose="02020603050405020304" pitchFamily="18" charset="0"/>
                        </a:rPr>
                        <a:t>EMP_ID</a:t>
                      </a:r>
                    </a:p>
                  </a:txBody>
                  <a:tcPr marL="114300" marR="114300" marT="114300" marB="114300">
                    <a:lnL w="9525" cap="flat" cmpd="sng" algn="ctr">
                      <a:solidFill>
                        <a:srgbClr val="600AC8"/>
                      </a:solidFill>
                      <a:prstDash val="solid"/>
                      <a:round/>
                      <a:headEnd type="none" w="med" len="med"/>
                      <a:tailEnd type="none" w="med" len="med"/>
                    </a:lnL>
                    <a:lnR w="9525" cap="flat" cmpd="sng" algn="ctr">
                      <a:solidFill>
                        <a:srgbClr val="600AC8"/>
                      </a:solidFill>
                      <a:prstDash val="solid"/>
                      <a:round/>
                      <a:headEnd type="none" w="med" len="med"/>
                      <a:tailEnd type="none" w="med" len="med"/>
                    </a:lnR>
                    <a:lnT w="9525" cap="flat" cmpd="sng" algn="ctr">
                      <a:solidFill>
                        <a:srgbClr val="600AC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EMP_NAME</a:t>
                      </a:r>
                    </a:p>
                  </a:txBody>
                  <a:tcPr marL="114300" marR="114300" marT="114300" marB="114300">
                    <a:lnL w="9525" cap="flat" cmpd="sng" algn="ctr">
                      <a:solidFill>
                        <a:srgbClr val="600AC8"/>
                      </a:solidFill>
                      <a:prstDash val="solid"/>
                      <a:round/>
                      <a:headEnd type="none" w="med" len="med"/>
                      <a:tailEnd type="none" w="med" len="med"/>
                    </a:lnL>
                    <a:lnR w="9525" cap="flat" cmpd="sng" algn="ctr">
                      <a:solidFill>
                        <a:srgbClr val="600AC8"/>
                      </a:solidFill>
                      <a:prstDash val="solid"/>
                      <a:round/>
                      <a:headEnd type="none" w="med" len="med"/>
                      <a:tailEnd type="none" w="med" len="med"/>
                    </a:lnR>
                    <a:lnT w="9525" cap="flat" cmpd="sng" algn="ctr">
                      <a:solidFill>
                        <a:srgbClr val="600AC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EMP_ZIP</a:t>
                      </a:r>
                    </a:p>
                  </a:txBody>
                  <a:tcPr marL="114300" marR="114300" marT="114300" marB="114300">
                    <a:lnL w="9525" cap="flat" cmpd="sng" algn="ctr">
                      <a:solidFill>
                        <a:srgbClr val="600AC8"/>
                      </a:solidFill>
                      <a:prstDash val="solid"/>
                      <a:round/>
                      <a:headEnd type="none" w="med" len="med"/>
                      <a:tailEnd type="none" w="med" len="med"/>
                    </a:lnL>
                    <a:lnR w="9525" cap="flat" cmpd="sng" algn="ctr">
                      <a:solidFill>
                        <a:srgbClr val="600AC8"/>
                      </a:solidFill>
                      <a:prstDash val="solid"/>
                      <a:round/>
                      <a:headEnd type="none" w="med" len="med"/>
                      <a:tailEnd type="none" w="med" len="med"/>
                    </a:lnR>
                    <a:lnT w="9525" cap="flat" cmpd="sng" algn="ctr">
                      <a:solidFill>
                        <a:srgbClr val="600AC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375200">
                <a:tc>
                  <a:txBody>
                    <a:bodyPr/>
                    <a:lstStyle/>
                    <a:p>
                      <a:pPr algn="l" fontAlgn="t"/>
                      <a:r>
                        <a:rPr lang="en-IN">
                          <a:solidFill>
                            <a:srgbClr val="000000"/>
                          </a:solidFill>
                          <a:effectLst/>
                          <a:latin typeface="verdana" panose="020B0604030504040204" pitchFamily="34" charset="0"/>
                        </a:rPr>
                        <a:t>222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Harry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201010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75200">
                <a:tc>
                  <a:txBody>
                    <a:bodyPr/>
                    <a:lstStyle/>
                    <a:p>
                      <a:pPr algn="l" fontAlgn="t"/>
                      <a:r>
                        <a:rPr lang="en-IN">
                          <a:solidFill>
                            <a:srgbClr val="000000"/>
                          </a:solidFill>
                          <a:effectLst/>
                          <a:latin typeface="verdana" panose="020B0604030504040204" pitchFamily="34" charset="0"/>
                        </a:rPr>
                        <a:t>333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Stephan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02228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75200">
                <a:tc>
                  <a:txBody>
                    <a:bodyPr/>
                    <a:lstStyle/>
                    <a:p>
                      <a:pPr algn="l" fontAlgn="t"/>
                      <a:r>
                        <a:rPr lang="en-IN">
                          <a:solidFill>
                            <a:srgbClr val="000000"/>
                          </a:solidFill>
                          <a:effectLst/>
                          <a:latin typeface="verdana" panose="020B0604030504040204" pitchFamily="34" charset="0"/>
                        </a:rPr>
                        <a:t>444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err="1">
                          <a:solidFill>
                            <a:srgbClr val="000000"/>
                          </a:solidFill>
                          <a:effectLst/>
                          <a:latin typeface="verdana" panose="020B0604030504040204" pitchFamily="34" charset="0"/>
                        </a:rPr>
                        <a:t>Lan</a:t>
                      </a:r>
                      <a:endParaRPr lang="en-IN" dirty="0">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60007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75200">
                <a:tc>
                  <a:txBody>
                    <a:bodyPr/>
                    <a:lstStyle/>
                    <a:p>
                      <a:pPr algn="l" fontAlgn="t"/>
                      <a:r>
                        <a:rPr lang="en-IN">
                          <a:solidFill>
                            <a:srgbClr val="000000"/>
                          </a:solidFill>
                          <a:effectLst/>
                          <a:latin typeface="verdana" panose="020B0604030504040204" pitchFamily="34" charset="0"/>
                        </a:rPr>
                        <a:t>555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Katharine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06389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75200">
                <a:tc>
                  <a:txBody>
                    <a:bodyPr/>
                    <a:lstStyle/>
                    <a:p>
                      <a:pPr algn="l" fontAlgn="t"/>
                      <a:r>
                        <a:rPr lang="en-IN">
                          <a:solidFill>
                            <a:srgbClr val="000000"/>
                          </a:solidFill>
                          <a:effectLst/>
                          <a:latin typeface="verdana" panose="020B0604030504040204" pitchFamily="34" charset="0"/>
                        </a:rPr>
                        <a:t>666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John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panose="020B0604030504040204" pitchFamily="34" charset="0"/>
                        </a:rPr>
                        <a:t>462007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flipH="1">
            <a:off x="1133341" y="609019"/>
            <a:ext cx="1558344" cy="7848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Verdana" panose="020B0604030504040204" pitchFamily="34" charset="0"/>
              </a:rPr>
              <a:t>EMPLOYEE table:</a:t>
            </a:r>
            <a:endParaRPr kumimoji="0" lang="en-US" sz="9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130" y="3377559"/>
            <a:ext cx="9890973" cy="2781688"/>
          </a:xfrm>
          <a:prstGeom prst="rect">
            <a:avLst/>
          </a:prstGeom>
        </p:spPr>
      </p:pic>
    </p:spTree>
    <p:extLst>
      <p:ext uri="{BB962C8B-B14F-4D97-AF65-F5344CB8AC3E}">
        <p14:creationId xmlns:p14="http://schemas.microsoft.com/office/powerpoint/2010/main" val="28673537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823" y="528035"/>
            <a:ext cx="10239775" cy="618186"/>
          </a:xfrm>
        </p:spPr>
        <p:txBody>
          <a:bodyPr>
            <a:normAutofit/>
          </a:bodyPr>
          <a:lstStyle/>
          <a:p>
            <a:pPr algn="l"/>
            <a:r>
              <a:rPr lang="en-IN" sz="2400" b="1" i="1" u="sng" dirty="0" smtClean="0">
                <a:solidFill>
                  <a:srgbClr val="C00000"/>
                </a:solidFill>
              </a:rPr>
              <a:t>Features of Good Relational Design:</a:t>
            </a:r>
            <a:endParaRPr lang="en-IN" sz="2400" b="1" i="1" u="sng" dirty="0">
              <a:solidFill>
                <a:srgbClr val="C00000"/>
              </a:solidFill>
            </a:endParaRPr>
          </a:p>
        </p:txBody>
      </p:sp>
      <p:sp>
        <p:nvSpPr>
          <p:cNvPr id="3" name="Content Placeholder 2"/>
          <p:cNvSpPr>
            <a:spLocks noGrp="1"/>
          </p:cNvSpPr>
          <p:nvPr>
            <p:ph idx="1"/>
          </p:nvPr>
        </p:nvSpPr>
        <p:spPr>
          <a:xfrm>
            <a:off x="940158" y="1146221"/>
            <a:ext cx="10393250" cy="5009880"/>
          </a:xfrm>
        </p:spPr>
        <p:txBody>
          <a:bodyPr/>
          <a:lstStyle/>
          <a:p>
            <a:r>
              <a:rPr lang="en-IN" b="1" dirty="0" smtClean="0">
                <a:solidFill>
                  <a:srgbClr val="C00000"/>
                </a:solidFill>
              </a:rPr>
              <a:t>Schema Refinement </a:t>
            </a:r>
            <a:r>
              <a:rPr lang="en-IN" dirty="0" smtClean="0"/>
              <a:t>:</a:t>
            </a:r>
            <a:r>
              <a:rPr lang="en-GB" b="1" dirty="0">
                <a:solidFill>
                  <a:srgbClr val="0070C0"/>
                </a:solidFill>
              </a:rPr>
              <a:t>checking tables for redundancies and anomalies</a:t>
            </a:r>
            <a:endParaRPr lang="en-IN" b="1" dirty="0" smtClean="0">
              <a:solidFill>
                <a:srgbClr val="0070C0"/>
              </a:solidFill>
            </a:endParaRPr>
          </a:p>
          <a:p>
            <a:r>
              <a:rPr lang="en-IN" b="1" dirty="0" smtClean="0">
                <a:solidFill>
                  <a:srgbClr val="C00000"/>
                </a:solidFill>
              </a:rPr>
              <a:t>Anomalies</a:t>
            </a:r>
            <a:r>
              <a:rPr lang="en-IN" dirty="0" smtClean="0"/>
              <a:t>: </a:t>
            </a:r>
            <a:r>
              <a:rPr lang="en-GB" dirty="0"/>
              <a:t>a deviation from the common rule, type, arrangement, or form. an anomalous person or thing; one that is abnormal or does not fit in</a:t>
            </a:r>
            <a:endParaRPr lang="en-IN" dirty="0" smtClean="0"/>
          </a:p>
          <a:p>
            <a:r>
              <a:rPr lang="en-GB" sz="2800" dirty="0"/>
              <a:t>Let’s see an example of redundancies and anomalies. Consider the following table where the client’s name is the primary </a:t>
            </a:r>
            <a:r>
              <a:rPr lang="en-GB" sz="2800" dirty="0" smtClean="0"/>
              <a:t>key:</a:t>
            </a:r>
            <a:endParaRPr lang="en-GB" sz="2800" dirty="0"/>
          </a:p>
          <a:p>
            <a:r>
              <a:rPr lang="en-GB" dirty="0">
                <a:hlinkClick r:id="rId2"/>
              </a:rPr>
              <a:t/>
            </a:r>
            <a:br>
              <a:rPr lang="en-GB" dirty="0">
                <a:hlinkClick r:id="rId2"/>
              </a:rPr>
            </a:br>
            <a:endParaRPr lang="en-IN" dirty="0"/>
          </a:p>
        </p:txBody>
      </p:sp>
      <p:pic>
        <p:nvPicPr>
          <p:cNvPr id="4" name="Picture 3"/>
          <p:cNvPicPr>
            <a:picLocks noChangeAspect="1"/>
          </p:cNvPicPr>
          <p:nvPr/>
        </p:nvPicPr>
        <p:blipFill>
          <a:blip r:embed="rId3"/>
          <a:stretch>
            <a:fillRect/>
          </a:stretch>
        </p:blipFill>
        <p:spPr>
          <a:xfrm>
            <a:off x="1931830" y="3464417"/>
            <a:ext cx="8062175" cy="2691684"/>
          </a:xfrm>
          <a:prstGeom prst="rect">
            <a:avLst/>
          </a:prstGeom>
        </p:spPr>
      </p:pic>
    </p:spTree>
    <p:extLst>
      <p:ext uri="{BB962C8B-B14F-4D97-AF65-F5344CB8AC3E}">
        <p14:creationId xmlns:p14="http://schemas.microsoft.com/office/powerpoint/2010/main" val="39149045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943" y="656824"/>
            <a:ext cx="10818253" cy="888641"/>
          </a:xfrm>
        </p:spPr>
        <p:txBody>
          <a:bodyPr>
            <a:normAutofit fontScale="90000"/>
          </a:bodyPr>
          <a:lstStyle/>
          <a:p>
            <a:pPr algn="l"/>
            <a:r>
              <a:rPr lang="en-IN" sz="2800" b="1" dirty="0">
                <a:solidFill>
                  <a:srgbClr val="C00000"/>
                </a:solidFill>
              </a:rPr>
              <a:t>Boyce </a:t>
            </a:r>
            <a:r>
              <a:rPr lang="en-IN" sz="2800" b="1" dirty="0" err="1">
                <a:solidFill>
                  <a:srgbClr val="C00000"/>
                </a:solidFill>
              </a:rPr>
              <a:t>Codd</a:t>
            </a:r>
            <a:r>
              <a:rPr lang="en-IN" sz="2800" b="1" dirty="0">
                <a:solidFill>
                  <a:srgbClr val="C00000"/>
                </a:solidFill>
              </a:rPr>
              <a:t> normal form (BCNF)</a:t>
            </a:r>
            <a:br>
              <a:rPr lang="en-IN" sz="2800" b="1" dirty="0">
                <a:solidFill>
                  <a:srgbClr val="C00000"/>
                </a:solidFill>
              </a:rPr>
            </a:br>
            <a:endParaRPr lang="en-IN" sz="2800" b="1" dirty="0">
              <a:solidFill>
                <a:srgbClr val="C00000"/>
              </a:solidFill>
            </a:endParaRPr>
          </a:p>
        </p:txBody>
      </p:sp>
      <p:sp>
        <p:nvSpPr>
          <p:cNvPr id="3" name="Content Placeholder 2"/>
          <p:cNvSpPr>
            <a:spLocks noGrp="1"/>
          </p:cNvSpPr>
          <p:nvPr>
            <p:ph idx="1"/>
          </p:nvPr>
        </p:nvSpPr>
        <p:spPr>
          <a:xfrm>
            <a:off x="779170" y="1313645"/>
            <a:ext cx="10547797" cy="4703891"/>
          </a:xfrm>
        </p:spPr>
        <p:txBody>
          <a:bodyPr/>
          <a:lstStyle/>
          <a:p>
            <a:pPr algn="just"/>
            <a:r>
              <a:rPr lang="en-GB" b="1" dirty="0"/>
              <a:t>Boyce and </a:t>
            </a:r>
            <a:r>
              <a:rPr lang="en-GB" b="1" dirty="0" err="1"/>
              <a:t>Codd</a:t>
            </a:r>
            <a:r>
              <a:rPr lang="en-GB" b="1" dirty="0"/>
              <a:t> Normal Form</a:t>
            </a:r>
            <a:r>
              <a:rPr lang="en-GB" dirty="0"/>
              <a:t> is a higher version of the Third Normal form. This form deals with certain type of anomaly that is not handled by 3NF. A 3NF table which does not have multiple overlapping candidate keys is said to be in BCNF. For a table to be in BCNF, following conditions must be satisfied:</a:t>
            </a:r>
          </a:p>
          <a:p>
            <a:pPr algn="just"/>
            <a:r>
              <a:rPr lang="en-GB" dirty="0"/>
              <a:t>R must be in 3rd Normal </a:t>
            </a:r>
            <a:r>
              <a:rPr lang="en-GB" dirty="0" smtClean="0"/>
              <a:t>Form.</a:t>
            </a:r>
            <a:endParaRPr lang="en-GB" dirty="0"/>
          </a:p>
          <a:p>
            <a:r>
              <a:rPr lang="en-GB" dirty="0"/>
              <a:t>and, for each functional dependency ( X → Y ), X should be a super Key.</a:t>
            </a:r>
          </a:p>
          <a:p>
            <a:r>
              <a:rPr lang="en-GB" dirty="0"/>
              <a:t>For BCNF, the table should be in 3NF, and for every FD, LHS is super </a:t>
            </a:r>
            <a:r>
              <a:rPr lang="en-GB" dirty="0" smtClean="0"/>
              <a:t>key.</a:t>
            </a:r>
          </a:p>
          <a:p>
            <a:r>
              <a:rPr lang="en-GB" b="1" dirty="0"/>
              <a:t>Example:</a:t>
            </a:r>
            <a:r>
              <a:rPr lang="en-GB" dirty="0"/>
              <a:t> Let's assume there is a company where employees work in more than one department.</a:t>
            </a:r>
            <a:endParaRPr lang="en-IN" dirty="0"/>
          </a:p>
        </p:txBody>
      </p:sp>
    </p:spTree>
    <p:extLst>
      <p:ext uri="{BB962C8B-B14F-4D97-AF65-F5344CB8AC3E}">
        <p14:creationId xmlns:p14="http://schemas.microsoft.com/office/powerpoint/2010/main" val="4057274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4857" y="798491"/>
            <a:ext cx="9800822" cy="2485622"/>
          </a:xfrm>
        </p:spPr>
      </p:pic>
      <p:sp>
        <p:nvSpPr>
          <p:cNvPr id="5" name="Rectangle 4"/>
          <p:cNvSpPr/>
          <p:nvPr/>
        </p:nvSpPr>
        <p:spPr>
          <a:xfrm>
            <a:off x="927279" y="3105835"/>
            <a:ext cx="10161431" cy="3508653"/>
          </a:xfrm>
          <a:prstGeom prst="rect">
            <a:avLst/>
          </a:prstGeom>
        </p:spPr>
        <p:txBody>
          <a:bodyPr wrap="square">
            <a:spAutoFit/>
          </a:bodyPr>
          <a:lstStyle/>
          <a:p>
            <a:pPr>
              <a:lnSpc>
                <a:spcPct val="150000"/>
              </a:lnSpc>
            </a:pPr>
            <a:endParaRPr lang="en-GB" b="1" dirty="0" smtClean="0"/>
          </a:p>
          <a:p>
            <a:pPr>
              <a:lnSpc>
                <a:spcPct val="150000"/>
              </a:lnSpc>
            </a:pPr>
            <a:r>
              <a:rPr lang="en-GB" b="1" dirty="0" smtClean="0"/>
              <a:t>In </a:t>
            </a:r>
            <a:r>
              <a:rPr lang="en-GB" b="1" dirty="0"/>
              <a:t>the above table Functional dependencies are as follows</a:t>
            </a:r>
            <a:r>
              <a:rPr lang="en-GB" b="1" dirty="0" smtClean="0"/>
              <a:t>:</a:t>
            </a:r>
          </a:p>
          <a:p>
            <a:pPr>
              <a:lnSpc>
                <a:spcPct val="150000"/>
              </a:lnSpc>
            </a:pPr>
            <a:r>
              <a:rPr lang="en-GB" dirty="0"/>
              <a:t>EMP_ID  →  EMP_COUNTRY  </a:t>
            </a:r>
          </a:p>
          <a:p>
            <a:pPr>
              <a:lnSpc>
                <a:spcPct val="150000"/>
              </a:lnSpc>
            </a:pPr>
            <a:r>
              <a:rPr lang="en-GB" dirty="0"/>
              <a:t>EMP_DEPT  →   {DEPT_TYPE, EMP_DEPT_NO}  </a:t>
            </a:r>
          </a:p>
          <a:p>
            <a:pPr>
              <a:lnSpc>
                <a:spcPct val="150000"/>
              </a:lnSpc>
            </a:pPr>
            <a:r>
              <a:rPr lang="en-GB" b="1" dirty="0"/>
              <a:t>Candidate key: {EMP-ID, EMP-DEPT}</a:t>
            </a:r>
            <a:endParaRPr lang="en-GB" dirty="0"/>
          </a:p>
          <a:p>
            <a:pPr>
              <a:lnSpc>
                <a:spcPct val="150000"/>
              </a:lnSpc>
            </a:pPr>
            <a:r>
              <a:rPr lang="en-GB" dirty="0"/>
              <a:t>The table is not in BCNF because neither EMP_DEPT nor EMP_ID alone are keys.</a:t>
            </a:r>
          </a:p>
          <a:p>
            <a:pPr>
              <a:lnSpc>
                <a:spcPct val="150000"/>
              </a:lnSpc>
            </a:pPr>
            <a:r>
              <a:rPr lang="en-GB" sz="2000" b="1" dirty="0">
                <a:solidFill>
                  <a:srgbClr val="C00000"/>
                </a:solidFill>
              </a:rPr>
              <a:t>To convert the given table into BCNF, we decompose it into three tables:</a:t>
            </a:r>
          </a:p>
          <a:p>
            <a:pPr>
              <a:lnSpc>
                <a:spcPct val="150000"/>
              </a:lnSpc>
            </a:pPr>
            <a:endParaRPr lang="en-IN" sz="2000" b="1" dirty="0">
              <a:solidFill>
                <a:srgbClr val="C00000"/>
              </a:solidFill>
            </a:endParaRPr>
          </a:p>
        </p:txBody>
      </p:sp>
    </p:spTree>
    <p:extLst>
      <p:ext uri="{BB962C8B-B14F-4D97-AF65-F5344CB8AC3E}">
        <p14:creationId xmlns:p14="http://schemas.microsoft.com/office/powerpoint/2010/main" val="12056225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0913" y="721217"/>
            <a:ext cx="10303097" cy="5154121"/>
          </a:xfrm>
        </p:spPr>
      </p:pic>
    </p:spTree>
    <p:extLst>
      <p:ext uri="{BB962C8B-B14F-4D97-AF65-F5344CB8AC3E}">
        <p14:creationId xmlns:p14="http://schemas.microsoft.com/office/powerpoint/2010/main" val="6978802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7127" y="708338"/>
            <a:ext cx="10573555" cy="5422005"/>
          </a:xfrm>
          <a:prstGeom prst="rect">
            <a:avLst/>
          </a:prstGeom>
        </p:spPr>
      </p:pic>
    </p:spTree>
    <p:extLst>
      <p:ext uri="{BB962C8B-B14F-4D97-AF65-F5344CB8AC3E}">
        <p14:creationId xmlns:p14="http://schemas.microsoft.com/office/powerpoint/2010/main" val="3838450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59" y="605308"/>
            <a:ext cx="10201139" cy="540912"/>
          </a:xfrm>
        </p:spPr>
        <p:txBody>
          <a:bodyPr>
            <a:normAutofit/>
          </a:bodyPr>
          <a:lstStyle/>
          <a:p>
            <a:pPr algn="l"/>
            <a:r>
              <a:rPr lang="en-IN" sz="2400" b="1" dirty="0" smtClean="0">
                <a:solidFill>
                  <a:srgbClr val="C00000"/>
                </a:solidFill>
              </a:rPr>
              <a:t>Fourth Normal Form ( 4NF)</a:t>
            </a:r>
            <a:endParaRPr lang="en-IN" sz="2400" b="1" dirty="0">
              <a:solidFill>
                <a:srgbClr val="C00000"/>
              </a:solidFill>
            </a:endParaRPr>
          </a:p>
        </p:txBody>
      </p:sp>
      <p:sp>
        <p:nvSpPr>
          <p:cNvPr id="3" name="Content Placeholder 2"/>
          <p:cNvSpPr>
            <a:spLocks noGrp="1"/>
          </p:cNvSpPr>
          <p:nvPr>
            <p:ph idx="1"/>
          </p:nvPr>
        </p:nvSpPr>
        <p:spPr>
          <a:xfrm>
            <a:off x="798490" y="1146220"/>
            <a:ext cx="10586434" cy="4729648"/>
          </a:xfrm>
        </p:spPr>
        <p:txBody>
          <a:bodyPr/>
          <a:lstStyle/>
          <a:p>
            <a:r>
              <a:rPr lang="en-GB" sz="2000" dirty="0"/>
              <a:t>A relation will be in 4NF if it is in Boyce </a:t>
            </a:r>
            <a:r>
              <a:rPr lang="en-GB" sz="2000" dirty="0" err="1"/>
              <a:t>Codd</a:t>
            </a:r>
            <a:r>
              <a:rPr lang="en-GB" sz="2000" dirty="0"/>
              <a:t> normal form and has no multi-valued dependency.</a:t>
            </a:r>
          </a:p>
          <a:p>
            <a:r>
              <a:rPr lang="en-GB" sz="2000" dirty="0"/>
              <a:t>For a dependency A → B, if for a single value of A, multiple values of B exists, then the relation will be a multi-valued dependency.</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490" y="2279561"/>
            <a:ext cx="10586433" cy="3915176"/>
          </a:xfrm>
          <a:prstGeom prst="rect">
            <a:avLst/>
          </a:prstGeom>
        </p:spPr>
      </p:pic>
    </p:spTree>
    <p:extLst>
      <p:ext uri="{BB962C8B-B14F-4D97-AF65-F5344CB8AC3E}">
        <p14:creationId xmlns:p14="http://schemas.microsoft.com/office/powerpoint/2010/main" val="20287498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4248" y="502276"/>
            <a:ext cx="10560676" cy="271744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248" y="3219718"/>
            <a:ext cx="10560675" cy="3065172"/>
          </a:xfrm>
          <a:prstGeom prst="rect">
            <a:avLst/>
          </a:prstGeom>
        </p:spPr>
      </p:pic>
    </p:spTree>
    <p:extLst>
      <p:ext uri="{BB962C8B-B14F-4D97-AF65-F5344CB8AC3E}">
        <p14:creationId xmlns:p14="http://schemas.microsoft.com/office/powerpoint/2010/main" val="19597743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065" y="631065"/>
            <a:ext cx="10252654" cy="334850"/>
          </a:xfrm>
        </p:spPr>
        <p:txBody>
          <a:bodyPr>
            <a:normAutofit fontScale="90000"/>
          </a:bodyPr>
          <a:lstStyle/>
          <a:p>
            <a:pPr algn="l"/>
            <a:r>
              <a:rPr lang="en-IN" sz="2400" b="1" dirty="0" smtClean="0">
                <a:solidFill>
                  <a:srgbClr val="C00000"/>
                </a:solidFill>
              </a:rPr>
              <a:t>Fifth Normal Form ( 5 NF)</a:t>
            </a:r>
            <a:endParaRPr lang="en-IN" sz="2400" b="1" dirty="0">
              <a:solidFill>
                <a:srgbClr val="C00000"/>
              </a:solidFill>
            </a:endParaRPr>
          </a:p>
        </p:txBody>
      </p:sp>
      <p:sp>
        <p:nvSpPr>
          <p:cNvPr id="3" name="Content Placeholder 2"/>
          <p:cNvSpPr>
            <a:spLocks noGrp="1"/>
          </p:cNvSpPr>
          <p:nvPr>
            <p:ph idx="1"/>
          </p:nvPr>
        </p:nvSpPr>
        <p:spPr>
          <a:xfrm>
            <a:off x="811368" y="965915"/>
            <a:ext cx="10573555" cy="4909953"/>
          </a:xfrm>
        </p:spPr>
        <p:txBody>
          <a:bodyPr/>
          <a:lstStyle/>
          <a:p>
            <a:r>
              <a:rPr lang="en-GB" sz="2000" dirty="0"/>
              <a:t>A relation is in 5NF if it is in 4NF and not contains any join dependency and joining should be lossless.</a:t>
            </a:r>
          </a:p>
          <a:p>
            <a:r>
              <a:rPr lang="en-GB" sz="2000" dirty="0"/>
              <a:t>5NF is satisfied when all the tables are broken into as many tables as possible in order to avoid redundancy.</a:t>
            </a:r>
          </a:p>
          <a:p>
            <a:r>
              <a:rPr lang="en-GB" sz="2000" dirty="0"/>
              <a:t>5NF is also known as Project-join normal form (PJ/NF).</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367" y="2871989"/>
            <a:ext cx="10573555" cy="3515931"/>
          </a:xfrm>
          <a:prstGeom prst="rect">
            <a:avLst/>
          </a:prstGeom>
        </p:spPr>
      </p:pic>
    </p:spTree>
    <p:extLst>
      <p:ext uri="{BB962C8B-B14F-4D97-AF65-F5344CB8AC3E}">
        <p14:creationId xmlns:p14="http://schemas.microsoft.com/office/powerpoint/2010/main" val="22576944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4096" y="656824"/>
            <a:ext cx="10560676" cy="248562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006" y="3296992"/>
            <a:ext cx="10444766" cy="2859109"/>
          </a:xfrm>
          <a:prstGeom prst="rect">
            <a:avLst/>
          </a:prstGeom>
        </p:spPr>
      </p:pic>
    </p:spTree>
    <p:extLst>
      <p:ext uri="{BB962C8B-B14F-4D97-AF65-F5344CB8AC3E}">
        <p14:creationId xmlns:p14="http://schemas.microsoft.com/office/powerpoint/2010/main" val="2543518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4248" y="721217"/>
            <a:ext cx="10431887" cy="4876501"/>
          </a:xfrm>
        </p:spPr>
      </p:pic>
    </p:spTree>
    <p:extLst>
      <p:ext uri="{BB962C8B-B14F-4D97-AF65-F5344CB8AC3E}">
        <p14:creationId xmlns:p14="http://schemas.microsoft.com/office/powerpoint/2010/main" val="19447484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08338"/>
            <a:ext cx="9601196" cy="309093"/>
          </a:xfrm>
        </p:spPr>
        <p:txBody>
          <a:bodyPr>
            <a:normAutofit fontScale="90000"/>
          </a:bodyPr>
          <a:lstStyle/>
          <a:p>
            <a:r>
              <a:rPr lang="en-IN" sz="2400" b="1" dirty="0" smtClean="0">
                <a:solidFill>
                  <a:srgbClr val="C00000"/>
                </a:solidFill>
              </a:rPr>
              <a:t>URL’s for All the Normal Forms</a:t>
            </a:r>
            <a:r>
              <a:rPr lang="en-IN" dirty="0" smtClean="0"/>
              <a:t>:</a:t>
            </a:r>
            <a:endParaRPr lang="en-IN" dirty="0"/>
          </a:p>
        </p:txBody>
      </p:sp>
      <p:sp>
        <p:nvSpPr>
          <p:cNvPr id="3" name="Content Placeholder 2"/>
          <p:cNvSpPr>
            <a:spLocks noGrp="1"/>
          </p:cNvSpPr>
          <p:nvPr>
            <p:ph idx="1"/>
          </p:nvPr>
        </p:nvSpPr>
        <p:spPr>
          <a:xfrm>
            <a:off x="1295401" y="1017431"/>
            <a:ext cx="9601196" cy="4858437"/>
          </a:xfrm>
        </p:spPr>
        <p:txBody>
          <a:bodyPr>
            <a:normAutofit/>
          </a:bodyPr>
          <a:lstStyle/>
          <a:p>
            <a:r>
              <a:rPr lang="en-IN" sz="2000" dirty="0"/>
              <a:t>1NF : https://youtu.be/mUtAPbb1ECM</a:t>
            </a:r>
            <a:endParaRPr lang="en-IN" sz="2000" dirty="0" smtClean="0"/>
          </a:p>
          <a:p>
            <a:r>
              <a:rPr lang="en-IN" sz="2000" dirty="0"/>
              <a:t>2NF : https://youtu.be/R7UblSu4744</a:t>
            </a:r>
            <a:endParaRPr lang="en-IN" sz="2000" dirty="0" smtClean="0"/>
          </a:p>
          <a:p>
            <a:r>
              <a:rPr lang="en-IN" sz="2000" dirty="0"/>
              <a:t>3NF : https://youtu.be/aAx_JoEDXQA</a:t>
            </a:r>
            <a:endParaRPr lang="en-IN" sz="2000" dirty="0" smtClean="0"/>
          </a:p>
          <a:p>
            <a:r>
              <a:rPr lang="en-IN" sz="2000" dirty="0"/>
              <a:t>BCNF : https://youtu.be/NNjUhvvwOrk</a:t>
            </a:r>
            <a:endParaRPr lang="en-IN" sz="2000" dirty="0" smtClean="0"/>
          </a:p>
          <a:p>
            <a:r>
              <a:rPr lang="en-IN" sz="2000" dirty="0"/>
              <a:t>4NF : https://youtu.be/OTCuykFHBeA</a:t>
            </a:r>
            <a:endParaRPr lang="en-IN" sz="2000" dirty="0" smtClean="0"/>
          </a:p>
          <a:p>
            <a:r>
              <a:rPr lang="en-IN" sz="2000" dirty="0" smtClean="0"/>
              <a:t>5NF </a:t>
            </a:r>
            <a:r>
              <a:rPr lang="en-IN" sz="2000" dirty="0"/>
              <a:t>: </a:t>
            </a:r>
            <a:r>
              <a:rPr lang="en-IN" sz="2000" dirty="0" smtClean="0"/>
              <a:t>https</a:t>
            </a:r>
            <a:r>
              <a:rPr lang="en-IN" sz="2000" dirty="0"/>
              <a:t>://youtu.be/mbj3HSK28Kk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732" y="3593206"/>
            <a:ext cx="10625071" cy="2730320"/>
          </a:xfrm>
          <a:prstGeom prst="rect">
            <a:avLst/>
          </a:prstGeom>
        </p:spPr>
      </p:pic>
    </p:spTree>
    <p:extLst>
      <p:ext uri="{BB962C8B-B14F-4D97-AF65-F5344CB8AC3E}">
        <p14:creationId xmlns:p14="http://schemas.microsoft.com/office/powerpoint/2010/main" val="33687771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248" y="579549"/>
            <a:ext cx="10431887" cy="5898524"/>
          </a:xfrm>
        </p:spPr>
        <p:txBody>
          <a:bodyPr>
            <a:normAutofit fontScale="85000" lnSpcReduction="20000"/>
          </a:bodyPr>
          <a:lstStyle/>
          <a:p>
            <a:r>
              <a:rPr lang="en-GB" dirty="0"/>
              <a:t>The table is presenting information on employees (sales reps) and their clients</a:t>
            </a:r>
            <a:r>
              <a:rPr lang="en-GB" dirty="0" smtClean="0"/>
              <a:t>.</a:t>
            </a:r>
          </a:p>
          <a:p>
            <a:r>
              <a:rPr lang="en-GB" dirty="0"/>
              <a:t>If we want to </a:t>
            </a:r>
            <a:r>
              <a:rPr lang="en-GB" b="1" dirty="0">
                <a:solidFill>
                  <a:srgbClr val="C00000"/>
                </a:solidFill>
              </a:rPr>
              <a:t>insert data</a:t>
            </a:r>
            <a:r>
              <a:rPr lang="en-GB" dirty="0"/>
              <a:t>, we notice that:</a:t>
            </a:r>
          </a:p>
          <a:p>
            <a:r>
              <a:rPr lang="en-GB" dirty="0"/>
              <a:t>each row requires an entry in the client field</a:t>
            </a:r>
          </a:p>
          <a:p>
            <a:r>
              <a:rPr lang="en-GB" dirty="0"/>
              <a:t>we can’t insert data for newly hired sales reps until they’ve been assigned to one or more clients</a:t>
            </a:r>
          </a:p>
          <a:p>
            <a:r>
              <a:rPr lang="en-GB" dirty="0"/>
              <a:t>if sales reps are in a training process, even if they’ve been already hired, they can’t actually join the database because they need to have a delegated client… unless “dummy” clients are created</a:t>
            </a:r>
            <a:r>
              <a:rPr lang="en-GB" dirty="0" smtClean="0"/>
              <a:t>.</a:t>
            </a:r>
          </a:p>
          <a:p>
            <a:r>
              <a:rPr lang="en-GB" dirty="0"/>
              <a:t>If we want to </a:t>
            </a:r>
            <a:r>
              <a:rPr lang="en-GB" b="1" dirty="0">
                <a:solidFill>
                  <a:srgbClr val="C00000"/>
                </a:solidFill>
              </a:rPr>
              <a:t>update data</a:t>
            </a:r>
            <a:r>
              <a:rPr lang="en-GB" dirty="0"/>
              <a:t>, we notice that:</a:t>
            </a:r>
          </a:p>
          <a:p>
            <a:r>
              <a:rPr lang="en-GB" dirty="0"/>
              <a:t>the sales reps name is repeated for each client.</a:t>
            </a:r>
          </a:p>
          <a:p>
            <a:r>
              <a:rPr lang="en-GB" dirty="0"/>
              <a:t>what if, for a given client, we misspelled the name of the sales reps Crosby instead of Cosby… how can we edit that without affecting all the sales reps called Crosby?</a:t>
            </a:r>
          </a:p>
          <a:p>
            <a:r>
              <a:rPr lang="en-GB" dirty="0"/>
              <a:t>If we want to </a:t>
            </a:r>
            <a:r>
              <a:rPr lang="en-GB" b="1" dirty="0">
                <a:solidFill>
                  <a:srgbClr val="C00000"/>
                </a:solidFill>
              </a:rPr>
              <a:t>delete data</a:t>
            </a:r>
            <a:r>
              <a:rPr lang="en-GB" dirty="0">
                <a:solidFill>
                  <a:srgbClr val="C00000"/>
                </a:solidFill>
              </a:rPr>
              <a:t>, </a:t>
            </a:r>
            <a:r>
              <a:rPr lang="en-GB" dirty="0"/>
              <a:t>what if Mary doesn’t have a client anymore because she’s taking a year off? We are forced to either</a:t>
            </a:r>
          </a:p>
          <a:p>
            <a:r>
              <a:rPr lang="en-GB" dirty="0"/>
              <a:t>create a dummy </a:t>
            </a:r>
            <a:r>
              <a:rPr lang="en-GB" dirty="0" smtClean="0"/>
              <a:t>client.</a:t>
            </a:r>
            <a:endParaRPr lang="en-GB" dirty="0"/>
          </a:p>
          <a:p>
            <a:r>
              <a:rPr lang="en-GB" dirty="0"/>
              <a:t>incorrectly showing her with a client she no longer handled</a:t>
            </a:r>
          </a:p>
          <a:p>
            <a:r>
              <a:rPr lang="en-GB" dirty="0"/>
              <a:t>delete Mary’s record (even if however she’s still an employee)</a:t>
            </a:r>
          </a:p>
          <a:p>
            <a:r>
              <a:rPr lang="en-GB" dirty="0"/>
              <a:t>notice we can not have “null” as a client since primary field keys cannot store null.</a:t>
            </a:r>
          </a:p>
          <a:p>
            <a:endParaRPr lang="en-GB" dirty="0"/>
          </a:p>
          <a:p>
            <a:endParaRPr lang="en-IN" dirty="0"/>
          </a:p>
        </p:txBody>
      </p:sp>
    </p:spTree>
    <p:extLst>
      <p:ext uri="{BB962C8B-B14F-4D97-AF65-F5344CB8AC3E}">
        <p14:creationId xmlns:p14="http://schemas.microsoft.com/office/powerpoint/2010/main" val="8748005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43944"/>
            <a:ext cx="9601196" cy="940157"/>
          </a:xfrm>
        </p:spPr>
        <p:txBody>
          <a:bodyPr>
            <a:normAutofit fontScale="90000"/>
          </a:bodyPr>
          <a:lstStyle/>
          <a:p>
            <a:r>
              <a:rPr lang="en-IN" sz="2700" b="1" dirty="0">
                <a:solidFill>
                  <a:srgbClr val="C00000"/>
                </a:solidFill>
              </a:rPr>
              <a:t>Relational Decomposition</a:t>
            </a:r>
            <a:r>
              <a:rPr lang="en-IN" dirty="0"/>
              <a:t/>
            </a:r>
            <a:br>
              <a:rPr lang="en-IN" dirty="0"/>
            </a:br>
            <a:endParaRPr lang="en-IN" dirty="0"/>
          </a:p>
        </p:txBody>
      </p:sp>
      <p:sp>
        <p:nvSpPr>
          <p:cNvPr id="3" name="Content Placeholder 2"/>
          <p:cNvSpPr>
            <a:spLocks noGrp="1"/>
          </p:cNvSpPr>
          <p:nvPr>
            <p:ph idx="1"/>
          </p:nvPr>
        </p:nvSpPr>
        <p:spPr>
          <a:xfrm>
            <a:off x="798490" y="1030310"/>
            <a:ext cx="10470524" cy="4845558"/>
          </a:xfrm>
        </p:spPr>
        <p:txBody>
          <a:bodyPr/>
          <a:lstStyle/>
          <a:p>
            <a:r>
              <a:rPr lang="en-GB" dirty="0"/>
              <a:t>When a relation in the relational model is not in appropriate normal form then the decomposition of a relation is required.</a:t>
            </a:r>
          </a:p>
          <a:p>
            <a:r>
              <a:rPr lang="en-GB" dirty="0"/>
              <a:t>In a database, it breaks the table into multiple tables.</a:t>
            </a:r>
          </a:p>
          <a:p>
            <a:r>
              <a:rPr lang="en-GB" dirty="0"/>
              <a:t>If the relation has no proper decomposition, then it may lead to problems like loss of information.</a:t>
            </a:r>
          </a:p>
          <a:p>
            <a:r>
              <a:rPr lang="en-GB" dirty="0"/>
              <a:t>Decomposition is used to eliminate some of the problems of bad design like anomalies, inconsistencies, and redundancy</a:t>
            </a:r>
            <a:r>
              <a:rPr lang="en-GB" dirty="0" smtClean="0"/>
              <a:t>.</a:t>
            </a:r>
          </a:p>
          <a:p>
            <a:endParaRPr lang="en-GB" dirty="0"/>
          </a:p>
          <a:p>
            <a:endParaRPr lang="en-IN" dirty="0"/>
          </a:p>
        </p:txBody>
      </p:sp>
      <p:pic>
        <p:nvPicPr>
          <p:cNvPr id="4" name="Picture 3"/>
          <p:cNvPicPr>
            <a:picLocks noChangeAspect="1"/>
          </p:cNvPicPr>
          <p:nvPr/>
        </p:nvPicPr>
        <p:blipFill>
          <a:blip r:embed="rId2"/>
          <a:stretch>
            <a:fillRect/>
          </a:stretch>
        </p:blipFill>
        <p:spPr>
          <a:xfrm>
            <a:off x="4029075" y="4095482"/>
            <a:ext cx="4133850" cy="2047740"/>
          </a:xfrm>
          <a:prstGeom prst="rect">
            <a:avLst/>
          </a:prstGeom>
        </p:spPr>
      </p:pic>
    </p:spTree>
    <p:extLst>
      <p:ext uri="{BB962C8B-B14F-4D97-AF65-F5344CB8AC3E}">
        <p14:creationId xmlns:p14="http://schemas.microsoft.com/office/powerpoint/2010/main" val="34908604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8490" y="746975"/>
            <a:ext cx="10560676" cy="5396248"/>
          </a:xfrm>
        </p:spPr>
        <p:txBody>
          <a:bodyPr>
            <a:normAutofit fontScale="85000" lnSpcReduction="20000"/>
          </a:bodyPr>
          <a:lstStyle/>
          <a:p>
            <a:r>
              <a:rPr lang="en-GB" b="1" dirty="0">
                <a:solidFill>
                  <a:srgbClr val="C00000"/>
                </a:solidFill>
              </a:rPr>
              <a:t>Lossless </a:t>
            </a:r>
            <a:r>
              <a:rPr lang="en-GB" b="1" dirty="0" smtClean="0">
                <a:solidFill>
                  <a:srgbClr val="C00000"/>
                </a:solidFill>
              </a:rPr>
              <a:t>Decomposition:</a:t>
            </a:r>
            <a:endParaRPr lang="en-GB" b="1" dirty="0">
              <a:solidFill>
                <a:srgbClr val="C00000"/>
              </a:solidFill>
            </a:endParaRPr>
          </a:p>
          <a:p>
            <a:pPr>
              <a:buFont typeface="Wingdings" panose="05000000000000000000" pitchFamily="2" charset="2"/>
              <a:buChar char="ü"/>
            </a:pPr>
            <a:r>
              <a:rPr lang="en-GB" dirty="0"/>
              <a:t>If the information is not lost from the relation that is decomposed, then the decomposition will be lossless.</a:t>
            </a:r>
          </a:p>
          <a:p>
            <a:pPr>
              <a:buFont typeface="Wingdings" panose="05000000000000000000" pitchFamily="2" charset="2"/>
              <a:buChar char="ü"/>
            </a:pPr>
            <a:r>
              <a:rPr lang="en-GB" dirty="0"/>
              <a:t>The lossless decomposition guarantees that the join of relations will result in the same relation as it was decomposed.</a:t>
            </a:r>
          </a:p>
          <a:p>
            <a:pPr>
              <a:buFont typeface="Wingdings" panose="05000000000000000000" pitchFamily="2" charset="2"/>
              <a:buChar char="ü"/>
            </a:pPr>
            <a:r>
              <a:rPr lang="en-GB" dirty="0"/>
              <a:t>The relation is said to be lossless decomposition if natural joins of all the decomposition give the original relation</a:t>
            </a:r>
            <a:r>
              <a:rPr lang="en-GB" dirty="0" smtClean="0"/>
              <a:t>.</a:t>
            </a:r>
          </a:p>
          <a:p>
            <a:r>
              <a:rPr lang="en-GB" b="1" dirty="0">
                <a:solidFill>
                  <a:srgbClr val="C00000"/>
                </a:solidFill>
              </a:rPr>
              <a:t>Dependency </a:t>
            </a:r>
            <a:r>
              <a:rPr lang="en-GB" b="1" dirty="0" smtClean="0">
                <a:solidFill>
                  <a:srgbClr val="C00000"/>
                </a:solidFill>
              </a:rPr>
              <a:t>Preserving:</a:t>
            </a:r>
            <a:endParaRPr lang="en-GB" b="1" dirty="0">
              <a:solidFill>
                <a:srgbClr val="C00000"/>
              </a:solidFill>
            </a:endParaRPr>
          </a:p>
          <a:p>
            <a:pPr>
              <a:buFont typeface="Wingdings" panose="05000000000000000000" pitchFamily="2" charset="2"/>
              <a:buChar char="ü"/>
            </a:pPr>
            <a:r>
              <a:rPr lang="en-GB" dirty="0"/>
              <a:t>It is an important constraint of the database.</a:t>
            </a:r>
          </a:p>
          <a:p>
            <a:pPr>
              <a:buFont typeface="Wingdings" panose="05000000000000000000" pitchFamily="2" charset="2"/>
              <a:buChar char="ü"/>
            </a:pPr>
            <a:r>
              <a:rPr lang="en-GB" dirty="0"/>
              <a:t>In the dependency preservation, at least one decomposed table must satisfy every dependency.</a:t>
            </a:r>
          </a:p>
          <a:p>
            <a:pPr>
              <a:buFont typeface="Wingdings" panose="05000000000000000000" pitchFamily="2" charset="2"/>
              <a:buChar char="ü"/>
            </a:pPr>
            <a:r>
              <a:rPr lang="en-GB" dirty="0"/>
              <a:t>If a relation R is decomposed into relation R1 and R2, then the dependencies of R either must be a part of R1 or R2 or must be derivable from the combination of functional dependencies of R1 and R2.</a:t>
            </a:r>
          </a:p>
          <a:p>
            <a:pPr>
              <a:buFont typeface="Wingdings" panose="05000000000000000000" pitchFamily="2" charset="2"/>
              <a:buChar char="ü"/>
            </a:pPr>
            <a:r>
              <a:rPr lang="en-GB" dirty="0"/>
              <a:t>For example, suppose there is a relation R (A, B, C, D) with functional dependency set (A-&gt;BC). The relational R is decomposed into R1(ABC) and R2(AD) which is dependency preserving because FD A-&gt;BC is a part of relation R1(ABC).</a:t>
            </a:r>
          </a:p>
          <a:p>
            <a:endParaRPr lang="en-GB" dirty="0"/>
          </a:p>
          <a:p>
            <a:endParaRPr lang="en-IN" dirty="0"/>
          </a:p>
        </p:txBody>
      </p:sp>
    </p:spTree>
    <p:extLst>
      <p:ext uri="{BB962C8B-B14F-4D97-AF65-F5344CB8AC3E}">
        <p14:creationId xmlns:p14="http://schemas.microsoft.com/office/powerpoint/2010/main" val="29131189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248" y="682580"/>
            <a:ext cx="10509160" cy="5193288"/>
          </a:xfrm>
        </p:spPr>
        <p:txBody>
          <a:bodyPr/>
          <a:lstStyle/>
          <a:p>
            <a:r>
              <a:rPr lang="en-GB" b="1" dirty="0">
                <a:solidFill>
                  <a:srgbClr val="C00000"/>
                </a:solidFill>
              </a:rPr>
              <a:t>Multivalued </a:t>
            </a:r>
            <a:r>
              <a:rPr lang="en-GB" b="1" dirty="0" smtClean="0">
                <a:solidFill>
                  <a:srgbClr val="C00000"/>
                </a:solidFill>
              </a:rPr>
              <a:t>Dependency:</a:t>
            </a:r>
            <a:endParaRPr lang="en-GB" b="1" dirty="0">
              <a:solidFill>
                <a:srgbClr val="C00000"/>
              </a:solidFill>
            </a:endParaRPr>
          </a:p>
          <a:p>
            <a:r>
              <a:rPr lang="en-GB" sz="2000" dirty="0"/>
              <a:t>Multivalued dependency occurs when two attributes in a table are independent of each other but, both depend on a third attribute.</a:t>
            </a:r>
          </a:p>
          <a:p>
            <a:r>
              <a:rPr lang="en-GB" sz="2000" dirty="0"/>
              <a:t>A multivalued dependency consists of at least two attributes that are dependent on a third attribute that's why it always requires at least three attributes.</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248" y="2550017"/>
            <a:ext cx="6800045" cy="3644721"/>
          </a:xfrm>
          <a:prstGeom prst="rect">
            <a:avLst/>
          </a:prstGeom>
        </p:spPr>
      </p:pic>
      <p:sp>
        <p:nvSpPr>
          <p:cNvPr id="5" name="Rectangle 4"/>
          <p:cNvSpPr/>
          <p:nvPr/>
        </p:nvSpPr>
        <p:spPr>
          <a:xfrm>
            <a:off x="7727324" y="3105835"/>
            <a:ext cx="3812146" cy="861774"/>
          </a:xfrm>
          <a:prstGeom prst="rect">
            <a:avLst/>
          </a:prstGeom>
        </p:spPr>
        <p:txBody>
          <a:bodyPr wrap="square">
            <a:spAutoFit/>
          </a:bodyPr>
          <a:lstStyle/>
          <a:p>
            <a:pPr>
              <a:buFont typeface="+mj-lt"/>
              <a:buAutoNum type="arabicPeriod"/>
            </a:pPr>
            <a:r>
              <a:rPr lang="en-IN" sz="1600" dirty="0">
                <a:solidFill>
                  <a:srgbClr val="000000"/>
                </a:solidFill>
              </a:rPr>
              <a:t>BIKE_MODEL   →  →  MANUF_YEAR  </a:t>
            </a:r>
          </a:p>
          <a:p>
            <a:pPr>
              <a:buFont typeface="+mj-lt"/>
              <a:buAutoNum type="arabicPeriod"/>
            </a:pPr>
            <a:r>
              <a:rPr lang="en-IN" sz="1600" dirty="0">
                <a:solidFill>
                  <a:srgbClr val="000000"/>
                </a:solidFill>
              </a:rPr>
              <a:t>BIKE_MODEL   →  →  COLOR</a:t>
            </a:r>
            <a:r>
              <a:rPr lang="en-IN" dirty="0">
                <a:solidFill>
                  <a:srgbClr val="000000"/>
                </a:solidFill>
                <a:latin typeface="verdana" panose="020B0604030504040204" pitchFamily="34" charset="0"/>
              </a:rPr>
              <a:t>  </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3337249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56824"/>
            <a:ext cx="9601196" cy="463638"/>
          </a:xfrm>
        </p:spPr>
        <p:txBody>
          <a:bodyPr>
            <a:normAutofit/>
          </a:bodyPr>
          <a:lstStyle/>
          <a:p>
            <a:r>
              <a:rPr lang="en-IN" sz="2400" b="1" dirty="0" smtClean="0">
                <a:solidFill>
                  <a:srgbClr val="C00000"/>
                </a:solidFill>
              </a:rPr>
              <a:t>JOIN </a:t>
            </a:r>
            <a:r>
              <a:rPr lang="en-IN" sz="2400" b="1" dirty="0" smtClean="0">
                <a:solidFill>
                  <a:srgbClr val="C00000"/>
                </a:solidFill>
              </a:rPr>
              <a:t>Dependency/Decomposition</a:t>
            </a:r>
            <a:endParaRPr lang="en-IN" sz="2400" b="1" dirty="0">
              <a:solidFill>
                <a:srgbClr val="C00000"/>
              </a:solidFill>
            </a:endParaRPr>
          </a:p>
        </p:txBody>
      </p:sp>
      <p:sp>
        <p:nvSpPr>
          <p:cNvPr id="3" name="Content Placeholder 2"/>
          <p:cNvSpPr>
            <a:spLocks noGrp="1"/>
          </p:cNvSpPr>
          <p:nvPr>
            <p:ph idx="1"/>
          </p:nvPr>
        </p:nvSpPr>
        <p:spPr>
          <a:xfrm>
            <a:off x="798490" y="1120462"/>
            <a:ext cx="10573555" cy="4755406"/>
          </a:xfrm>
        </p:spPr>
        <p:txBody>
          <a:bodyPr>
            <a:normAutofit fontScale="92500"/>
          </a:bodyPr>
          <a:lstStyle/>
          <a:p>
            <a:r>
              <a:rPr lang="en-GB" dirty="0"/>
              <a:t>Join decomposition is a further generalization of Multivalued dependencies.</a:t>
            </a:r>
          </a:p>
          <a:p>
            <a:r>
              <a:rPr lang="en-GB" dirty="0"/>
              <a:t>If the join of R1 and R2 over C is equal to relation R, then we can say that a join dependency (JD) exists.</a:t>
            </a:r>
          </a:p>
          <a:p>
            <a:r>
              <a:rPr lang="en-GB" dirty="0"/>
              <a:t>Where R1 and R2 are the decompositions R1(A, B, C) and R2(C, D) of a given relations R (A, B, C, D).</a:t>
            </a:r>
          </a:p>
          <a:p>
            <a:r>
              <a:rPr lang="en-GB" dirty="0"/>
              <a:t>Alternatively, R1 and R2 are a lossless decomposition of R.</a:t>
            </a:r>
          </a:p>
          <a:p>
            <a:r>
              <a:rPr lang="en-GB" dirty="0"/>
              <a:t>A JD ⋈ {R1, R2,..., </a:t>
            </a:r>
            <a:r>
              <a:rPr lang="en-GB" dirty="0" err="1"/>
              <a:t>Rn</a:t>
            </a:r>
            <a:r>
              <a:rPr lang="en-GB" dirty="0"/>
              <a:t>} is said to hold over a relation R if R1, R2,....., </a:t>
            </a:r>
            <a:r>
              <a:rPr lang="en-GB" dirty="0" err="1"/>
              <a:t>Rn</a:t>
            </a:r>
            <a:r>
              <a:rPr lang="en-GB" dirty="0"/>
              <a:t> is a lossless-join decomposition.</a:t>
            </a:r>
          </a:p>
          <a:p>
            <a:r>
              <a:rPr lang="en-GB" dirty="0"/>
              <a:t>The *(A, B, C, D), (C, D) will be a JD of R if the join of join's attribute is equal to the relation R.</a:t>
            </a:r>
          </a:p>
          <a:p>
            <a:r>
              <a:rPr lang="en-GB" dirty="0"/>
              <a:t>Here, *(R1, R2, R3) is used to indicate that relation R1, R2, R3 and so on are a JD of R.</a:t>
            </a:r>
          </a:p>
          <a:p>
            <a:endParaRPr lang="en-IN" dirty="0"/>
          </a:p>
        </p:txBody>
      </p:sp>
    </p:spTree>
    <p:extLst>
      <p:ext uri="{BB962C8B-B14F-4D97-AF65-F5344CB8AC3E}">
        <p14:creationId xmlns:p14="http://schemas.microsoft.com/office/powerpoint/2010/main" val="36400786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769394"/>
          </a:xfrm>
        </p:spPr>
        <p:txBody>
          <a:bodyPr>
            <a:normAutofit fontScale="90000"/>
          </a:bodyPr>
          <a:lstStyle/>
          <a:p>
            <a:r>
              <a:rPr lang="en-GB" b="1" dirty="0">
                <a:solidFill>
                  <a:srgbClr val="C00000"/>
                </a:solidFill>
              </a:rPr>
              <a:t>DKNF (Domain Key Normal Form)</a:t>
            </a:r>
            <a:br>
              <a:rPr lang="en-GB" b="1" dirty="0">
                <a:solidFill>
                  <a:srgbClr val="C00000"/>
                </a:solidFill>
              </a:rPr>
            </a:br>
            <a:endParaRPr lang="en-IN" b="1" dirty="0">
              <a:solidFill>
                <a:srgbClr val="C00000"/>
              </a:solidFill>
            </a:endParaRPr>
          </a:p>
        </p:txBody>
      </p:sp>
      <p:sp>
        <p:nvSpPr>
          <p:cNvPr id="3" name="Content Placeholder 2"/>
          <p:cNvSpPr>
            <a:spLocks noGrp="1"/>
          </p:cNvSpPr>
          <p:nvPr>
            <p:ph idx="1"/>
          </p:nvPr>
        </p:nvSpPr>
        <p:spPr>
          <a:xfrm>
            <a:off x="940158" y="1571223"/>
            <a:ext cx="9956439" cy="4304645"/>
          </a:xfrm>
        </p:spPr>
        <p:txBody>
          <a:bodyPr>
            <a:normAutofit/>
          </a:bodyPr>
          <a:lstStyle/>
          <a:p>
            <a:r>
              <a:rPr lang="en-GB" dirty="0" smtClean="0"/>
              <a:t>DKNF </a:t>
            </a:r>
            <a:r>
              <a:rPr lang="en-GB" dirty="0"/>
              <a:t>stands for Domain Key Normal Form requires the database that contains no constraints other than domain constraints and key constraints.</a:t>
            </a:r>
          </a:p>
          <a:p>
            <a:r>
              <a:rPr lang="en-GB" dirty="0"/>
              <a:t>In DKNF, it is easy to build a database.</a:t>
            </a:r>
          </a:p>
          <a:p>
            <a:r>
              <a:rPr lang="en-GB" dirty="0"/>
              <a:t>It avoids general constraints in the database which are not clear domain or key constraints.</a:t>
            </a:r>
          </a:p>
          <a:p>
            <a:r>
              <a:rPr lang="en-GB" dirty="0"/>
              <a:t>The 3NF, 4NF, 5NF and BCNF are special cases of the DKNF.</a:t>
            </a:r>
          </a:p>
          <a:p>
            <a:r>
              <a:rPr lang="en-GB" dirty="0"/>
              <a:t>It is achieved when every constraint on the relation is a logical consequence of the definition</a:t>
            </a:r>
            <a:r>
              <a:rPr lang="en-GB" dirty="0" smtClean="0"/>
              <a:t>.</a:t>
            </a:r>
            <a:r>
              <a:rPr lang="en-GB" dirty="0"/>
              <a:t/>
            </a:r>
            <a:br>
              <a:rPr lang="en-GB" dirty="0"/>
            </a:br>
            <a:endParaRPr lang="en-IN" dirty="0"/>
          </a:p>
        </p:txBody>
      </p:sp>
    </p:spTree>
    <p:extLst>
      <p:ext uri="{BB962C8B-B14F-4D97-AF65-F5344CB8AC3E}">
        <p14:creationId xmlns:p14="http://schemas.microsoft.com/office/powerpoint/2010/main" val="13931688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975" y="618187"/>
            <a:ext cx="10599312" cy="1184856"/>
          </a:xfrm>
        </p:spPr>
        <p:txBody>
          <a:bodyPr>
            <a:normAutofit fontScale="90000"/>
          </a:bodyPr>
          <a:lstStyle/>
          <a:p>
            <a:r>
              <a:rPr lang="en-IN" b="1" dirty="0">
                <a:solidFill>
                  <a:srgbClr val="C00000"/>
                </a:solidFill>
              </a:rPr>
              <a:t>Database </a:t>
            </a:r>
            <a:r>
              <a:rPr lang="en-IN" b="1" dirty="0" err="1">
                <a:solidFill>
                  <a:srgbClr val="C00000"/>
                </a:solidFill>
              </a:rPr>
              <a:t>Denormalization</a:t>
            </a:r>
            <a:r>
              <a:rPr lang="en-IN" dirty="0"/>
              <a:t/>
            </a:r>
            <a:br>
              <a:rPr lang="en-IN" dirty="0"/>
            </a:br>
            <a:endParaRPr lang="en-IN" dirty="0"/>
          </a:p>
        </p:txBody>
      </p:sp>
      <p:sp>
        <p:nvSpPr>
          <p:cNvPr id="3" name="Content Placeholder 2"/>
          <p:cNvSpPr>
            <a:spLocks noGrp="1"/>
          </p:cNvSpPr>
          <p:nvPr>
            <p:ph idx="1"/>
          </p:nvPr>
        </p:nvSpPr>
        <p:spPr>
          <a:xfrm>
            <a:off x="746975" y="1068946"/>
            <a:ext cx="10599312" cy="5215943"/>
          </a:xfrm>
        </p:spPr>
        <p:txBody>
          <a:bodyPr>
            <a:normAutofit lnSpcReduction="10000"/>
          </a:bodyPr>
          <a:lstStyle/>
          <a:p>
            <a:r>
              <a:rPr lang="en-GB" dirty="0" err="1"/>
              <a:t>Denormalization</a:t>
            </a:r>
            <a:r>
              <a:rPr lang="en-GB" dirty="0"/>
              <a:t> is the process of increasing the redundancy in the database.</a:t>
            </a:r>
          </a:p>
          <a:p>
            <a:r>
              <a:rPr lang="en-GB" dirty="0"/>
              <a:t>It is the opposite process of normalization.</a:t>
            </a:r>
          </a:p>
          <a:p>
            <a:r>
              <a:rPr lang="en-GB" dirty="0"/>
              <a:t>It is mostly done for improving the performance.</a:t>
            </a:r>
          </a:p>
          <a:p>
            <a:r>
              <a:rPr lang="en-GB" dirty="0"/>
              <a:t>It is a strategy that database managers use to increase the performance of a database structure.</a:t>
            </a:r>
          </a:p>
          <a:p>
            <a:r>
              <a:rPr lang="en-GB" dirty="0" err="1"/>
              <a:t>Denormalization</a:t>
            </a:r>
            <a:r>
              <a:rPr lang="en-GB" dirty="0"/>
              <a:t> adds redundant data normalized database for reducing the problems with database queries which combine data from the various tables into a single table.</a:t>
            </a:r>
          </a:p>
          <a:p>
            <a:r>
              <a:rPr lang="en-GB" dirty="0"/>
              <a:t>The process of adding redundant data to get rid of complex join, in order to optimize database performance. This is done to speed up database access by moving from higher to lower form of normalization.</a:t>
            </a:r>
          </a:p>
          <a:p>
            <a:r>
              <a:rPr lang="en-GB" dirty="0"/>
              <a:t>Data is included in one table from another in order to eliminate the second table which reduces the number of JOINS in a query and thus achieves performance.</a:t>
            </a:r>
          </a:p>
          <a:p>
            <a:endParaRPr lang="en-IN" dirty="0"/>
          </a:p>
        </p:txBody>
      </p:sp>
    </p:spTree>
    <p:extLst>
      <p:ext uri="{BB962C8B-B14F-4D97-AF65-F5344CB8AC3E}">
        <p14:creationId xmlns:p14="http://schemas.microsoft.com/office/powerpoint/2010/main" val="12714271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18187"/>
            <a:ext cx="9601196" cy="978794"/>
          </a:xfrm>
        </p:spPr>
        <p:txBody>
          <a:bodyPr>
            <a:normAutofit fontScale="90000"/>
          </a:bodyPr>
          <a:lstStyle/>
          <a:p>
            <a:r>
              <a:rPr lang="en-IN" sz="3600" b="1" dirty="0">
                <a:solidFill>
                  <a:srgbClr val="C00000"/>
                </a:solidFill>
              </a:rPr>
              <a:t>Inclusion Dependency</a:t>
            </a:r>
            <a:r>
              <a:rPr lang="en-IN" dirty="0"/>
              <a:t/>
            </a:r>
            <a:br>
              <a:rPr lang="en-IN" dirty="0"/>
            </a:br>
            <a:endParaRPr lang="en-IN" dirty="0"/>
          </a:p>
        </p:txBody>
      </p:sp>
      <p:sp>
        <p:nvSpPr>
          <p:cNvPr id="3" name="Content Placeholder 2"/>
          <p:cNvSpPr>
            <a:spLocks noGrp="1"/>
          </p:cNvSpPr>
          <p:nvPr>
            <p:ph idx="1"/>
          </p:nvPr>
        </p:nvSpPr>
        <p:spPr>
          <a:xfrm>
            <a:off x="759854" y="1133341"/>
            <a:ext cx="10599312" cy="5100034"/>
          </a:xfrm>
        </p:spPr>
        <p:txBody>
          <a:bodyPr>
            <a:normAutofit fontScale="85000" lnSpcReduction="20000"/>
          </a:bodyPr>
          <a:lstStyle/>
          <a:p>
            <a:r>
              <a:rPr lang="en-GB" dirty="0"/>
              <a:t>Multivalued dependency and join dependency can be used to guide database design although they both are less common than functional dependencies.</a:t>
            </a:r>
          </a:p>
          <a:p>
            <a:r>
              <a:rPr lang="en-GB" b="1" dirty="0">
                <a:solidFill>
                  <a:srgbClr val="C00000"/>
                </a:solidFill>
              </a:rPr>
              <a:t>Inclusion dependencies </a:t>
            </a:r>
            <a:r>
              <a:rPr lang="en-GB" dirty="0"/>
              <a:t>are quite common. They typically show little influence on designing of the database.</a:t>
            </a:r>
          </a:p>
          <a:p>
            <a:r>
              <a:rPr lang="en-GB" dirty="0"/>
              <a:t>The inclusion dependency is a statement in which some columns of a relation are contained in other columns.</a:t>
            </a:r>
          </a:p>
          <a:p>
            <a:r>
              <a:rPr lang="en-GB" dirty="0"/>
              <a:t>The example of inclusion dependency is a foreign key. In one relation, the referring relation is contained in the primary key column(s) of the referenced relation.</a:t>
            </a:r>
          </a:p>
          <a:p>
            <a:r>
              <a:rPr lang="en-GB" dirty="0"/>
              <a:t>Suppose we have two relations R and S which was obtained by translating two entity sets such that every R entity is also an S entity.</a:t>
            </a:r>
          </a:p>
          <a:p>
            <a:r>
              <a:rPr lang="en-GB" dirty="0"/>
              <a:t>Inclusion dependency would be happen if projecting R on its key attributes yields a relation that is contained in the relation obtained by projecting S on its key attributes.</a:t>
            </a:r>
          </a:p>
          <a:p>
            <a:r>
              <a:rPr lang="en-GB" dirty="0"/>
              <a:t>In inclusion dependency, we should not split groups of attributes that participate in an inclusion dependency.</a:t>
            </a:r>
          </a:p>
          <a:p>
            <a:r>
              <a:rPr lang="en-GB" dirty="0"/>
              <a:t>In practice, most inclusion dependencies are </a:t>
            </a:r>
            <a:r>
              <a:rPr lang="en-GB" b="1" dirty="0">
                <a:solidFill>
                  <a:srgbClr val="C00000"/>
                </a:solidFill>
              </a:rPr>
              <a:t>key-based</a:t>
            </a:r>
            <a:r>
              <a:rPr lang="en-GB" dirty="0"/>
              <a:t> that is involved only keys.</a:t>
            </a:r>
          </a:p>
          <a:p>
            <a:endParaRPr lang="en-IN" dirty="0"/>
          </a:p>
        </p:txBody>
      </p:sp>
    </p:spTree>
    <p:extLst>
      <p:ext uri="{BB962C8B-B14F-4D97-AF65-F5344CB8AC3E}">
        <p14:creationId xmlns:p14="http://schemas.microsoft.com/office/powerpoint/2010/main" val="12817009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944" y="618187"/>
            <a:ext cx="10252654" cy="566670"/>
          </a:xfrm>
        </p:spPr>
        <p:txBody>
          <a:bodyPr>
            <a:normAutofit/>
          </a:bodyPr>
          <a:lstStyle/>
          <a:p>
            <a:pPr algn="l"/>
            <a:r>
              <a:rPr lang="en-IN" sz="2800" b="1" dirty="0" smtClean="0">
                <a:solidFill>
                  <a:srgbClr val="C00000"/>
                </a:solidFill>
              </a:rPr>
              <a:t>Data Base Design Process</a:t>
            </a:r>
            <a:endParaRPr lang="en-IN" sz="2800" b="1" dirty="0">
              <a:solidFill>
                <a:srgbClr val="C00000"/>
              </a:solidFill>
            </a:endParaRPr>
          </a:p>
        </p:txBody>
      </p:sp>
      <p:sp>
        <p:nvSpPr>
          <p:cNvPr id="3" name="Content Placeholder 2"/>
          <p:cNvSpPr>
            <a:spLocks noGrp="1"/>
          </p:cNvSpPr>
          <p:nvPr>
            <p:ph idx="1"/>
          </p:nvPr>
        </p:nvSpPr>
        <p:spPr>
          <a:xfrm>
            <a:off x="824248" y="1056068"/>
            <a:ext cx="10522039" cy="5164428"/>
          </a:xfrm>
        </p:spPr>
        <p:txBody>
          <a:bodyPr>
            <a:normAutofit fontScale="92500" lnSpcReduction="10000"/>
          </a:bodyPr>
          <a:lstStyle/>
          <a:p>
            <a:pPr algn="just"/>
            <a:r>
              <a:rPr lang="en-GB" b="1" dirty="0">
                <a:solidFill>
                  <a:srgbClr val="FF0000"/>
                </a:solidFill>
              </a:rPr>
              <a:t>Database Design</a:t>
            </a:r>
            <a:r>
              <a:rPr lang="en-GB" dirty="0"/>
              <a:t> is a collection of processes that facilitate the designing, development, implementation and maintenance of enterprise data management systems</a:t>
            </a:r>
            <a:r>
              <a:rPr lang="en-GB" dirty="0" smtClean="0"/>
              <a:t>.</a:t>
            </a:r>
          </a:p>
          <a:p>
            <a:pPr algn="just"/>
            <a:r>
              <a:rPr lang="en-GB" dirty="0"/>
              <a:t>Properly designed database are easy to maintain, improves data consistency and are cost effective in terms of disk storage space. </a:t>
            </a:r>
            <a:endParaRPr lang="en-GB" dirty="0" smtClean="0"/>
          </a:p>
          <a:p>
            <a:pPr algn="just"/>
            <a:r>
              <a:rPr lang="en-GB" dirty="0" smtClean="0"/>
              <a:t>The </a:t>
            </a:r>
            <a:r>
              <a:rPr lang="en-GB" dirty="0"/>
              <a:t>database designer decides how the data elements correlate and what data must be stored</a:t>
            </a:r>
            <a:r>
              <a:rPr lang="en-GB" dirty="0" smtClean="0"/>
              <a:t>.</a:t>
            </a:r>
          </a:p>
          <a:p>
            <a:pPr algn="just"/>
            <a:r>
              <a:rPr lang="en-GB" dirty="0"/>
              <a:t>The main objectives of database designing are to produce </a:t>
            </a:r>
            <a:r>
              <a:rPr lang="en-GB" b="1" dirty="0">
                <a:solidFill>
                  <a:srgbClr val="FF0000"/>
                </a:solidFill>
              </a:rPr>
              <a:t>logical</a:t>
            </a:r>
            <a:r>
              <a:rPr lang="en-GB" dirty="0"/>
              <a:t> and </a:t>
            </a:r>
            <a:r>
              <a:rPr lang="en-GB" b="1" dirty="0">
                <a:solidFill>
                  <a:srgbClr val="FF0000"/>
                </a:solidFill>
              </a:rPr>
              <a:t>physical</a:t>
            </a:r>
            <a:r>
              <a:rPr lang="en-GB" dirty="0"/>
              <a:t> designs models of the proposed database system</a:t>
            </a:r>
            <a:r>
              <a:rPr lang="en-GB" dirty="0" smtClean="0"/>
              <a:t>.</a:t>
            </a:r>
          </a:p>
          <a:p>
            <a:pPr marL="457200" indent="-457200" algn="just">
              <a:buFont typeface="+mj-lt"/>
              <a:buAutoNum type="arabicPeriod"/>
            </a:pPr>
            <a:r>
              <a:rPr lang="en-GB" b="1" dirty="0">
                <a:solidFill>
                  <a:srgbClr val="002060"/>
                </a:solidFill>
              </a:rPr>
              <a:t>The </a:t>
            </a:r>
            <a:r>
              <a:rPr lang="en-GB" b="1" dirty="0">
                <a:solidFill>
                  <a:srgbClr val="FF0000"/>
                </a:solidFill>
              </a:rPr>
              <a:t>logical model </a:t>
            </a:r>
            <a:r>
              <a:rPr lang="en-GB" b="1" dirty="0">
                <a:solidFill>
                  <a:srgbClr val="002060"/>
                </a:solidFill>
              </a:rPr>
              <a:t>concentrates on the data requirements and the data to be stored independent of physical considerations. It does not concern itself with how the data will be stored or where it will be stored physically.</a:t>
            </a:r>
          </a:p>
          <a:p>
            <a:pPr marL="457200" indent="-457200" algn="just">
              <a:buFont typeface="+mj-lt"/>
              <a:buAutoNum type="arabicPeriod"/>
            </a:pPr>
            <a:r>
              <a:rPr lang="en-GB" b="1" dirty="0">
                <a:solidFill>
                  <a:srgbClr val="002060"/>
                </a:solidFill>
              </a:rPr>
              <a:t> The </a:t>
            </a:r>
            <a:r>
              <a:rPr lang="en-GB" b="1" dirty="0">
                <a:solidFill>
                  <a:srgbClr val="FF0000"/>
                </a:solidFill>
              </a:rPr>
              <a:t>physical data design model </a:t>
            </a:r>
            <a:r>
              <a:rPr lang="en-GB" b="1" dirty="0">
                <a:solidFill>
                  <a:srgbClr val="002060"/>
                </a:solidFill>
              </a:rPr>
              <a:t>involves translating the logical design of the database onto physical media using hardware resources and software systems such as database management systems (DBMS).</a:t>
            </a:r>
          </a:p>
          <a:p>
            <a:pPr algn="just"/>
            <a:endParaRPr lang="en-IN" dirty="0"/>
          </a:p>
        </p:txBody>
      </p:sp>
    </p:spTree>
    <p:extLst>
      <p:ext uri="{BB962C8B-B14F-4D97-AF65-F5344CB8AC3E}">
        <p14:creationId xmlns:p14="http://schemas.microsoft.com/office/powerpoint/2010/main" val="15457990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853" y="982132"/>
            <a:ext cx="10663707" cy="717879"/>
          </a:xfrm>
        </p:spPr>
        <p:txBody>
          <a:bodyPr>
            <a:normAutofit fontScale="90000"/>
          </a:bodyPr>
          <a:lstStyle/>
          <a:p>
            <a:r>
              <a:rPr lang="en-IN" b="1" dirty="0">
                <a:solidFill>
                  <a:srgbClr val="C00000"/>
                </a:solidFill>
              </a:rPr>
              <a:t>Database development life cycle</a:t>
            </a:r>
            <a:br>
              <a:rPr lang="en-IN" b="1" dirty="0">
                <a:solidFill>
                  <a:srgbClr val="C00000"/>
                </a:solidFill>
              </a:rPr>
            </a:br>
            <a:endParaRPr lang="en-IN" dirty="0">
              <a:solidFill>
                <a:srgbClr val="C00000"/>
              </a:solidFill>
            </a:endParaRPr>
          </a:p>
        </p:txBody>
      </p:sp>
      <p:pic>
        <p:nvPicPr>
          <p:cNvPr id="5" name="Content Placeholder 4"/>
          <p:cNvPicPr>
            <a:picLocks noGrp="1" noChangeAspect="1"/>
          </p:cNvPicPr>
          <p:nvPr>
            <p:ph idx="1"/>
          </p:nvPr>
        </p:nvPicPr>
        <p:blipFill>
          <a:blip r:embed="rId2"/>
          <a:stretch>
            <a:fillRect/>
          </a:stretch>
        </p:blipFill>
        <p:spPr>
          <a:xfrm>
            <a:off x="1429555" y="3159125"/>
            <a:ext cx="9440213" cy="2816672"/>
          </a:xfrm>
          <a:prstGeom prst="rect">
            <a:avLst/>
          </a:prstGeom>
        </p:spPr>
      </p:pic>
      <p:sp>
        <p:nvSpPr>
          <p:cNvPr id="6" name="Rectangle 5"/>
          <p:cNvSpPr/>
          <p:nvPr/>
        </p:nvSpPr>
        <p:spPr>
          <a:xfrm>
            <a:off x="1017431" y="1519707"/>
            <a:ext cx="9427335" cy="1200329"/>
          </a:xfrm>
          <a:prstGeom prst="rect">
            <a:avLst/>
          </a:prstGeom>
        </p:spPr>
        <p:txBody>
          <a:bodyPr wrap="square">
            <a:spAutoFit/>
          </a:bodyPr>
          <a:lstStyle/>
          <a:p>
            <a:r>
              <a:rPr lang="en-GB" dirty="0">
                <a:solidFill>
                  <a:srgbClr val="222222"/>
                </a:solidFill>
                <a:latin typeface="Source Sans Pro"/>
              </a:rPr>
              <a:t>It helps produce  database systems</a:t>
            </a:r>
          </a:p>
          <a:p>
            <a:pPr>
              <a:buFont typeface="+mj-lt"/>
              <a:buAutoNum type="arabicPeriod"/>
            </a:pPr>
            <a:r>
              <a:rPr lang="en-GB" dirty="0">
                <a:solidFill>
                  <a:srgbClr val="222222"/>
                </a:solidFill>
                <a:latin typeface="Source Sans Pro"/>
              </a:rPr>
              <a:t>That meet the requirements of the users</a:t>
            </a:r>
          </a:p>
          <a:p>
            <a:pPr>
              <a:buFont typeface="+mj-lt"/>
              <a:buAutoNum type="arabicPeriod"/>
            </a:pPr>
            <a:r>
              <a:rPr lang="en-GB" dirty="0">
                <a:solidFill>
                  <a:srgbClr val="222222"/>
                </a:solidFill>
                <a:latin typeface="Source Sans Pro"/>
              </a:rPr>
              <a:t>Have high performance.</a:t>
            </a:r>
          </a:p>
          <a:p>
            <a:r>
              <a:rPr lang="en-GB" dirty="0">
                <a:solidFill>
                  <a:srgbClr val="222222"/>
                </a:solidFill>
                <a:latin typeface="Source Sans Pro"/>
              </a:rPr>
              <a:t>Database designing is crucial to </a:t>
            </a:r>
            <a:r>
              <a:rPr lang="en-GB" b="1" dirty="0">
                <a:solidFill>
                  <a:srgbClr val="222222"/>
                </a:solidFill>
                <a:latin typeface="Source Sans Pro"/>
              </a:rPr>
              <a:t>high performance</a:t>
            </a:r>
            <a:r>
              <a:rPr lang="en-GB" dirty="0">
                <a:solidFill>
                  <a:srgbClr val="222222"/>
                </a:solidFill>
                <a:latin typeface="Source Sans Pro"/>
              </a:rPr>
              <a:t> database system.</a:t>
            </a:r>
            <a:endParaRPr lang="en-GB" b="0" i="0" dirty="0">
              <a:solidFill>
                <a:srgbClr val="222222"/>
              </a:solidFill>
              <a:effectLst/>
              <a:latin typeface="Source Sans Pro"/>
            </a:endParaRPr>
          </a:p>
        </p:txBody>
      </p:sp>
    </p:spTree>
    <p:extLst>
      <p:ext uri="{BB962C8B-B14F-4D97-AF65-F5344CB8AC3E}">
        <p14:creationId xmlns:p14="http://schemas.microsoft.com/office/powerpoint/2010/main" val="29294289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592429"/>
            <a:ext cx="9601196" cy="553792"/>
          </a:xfrm>
        </p:spPr>
        <p:txBody>
          <a:bodyPr>
            <a:normAutofit fontScale="90000"/>
          </a:bodyPr>
          <a:lstStyle/>
          <a:p>
            <a:r>
              <a:rPr lang="en-IN" sz="3200" b="1" dirty="0" smtClean="0">
                <a:solidFill>
                  <a:srgbClr val="C00000"/>
                </a:solidFill>
              </a:rPr>
              <a:t>Temporal Data Base</a:t>
            </a:r>
            <a:endParaRPr lang="en-IN" sz="3200" b="1" dirty="0">
              <a:solidFill>
                <a:srgbClr val="C00000"/>
              </a:solidFill>
            </a:endParaRPr>
          </a:p>
        </p:txBody>
      </p:sp>
      <p:sp>
        <p:nvSpPr>
          <p:cNvPr id="3" name="Content Placeholder 2"/>
          <p:cNvSpPr>
            <a:spLocks noGrp="1"/>
          </p:cNvSpPr>
          <p:nvPr>
            <p:ph idx="1"/>
          </p:nvPr>
        </p:nvSpPr>
        <p:spPr>
          <a:xfrm>
            <a:off x="850006" y="1146221"/>
            <a:ext cx="10522039" cy="5344731"/>
          </a:xfrm>
        </p:spPr>
        <p:txBody>
          <a:bodyPr>
            <a:normAutofit fontScale="92500" lnSpcReduction="20000"/>
          </a:bodyPr>
          <a:lstStyle/>
          <a:p>
            <a:pPr algn="just">
              <a:lnSpc>
                <a:spcPct val="150000"/>
              </a:lnSpc>
            </a:pPr>
            <a:r>
              <a:rPr lang="en-GB" sz="2800" dirty="0"/>
              <a:t>A </a:t>
            </a:r>
            <a:r>
              <a:rPr lang="en-GB" sz="2800" b="1" dirty="0"/>
              <a:t>temporal database</a:t>
            </a:r>
            <a:r>
              <a:rPr lang="en-GB" sz="2800" dirty="0"/>
              <a:t> stores data relating to time instances. It offers temporal data types and stores information relating to past, present and future time. </a:t>
            </a:r>
            <a:endParaRPr lang="en-GB" sz="2800" dirty="0" smtClean="0"/>
          </a:p>
          <a:p>
            <a:pPr algn="just">
              <a:lnSpc>
                <a:spcPct val="150000"/>
              </a:lnSpc>
            </a:pPr>
            <a:r>
              <a:rPr lang="en-GB" sz="2800" dirty="0" smtClean="0"/>
              <a:t>Temporal </a:t>
            </a:r>
            <a:r>
              <a:rPr lang="en-GB" sz="2800" dirty="0"/>
              <a:t>databases could be </a:t>
            </a:r>
            <a:r>
              <a:rPr lang="en-GB" sz="2800" dirty="0" err="1"/>
              <a:t>uni</a:t>
            </a:r>
            <a:r>
              <a:rPr lang="en-GB" sz="2800" dirty="0"/>
              <a:t>-temporal, bi-temporal or tri-temporal</a:t>
            </a:r>
            <a:r>
              <a:rPr lang="en-GB" sz="2800" dirty="0" smtClean="0"/>
              <a:t>.</a:t>
            </a:r>
          </a:p>
          <a:p>
            <a:pPr>
              <a:lnSpc>
                <a:spcPct val="150000"/>
              </a:lnSpc>
            </a:pPr>
            <a:r>
              <a:rPr lang="en-GB" sz="2800" dirty="0"/>
              <a:t>More specifically the temporal aspects usually include </a:t>
            </a:r>
            <a:r>
              <a:rPr lang="en-GB" sz="2800" b="1" u="sng" dirty="0">
                <a:solidFill>
                  <a:schemeClr val="tx1"/>
                </a:solidFill>
                <a:hlinkClick r:id="rId2" tooltip="Valid time"/>
              </a:rPr>
              <a:t>valid </a:t>
            </a:r>
            <a:r>
              <a:rPr lang="en-GB" sz="2800" b="1" u="sng" dirty="0" smtClean="0">
                <a:solidFill>
                  <a:schemeClr val="tx1"/>
                </a:solidFill>
                <a:hlinkClick r:id="rId2" tooltip="Valid time"/>
              </a:rPr>
              <a:t>time</a:t>
            </a:r>
            <a:r>
              <a:rPr lang="en-GB" sz="2800" b="1" u="sng" dirty="0" smtClean="0">
                <a:solidFill>
                  <a:schemeClr val="tx1"/>
                </a:solidFill>
              </a:rPr>
              <a:t> </a:t>
            </a:r>
            <a:r>
              <a:rPr lang="en-GB" sz="2800" b="1" dirty="0" smtClean="0">
                <a:solidFill>
                  <a:schemeClr val="tx1"/>
                </a:solidFill>
              </a:rPr>
              <a:t>,</a:t>
            </a:r>
            <a:r>
              <a:rPr lang="en-GB" sz="2800" b="1" dirty="0">
                <a:solidFill>
                  <a:schemeClr val="tx1"/>
                </a:solidFill>
              </a:rPr>
              <a:t> </a:t>
            </a:r>
            <a:r>
              <a:rPr lang="en-GB" sz="2800" b="1" dirty="0">
                <a:solidFill>
                  <a:schemeClr val="tx1"/>
                </a:solidFill>
                <a:hlinkClick r:id="rId3" tooltip="Transaction time"/>
              </a:rPr>
              <a:t>transaction time</a:t>
            </a:r>
            <a:r>
              <a:rPr lang="en-GB" sz="2800" b="1" dirty="0">
                <a:solidFill>
                  <a:schemeClr val="tx1"/>
                </a:solidFill>
              </a:rPr>
              <a:t> or </a:t>
            </a:r>
            <a:r>
              <a:rPr lang="en-GB" sz="2800" b="1" dirty="0">
                <a:solidFill>
                  <a:schemeClr val="tx1"/>
                </a:solidFill>
                <a:hlinkClick r:id="rId4" tooltip="Decision time"/>
              </a:rPr>
              <a:t>decision time</a:t>
            </a:r>
            <a:r>
              <a:rPr lang="en-GB" sz="2800" b="1" dirty="0">
                <a:solidFill>
                  <a:schemeClr val="tx1"/>
                </a:solidFill>
              </a:rPr>
              <a:t>.</a:t>
            </a:r>
          </a:p>
          <a:p>
            <a:pPr marL="457200" indent="-457200" algn="just">
              <a:lnSpc>
                <a:spcPct val="150000"/>
              </a:lnSpc>
              <a:buFont typeface="+mj-lt"/>
              <a:buAutoNum type="arabicPeriod"/>
            </a:pPr>
            <a:r>
              <a:rPr lang="en-GB" sz="2800" b="1" dirty="0">
                <a:solidFill>
                  <a:srgbClr val="FF0000"/>
                </a:solidFill>
              </a:rPr>
              <a:t>Valid time</a:t>
            </a:r>
            <a:r>
              <a:rPr lang="en-GB" sz="2800" dirty="0"/>
              <a:t> is the time period during which a fact is true in the real world.</a:t>
            </a:r>
          </a:p>
          <a:p>
            <a:pPr marL="457200" indent="-457200" algn="just">
              <a:lnSpc>
                <a:spcPct val="150000"/>
              </a:lnSpc>
              <a:buFont typeface="+mj-lt"/>
              <a:buAutoNum type="arabicPeriod"/>
            </a:pPr>
            <a:r>
              <a:rPr lang="en-GB" sz="2800" b="1" dirty="0">
                <a:solidFill>
                  <a:srgbClr val="FF0000"/>
                </a:solidFill>
              </a:rPr>
              <a:t>Transaction time</a:t>
            </a:r>
            <a:r>
              <a:rPr lang="en-GB" sz="2800" dirty="0">
                <a:solidFill>
                  <a:srgbClr val="FF0000"/>
                </a:solidFill>
              </a:rPr>
              <a:t> </a:t>
            </a:r>
            <a:r>
              <a:rPr lang="en-GB" sz="2800" dirty="0"/>
              <a:t>is the time at which a fact was recorded in the database.</a:t>
            </a:r>
          </a:p>
          <a:p>
            <a:pPr marL="457200" indent="-457200" algn="just">
              <a:lnSpc>
                <a:spcPct val="150000"/>
              </a:lnSpc>
              <a:buFont typeface="+mj-lt"/>
              <a:buAutoNum type="arabicPeriod"/>
            </a:pPr>
            <a:r>
              <a:rPr lang="en-GB" sz="2800" b="1" dirty="0">
                <a:solidFill>
                  <a:srgbClr val="FF0000"/>
                </a:solidFill>
              </a:rPr>
              <a:t>Decision time</a:t>
            </a:r>
            <a:r>
              <a:rPr lang="en-GB" sz="2800" dirty="0"/>
              <a:t> is the time at which the decision was made about the fact.</a:t>
            </a:r>
          </a:p>
          <a:p>
            <a:pPr marL="457200" indent="-457200" algn="just">
              <a:lnSpc>
                <a:spcPct val="150000"/>
              </a:lnSpc>
              <a:buFont typeface="+mj-lt"/>
              <a:buAutoNum type="arabicPeriod"/>
            </a:pPr>
            <a:endParaRPr lang="en-IN" dirty="0"/>
          </a:p>
        </p:txBody>
      </p:sp>
    </p:spTree>
    <p:extLst>
      <p:ext uri="{BB962C8B-B14F-4D97-AF65-F5344CB8AC3E}">
        <p14:creationId xmlns:p14="http://schemas.microsoft.com/office/powerpoint/2010/main" val="2542532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1762" y="746975"/>
            <a:ext cx="10553162" cy="5422005"/>
          </a:xfrm>
        </p:spPr>
        <p:txBody>
          <a:bodyPr/>
          <a:lstStyle/>
          <a:p>
            <a:r>
              <a:rPr lang="en-IN" b="1" dirty="0" smtClean="0">
                <a:solidFill>
                  <a:srgbClr val="C00000"/>
                </a:solidFill>
              </a:rPr>
              <a:t>Update Anomalies</a:t>
            </a:r>
            <a:r>
              <a:rPr lang="en-IN" dirty="0" smtClean="0"/>
              <a:t>: If one copy of such repeated data is updated, an inconsistency is created unless all copies are similarly updates.</a:t>
            </a:r>
          </a:p>
          <a:p>
            <a:r>
              <a:rPr lang="en-IN" b="1" dirty="0" smtClean="0">
                <a:solidFill>
                  <a:srgbClr val="C00000"/>
                </a:solidFill>
              </a:rPr>
              <a:t>Insertion Anomalies</a:t>
            </a:r>
            <a:r>
              <a:rPr lang="en-IN" dirty="0" smtClean="0"/>
              <a:t>: It may not be possible to store certain information unless some other, unrelated information is stored as well.</a:t>
            </a:r>
          </a:p>
          <a:p>
            <a:r>
              <a:rPr lang="en-IN" b="1" dirty="0" smtClean="0">
                <a:solidFill>
                  <a:srgbClr val="C00000"/>
                </a:solidFill>
              </a:rPr>
              <a:t>Deletion Anomalies</a:t>
            </a:r>
            <a:r>
              <a:rPr lang="en-IN" dirty="0" smtClean="0"/>
              <a:t>: It may not be possible to delete certain information unless some other, unrelated information is stored as well.</a:t>
            </a:r>
          </a:p>
          <a:p>
            <a:r>
              <a:rPr lang="en-IN" b="1" dirty="0" smtClean="0">
                <a:solidFill>
                  <a:srgbClr val="C00000"/>
                </a:solidFill>
              </a:rPr>
              <a:t>Redundant Storage</a:t>
            </a:r>
            <a:r>
              <a:rPr lang="en-IN" dirty="0" smtClean="0"/>
              <a:t>: </a:t>
            </a:r>
          </a:p>
          <a:p>
            <a:pPr marL="0" indent="0">
              <a:buNone/>
            </a:pPr>
            <a:r>
              <a:rPr lang="en-IN" dirty="0" smtClean="0"/>
              <a:t>   Example : </a:t>
            </a:r>
          </a:p>
          <a:p>
            <a:pPr marL="0" indent="0">
              <a:buNone/>
            </a:pPr>
            <a:r>
              <a:rPr lang="en-IN" dirty="0"/>
              <a:t> </a:t>
            </a:r>
            <a:r>
              <a:rPr lang="en-IN" dirty="0" smtClean="0"/>
              <a:t>                    </a:t>
            </a:r>
            <a:r>
              <a:rPr lang="en-IN" sz="2800" b="1" dirty="0" smtClean="0">
                <a:solidFill>
                  <a:srgbClr val="002060"/>
                </a:solidFill>
              </a:rPr>
              <a:t>Rating ------</a:t>
            </a:r>
            <a:r>
              <a:rPr lang="en-IN" sz="2800" b="1" dirty="0" smtClean="0">
                <a:solidFill>
                  <a:srgbClr val="002060"/>
                </a:solidFill>
                <a:sym typeface="Wingdings" panose="05000000000000000000" pitchFamily="2" charset="2"/>
              </a:rPr>
              <a:t>123 ==&gt;8  and  231 ==&gt;8</a:t>
            </a:r>
          </a:p>
          <a:p>
            <a:pPr marL="0" indent="0">
              <a:buNone/>
            </a:pPr>
            <a:r>
              <a:rPr lang="en-IN" sz="2800" b="1" dirty="0">
                <a:solidFill>
                  <a:srgbClr val="002060"/>
                </a:solidFill>
                <a:sym typeface="Wingdings" panose="05000000000000000000" pitchFamily="2" charset="2"/>
              </a:rPr>
              <a:t> </a:t>
            </a:r>
            <a:r>
              <a:rPr lang="en-IN" sz="2800" b="1" dirty="0" smtClean="0">
                <a:solidFill>
                  <a:srgbClr val="002060"/>
                </a:solidFill>
                <a:sym typeface="Wingdings" panose="05000000000000000000" pitchFamily="2" charset="2"/>
              </a:rPr>
              <a:t>                 Hourly-Wages ----- 123 ==&gt; 10  and  231 ==&gt; 10</a:t>
            </a:r>
            <a:endParaRPr lang="en-IN" sz="2800" b="1" dirty="0" smtClean="0">
              <a:solidFill>
                <a:srgbClr val="002060"/>
              </a:solidFill>
            </a:endParaRPr>
          </a:p>
          <a:p>
            <a:endParaRPr lang="en-IN" dirty="0"/>
          </a:p>
        </p:txBody>
      </p:sp>
    </p:spTree>
    <p:extLst>
      <p:ext uri="{BB962C8B-B14F-4D97-AF65-F5344CB8AC3E}">
        <p14:creationId xmlns:p14="http://schemas.microsoft.com/office/powerpoint/2010/main" val="176362837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096" y="579550"/>
            <a:ext cx="10715222" cy="592427"/>
          </a:xfrm>
        </p:spPr>
        <p:txBody>
          <a:bodyPr>
            <a:normAutofit/>
          </a:bodyPr>
          <a:lstStyle/>
          <a:p>
            <a:r>
              <a:rPr lang="en-IN" sz="3200" b="1" dirty="0" smtClean="0">
                <a:solidFill>
                  <a:srgbClr val="C00000"/>
                </a:solidFill>
              </a:rPr>
              <a:t>Features of Temporal Data Base</a:t>
            </a:r>
            <a:endParaRPr lang="en-IN" sz="3200" b="1" dirty="0">
              <a:solidFill>
                <a:srgbClr val="C00000"/>
              </a:solidFill>
            </a:endParaRPr>
          </a:p>
        </p:txBody>
      </p:sp>
      <p:sp>
        <p:nvSpPr>
          <p:cNvPr id="3" name="Content Placeholder 2"/>
          <p:cNvSpPr>
            <a:spLocks noGrp="1"/>
          </p:cNvSpPr>
          <p:nvPr>
            <p:ph idx="1"/>
          </p:nvPr>
        </p:nvSpPr>
        <p:spPr>
          <a:xfrm>
            <a:off x="824248" y="1300765"/>
            <a:ext cx="10522039" cy="5164429"/>
          </a:xfrm>
        </p:spPr>
        <p:txBody>
          <a:bodyPr>
            <a:normAutofit fontScale="92500" lnSpcReduction="10000"/>
          </a:bodyPr>
          <a:lstStyle/>
          <a:p>
            <a:r>
              <a:rPr lang="en-GB" dirty="0"/>
              <a:t>Temporal databases support managing and accessing temporal data by providing one or more of the following features</a:t>
            </a:r>
            <a:r>
              <a:rPr lang="en-GB" dirty="0" smtClean="0"/>
              <a:t>:</a:t>
            </a:r>
            <a:endParaRPr lang="en-GB" dirty="0"/>
          </a:p>
          <a:p>
            <a:r>
              <a:rPr lang="en-GB" dirty="0"/>
              <a:t>A time period </a:t>
            </a:r>
            <a:r>
              <a:rPr lang="en-GB" dirty="0" err="1"/>
              <a:t>datatype</a:t>
            </a:r>
            <a:r>
              <a:rPr lang="en-GB" dirty="0"/>
              <a:t>, including the ability to represent time periods with no end (infinity or forever)</a:t>
            </a:r>
          </a:p>
          <a:p>
            <a:r>
              <a:rPr lang="en-GB" dirty="0"/>
              <a:t>The ability to define valid and transaction time period attributes and </a:t>
            </a:r>
            <a:r>
              <a:rPr lang="en-GB" dirty="0" err="1"/>
              <a:t>bitemporal</a:t>
            </a:r>
            <a:r>
              <a:rPr lang="en-GB" dirty="0"/>
              <a:t> relations</a:t>
            </a:r>
          </a:p>
          <a:p>
            <a:r>
              <a:rPr lang="en-GB" dirty="0"/>
              <a:t>System-maintained transaction time</a:t>
            </a:r>
          </a:p>
          <a:p>
            <a:r>
              <a:rPr lang="en-GB" dirty="0"/>
              <a:t>Temporal primary keys, including non-overlapping period constraints</a:t>
            </a:r>
          </a:p>
          <a:p>
            <a:r>
              <a:rPr lang="en-GB" dirty="0"/>
              <a:t>Temporal constraints, including non-overlapping uniqueness and referential integrity</a:t>
            </a:r>
          </a:p>
          <a:p>
            <a:r>
              <a:rPr lang="en-GB" dirty="0"/>
              <a:t>Update and deletion of temporal records with automatic splitting and coalescing of time periods</a:t>
            </a:r>
          </a:p>
          <a:p>
            <a:r>
              <a:rPr lang="en-GB" dirty="0"/>
              <a:t>Temporal queries at current time, time points in the past or future, or over durations</a:t>
            </a:r>
          </a:p>
          <a:p>
            <a:r>
              <a:rPr lang="en-GB" dirty="0"/>
              <a:t>Predicates for querying time periods, often based on Allen’s interval relations</a:t>
            </a:r>
          </a:p>
          <a:p>
            <a:endParaRPr lang="en-IN" dirty="0"/>
          </a:p>
        </p:txBody>
      </p:sp>
    </p:spTree>
    <p:extLst>
      <p:ext uri="{BB962C8B-B14F-4D97-AF65-F5344CB8AC3E}">
        <p14:creationId xmlns:p14="http://schemas.microsoft.com/office/powerpoint/2010/main" val="33030469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756516"/>
          </a:xfrm>
        </p:spPr>
        <p:txBody>
          <a:bodyPr>
            <a:normAutofit fontScale="90000"/>
          </a:bodyPr>
          <a:lstStyle/>
          <a:p>
            <a:r>
              <a:rPr lang="en-GB" b="1" dirty="0">
                <a:solidFill>
                  <a:srgbClr val="C00000"/>
                </a:solidFill>
              </a:rPr>
              <a:t>Summary</a:t>
            </a:r>
            <a:br>
              <a:rPr lang="en-GB" b="1" dirty="0">
                <a:solidFill>
                  <a:srgbClr val="C00000"/>
                </a:solidFill>
              </a:rPr>
            </a:br>
            <a:endParaRPr lang="en-IN" dirty="0">
              <a:solidFill>
                <a:srgbClr val="C00000"/>
              </a:solidFill>
            </a:endParaRPr>
          </a:p>
        </p:txBody>
      </p:sp>
      <p:sp>
        <p:nvSpPr>
          <p:cNvPr id="3" name="Content Placeholder 2"/>
          <p:cNvSpPr>
            <a:spLocks noGrp="1"/>
          </p:cNvSpPr>
          <p:nvPr>
            <p:ph idx="1"/>
          </p:nvPr>
        </p:nvSpPr>
        <p:spPr>
          <a:xfrm>
            <a:off x="1295401" y="1429555"/>
            <a:ext cx="9601196" cy="4803820"/>
          </a:xfrm>
        </p:spPr>
        <p:txBody>
          <a:bodyPr>
            <a:normAutofit lnSpcReduction="10000"/>
          </a:bodyPr>
          <a:lstStyle/>
          <a:p>
            <a:r>
              <a:rPr lang="en-GB" dirty="0" smtClean="0"/>
              <a:t>Database </a:t>
            </a:r>
            <a:r>
              <a:rPr lang="en-GB" dirty="0"/>
              <a:t>designing is critical to the successful implementation of a database management system that meets the data requirements of an enterprise system.</a:t>
            </a:r>
          </a:p>
          <a:p>
            <a:r>
              <a:rPr lang="en-GB" dirty="0"/>
              <a:t>Normalization in DBMS helps produce database systems that are cost-effective and have better security models.</a:t>
            </a:r>
          </a:p>
          <a:p>
            <a:r>
              <a:rPr lang="en-GB" dirty="0"/>
              <a:t>Functional dependencies are a very important component of the normalize data process</a:t>
            </a:r>
          </a:p>
          <a:p>
            <a:r>
              <a:rPr lang="en-GB" dirty="0"/>
              <a:t>Most database systems are normalized database up to the third normal forms.</a:t>
            </a:r>
          </a:p>
          <a:p>
            <a:r>
              <a:rPr lang="en-GB" dirty="0"/>
              <a:t>A primary key uniquely identifies are record in a Table and cannot be null</a:t>
            </a:r>
          </a:p>
          <a:p>
            <a:r>
              <a:rPr lang="en-GB" dirty="0"/>
              <a:t>A foreign key helps connect table and references a primary key</a:t>
            </a:r>
          </a:p>
          <a:p>
            <a:endParaRPr lang="en-IN" dirty="0"/>
          </a:p>
        </p:txBody>
      </p:sp>
    </p:spTree>
    <p:extLst>
      <p:ext uri="{BB962C8B-B14F-4D97-AF65-F5344CB8AC3E}">
        <p14:creationId xmlns:p14="http://schemas.microsoft.com/office/powerpoint/2010/main" val="12785607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rPr>
              <a:t>RDBMS</a:t>
            </a:r>
            <a:r>
              <a:rPr lang="en-IN" dirty="0" smtClean="0"/>
              <a:t> Quick Guide ( Summary )</a:t>
            </a:r>
            <a:endParaRPr lang="en-IN" dirty="0"/>
          </a:p>
        </p:txBody>
      </p:sp>
      <p:sp>
        <p:nvSpPr>
          <p:cNvPr id="3" name="Content Placeholder 2"/>
          <p:cNvSpPr>
            <a:spLocks noGrp="1"/>
          </p:cNvSpPr>
          <p:nvPr>
            <p:ph idx="1"/>
          </p:nvPr>
        </p:nvSpPr>
        <p:spPr>
          <a:xfrm>
            <a:off x="1295401" y="2562896"/>
            <a:ext cx="9601196" cy="3312971"/>
          </a:xfrm>
        </p:spPr>
        <p:txBody>
          <a:bodyPr/>
          <a:lstStyle/>
          <a:p>
            <a:r>
              <a:rPr lang="en-IN" b="1" dirty="0">
                <a:solidFill>
                  <a:srgbClr val="0070C0"/>
                </a:solidFill>
              </a:rPr>
              <a:t>https://</a:t>
            </a:r>
            <a:r>
              <a:rPr lang="en-IN" b="1" dirty="0" smtClean="0">
                <a:solidFill>
                  <a:srgbClr val="0070C0"/>
                </a:solidFill>
              </a:rPr>
              <a:t>www.tutorialspoint.com/dbms/dbms_quick_guide.htm .</a:t>
            </a:r>
          </a:p>
          <a:p>
            <a:r>
              <a:rPr lang="en-IN" b="1" dirty="0">
                <a:solidFill>
                  <a:srgbClr val="C00000"/>
                </a:solidFill>
              </a:rPr>
              <a:t>Useful Links on </a:t>
            </a:r>
            <a:r>
              <a:rPr lang="en-IN" b="1" dirty="0" smtClean="0">
                <a:solidFill>
                  <a:srgbClr val="C00000"/>
                </a:solidFill>
              </a:rPr>
              <a:t>DBMS :</a:t>
            </a:r>
            <a:endParaRPr lang="en-IN" b="1" dirty="0">
              <a:solidFill>
                <a:srgbClr val="C00000"/>
              </a:solidFill>
            </a:endParaRPr>
          </a:p>
          <a:p>
            <a:r>
              <a:rPr lang="en-IN" dirty="0"/>
              <a:t>DBMS at Wikipedia - This is information about DBMS at Wikipedia.</a:t>
            </a:r>
          </a:p>
          <a:p>
            <a:r>
              <a:rPr lang="en-IN" dirty="0"/>
              <a:t>SQL at </a:t>
            </a:r>
            <a:r>
              <a:rPr lang="en-IN" dirty="0" err="1"/>
              <a:t>tutorialspoint</a:t>
            </a:r>
            <a:r>
              <a:rPr lang="en-IN" dirty="0"/>
              <a:t> - This is </a:t>
            </a:r>
            <a:r>
              <a:rPr lang="en-IN" dirty="0" err="1"/>
              <a:t>Tutorialspoint</a:t>
            </a:r>
            <a:r>
              <a:rPr lang="en-IN" dirty="0"/>
              <a:t> tutorial for SQL.</a:t>
            </a:r>
          </a:p>
          <a:p>
            <a:r>
              <a:rPr lang="en-IN" dirty="0" err="1"/>
              <a:t>Encyclopedia</a:t>
            </a:r>
            <a:r>
              <a:rPr lang="en-IN" dirty="0"/>
              <a:t> - </a:t>
            </a:r>
            <a:r>
              <a:rPr lang="en-IN" dirty="0" err="1"/>
              <a:t>Encyclopedia</a:t>
            </a:r>
            <a:r>
              <a:rPr lang="en-IN" dirty="0"/>
              <a:t> of Database Systems .</a:t>
            </a:r>
          </a:p>
          <a:p>
            <a:endParaRPr lang="en-IN" b="1" dirty="0">
              <a:solidFill>
                <a:srgbClr val="0070C0"/>
              </a:solidFill>
            </a:endParaRPr>
          </a:p>
        </p:txBody>
      </p:sp>
    </p:spTree>
    <p:extLst>
      <p:ext uri="{BB962C8B-B14F-4D97-AF65-F5344CB8AC3E}">
        <p14:creationId xmlns:p14="http://schemas.microsoft.com/office/powerpoint/2010/main" val="10104241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3078052" y="2743200"/>
            <a:ext cx="5782614" cy="3412900"/>
          </a:xfrm>
          <a:prstGeom prst="rect">
            <a:avLst/>
          </a:prstGeom>
        </p:spPr>
      </p:pic>
      <p:pic>
        <p:nvPicPr>
          <p:cNvPr id="6" name="Picture 5"/>
          <p:cNvPicPr>
            <a:picLocks noChangeAspect="1"/>
          </p:cNvPicPr>
          <p:nvPr/>
        </p:nvPicPr>
        <p:blipFill>
          <a:blip r:embed="rId3"/>
          <a:stretch>
            <a:fillRect/>
          </a:stretch>
        </p:blipFill>
        <p:spPr>
          <a:xfrm>
            <a:off x="1236371" y="592428"/>
            <a:ext cx="9607639" cy="2150772"/>
          </a:xfrm>
          <a:prstGeom prst="rect">
            <a:avLst/>
          </a:prstGeom>
        </p:spPr>
      </p:pic>
    </p:spTree>
    <p:extLst>
      <p:ext uri="{BB962C8B-B14F-4D97-AF65-F5344CB8AC3E}">
        <p14:creationId xmlns:p14="http://schemas.microsoft.com/office/powerpoint/2010/main" val="3882356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8490" y="656823"/>
            <a:ext cx="10431887" cy="5563673"/>
          </a:xfrm>
        </p:spPr>
        <p:txBody>
          <a:bodyPr>
            <a:normAutofit fontScale="92500"/>
          </a:bodyPr>
          <a:lstStyle/>
          <a:p>
            <a:r>
              <a:rPr lang="en-IN" dirty="0" smtClean="0">
                <a:solidFill>
                  <a:srgbClr val="C00000"/>
                </a:solidFill>
              </a:rPr>
              <a:t>Update Anomalies</a:t>
            </a:r>
            <a:r>
              <a:rPr lang="en-IN" dirty="0" smtClean="0"/>
              <a:t>: Here in hourly-wages the first tuple can be uploaded without making changes in second tuple.</a:t>
            </a:r>
          </a:p>
          <a:p>
            <a:r>
              <a:rPr lang="en-IN" dirty="0" smtClean="0">
                <a:solidFill>
                  <a:srgbClr val="C00000"/>
                </a:solidFill>
              </a:rPr>
              <a:t>Insertion Anomalies</a:t>
            </a:r>
            <a:r>
              <a:rPr lang="en-IN" dirty="0" smtClean="0"/>
              <a:t>: We can insert a tuple for an employee unless we know the hourly-wages for the employee rating value.</a:t>
            </a:r>
          </a:p>
          <a:p>
            <a:r>
              <a:rPr lang="en-IN" dirty="0" smtClean="0">
                <a:solidFill>
                  <a:srgbClr val="C00000"/>
                </a:solidFill>
              </a:rPr>
              <a:t>Deletion Anomalies</a:t>
            </a:r>
            <a:r>
              <a:rPr lang="en-IN" dirty="0" smtClean="0"/>
              <a:t>: If we delete all tuples with a given rating value.</a:t>
            </a:r>
          </a:p>
          <a:p>
            <a:pPr algn="just"/>
            <a:r>
              <a:rPr lang="en-IN" b="1" dirty="0" smtClean="0">
                <a:solidFill>
                  <a:srgbClr val="C00000"/>
                </a:solidFill>
              </a:rPr>
              <a:t>Decomposition</a:t>
            </a:r>
            <a:r>
              <a:rPr lang="en-IN" dirty="0" smtClean="0"/>
              <a:t> : </a:t>
            </a:r>
            <a:r>
              <a:rPr lang="en-GB" dirty="0" smtClean="0"/>
              <a:t> is the process of breaking down in parts or elements. It replaces a relation with a collection of smaller relations. It breaks the table into multiple tables in a database. ... If there is no proper </a:t>
            </a:r>
            <a:r>
              <a:rPr lang="en-GB" b="1" dirty="0" smtClean="0"/>
              <a:t>decomposition</a:t>
            </a:r>
            <a:r>
              <a:rPr lang="en-GB" dirty="0" smtClean="0"/>
              <a:t> of the relation, then it may lead to problems like loss of information.</a:t>
            </a:r>
          </a:p>
          <a:p>
            <a:pPr algn="just"/>
            <a:r>
              <a:rPr lang="en-GB" b="1" dirty="0" smtClean="0">
                <a:solidFill>
                  <a:srgbClr val="FF0000"/>
                </a:solidFill>
              </a:rPr>
              <a:t>Ex:</a:t>
            </a:r>
            <a:r>
              <a:rPr lang="en-GB" dirty="0" smtClean="0"/>
              <a:t> </a:t>
            </a:r>
            <a:r>
              <a:rPr lang="en-GB" b="1" dirty="0" smtClean="0">
                <a:solidFill>
                  <a:srgbClr val="002060"/>
                </a:solidFill>
              </a:rPr>
              <a:t>Hourly-Emp1 ( SSN , Name ,Lot ,Rating ,Hours-Worked , Hourly-wages)</a:t>
            </a:r>
          </a:p>
          <a:p>
            <a:pPr algn="just"/>
            <a:r>
              <a:rPr lang="en-GB" dirty="0" smtClean="0"/>
              <a:t>After Decomposition, the above table becomes,</a:t>
            </a:r>
          </a:p>
          <a:p>
            <a:pPr marL="0" indent="0" algn="just">
              <a:buNone/>
            </a:pPr>
            <a:r>
              <a:rPr lang="en-GB" b="1" dirty="0" smtClean="0">
                <a:solidFill>
                  <a:srgbClr val="0070C0"/>
                </a:solidFill>
              </a:rPr>
              <a:t>		Hourly-Emp2( SSN , Name, Lot, Rating , Hours-worked)</a:t>
            </a:r>
          </a:p>
          <a:p>
            <a:pPr marL="0" indent="0" algn="just">
              <a:buNone/>
            </a:pPr>
            <a:r>
              <a:rPr lang="en-GB" b="1" dirty="0" smtClean="0">
                <a:solidFill>
                  <a:srgbClr val="0070C0"/>
                </a:solidFill>
              </a:rPr>
              <a:t>		Wages ( Rating, Hourly-Wages)</a:t>
            </a:r>
          </a:p>
          <a:p>
            <a:pPr algn="just"/>
            <a:endParaRPr lang="en-GB" dirty="0" smtClean="0"/>
          </a:p>
          <a:p>
            <a:pPr algn="just"/>
            <a:endParaRPr lang="en-IN" dirty="0"/>
          </a:p>
        </p:txBody>
      </p:sp>
    </p:spTree>
    <p:extLst>
      <p:ext uri="{BB962C8B-B14F-4D97-AF65-F5344CB8AC3E}">
        <p14:creationId xmlns:p14="http://schemas.microsoft.com/office/powerpoint/2010/main" val="24535315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95459"/>
            <a:ext cx="9601196" cy="489397"/>
          </a:xfrm>
        </p:spPr>
        <p:txBody>
          <a:bodyPr>
            <a:normAutofit fontScale="90000"/>
          </a:bodyPr>
          <a:lstStyle/>
          <a:p>
            <a:r>
              <a:rPr lang="en-IN" sz="3200" b="1" dirty="0" smtClean="0">
                <a:solidFill>
                  <a:srgbClr val="C00000"/>
                </a:solidFill>
              </a:rPr>
              <a:t>Informal Guidelines</a:t>
            </a:r>
            <a:endParaRPr lang="en-IN" sz="3200" b="1" dirty="0">
              <a:solidFill>
                <a:srgbClr val="C00000"/>
              </a:solidFill>
            </a:endParaRPr>
          </a:p>
        </p:txBody>
      </p:sp>
      <p:sp>
        <p:nvSpPr>
          <p:cNvPr id="3" name="Content Placeholder 2"/>
          <p:cNvSpPr>
            <a:spLocks noGrp="1"/>
          </p:cNvSpPr>
          <p:nvPr>
            <p:ph idx="1"/>
          </p:nvPr>
        </p:nvSpPr>
        <p:spPr>
          <a:xfrm>
            <a:off x="875763" y="1184856"/>
            <a:ext cx="10020834" cy="4691012"/>
          </a:xfrm>
        </p:spPr>
        <p:txBody>
          <a:bodyPr>
            <a:normAutofit/>
          </a:bodyPr>
          <a:lstStyle/>
          <a:p>
            <a:r>
              <a:rPr lang="en-IN" sz="2000" dirty="0"/>
              <a:t>INFORMAL DESIGN GUIDELINES FOR RELATIONAL </a:t>
            </a:r>
            <a:r>
              <a:rPr lang="en-IN" sz="2000" dirty="0" smtClean="0"/>
              <a:t>SCHEMA.</a:t>
            </a:r>
          </a:p>
          <a:p>
            <a:r>
              <a:rPr lang="en-GB" sz="3200" b="1" dirty="0" smtClean="0">
                <a:solidFill>
                  <a:srgbClr val="0070C0"/>
                </a:solidFill>
              </a:rPr>
              <a:t>1.Semantics </a:t>
            </a:r>
            <a:r>
              <a:rPr lang="en-GB" sz="3200" b="1" dirty="0">
                <a:solidFill>
                  <a:srgbClr val="0070C0"/>
                </a:solidFill>
              </a:rPr>
              <a:t>of the </a:t>
            </a:r>
            <a:r>
              <a:rPr lang="en-GB" sz="3200" b="1" dirty="0" smtClean="0">
                <a:solidFill>
                  <a:srgbClr val="0070C0"/>
                </a:solidFill>
              </a:rPr>
              <a:t>Attributes. ( </a:t>
            </a:r>
            <a:r>
              <a:rPr lang="en-GB" sz="3200" b="1" dirty="0" smtClean="0">
                <a:solidFill>
                  <a:srgbClr val="FF0000"/>
                </a:solidFill>
              </a:rPr>
              <a:t>Type of Value </a:t>
            </a:r>
            <a:r>
              <a:rPr lang="en-GB" sz="3200" b="1" dirty="0" smtClean="0">
                <a:solidFill>
                  <a:srgbClr val="0070C0"/>
                </a:solidFill>
              </a:rPr>
              <a:t>)</a:t>
            </a:r>
          </a:p>
          <a:p>
            <a:r>
              <a:rPr lang="en-GB" sz="3200" b="1" dirty="0" smtClean="0">
                <a:solidFill>
                  <a:srgbClr val="0070C0"/>
                </a:solidFill>
              </a:rPr>
              <a:t>2.Reducing </a:t>
            </a:r>
            <a:r>
              <a:rPr lang="en-GB" sz="3200" b="1" dirty="0">
                <a:solidFill>
                  <a:srgbClr val="0070C0"/>
                </a:solidFill>
              </a:rPr>
              <a:t>the Redundant Value in Tuples. </a:t>
            </a:r>
            <a:r>
              <a:rPr lang="en-GB" sz="3200" b="1" dirty="0" smtClean="0">
                <a:solidFill>
                  <a:srgbClr val="0070C0"/>
                </a:solidFill>
              </a:rPr>
              <a:t>(</a:t>
            </a:r>
            <a:r>
              <a:rPr lang="en-GB" sz="3200" b="1" dirty="0" smtClean="0">
                <a:solidFill>
                  <a:srgbClr val="FF0000"/>
                </a:solidFill>
              </a:rPr>
              <a:t>Unambiguous</a:t>
            </a:r>
            <a:r>
              <a:rPr lang="en-GB" sz="3200" b="1" dirty="0" smtClean="0">
                <a:solidFill>
                  <a:srgbClr val="0070C0"/>
                </a:solidFill>
              </a:rPr>
              <a:t>)</a:t>
            </a:r>
          </a:p>
          <a:p>
            <a:r>
              <a:rPr lang="en-GB" sz="3200" b="1" dirty="0" smtClean="0">
                <a:solidFill>
                  <a:srgbClr val="0070C0"/>
                </a:solidFill>
              </a:rPr>
              <a:t>3.Reducing </a:t>
            </a:r>
            <a:r>
              <a:rPr lang="en-GB" sz="3200" b="1" dirty="0">
                <a:solidFill>
                  <a:srgbClr val="0070C0"/>
                </a:solidFill>
              </a:rPr>
              <a:t>Null values in Tuples. </a:t>
            </a:r>
            <a:r>
              <a:rPr lang="en-GB" sz="3200" b="1" dirty="0" smtClean="0">
                <a:solidFill>
                  <a:srgbClr val="0070C0"/>
                </a:solidFill>
              </a:rPr>
              <a:t>( </a:t>
            </a:r>
            <a:r>
              <a:rPr lang="en-GB" sz="3200" b="1" dirty="0" smtClean="0">
                <a:solidFill>
                  <a:srgbClr val="FF0000"/>
                </a:solidFill>
              </a:rPr>
              <a:t># , ( ) </a:t>
            </a:r>
            <a:r>
              <a:rPr lang="en-GB" sz="3200" b="1" dirty="0" smtClean="0">
                <a:solidFill>
                  <a:srgbClr val="0070C0"/>
                </a:solidFill>
              </a:rPr>
              <a:t>)</a:t>
            </a:r>
          </a:p>
          <a:p>
            <a:r>
              <a:rPr lang="en-GB" sz="3200" b="1" dirty="0" smtClean="0">
                <a:solidFill>
                  <a:srgbClr val="0070C0"/>
                </a:solidFill>
              </a:rPr>
              <a:t>4.Dissallowing </a:t>
            </a:r>
            <a:r>
              <a:rPr lang="en-GB" sz="3200" b="1" dirty="0">
                <a:solidFill>
                  <a:srgbClr val="0070C0"/>
                </a:solidFill>
              </a:rPr>
              <a:t>spurious </a:t>
            </a:r>
            <a:r>
              <a:rPr lang="en-GB" sz="3200" b="1" dirty="0" smtClean="0">
                <a:solidFill>
                  <a:srgbClr val="0070C0"/>
                </a:solidFill>
              </a:rPr>
              <a:t>Tuples.</a:t>
            </a:r>
          </a:p>
          <a:p>
            <a:endParaRPr lang="en-IN" b="1" dirty="0">
              <a:solidFill>
                <a:srgbClr val="0070C0"/>
              </a:solidFill>
            </a:endParaRPr>
          </a:p>
        </p:txBody>
      </p:sp>
    </p:spTree>
    <p:extLst>
      <p:ext uri="{BB962C8B-B14F-4D97-AF65-F5344CB8AC3E}">
        <p14:creationId xmlns:p14="http://schemas.microsoft.com/office/powerpoint/2010/main" val="12578105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502276"/>
            <a:ext cx="9601196" cy="669701"/>
          </a:xfrm>
        </p:spPr>
        <p:txBody>
          <a:bodyPr>
            <a:normAutofit/>
          </a:bodyPr>
          <a:lstStyle/>
          <a:p>
            <a:r>
              <a:rPr lang="en-GB" sz="2800" b="1" dirty="0">
                <a:solidFill>
                  <a:srgbClr val="C00000"/>
                </a:solidFill>
              </a:rPr>
              <a:t>Reducing the Redundant Value in Tuples </a:t>
            </a:r>
            <a:endParaRPr lang="en-IN" sz="2800" b="1" dirty="0">
              <a:solidFill>
                <a:srgbClr val="C00000"/>
              </a:solidFill>
            </a:endParaRPr>
          </a:p>
        </p:txBody>
      </p:sp>
      <p:sp>
        <p:nvSpPr>
          <p:cNvPr id="3" name="Content Placeholder 2"/>
          <p:cNvSpPr>
            <a:spLocks noGrp="1"/>
          </p:cNvSpPr>
          <p:nvPr>
            <p:ph idx="1"/>
          </p:nvPr>
        </p:nvSpPr>
        <p:spPr>
          <a:xfrm>
            <a:off x="785611" y="1068946"/>
            <a:ext cx="10586434" cy="4806922"/>
          </a:xfrm>
        </p:spPr>
        <p:txBody>
          <a:bodyPr/>
          <a:lstStyle/>
          <a:p>
            <a:r>
              <a:rPr lang="en-IN" dirty="0"/>
              <a:t>Mixing attributes of multiple entities may cause problems</a:t>
            </a:r>
          </a:p>
          <a:p>
            <a:r>
              <a:rPr lang="en-IN" dirty="0"/>
              <a:t>Information is stored redundantly wasting storage</a:t>
            </a:r>
          </a:p>
          <a:p>
            <a:r>
              <a:rPr lang="en-IN" dirty="0"/>
              <a:t>Problems with update anomalies</a:t>
            </a:r>
          </a:p>
          <a:p>
            <a:r>
              <a:rPr lang="en-IN" dirty="0"/>
              <a:t>Insertion anomalies</a:t>
            </a:r>
          </a:p>
          <a:p>
            <a:r>
              <a:rPr lang="en-IN" dirty="0"/>
              <a:t>Deletion anomalies</a:t>
            </a:r>
          </a:p>
          <a:p>
            <a:r>
              <a:rPr lang="en-IN" dirty="0"/>
              <a:t>Modification anomalies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913" y="1956687"/>
            <a:ext cx="6516603" cy="4258269"/>
          </a:xfrm>
          <a:prstGeom prst="rect">
            <a:avLst/>
          </a:prstGeom>
        </p:spPr>
      </p:pic>
    </p:spTree>
    <p:extLst>
      <p:ext uri="{BB962C8B-B14F-4D97-AF65-F5344CB8AC3E}">
        <p14:creationId xmlns:p14="http://schemas.microsoft.com/office/powerpoint/2010/main" val="14044279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31066"/>
            <a:ext cx="9601196" cy="528033"/>
          </a:xfrm>
        </p:spPr>
        <p:txBody>
          <a:bodyPr>
            <a:normAutofit fontScale="90000"/>
          </a:bodyPr>
          <a:lstStyle/>
          <a:p>
            <a:r>
              <a:rPr lang="en-IN" sz="3200" b="1" dirty="0">
                <a:solidFill>
                  <a:srgbClr val="C00000"/>
                </a:solidFill>
              </a:rPr>
              <a:t>Semantics of the Attributes</a:t>
            </a:r>
          </a:p>
        </p:txBody>
      </p:sp>
      <p:sp>
        <p:nvSpPr>
          <p:cNvPr id="3" name="Content Placeholder 2"/>
          <p:cNvSpPr>
            <a:spLocks noGrp="1"/>
          </p:cNvSpPr>
          <p:nvPr>
            <p:ph idx="1"/>
          </p:nvPr>
        </p:nvSpPr>
        <p:spPr>
          <a:xfrm>
            <a:off x="875763" y="1159099"/>
            <a:ext cx="10393251" cy="5048518"/>
          </a:xfrm>
        </p:spPr>
        <p:txBody>
          <a:bodyPr/>
          <a:lstStyle/>
          <a:p>
            <a:r>
              <a:rPr lang="en-GB" dirty="0"/>
              <a:t>Whenever we are going to form relational schema there should be some meaning among the attributes</a:t>
            </a:r>
            <a:r>
              <a:rPr lang="en-GB" dirty="0" smtClean="0"/>
              <a:t>. This </a:t>
            </a:r>
            <a:r>
              <a:rPr lang="en-GB" dirty="0"/>
              <a:t>meaning is called semantics</a:t>
            </a:r>
            <a:r>
              <a:rPr lang="en-GB" dirty="0" smtClean="0"/>
              <a:t>. This </a:t>
            </a:r>
            <a:r>
              <a:rPr lang="en-GB" dirty="0"/>
              <a:t>semantics relates one attribute to another with some relation. </a:t>
            </a:r>
            <a:endParaRPr lang="en-GB" dirty="0" smtClean="0"/>
          </a:p>
          <a:p>
            <a:r>
              <a:rPr lang="en-GB" dirty="0" err="1" smtClean="0"/>
              <a:t>Eg</a:t>
            </a:r>
            <a:r>
              <a:rPr lang="en-GB" dirty="0"/>
              <a:t>: </a:t>
            </a:r>
            <a:endParaRPr lang="en-GB" dirty="0" smtClean="0"/>
          </a:p>
          <a:p>
            <a:pPr marL="0" indent="0">
              <a:buNone/>
            </a:pPr>
            <a:r>
              <a:rPr lang="en-GB" dirty="0" smtClean="0"/>
              <a:t>         USN </a:t>
            </a:r>
            <a:r>
              <a:rPr lang="en-GB" dirty="0"/>
              <a:t>No </a:t>
            </a:r>
            <a:r>
              <a:rPr lang="en-GB" dirty="0" smtClean="0"/>
              <a:t>, Student name ,  </a:t>
            </a:r>
            <a:r>
              <a:rPr lang="en-GB" dirty="0" err="1"/>
              <a:t>Sem</a:t>
            </a:r>
            <a:r>
              <a:rPr lang="en-GB" dirty="0"/>
              <a:t> </a:t>
            </a:r>
            <a:endParaRPr lang="en-GB" dirty="0" smtClean="0"/>
          </a:p>
          <a:p>
            <a:pPr marL="0" indent="0">
              <a:buNone/>
            </a:pPr>
            <a:endParaRPr lang="en-GB" dirty="0"/>
          </a:p>
          <a:p>
            <a:pPr marL="0" indent="0">
              <a:buNone/>
            </a:pPr>
            <a:r>
              <a:rPr lang="en-GB" b="1" dirty="0" smtClean="0">
                <a:solidFill>
                  <a:srgbClr val="002060"/>
                </a:solidFill>
              </a:rPr>
              <a:t>NOTE</a:t>
            </a:r>
            <a:r>
              <a:rPr lang="en-GB" dirty="0" smtClean="0"/>
              <a:t> : </a:t>
            </a:r>
            <a:r>
              <a:rPr lang="en-GB" b="1" dirty="0" smtClean="0">
                <a:solidFill>
                  <a:srgbClr val="00B0F0"/>
                </a:solidFill>
              </a:rPr>
              <a:t>Design a relational schema so that, it is easy to explain its meaning. Don’t combine attributes from multiple entity and relationship types.</a:t>
            </a:r>
          </a:p>
          <a:p>
            <a:pPr marL="0" indent="0">
              <a:buNone/>
            </a:pPr>
            <a:r>
              <a:rPr lang="en-GB" b="1" dirty="0" smtClean="0">
                <a:solidFill>
                  <a:srgbClr val="C00000"/>
                </a:solidFill>
              </a:rPr>
              <a:t>Once such goal of schema is to minimize, then the storage space where the base relation occupies.</a:t>
            </a:r>
            <a:endParaRPr lang="en-IN" b="1" dirty="0">
              <a:solidFill>
                <a:srgbClr val="C00000"/>
              </a:solidFill>
            </a:endParaRPr>
          </a:p>
        </p:txBody>
      </p:sp>
    </p:spTree>
    <p:extLst>
      <p:ext uri="{BB962C8B-B14F-4D97-AF65-F5344CB8AC3E}">
        <p14:creationId xmlns:p14="http://schemas.microsoft.com/office/powerpoint/2010/main" val="21745490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955</TotalTime>
  <Words>3210</Words>
  <Application>Microsoft Office PowerPoint</Application>
  <PresentationFormat>Widescreen</PresentationFormat>
  <Paragraphs>423</Paragraphs>
  <Slides>53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Garamond</vt:lpstr>
      <vt:lpstr>Source Sans Pro</vt:lpstr>
      <vt:lpstr>times new roman</vt:lpstr>
      <vt:lpstr>verdana</vt:lpstr>
      <vt:lpstr>verdana</vt:lpstr>
      <vt:lpstr>Wingdings</vt:lpstr>
      <vt:lpstr>Organic</vt:lpstr>
      <vt:lpstr>UNIT-V</vt:lpstr>
      <vt:lpstr>PowerPoint Presentation</vt:lpstr>
      <vt:lpstr>Features of Good Relational Design:</vt:lpstr>
      <vt:lpstr>PowerPoint Presentation</vt:lpstr>
      <vt:lpstr>PowerPoint Presentation</vt:lpstr>
      <vt:lpstr>PowerPoint Presentation</vt:lpstr>
      <vt:lpstr>Informal Guidelines</vt:lpstr>
      <vt:lpstr>Reducing the Redundant Value in Tuples </vt:lpstr>
      <vt:lpstr>Semantics of the Attributes</vt:lpstr>
      <vt:lpstr>Reducing Null values in Tuples. </vt:lpstr>
      <vt:lpstr>Disallowing spurious Tuples</vt:lpstr>
      <vt:lpstr>Functional Dependencies</vt:lpstr>
      <vt:lpstr>Let’s illustrate a scenario where the designer didn’t take in consideration dependencies between columns.</vt:lpstr>
      <vt:lpstr>PowerPoint Presentation</vt:lpstr>
      <vt:lpstr>PowerPoint Presentation</vt:lpstr>
      <vt:lpstr>PowerPoint Presentation</vt:lpstr>
      <vt:lpstr>PowerPoint Presentation</vt:lpstr>
      <vt:lpstr>Trivial Functional Dependency </vt:lpstr>
      <vt:lpstr>Normalization</vt:lpstr>
      <vt:lpstr>PowerPoint Presentation</vt:lpstr>
      <vt:lpstr>PowerPoint Presentation</vt:lpstr>
      <vt:lpstr>Normalization of Database</vt:lpstr>
      <vt:lpstr>First Normal Form ( 1NF)</vt:lpstr>
      <vt:lpstr>The decomposition of the EMPLOYEE table into 1NF has been shown below:</vt:lpstr>
      <vt:lpstr>Second Normal Form ( 2NF)</vt:lpstr>
      <vt:lpstr>To convert the given table into 2NF, we decompose it into two tables:</vt:lpstr>
      <vt:lpstr>Third Normal Form ( 3NF)</vt:lpstr>
      <vt:lpstr>Example:</vt:lpstr>
      <vt:lpstr>PowerPoint Presentation</vt:lpstr>
      <vt:lpstr>Boyce Codd normal form (BCNF) </vt:lpstr>
      <vt:lpstr>PowerPoint Presentation</vt:lpstr>
      <vt:lpstr>PowerPoint Presentation</vt:lpstr>
      <vt:lpstr>PowerPoint Presentation</vt:lpstr>
      <vt:lpstr>Fourth Normal Form ( 4NF)</vt:lpstr>
      <vt:lpstr>PowerPoint Presentation</vt:lpstr>
      <vt:lpstr>Fifth Normal Form ( 5 NF)</vt:lpstr>
      <vt:lpstr>PowerPoint Presentation</vt:lpstr>
      <vt:lpstr>PowerPoint Presentation</vt:lpstr>
      <vt:lpstr>URL’s for All the Normal Forms:</vt:lpstr>
      <vt:lpstr>Relational Decomposition </vt:lpstr>
      <vt:lpstr>PowerPoint Presentation</vt:lpstr>
      <vt:lpstr>PowerPoint Presentation</vt:lpstr>
      <vt:lpstr>JOIN Dependency/Decomposition</vt:lpstr>
      <vt:lpstr>DKNF (Domain Key Normal Form) </vt:lpstr>
      <vt:lpstr>Database Denormalization </vt:lpstr>
      <vt:lpstr>Inclusion Dependency </vt:lpstr>
      <vt:lpstr>Data Base Design Process</vt:lpstr>
      <vt:lpstr>Database development life cycle </vt:lpstr>
      <vt:lpstr>Temporal Data Base</vt:lpstr>
      <vt:lpstr>Features of Temporal Data Base</vt:lpstr>
      <vt:lpstr>Summary </vt:lpstr>
      <vt:lpstr>RDBMS Quick Guide ( Summary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UNIT-V</dc:title>
  <dc:creator>Windows User</dc:creator>
  <cp:lastModifiedBy>Windows User</cp:lastModifiedBy>
  <cp:revision>35</cp:revision>
  <dcterms:created xsi:type="dcterms:W3CDTF">2020-07-02T06:50:06Z</dcterms:created>
  <dcterms:modified xsi:type="dcterms:W3CDTF">2020-12-19T05:20:09Z</dcterms:modified>
</cp:coreProperties>
</file>