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8" r:id="rId19"/>
    <p:sldId id="277" r:id="rId20"/>
    <p:sldId id="276" r:id="rId21"/>
    <p:sldId id="275" r:id="rId22"/>
    <p:sldId id="274" r:id="rId23"/>
    <p:sldId id="279" r:id="rId24"/>
    <p:sldId id="280" r:id="rId25"/>
    <p:sldId id="281" r:id="rId26"/>
    <p:sldId id="282" r:id="rId27"/>
    <p:sldId id="285" r:id="rId28"/>
    <p:sldId id="284" r:id="rId29"/>
    <p:sldId id="283" r:id="rId30"/>
    <p:sldId id="286" r:id="rId31"/>
    <p:sldId id="287" r:id="rId32"/>
    <p:sldId id="288" r:id="rId33"/>
    <p:sldId id="292" r:id="rId34"/>
    <p:sldId id="289" r:id="rId35"/>
    <p:sldId id="291" r:id="rId36"/>
    <p:sldId id="290" r:id="rId37"/>
    <p:sldId id="298" r:id="rId38"/>
    <p:sldId id="297" r:id="rId39"/>
    <p:sldId id="296" r:id="rId40"/>
    <p:sldId id="295" r:id="rId41"/>
    <p:sldId id="294" r:id="rId42"/>
    <p:sldId id="293" r:id="rId43"/>
    <p:sldId id="299" r:id="rId44"/>
    <p:sldId id="300" r:id="rId45"/>
    <p:sldId id="301" r:id="rId46"/>
    <p:sldId id="302" r:id="rId47"/>
    <p:sldId id="303" r:id="rId48"/>
    <p:sldId id="304" r:id="rId49"/>
    <p:sldId id="305" r:id="rId50"/>
    <p:sldId id="307" r:id="rId51"/>
    <p:sldId id="306" r:id="rId52"/>
    <p:sldId id="309" r:id="rId53"/>
    <p:sldId id="272"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D7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13ECD42-495B-4715-8C50-E7A22280BDF9}" type="datetimeFigureOut">
              <a:rPr lang="en-IN" smtClean="0"/>
              <a:t>08-07-2021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C9D143-DC65-4E1A-8BFD-4CCF0B269BB3}" type="slidenum">
              <a:rPr lang="en-IN" smtClean="0"/>
              <a:t>‹#›</a:t>
            </a:fld>
            <a:endParaRPr lang="en-IN"/>
          </a:p>
        </p:txBody>
      </p:sp>
    </p:spTree>
    <p:extLst>
      <p:ext uri="{BB962C8B-B14F-4D97-AF65-F5344CB8AC3E}">
        <p14:creationId xmlns:p14="http://schemas.microsoft.com/office/powerpoint/2010/main" val="314977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3ECD42-495B-4715-8C50-E7A22280BDF9}" type="datetimeFigureOut">
              <a:rPr lang="en-IN" smtClean="0"/>
              <a:t>08-07-2021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C9D143-DC65-4E1A-8BFD-4CCF0B269BB3}" type="slidenum">
              <a:rPr lang="en-IN" smtClean="0"/>
              <a:t>‹#›</a:t>
            </a:fld>
            <a:endParaRPr lang="en-IN"/>
          </a:p>
        </p:txBody>
      </p:sp>
    </p:spTree>
    <p:extLst>
      <p:ext uri="{BB962C8B-B14F-4D97-AF65-F5344CB8AC3E}">
        <p14:creationId xmlns:p14="http://schemas.microsoft.com/office/powerpoint/2010/main" val="4216613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3ECD42-495B-4715-8C50-E7A22280BDF9}" type="datetimeFigureOut">
              <a:rPr lang="en-IN" smtClean="0"/>
              <a:t>08-07-2021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C9D143-DC65-4E1A-8BFD-4CCF0B269BB3}" type="slidenum">
              <a:rPr lang="en-IN" smtClean="0"/>
              <a:t>‹#›</a:t>
            </a:fld>
            <a:endParaRPr lang="en-IN"/>
          </a:p>
        </p:txBody>
      </p:sp>
    </p:spTree>
    <p:extLst>
      <p:ext uri="{BB962C8B-B14F-4D97-AF65-F5344CB8AC3E}">
        <p14:creationId xmlns:p14="http://schemas.microsoft.com/office/powerpoint/2010/main" val="1004072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3ECD42-495B-4715-8C50-E7A22280BDF9}" type="datetimeFigureOut">
              <a:rPr lang="en-IN" smtClean="0"/>
              <a:t>08-07-2021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C9D143-DC65-4E1A-8BFD-4CCF0B269BB3}" type="slidenum">
              <a:rPr lang="en-IN" smtClean="0"/>
              <a:t>‹#›</a:t>
            </a:fld>
            <a:endParaRPr lang="en-IN"/>
          </a:p>
        </p:txBody>
      </p:sp>
    </p:spTree>
    <p:extLst>
      <p:ext uri="{BB962C8B-B14F-4D97-AF65-F5344CB8AC3E}">
        <p14:creationId xmlns:p14="http://schemas.microsoft.com/office/powerpoint/2010/main" val="2070419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3ECD42-495B-4715-8C50-E7A22280BDF9}" type="datetimeFigureOut">
              <a:rPr lang="en-IN" smtClean="0"/>
              <a:t>08-07-2021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C9D143-DC65-4E1A-8BFD-4CCF0B269BB3}" type="slidenum">
              <a:rPr lang="en-IN" smtClean="0"/>
              <a:t>‹#›</a:t>
            </a:fld>
            <a:endParaRPr lang="en-IN"/>
          </a:p>
        </p:txBody>
      </p:sp>
    </p:spTree>
    <p:extLst>
      <p:ext uri="{BB962C8B-B14F-4D97-AF65-F5344CB8AC3E}">
        <p14:creationId xmlns:p14="http://schemas.microsoft.com/office/powerpoint/2010/main" val="884596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13ECD42-495B-4715-8C50-E7A22280BDF9}" type="datetimeFigureOut">
              <a:rPr lang="en-IN" smtClean="0"/>
              <a:t>08-07-2021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C9D143-DC65-4E1A-8BFD-4CCF0B269BB3}" type="slidenum">
              <a:rPr lang="en-IN" smtClean="0"/>
              <a:t>‹#›</a:t>
            </a:fld>
            <a:endParaRPr lang="en-IN"/>
          </a:p>
        </p:txBody>
      </p:sp>
    </p:spTree>
    <p:extLst>
      <p:ext uri="{BB962C8B-B14F-4D97-AF65-F5344CB8AC3E}">
        <p14:creationId xmlns:p14="http://schemas.microsoft.com/office/powerpoint/2010/main" val="3073495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13ECD42-495B-4715-8C50-E7A22280BDF9}" type="datetimeFigureOut">
              <a:rPr lang="en-IN" smtClean="0"/>
              <a:t>08-07-2021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C9D143-DC65-4E1A-8BFD-4CCF0B269BB3}" type="slidenum">
              <a:rPr lang="en-IN" smtClean="0"/>
              <a:t>‹#›</a:t>
            </a:fld>
            <a:endParaRPr lang="en-IN"/>
          </a:p>
        </p:txBody>
      </p:sp>
    </p:spTree>
    <p:extLst>
      <p:ext uri="{BB962C8B-B14F-4D97-AF65-F5344CB8AC3E}">
        <p14:creationId xmlns:p14="http://schemas.microsoft.com/office/powerpoint/2010/main" val="1529407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13ECD42-495B-4715-8C50-E7A22280BDF9}" type="datetimeFigureOut">
              <a:rPr lang="en-IN" smtClean="0"/>
              <a:t>08-07-2021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C9D143-DC65-4E1A-8BFD-4CCF0B269BB3}" type="slidenum">
              <a:rPr lang="en-IN" smtClean="0"/>
              <a:t>‹#›</a:t>
            </a:fld>
            <a:endParaRPr lang="en-IN"/>
          </a:p>
        </p:txBody>
      </p:sp>
    </p:spTree>
    <p:extLst>
      <p:ext uri="{BB962C8B-B14F-4D97-AF65-F5344CB8AC3E}">
        <p14:creationId xmlns:p14="http://schemas.microsoft.com/office/powerpoint/2010/main" val="2400693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3ECD42-495B-4715-8C50-E7A22280BDF9}" type="datetimeFigureOut">
              <a:rPr lang="en-IN" smtClean="0"/>
              <a:t>08-07-2021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C9D143-DC65-4E1A-8BFD-4CCF0B269BB3}" type="slidenum">
              <a:rPr lang="en-IN" smtClean="0"/>
              <a:t>‹#›</a:t>
            </a:fld>
            <a:endParaRPr lang="en-IN"/>
          </a:p>
        </p:txBody>
      </p:sp>
    </p:spTree>
    <p:extLst>
      <p:ext uri="{BB962C8B-B14F-4D97-AF65-F5344CB8AC3E}">
        <p14:creationId xmlns:p14="http://schemas.microsoft.com/office/powerpoint/2010/main" val="1650727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3ECD42-495B-4715-8C50-E7A22280BDF9}" type="datetimeFigureOut">
              <a:rPr lang="en-IN" smtClean="0"/>
              <a:t>08-07-2021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C9D143-DC65-4E1A-8BFD-4CCF0B269BB3}" type="slidenum">
              <a:rPr lang="en-IN" smtClean="0"/>
              <a:t>‹#›</a:t>
            </a:fld>
            <a:endParaRPr lang="en-IN"/>
          </a:p>
        </p:txBody>
      </p:sp>
    </p:spTree>
    <p:extLst>
      <p:ext uri="{BB962C8B-B14F-4D97-AF65-F5344CB8AC3E}">
        <p14:creationId xmlns:p14="http://schemas.microsoft.com/office/powerpoint/2010/main" val="2265215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3ECD42-495B-4715-8C50-E7A22280BDF9}" type="datetimeFigureOut">
              <a:rPr lang="en-IN" smtClean="0"/>
              <a:t>08-07-2021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C9D143-DC65-4E1A-8BFD-4CCF0B269BB3}" type="slidenum">
              <a:rPr lang="en-IN" smtClean="0"/>
              <a:t>‹#›</a:t>
            </a:fld>
            <a:endParaRPr lang="en-IN"/>
          </a:p>
        </p:txBody>
      </p:sp>
    </p:spTree>
    <p:extLst>
      <p:ext uri="{BB962C8B-B14F-4D97-AF65-F5344CB8AC3E}">
        <p14:creationId xmlns:p14="http://schemas.microsoft.com/office/powerpoint/2010/main" val="3393127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DD7C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3ECD42-495B-4715-8C50-E7A22280BDF9}" type="datetimeFigureOut">
              <a:rPr lang="en-IN" smtClean="0"/>
              <a:t>08-07-2021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9D143-DC65-4E1A-8BFD-4CCF0B269BB3}" type="slidenum">
              <a:rPr lang="en-IN" smtClean="0"/>
              <a:t>‹#›</a:t>
            </a:fld>
            <a:endParaRPr lang="en-IN"/>
          </a:p>
        </p:txBody>
      </p:sp>
    </p:spTree>
    <p:extLst>
      <p:ext uri="{BB962C8B-B14F-4D97-AF65-F5344CB8AC3E}">
        <p14:creationId xmlns:p14="http://schemas.microsoft.com/office/powerpoint/2010/main" val="4067749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tutorialspoint.com/sql/sql-index.htm" TargetMode="External"/><Relationship Id="rId3" Type="http://schemas.openxmlformats.org/officeDocument/2006/relationships/hyperlink" Target="https://www.tutorialspoint.com/sql/sql-default.htm" TargetMode="External"/><Relationship Id="rId7" Type="http://schemas.openxmlformats.org/officeDocument/2006/relationships/hyperlink" Target="https://www.tutorialspoint.com/sql/sql-check.htm" TargetMode="External"/><Relationship Id="rId2" Type="http://schemas.openxmlformats.org/officeDocument/2006/relationships/hyperlink" Target="https://www.tutorialspoint.com/sql/sql-not-null.htm" TargetMode="External"/><Relationship Id="rId1" Type="http://schemas.openxmlformats.org/officeDocument/2006/relationships/slideLayout" Target="../slideLayouts/slideLayout2.xml"/><Relationship Id="rId6" Type="http://schemas.openxmlformats.org/officeDocument/2006/relationships/hyperlink" Target="https://www.tutorialspoint.com/sql/sql-foreign-key.htm" TargetMode="External"/><Relationship Id="rId5" Type="http://schemas.openxmlformats.org/officeDocument/2006/relationships/hyperlink" Target="https://www.tutorialspoint.com/sql/sql-primary-key.htm" TargetMode="External"/><Relationship Id="rId4" Type="http://schemas.openxmlformats.org/officeDocument/2006/relationships/hyperlink" Target="https://www.tutorialspoint.com/sql/sql-unique.ht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03797" y="528034"/>
            <a:ext cx="9264203" cy="4211391"/>
          </a:xfrm>
          <a:prstGeom prst="rect">
            <a:avLst/>
          </a:prstGeom>
        </p:spPr>
      </p:pic>
      <p:sp>
        <p:nvSpPr>
          <p:cNvPr id="3" name="Subtitle 2"/>
          <p:cNvSpPr>
            <a:spLocks noGrp="1"/>
          </p:cNvSpPr>
          <p:nvPr>
            <p:ph type="subTitle" idx="1"/>
          </p:nvPr>
        </p:nvSpPr>
        <p:spPr>
          <a:xfrm>
            <a:off x="360608" y="4739425"/>
            <a:ext cx="11346288" cy="1906075"/>
          </a:xfrm>
        </p:spPr>
        <p:txBody>
          <a:bodyPr>
            <a:normAutofit/>
          </a:bodyPr>
          <a:lstStyle/>
          <a:p>
            <a:endParaRPr lang="en-IN" b="1" dirty="0" smtClean="0">
              <a:latin typeface="Lucida Sans" panose="020B0602030504020204" pitchFamily="34" charset="0"/>
            </a:endParaRPr>
          </a:p>
          <a:p>
            <a:r>
              <a:rPr lang="en-IN" sz="5400" b="1" dirty="0" smtClean="0">
                <a:latin typeface="Lucida Sans" panose="020B0602030504020204" pitchFamily="34" charset="0"/>
              </a:rPr>
              <a:t> INTRODUCTION TO SQL</a:t>
            </a:r>
            <a:endParaRPr lang="en-IN" sz="5400" b="1" dirty="0">
              <a:latin typeface="Lucida Sans" panose="020B0602030504020204" pitchFamily="34" charset="0"/>
            </a:endParaRPr>
          </a:p>
        </p:txBody>
      </p:sp>
    </p:spTree>
    <p:extLst>
      <p:ext uri="{BB962C8B-B14F-4D97-AF65-F5344CB8AC3E}">
        <p14:creationId xmlns:p14="http://schemas.microsoft.com/office/powerpoint/2010/main" val="4291789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17430"/>
          </a:xfrm>
        </p:spPr>
        <p:txBody>
          <a:bodyPr/>
          <a:lstStyle/>
          <a:p>
            <a:r>
              <a:rPr lang="en-IN" sz="3200" b="1" u="sng" dirty="0" smtClean="0">
                <a:latin typeface="Lucida Sans" panose="020B0602030504020204" pitchFamily="34" charset="0"/>
              </a:rPr>
              <a:t>SQL Operators </a:t>
            </a:r>
            <a:r>
              <a:rPr lang="en-IN" dirty="0" smtClean="0"/>
              <a:t>:</a:t>
            </a:r>
            <a:endParaRPr lang="en-IN" dirty="0"/>
          </a:p>
        </p:txBody>
      </p:sp>
      <p:sp>
        <p:nvSpPr>
          <p:cNvPr id="3" name="Content Placeholder 2"/>
          <p:cNvSpPr>
            <a:spLocks noGrp="1"/>
          </p:cNvSpPr>
          <p:nvPr>
            <p:ph idx="1"/>
          </p:nvPr>
        </p:nvSpPr>
        <p:spPr>
          <a:xfrm>
            <a:off x="103031" y="759854"/>
            <a:ext cx="11990231" cy="6098146"/>
          </a:xfrm>
        </p:spPr>
        <p:txBody>
          <a:bodyPr/>
          <a:lstStyle/>
          <a:p>
            <a:pPr algn="just">
              <a:lnSpc>
                <a:spcPct val="150000"/>
              </a:lnSpc>
            </a:pPr>
            <a:r>
              <a:rPr lang="en-GB" sz="2000" dirty="0">
                <a:latin typeface="Lucida Sans" panose="020B0602030504020204" pitchFamily="34" charset="0"/>
              </a:rPr>
              <a:t>An operator is a reserved word or a character used primarily in an SQL statement's </a:t>
            </a:r>
            <a:r>
              <a:rPr lang="en-GB" sz="2000" b="1" dirty="0">
                <a:solidFill>
                  <a:srgbClr val="C00000"/>
                </a:solidFill>
                <a:latin typeface="Lucida Sans" panose="020B0602030504020204" pitchFamily="34" charset="0"/>
              </a:rPr>
              <a:t>WHERE</a:t>
            </a:r>
            <a:r>
              <a:rPr lang="en-GB" sz="2000" dirty="0">
                <a:latin typeface="Lucida Sans" panose="020B0602030504020204" pitchFamily="34" charset="0"/>
              </a:rPr>
              <a:t> clause to perform operation(s), such as </a:t>
            </a:r>
            <a:r>
              <a:rPr lang="en-GB" sz="2000" dirty="0">
                <a:solidFill>
                  <a:srgbClr val="C00000"/>
                </a:solidFill>
                <a:latin typeface="Lucida Sans" panose="020B0602030504020204" pitchFamily="34" charset="0"/>
              </a:rPr>
              <a:t>comparisons</a:t>
            </a:r>
            <a:r>
              <a:rPr lang="en-GB" sz="2000" dirty="0">
                <a:latin typeface="Lucida Sans" panose="020B0602030504020204" pitchFamily="34" charset="0"/>
              </a:rPr>
              <a:t> </a:t>
            </a:r>
            <a:r>
              <a:rPr lang="en-GB" sz="2000" dirty="0" smtClean="0">
                <a:latin typeface="Lucida Sans" panose="020B0602030504020204" pitchFamily="34" charset="0"/>
              </a:rPr>
              <a:t>and </a:t>
            </a:r>
            <a:r>
              <a:rPr lang="en-GB" sz="2000" dirty="0">
                <a:solidFill>
                  <a:srgbClr val="C00000"/>
                </a:solidFill>
                <a:latin typeface="Lucida Sans" panose="020B0602030504020204" pitchFamily="34" charset="0"/>
              </a:rPr>
              <a:t>arithmetic</a:t>
            </a:r>
            <a:r>
              <a:rPr lang="en-GB" sz="2000" dirty="0">
                <a:latin typeface="Lucida Sans" panose="020B0602030504020204" pitchFamily="34" charset="0"/>
              </a:rPr>
              <a:t> operations.</a:t>
            </a:r>
            <a:r>
              <a:rPr lang="en-GB" dirty="0"/>
              <a:t> </a:t>
            </a:r>
            <a:endParaRPr lang="en-GB" dirty="0" smtClean="0"/>
          </a:p>
          <a:p>
            <a:pPr marL="0" indent="0" algn="just">
              <a:lnSpc>
                <a:spcPct val="150000"/>
              </a:lnSpc>
              <a:buNone/>
            </a:pPr>
            <a:r>
              <a:rPr lang="en-GB" b="1" u="sng" dirty="0" smtClean="0">
                <a:solidFill>
                  <a:srgbClr val="0070C0"/>
                </a:solidFill>
              </a:rPr>
              <a:t>NOTE:</a:t>
            </a:r>
            <a:r>
              <a:rPr lang="en-GB" dirty="0" smtClean="0"/>
              <a:t> </a:t>
            </a:r>
            <a:r>
              <a:rPr lang="en-GB" sz="2000" b="1" dirty="0">
                <a:solidFill>
                  <a:srgbClr val="C00000"/>
                </a:solidFill>
                <a:latin typeface="Lucida Sans" panose="020B0602030504020204" pitchFamily="34" charset="0"/>
              </a:rPr>
              <a:t>These Operators are used to specify conditions in an SQL statement and to serve as conjunctions for multiple conditions in a statement</a:t>
            </a:r>
            <a:r>
              <a:rPr lang="en-GB" sz="2000" b="1" dirty="0" smtClean="0">
                <a:solidFill>
                  <a:srgbClr val="C00000"/>
                </a:solidFill>
                <a:latin typeface="Lucida Sans" panose="020B0602030504020204" pitchFamily="34" charset="0"/>
              </a:rPr>
              <a:t>.</a:t>
            </a:r>
          </a:p>
          <a:p>
            <a:pPr>
              <a:lnSpc>
                <a:spcPct val="150000"/>
              </a:lnSpc>
            </a:pPr>
            <a:r>
              <a:rPr lang="en-GB" dirty="0">
                <a:solidFill>
                  <a:srgbClr val="0070C0"/>
                </a:solidFill>
                <a:latin typeface="Lucida Sans" panose="020B0602030504020204" pitchFamily="34" charset="0"/>
              </a:rPr>
              <a:t>Arithmetic </a:t>
            </a:r>
            <a:r>
              <a:rPr lang="en-GB" dirty="0" smtClean="0">
                <a:solidFill>
                  <a:srgbClr val="0070C0"/>
                </a:solidFill>
                <a:latin typeface="Lucida Sans" panose="020B0602030504020204" pitchFamily="34" charset="0"/>
              </a:rPr>
              <a:t>operators.</a:t>
            </a:r>
            <a:endParaRPr lang="en-GB" dirty="0">
              <a:solidFill>
                <a:srgbClr val="0070C0"/>
              </a:solidFill>
              <a:latin typeface="Lucida Sans" panose="020B0602030504020204" pitchFamily="34" charset="0"/>
            </a:endParaRPr>
          </a:p>
          <a:p>
            <a:pPr>
              <a:lnSpc>
                <a:spcPct val="150000"/>
              </a:lnSpc>
            </a:pPr>
            <a:r>
              <a:rPr lang="en-GB" dirty="0">
                <a:solidFill>
                  <a:srgbClr val="002060"/>
                </a:solidFill>
                <a:latin typeface="Lucida Sans" panose="020B0602030504020204" pitchFamily="34" charset="0"/>
              </a:rPr>
              <a:t>Comparison </a:t>
            </a:r>
            <a:r>
              <a:rPr lang="en-GB" dirty="0" smtClean="0">
                <a:solidFill>
                  <a:srgbClr val="002060"/>
                </a:solidFill>
                <a:latin typeface="Lucida Sans" panose="020B0602030504020204" pitchFamily="34" charset="0"/>
              </a:rPr>
              <a:t>operators.</a:t>
            </a:r>
            <a:endParaRPr lang="en-GB" dirty="0">
              <a:solidFill>
                <a:srgbClr val="002060"/>
              </a:solidFill>
              <a:latin typeface="Lucida Sans" panose="020B0602030504020204" pitchFamily="34" charset="0"/>
            </a:endParaRPr>
          </a:p>
          <a:p>
            <a:pPr>
              <a:lnSpc>
                <a:spcPct val="150000"/>
              </a:lnSpc>
            </a:pPr>
            <a:r>
              <a:rPr lang="en-GB" dirty="0" smtClean="0">
                <a:solidFill>
                  <a:srgbClr val="7030A0"/>
                </a:solidFill>
                <a:latin typeface="Lucida Sans" panose="020B0602030504020204" pitchFamily="34" charset="0"/>
              </a:rPr>
              <a:t>Logical operators.</a:t>
            </a:r>
          </a:p>
          <a:p>
            <a:pPr>
              <a:lnSpc>
                <a:spcPct val="150000"/>
              </a:lnSpc>
            </a:pPr>
            <a:r>
              <a:rPr lang="en-GB" dirty="0" smtClean="0">
                <a:solidFill>
                  <a:schemeClr val="accent2">
                    <a:lumMod val="50000"/>
                  </a:schemeClr>
                </a:solidFill>
                <a:latin typeface="Lucida Sans" panose="020B0602030504020204" pitchFamily="34" charset="0"/>
              </a:rPr>
              <a:t>Operators used to negate conditions.</a:t>
            </a:r>
          </a:p>
          <a:p>
            <a:pPr marL="0" indent="0" algn="just">
              <a:buNone/>
            </a:pPr>
            <a:endParaRPr lang="en-IN" sz="2000" b="1" dirty="0">
              <a:solidFill>
                <a:schemeClr val="accent2">
                  <a:lumMod val="50000"/>
                </a:schemeClr>
              </a:solidFill>
              <a:latin typeface="Lucida Sans" panose="020B0602030504020204" pitchFamily="34" charset="0"/>
            </a:endParaRPr>
          </a:p>
        </p:txBody>
      </p:sp>
    </p:spTree>
    <p:extLst>
      <p:ext uri="{BB962C8B-B14F-4D97-AF65-F5344CB8AC3E}">
        <p14:creationId xmlns:p14="http://schemas.microsoft.com/office/powerpoint/2010/main" val="13814172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109915" cy="592427"/>
          </a:xfrm>
        </p:spPr>
        <p:txBody>
          <a:bodyPr>
            <a:normAutofit/>
          </a:bodyPr>
          <a:lstStyle/>
          <a:p>
            <a:r>
              <a:rPr lang="en-IN" sz="2800" b="1" dirty="0" smtClean="0">
                <a:latin typeface="Lucida Sans" panose="020B0602030504020204" pitchFamily="34" charset="0"/>
              </a:rPr>
              <a:t>SQL Operators Continued……</a:t>
            </a:r>
            <a:endParaRPr lang="en-IN" sz="2800" b="1" dirty="0">
              <a:latin typeface="Lucida Sans" panose="020B0602030504020204" pitchFamily="34" charset="0"/>
            </a:endParaRPr>
          </a:p>
        </p:txBody>
      </p:sp>
      <p:sp>
        <p:nvSpPr>
          <p:cNvPr id="3" name="Content Placeholder 2"/>
          <p:cNvSpPr>
            <a:spLocks noGrp="1"/>
          </p:cNvSpPr>
          <p:nvPr>
            <p:ph idx="1"/>
          </p:nvPr>
        </p:nvSpPr>
        <p:spPr>
          <a:xfrm>
            <a:off x="-1" y="592428"/>
            <a:ext cx="12080383" cy="6130343"/>
          </a:xfrm>
        </p:spPr>
        <p:txBody>
          <a:bodyPr/>
          <a:lstStyle/>
          <a:p>
            <a:pPr marL="457200" indent="-457200">
              <a:buAutoNum type="arabicPeriod"/>
            </a:pPr>
            <a:r>
              <a:rPr lang="en-IN" sz="2400" b="1" u="sng" dirty="0" smtClean="0">
                <a:solidFill>
                  <a:schemeClr val="accent6">
                    <a:lumMod val="50000"/>
                  </a:schemeClr>
                </a:solidFill>
                <a:latin typeface="Lucida Sans" panose="020B0602030504020204" pitchFamily="34" charset="0"/>
              </a:rPr>
              <a:t>Arithmetic Operators</a:t>
            </a:r>
            <a:r>
              <a:rPr lang="en-IN" dirty="0" smtClean="0"/>
              <a:t>: </a:t>
            </a:r>
            <a:r>
              <a:rPr lang="en-GB" sz="2000" dirty="0" smtClean="0">
                <a:solidFill>
                  <a:schemeClr val="accent2">
                    <a:lumMod val="50000"/>
                  </a:schemeClr>
                </a:solidFill>
                <a:latin typeface="Lucida Sans" panose="020B0602030504020204" pitchFamily="34" charset="0"/>
              </a:rPr>
              <a:t>Assume</a:t>
            </a:r>
            <a:r>
              <a:rPr lang="en-GB" sz="2000" dirty="0">
                <a:solidFill>
                  <a:schemeClr val="accent2">
                    <a:lumMod val="50000"/>
                  </a:schemeClr>
                </a:solidFill>
                <a:latin typeface="Lucida Sans" panose="020B0602030504020204" pitchFamily="34" charset="0"/>
              </a:rPr>
              <a:t> </a:t>
            </a:r>
            <a:r>
              <a:rPr lang="en-GB" sz="2000" b="1" dirty="0">
                <a:solidFill>
                  <a:schemeClr val="accent2">
                    <a:lumMod val="50000"/>
                  </a:schemeClr>
                </a:solidFill>
                <a:latin typeface="Lucida Sans" panose="020B0602030504020204" pitchFamily="34" charset="0"/>
              </a:rPr>
              <a:t>'variable a'</a:t>
            </a:r>
            <a:r>
              <a:rPr lang="en-GB" sz="2000" dirty="0">
                <a:solidFill>
                  <a:schemeClr val="accent2">
                    <a:lumMod val="50000"/>
                  </a:schemeClr>
                </a:solidFill>
                <a:latin typeface="Lucida Sans" panose="020B0602030504020204" pitchFamily="34" charset="0"/>
              </a:rPr>
              <a:t> holds 10 and </a:t>
            </a:r>
            <a:r>
              <a:rPr lang="en-GB" sz="2000" b="1" dirty="0">
                <a:solidFill>
                  <a:schemeClr val="accent2">
                    <a:lumMod val="50000"/>
                  </a:schemeClr>
                </a:solidFill>
                <a:latin typeface="Lucida Sans" panose="020B0602030504020204" pitchFamily="34" charset="0"/>
              </a:rPr>
              <a:t>'variable b'</a:t>
            </a:r>
            <a:r>
              <a:rPr lang="en-GB" sz="2000" dirty="0">
                <a:solidFill>
                  <a:schemeClr val="accent2">
                    <a:lumMod val="50000"/>
                  </a:schemeClr>
                </a:solidFill>
                <a:latin typeface="Lucida Sans" panose="020B0602030504020204" pitchFamily="34" charset="0"/>
              </a:rPr>
              <a:t> holds </a:t>
            </a:r>
            <a:r>
              <a:rPr lang="en-GB" sz="2000" dirty="0" smtClean="0">
                <a:solidFill>
                  <a:schemeClr val="accent2">
                    <a:lumMod val="50000"/>
                  </a:schemeClr>
                </a:solidFill>
                <a:latin typeface="Lucida Sans" panose="020B0602030504020204" pitchFamily="34" charset="0"/>
              </a:rPr>
              <a:t>20 : </a:t>
            </a:r>
            <a:endParaRPr lang="en-IN" sz="2000" dirty="0" smtClean="0">
              <a:solidFill>
                <a:schemeClr val="accent2">
                  <a:lumMod val="50000"/>
                </a:schemeClr>
              </a:solidFill>
              <a:latin typeface="Lucida Sans" panose="020B0602030504020204" pitchFamily="34" charset="0"/>
            </a:endParaRPr>
          </a:p>
          <a:p>
            <a:pPr marL="0" indent="0">
              <a:buNone/>
            </a:pPr>
            <a:r>
              <a:rPr lang="en-IN" dirty="0"/>
              <a:t> </a:t>
            </a:r>
            <a:r>
              <a:rPr lang="en-IN" dirty="0" smtClean="0"/>
              <a:t>     </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076197789"/>
              </p:ext>
            </p:extLst>
          </p:nvPr>
        </p:nvGraphicFramePr>
        <p:xfrm>
          <a:off x="463639" y="1184856"/>
          <a:ext cx="11256135" cy="5087154"/>
        </p:xfrm>
        <a:graphic>
          <a:graphicData uri="http://schemas.openxmlformats.org/drawingml/2006/table">
            <a:tbl>
              <a:tblPr/>
              <a:tblGrid>
                <a:gridCol w="2295435"/>
                <a:gridCol w="5322011"/>
                <a:gridCol w="3638689"/>
              </a:tblGrid>
              <a:tr h="622471">
                <a:tc>
                  <a:txBody>
                    <a:bodyPr/>
                    <a:lstStyle/>
                    <a:p>
                      <a:pPr algn="ctr" fontAlgn="t"/>
                      <a:r>
                        <a:rPr lang="en-IN" sz="1600" dirty="0">
                          <a:effectLst/>
                        </a:rPr>
                        <a:t>Operator</a:t>
                      </a: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a:effectLst/>
                        </a:rPr>
                        <a:t>Description</a:t>
                      </a: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a:effectLst/>
                        </a:rPr>
                        <a:t>Example</a:t>
                      </a: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760473">
                <a:tc>
                  <a:txBody>
                    <a:bodyPr/>
                    <a:lstStyle/>
                    <a:p>
                      <a:pPr fontAlgn="ctr"/>
                      <a:r>
                        <a:rPr lang="en-IN" sz="1800" b="1" dirty="0" smtClean="0">
                          <a:effectLst/>
                          <a:latin typeface="Lucida Sans" panose="020B0602030504020204" pitchFamily="34" charset="0"/>
                        </a:rPr>
                        <a:t>             </a:t>
                      </a:r>
                      <a:r>
                        <a:rPr lang="en-IN" sz="1800" b="1" dirty="0" smtClean="0">
                          <a:solidFill>
                            <a:schemeClr val="accent2">
                              <a:lumMod val="50000"/>
                            </a:schemeClr>
                          </a:solidFill>
                          <a:effectLst/>
                          <a:latin typeface="Lucida Sans" panose="020B0602030504020204" pitchFamily="34" charset="0"/>
                        </a:rPr>
                        <a:t>+      </a:t>
                      </a:r>
                    </a:p>
                    <a:p>
                      <a:pPr fontAlgn="ctr"/>
                      <a:r>
                        <a:rPr lang="en-IN" sz="1800" b="1" dirty="0" smtClean="0">
                          <a:solidFill>
                            <a:schemeClr val="accent2">
                              <a:lumMod val="50000"/>
                            </a:schemeClr>
                          </a:solidFill>
                          <a:effectLst/>
                          <a:latin typeface="Lucida Sans" panose="020B0602030504020204" pitchFamily="34" charset="0"/>
                        </a:rPr>
                        <a:t>       (</a:t>
                      </a:r>
                      <a:r>
                        <a:rPr lang="en-IN" sz="1800" b="1" dirty="0">
                          <a:solidFill>
                            <a:schemeClr val="accent2">
                              <a:lumMod val="50000"/>
                            </a:schemeClr>
                          </a:solidFill>
                          <a:effectLst/>
                          <a:latin typeface="Lucida Sans" panose="020B0602030504020204" pitchFamily="34" charset="0"/>
                        </a:rPr>
                        <a:t>Addition)</a:t>
                      </a:r>
                    </a:p>
                  </a:txBody>
                  <a:tcPr marL="69733" marR="69733" marT="69733" marB="6973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2000" dirty="0">
                          <a:effectLst/>
                          <a:latin typeface="Lucida Sans" panose="020B0602030504020204" pitchFamily="34" charset="0"/>
                        </a:rPr>
                        <a:t>Adds values on either side of the operator.</a:t>
                      </a: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GB" sz="2000" dirty="0">
                          <a:effectLst/>
                          <a:latin typeface="Lucida Sans" panose="020B0602030504020204" pitchFamily="34" charset="0"/>
                        </a:rPr>
                        <a:t>a + b will give 30</a:t>
                      </a:r>
                    </a:p>
                  </a:txBody>
                  <a:tcPr marL="69733" marR="69733" marT="69733" marB="6973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60473">
                <a:tc>
                  <a:txBody>
                    <a:bodyPr/>
                    <a:lstStyle/>
                    <a:p>
                      <a:pPr fontAlgn="ctr"/>
                      <a:r>
                        <a:rPr lang="en-IN" sz="1800" b="1" dirty="0" smtClean="0">
                          <a:solidFill>
                            <a:schemeClr val="accent2">
                              <a:lumMod val="75000"/>
                            </a:schemeClr>
                          </a:solidFill>
                          <a:effectLst/>
                          <a:latin typeface="Lucida Sans" panose="020B0602030504020204" pitchFamily="34" charset="0"/>
                        </a:rPr>
                        <a:t>             -                 </a:t>
                      </a:r>
                    </a:p>
                    <a:p>
                      <a:pPr fontAlgn="ctr"/>
                      <a:r>
                        <a:rPr lang="en-IN" sz="1800" b="1" dirty="0" smtClean="0">
                          <a:solidFill>
                            <a:schemeClr val="accent2">
                              <a:lumMod val="75000"/>
                            </a:schemeClr>
                          </a:solidFill>
                          <a:effectLst/>
                          <a:latin typeface="Lucida Sans" panose="020B0602030504020204" pitchFamily="34" charset="0"/>
                        </a:rPr>
                        <a:t>     (</a:t>
                      </a:r>
                      <a:r>
                        <a:rPr lang="en-IN" sz="1800" b="1" dirty="0">
                          <a:solidFill>
                            <a:schemeClr val="accent2">
                              <a:lumMod val="75000"/>
                            </a:schemeClr>
                          </a:solidFill>
                          <a:effectLst/>
                          <a:latin typeface="Lucida Sans" panose="020B0602030504020204" pitchFamily="34" charset="0"/>
                        </a:rPr>
                        <a:t>Subtraction)</a:t>
                      </a:r>
                    </a:p>
                  </a:txBody>
                  <a:tcPr marL="69733" marR="69733" marT="69733" marB="6973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2000" dirty="0" smtClean="0">
                          <a:effectLst/>
                          <a:latin typeface="Lucida Sans" panose="020B0602030504020204" pitchFamily="34" charset="0"/>
                        </a:rPr>
                        <a:t>Subtracts </a:t>
                      </a:r>
                      <a:r>
                        <a:rPr lang="en-GB" sz="2000" dirty="0">
                          <a:effectLst/>
                          <a:latin typeface="Lucida Sans" panose="020B0602030504020204" pitchFamily="34" charset="0"/>
                        </a:rPr>
                        <a:t>right hand operand from left hand operand.</a:t>
                      </a: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GB" sz="2000" dirty="0">
                          <a:effectLst/>
                          <a:latin typeface="Lucida Sans" panose="020B0602030504020204" pitchFamily="34" charset="0"/>
                        </a:rPr>
                        <a:t>a - b will give -10</a:t>
                      </a:r>
                    </a:p>
                  </a:txBody>
                  <a:tcPr marL="69733" marR="69733" marT="69733" marB="6973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60473">
                <a:tc>
                  <a:txBody>
                    <a:bodyPr/>
                    <a:lstStyle/>
                    <a:p>
                      <a:pPr fontAlgn="ctr"/>
                      <a:r>
                        <a:rPr lang="en-IN" sz="1800" b="1" dirty="0" smtClean="0">
                          <a:solidFill>
                            <a:schemeClr val="accent2">
                              <a:lumMod val="50000"/>
                            </a:schemeClr>
                          </a:solidFill>
                          <a:effectLst/>
                          <a:latin typeface="Lucida Sans" panose="020B0602030504020204" pitchFamily="34" charset="0"/>
                        </a:rPr>
                        <a:t>             * </a:t>
                      </a:r>
                    </a:p>
                    <a:p>
                      <a:pPr fontAlgn="ctr"/>
                      <a:r>
                        <a:rPr lang="en-IN" sz="1800" b="1" dirty="0" smtClean="0">
                          <a:solidFill>
                            <a:schemeClr val="accent2">
                              <a:lumMod val="50000"/>
                            </a:schemeClr>
                          </a:solidFill>
                          <a:effectLst/>
                          <a:latin typeface="Lucida Sans" panose="020B0602030504020204" pitchFamily="34" charset="0"/>
                        </a:rPr>
                        <a:t>  (</a:t>
                      </a:r>
                      <a:r>
                        <a:rPr lang="en-IN" sz="1800" b="1" dirty="0">
                          <a:solidFill>
                            <a:schemeClr val="accent2">
                              <a:lumMod val="50000"/>
                            </a:schemeClr>
                          </a:solidFill>
                          <a:effectLst/>
                          <a:latin typeface="Lucida Sans" panose="020B0602030504020204" pitchFamily="34" charset="0"/>
                        </a:rPr>
                        <a:t>Multiplication)</a:t>
                      </a:r>
                    </a:p>
                  </a:txBody>
                  <a:tcPr marL="69733" marR="69733" marT="69733" marB="6973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2000" dirty="0">
                          <a:effectLst/>
                          <a:latin typeface="Lucida Sans" panose="020B0602030504020204" pitchFamily="34" charset="0"/>
                        </a:rPr>
                        <a:t>Multiplies values on either side of the operator.</a:t>
                      </a: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GB" sz="2000" dirty="0">
                          <a:effectLst/>
                          <a:latin typeface="Lucida Sans" panose="020B0602030504020204" pitchFamily="34" charset="0"/>
                        </a:rPr>
                        <a:t>a * b will give 200</a:t>
                      </a:r>
                    </a:p>
                  </a:txBody>
                  <a:tcPr marL="69733" marR="69733" marT="69733" marB="6973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60473">
                <a:tc>
                  <a:txBody>
                    <a:bodyPr/>
                    <a:lstStyle/>
                    <a:p>
                      <a:pPr fontAlgn="ctr"/>
                      <a:r>
                        <a:rPr lang="en-IN" sz="1800" b="1" dirty="0" smtClean="0">
                          <a:solidFill>
                            <a:schemeClr val="accent2">
                              <a:lumMod val="75000"/>
                            </a:schemeClr>
                          </a:solidFill>
                          <a:effectLst/>
                          <a:latin typeface="Lucida Sans" panose="020B0602030504020204" pitchFamily="34" charset="0"/>
                        </a:rPr>
                        <a:t>             /        </a:t>
                      </a:r>
                    </a:p>
                    <a:p>
                      <a:pPr fontAlgn="ctr"/>
                      <a:r>
                        <a:rPr lang="en-IN" sz="1800" b="1" dirty="0" smtClean="0">
                          <a:solidFill>
                            <a:schemeClr val="accent2">
                              <a:lumMod val="75000"/>
                            </a:schemeClr>
                          </a:solidFill>
                          <a:effectLst/>
                          <a:latin typeface="Lucida Sans" panose="020B0602030504020204" pitchFamily="34" charset="0"/>
                        </a:rPr>
                        <a:t>      (</a:t>
                      </a:r>
                      <a:r>
                        <a:rPr lang="en-IN" sz="1800" b="1" dirty="0">
                          <a:solidFill>
                            <a:schemeClr val="accent2">
                              <a:lumMod val="75000"/>
                            </a:schemeClr>
                          </a:solidFill>
                          <a:effectLst/>
                          <a:latin typeface="Lucida Sans" panose="020B0602030504020204" pitchFamily="34" charset="0"/>
                        </a:rPr>
                        <a:t>Division)</a:t>
                      </a:r>
                    </a:p>
                  </a:txBody>
                  <a:tcPr marL="69733" marR="69733" marT="69733" marB="6973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2000" dirty="0">
                          <a:effectLst/>
                          <a:latin typeface="Lucida Sans" panose="020B0602030504020204" pitchFamily="34" charset="0"/>
                        </a:rPr>
                        <a:t>Divides left hand operand by right hand operand.</a:t>
                      </a: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GB" sz="2000" dirty="0">
                          <a:effectLst/>
                          <a:latin typeface="Lucida Sans" panose="020B0602030504020204" pitchFamily="34" charset="0"/>
                        </a:rPr>
                        <a:t>b / a will give 2</a:t>
                      </a:r>
                    </a:p>
                  </a:txBody>
                  <a:tcPr marL="69733" marR="69733" marT="69733" marB="6973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422791">
                <a:tc>
                  <a:txBody>
                    <a:bodyPr/>
                    <a:lstStyle/>
                    <a:p>
                      <a:pPr fontAlgn="ctr"/>
                      <a:r>
                        <a:rPr lang="en-IN" sz="1800" b="1" dirty="0" smtClean="0">
                          <a:effectLst/>
                          <a:latin typeface="Lucida Sans" panose="020B0602030504020204" pitchFamily="34" charset="0"/>
                        </a:rPr>
                        <a:t>           </a:t>
                      </a:r>
                      <a:r>
                        <a:rPr lang="en-IN" sz="1800" b="1" dirty="0" smtClean="0">
                          <a:solidFill>
                            <a:schemeClr val="accent2">
                              <a:lumMod val="50000"/>
                            </a:schemeClr>
                          </a:solidFill>
                          <a:effectLst/>
                          <a:latin typeface="Lucida Sans" panose="020B0602030504020204" pitchFamily="34" charset="0"/>
                        </a:rPr>
                        <a:t>%    </a:t>
                      </a:r>
                    </a:p>
                    <a:p>
                      <a:pPr fontAlgn="ctr"/>
                      <a:r>
                        <a:rPr lang="en-IN" sz="1800" b="1" dirty="0" smtClean="0">
                          <a:solidFill>
                            <a:schemeClr val="accent2">
                              <a:lumMod val="50000"/>
                            </a:schemeClr>
                          </a:solidFill>
                          <a:effectLst/>
                          <a:latin typeface="Lucida Sans" panose="020B0602030504020204" pitchFamily="34" charset="0"/>
                        </a:rPr>
                        <a:t>      (</a:t>
                      </a:r>
                      <a:r>
                        <a:rPr lang="en-IN" sz="1800" b="1" dirty="0">
                          <a:solidFill>
                            <a:schemeClr val="accent2">
                              <a:lumMod val="50000"/>
                            </a:schemeClr>
                          </a:solidFill>
                          <a:effectLst/>
                          <a:latin typeface="Lucida Sans" panose="020B0602030504020204" pitchFamily="34" charset="0"/>
                        </a:rPr>
                        <a:t>Modulus)</a:t>
                      </a:r>
                    </a:p>
                  </a:txBody>
                  <a:tcPr marL="69733" marR="69733" marT="69733" marB="6973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GB" sz="2000" dirty="0" smtClean="0">
                        <a:effectLst/>
                        <a:latin typeface="Lucida Sans" panose="020B0602030504020204" pitchFamily="34" charset="0"/>
                      </a:endParaRPr>
                    </a:p>
                    <a:p>
                      <a:pPr fontAlgn="t"/>
                      <a:r>
                        <a:rPr lang="en-GB" sz="2000" dirty="0" smtClean="0">
                          <a:effectLst/>
                          <a:latin typeface="Lucida Sans" panose="020B0602030504020204" pitchFamily="34" charset="0"/>
                        </a:rPr>
                        <a:t>Divides </a:t>
                      </a:r>
                      <a:r>
                        <a:rPr lang="en-GB" sz="2000" dirty="0">
                          <a:effectLst/>
                          <a:latin typeface="Lucida Sans" panose="020B0602030504020204" pitchFamily="34" charset="0"/>
                        </a:rPr>
                        <a:t>left hand operand by right hand operand and returns remainder.</a:t>
                      </a: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GB" sz="2000" dirty="0">
                          <a:effectLst/>
                          <a:latin typeface="Lucida Sans" panose="020B0602030504020204" pitchFamily="34" charset="0"/>
                        </a:rPr>
                        <a:t>b % a will give 0</a:t>
                      </a:r>
                    </a:p>
                  </a:txBody>
                  <a:tcPr marL="69733" marR="69733" marT="69733" marB="6973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96358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0" y="-167425"/>
            <a:ext cx="11353800" cy="167425"/>
          </a:xfrm>
        </p:spPr>
        <p:txBody>
          <a:bodyPr>
            <a:normAutofit fontScale="90000"/>
          </a:bodyPr>
          <a:lstStyle/>
          <a:p>
            <a:endParaRPr lang="en-IN" sz="2800" b="1" dirty="0">
              <a:latin typeface="Lucida Sans" panose="020B0602030504020204" pitchFamily="34" charset="0"/>
            </a:endParaRPr>
          </a:p>
        </p:txBody>
      </p:sp>
      <p:sp>
        <p:nvSpPr>
          <p:cNvPr id="3" name="Content Placeholder 2"/>
          <p:cNvSpPr>
            <a:spLocks noGrp="1"/>
          </p:cNvSpPr>
          <p:nvPr>
            <p:ph idx="1"/>
          </p:nvPr>
        </p:nvSpPr>
        <p:spPr>
          <a:xfrm>
            <a:off x="207136" y="0"/>
            <a:ext cx="11984864" cy="6215600"/>
          </a:xfrm>
        </p:spPr>
        <p:txBody>
          <a:bodyPr/>
          <a:lstStyle/>
          <a:p>
            <a:pPr marL="0" indent="0">
              <a:buNone/>
            </a:pPr>
            <a:r>
              <a:rPr lang="en-IN" dirty="0" smtClean="0"/>
              <a:t>2. </a:t>
            </a:r>
            <a:r>
              <a:rPr lang="en-IN" sz="2400" b="1" u="sng" dirty="0" smtClean="0">
                <a:solidFill>
                  <a:schemeClr val="accent6">
                    <a:lumMod val="50000"/>
                  </a:schemeClr>
                </a:solidFill>
                <a:latin typeface="Lucida Sans" panose="020B0602030504020204" pitchFamily="34" charset="0"/>
              </a:rPr>
              <a:t>Comparison Operators</a:t>
            </a:r>
            <a:r>
              <a:rPr lang="en-IN" sz="2400" dirty="0" smtClean="0">
                <a:solidFill>
                  <a:schemeClr val="accent6">
                    <a:lumMod val="50000"/>
                  </a:schemeClr>
                </a:solidFill>
              </a:rPr>
              <a:t>:</a:t>
            </a:r>
            <a:r>
              <a:rPr lang="en-GB" sz="1800" dirty="0">
                <a:solidFill>
                  <a:schemeClr val="accent2">
                    <a:lumMod val="50000"/>
                  </a:schemeClr>
                </a:solidFill>
                <a:latin typeface="Lucida Sans" panose="020B0602030504020204" pitchFamily="34" charset="0"/>
              </a:rPr>
              <a:t>Assume </a:t>
            </a:r>
            <a:r>
              <a:rPr lang="en-GB" sz="1800" b="1" dirty="0">
                <a:solidFill>
                  <a:schemeClr val="accent2">
                    <a:lumMod val="50000"/>
                  </a:schemeClr>
                </a:solidFill>
                <a:latin typeface="Lucida Sans" panose="020B0602030504020204" pitchFamily="34" charset="0"/>
              </a:rPr>
              <a:t>'variable a'</a:t>
            </a:r>
            <a:r>
              <a:rPr lang="en-GB" sz="1800" dirty="0">
                <a:solidFill>
                  <a:schemeClr val="accent2">
                    <a:lumMod val="50000"/>
                  </a:schemeClr>
                </a:solidFill>
                <a:latin typeface="Lucida Sans" panose="020B0602030504020204" pitchFamily="34" charset="0"/>
              </a:rPr>
              <a:t> holds 10 and </a:t>
            </a:r>
            <a:r>
              <a:rPr lang="en-GB" sz="1800" b="1" dirty="0">
                <a:solidFill>
                  <a:schemeClr val="accent2">
                    <a:lumMod val="50000"/>
                  </a:schemeClr>
                </a:solidFill>
                <a:latin typeface="Lucida Sans" panose="020B0602030504020204" pitchFamily="34" charset="0"/>
              </a:rPr>
              <a:t>'variable b'</a:t>
            </a:r>
            <a:r>
              <a:rPr lang="en-GB" sz="1800" dirty="0">
                <a:solidFill>
                  <a:schemeClr val="accent2">
                    <a:lumMod val="50000"/>
                  </a:schemeClr>
                </a:solidFill>
                <a:latin typeface="Lucida Sans" panose="020B0602030504020204" pitchFamily="34" charset="0"/>
              </a:rPr>
              <a:t> holds 20</a:t>
            </a:r>
            <a:endParaRPr lang="en-IN" sz="1800" dirty="0" smtClean="0">
              <a:solidFill>
                <a:schemeClr val="accent2">
                  <a:lumMod val="50000"/>
                </a:schemeClr>
              </a:solidFill>
              <a:latin typeface="Lucida Sans" panose="020B0602030504020204" pitchFamily="34" charset="0"/>
            </a:endParaRPr>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770829494"/>
              </p:ext>
            </p:extLst>
          </p:nvPr>
        </p:nvGraphicFramePr>
        <p:xfrm>
          <a:off x="0" y="437884"/>
          <a:ext cx="12080383" cy="6444674"/>
        </p:xfrm>
        <a:graphic>
          <a:graphicData uri="http://schemas.openxmlformats.org/drawingml/2006/table">
            <a:tbl>
              <a:tblPr/>
              <a:tblGrid>
                <a:gridCol w="1828801"/>
                <a:gridCol w="7098169"/>
                <a:gridCol w="3153413"/>
              </a:tblGrid>
              <a:tr h="485389">
                <a:tc>
                  <a:txBody>
                    <a:bodyPr/>
                    <a:lstStyle/>
                    <a:p>
                      <a:pPr fontAlgn="t"/>
                      <a:r>
                        <a:rPr lang="en-IN" sz="1600" b="1" dirty="0" smtClean="0">
                          <a:solidFill>
                            <a:schemeClr val="accent2">
                              <a:lumMod val="50000"/>
                            </a:schemeClr>
                          </a:solidFill>
                          <a:effectLst/>
                          <a:latin typeface="Lucida Sans" panose="020B0602030504020204" pitchFamily="34" charset="0"/>
                        </a:rPr>
                        <a:t>   Operator</a:t>
                      </a:r>
                      <a:endParaRPr lang="en-IN" sz="1600" b="1" dirty="0">
                        <a:solidFill>
                          <a:schemeClr val="accent2">
                            <a:lumMod val="50000"/>
                          </a:schemeClr>
                        </a:solidFill>
                        <a:effectLst/>
                        <a:latin typeface="Lucida Sans" panose="020B0602030504020204" pitchFamily="34" charset="0"/>
                      </a:endParaRPr>
                    </a:p>
                  </a:txBody>
                  <a:tcPr marL="11134" marR="11134" marT="11134" marB="111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smtClean="0">
                          <a:ln>
                            <a:noFill/>
                          </a:ln>
                          <a:solidFill>
                            <a:schemeClr val="accent2">
                              <a:lumMod val="50000"/>
                            </a:schemeClr>
                          </a:solidFill>
                          <a:effectLst/>
                          <a:uLnTx/>
                          <a:uFillTx/>
                          <a:latin typeface="Lucida Sans" panose="020B0602030504020204" pitchFamily="34" charset="0"/>
                        </a:rPr>
                        <a:t>                                            Description</a:t>
                      </a:r>
                    </a:p>
                    <a:p>
                      <a:pPr fontAlgn="t"/>
                      <a:endParaRPr lang="en-IN" sz="1600" b="1" dirty="0">
                        <a:solidFill>
                          <a:schemeClr val="accent2">
                            <a:lumMod val="50000"/>
                          </a:schemeClr>
                        </a:solidFill>
                        <a:effectLst/>
                        <a:latin typeface="Lucida Sans" panose="020B0602030504020204" pitchFamily="34" charset="0"/>
                      </a:endParaRPr>
                    </a:p>
                  </a:txBody>
                  <a:tcPr marL="11134" marR="11134" marT="11134" marB="111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smtClean="0">
                          <a:ln>
                            <a:noFill/>
                          </a:ln>
                          <a:solidFill>
                            <a:schemeClr val="accent2">
                              <a:lumMod val="50000"/>
                            </a:schemeClr>
                          </a:solidFill>
                          <a:effectLst/>
                          <a:uLnTx/>
                          <a:uFillTx/>
                          <a:latin typeface="Lucida Sans" panose="020B0602030504020204" pitchFamily="34" charset="0"/>
                        </a:rPr>
                        <a:t>         Example</a:t>
                      </a:r>
                    </a:p>
                    <a:p>
                      <a:endParaRPr lang="en-IN" sz="1600" b="1" dirty="0">
                        <a:solidFill>
                          <a:schemeClr val="accent2">
                            <a:lumMod val="50000"/>
                          </a:schemeClr>
                        </a:solidFill>
                        <a:latin typeface="Lucida Sans" panose="020B0602030504020204" pitchFamily="34" charset="0"/>
                      </a:endParaRPr>
                    </a:p>
                  </a:txBody>
                  <a:tcPr marL="13361" marR="13361" marT="6681" marB="6681">
                    <a:lnL w="9525" cap="flat" cmpd="sng" algn="ctr">
                      <a:solidFill>
                        <a:srgbClr val="DDDDDD"/>
                      </a:solidFill>
                      <a:prstDash val="solid"/>
                      <a:round/>
                      <a:headEnd type="none" w="med" len="med"/>
                      <a:tailEnd type="none" w="med" len="med"/>
                    </a:lnL>
                    <a:lnB w="9525" cap="flat" cmpd="sng" algn="ctr">
                      <a:solidFill>
                        <a:srgbClr val="DDDDDD"/>
                      </a:solidFill>
                      <a:prstDash val="solid"/>
                      <a:round/>
                      <a:headEnd type="none" w="med" len="med"/>
                      <a:tailEnd type="none" w="med" len="med"/>
                    </a:lnB>
                    <a:solidFill>
                      <a:schemeClr val="bg1"/>
                    </a:solidFill>
                  </a:tcPr>
                </a:tc>
              </a:tr>
              <a:tr h="620647">
                <a:tc>
                  <a:txBody>
                    <a:bodyPr/>
                    <a:lstStyle/>
                    <a:p>
                      <a:pPr algn="ctr" fontAlgn="ctr"/>
                      <a:r>
                        <a:rPr lang="en-IN" sz="1800" dirty="0">
                          <a:effectLst/>
                          <a:latin typeface="Lucida Sans" panose="020B0602030504020204" pitchFamily="34" charset="0"/>
                        </a:rPr>
                        <a:t>=</a:t>
                      </a:r>
                    </a:p>
                  </a:txBody>
                  <a:tcPr marL="11134" marR="11134" marT="11134" marB="111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800" dirty="0">
                          <a:effectLst/>
                          <a:latin typeface="Lucida Sans" panose="020B0602030504020204" pitchFamily="34" charset="0"/>
                        </a:rPr>
                        <a:t>Checks if the values of two operands are equal or not, if yes then condition becomes true.</a:t>
                      </a:r>
                    </a:p>
                  </a:txBody>
                  <a:tcPr marL="11134" marR="11134" marT="11134" marB="111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GB" sz="1800" dirty="0" smtClean="0">
                          <a:effectLst/>
                          <a:latin typeface="Lucida Sans" panose="020B0602030504020204" pitchFamily="34" charset="0"/>
                        </a:rPr>
                        <a:t>        (</a:t>
                      </a:r>
                      <a:r>
                        <a:rPr lang="en-GB" sz="1800" dirty="0">
                          <a:effectLst/>
                          <a:latin typeface="Lucida Sans" panose="020B0602030504020204" pitchFamily="34" charset="0"/>
                        </a:rPr>
                        <a:t>a = b) is not true.</a:t>
                      </a:r>
                    </a:p>
                  </a:txBody>
                  <a:tcPr marL="11134" marR="11134" marT="11134" marB="111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43381">
                <a:tc>
                  <a:txBody>
                    <a:bodyPr/>
                    <a:lstStyle/>
                    <a:p>
                      <a:pPr algn="ctr" fontAlgn="ctr"/>
                      <a:r>
                        <a:rPr lang="en-IN" sz="1800">
                          <a:effectLst/>
                          <a:latin typeface="Lucida Sans" panose="020B0602030504020204" pitchFamily="34" charset="0"/>
                        </a:rPr>
                        <a:t>!=</a:t>
                      </a:r>
                    </a:p>
                  </a:txBody>
                  <a:tcPr marL="11134" marR="11134" marT="11134" marB="111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800" dirty="0">
                          <a:effectLst/>
                          <a:latin typeface="Lucida Sans" panose="020B0602030504020204" pitchFamily="34" charset="0"/>
                        </a:rPr>
                        <a:t>Checks if the values of two operands are equal or not, if values are not equal then condition becomes true.</a:t>
                      </a:r>
                    </a:p>
                  </a:txBody>
                  <a:tcPr marL="11134" marR="11134" marT="11134" marB="111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800" dirty="0" smtClean="0">
                          <a:effectLst/>
                          <a:latin typeface="Lucida Sans" panose="020B0602030504020204" pitchFamily="34" charset="0"/>
                        </a:rPr>
                        <a:t>         (</a:t>
                      </a:r>
                      <a:r>
                        <a:rPr lang="en-IN" sz="1800" dirty="0">
                          <a:effectLst/>
                          <a:latin typeface="Lucida Sans" panose="020B0602030504020204" pitchFamily="34" charset="0"/>
                        </a:rPr>
                        <a:t>a != b) is true.</a:t>
                      </a:r>
                    </a:p>
                  </a:txBody>
                  <a:tcPr marL="11134" marR="11134" marT="11134" marB="111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43381">
                <a:tc>
                  <a:txBody>
                    <a:bodyPr/>
                    <a:lstStyle/>
                    <a:p>
                      <a:pPr algn="ctr" fontAlgn="ctr"/>
                      <a:r>
                        <a:rPr lang="en-IN" sz="1800">
                          <a:effectLst/>
                          <a:latin typeface="Lucida Sans" panose="020B0602030504020204" pitchFamily="34" charset="0"/>
                        </a:rPr>
                        <a:t>&lt;&gt;</a:t>
                      </a:r>
                    </a:p>
                  </a:txBody>
                  <a:tcPr marL="11134" marR="11134" marT="11134" marB="111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800" dirty="0">
                          <a:effectLst/>
                          <a:latin typeface="Lucida Sans" panose="020B0602030504020204" pitchFamily="34" charset="0"/>
                        </a:rPr>
                        <a:t>Checks if the values of two operands are equal or not, if values are not equal then condition becomes true.</a:t>
                      </a:r>
                    </a:p>
                  </a:txBody>
                  <a:tcPr marL="11134" marR="11134" marT="11134" marB="111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800" dirty="0" smtClean="0">
                          <a:effectLst/>
                          <a:latin typeface="Lucida Sans" panose="020B0602030504020204" pitchFamily="34" charset="0"/>
                        </a:rPr>
                        <a:t>          (</a:t>
                      </a:r>
                      <a:r>
                        <a:rPr lang="en-IN" sz="1800" dirty="0">
                          <a:effectLst/>
                          <a:latin typeface="Lucida Sans" panose="020B0602030504020204" pitchFamily="34" charset="0"/>
                        </a:rPr>
                        <a:t>a &lt;&gt; b) is true.</a:t>
                      </a:r>
                    </a:p>
                  </a:txBody>
                  <a:tcPr marL="11134" marR="11134" marT="11134" marB="111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43381">
                <a:tc>
                  <a:txBody>
                    <a:bodyPr/>
                    <a:lstStyle/>
                    <a:p>
                      <a:pPr algn="ctr" fontAlgn="ctr"/>
                      <a:r>
                        <a:rPr lang="en-IN" sz="1800">
                          <a:effectLst/>
                          <a:latin typeface="Lucida Sans" panose="020B0602030504020204" pitchFamily="34" charset="0"/>
                        </a:rPr>
                        <a:t>&gt;</a:t>
                      </a:r>
                    </a:p>
                  </a:txBody>
                  <a:tcPr marL="11134" marR="11134" marT="11134" marB="111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800" dirty="0">
                          <a:effectLst/>
                          <a:latin typeface="Lucida Sans" panose="020B0602030504020204" pitchFamily="34" charset="0"/>
                        </a:rPr>
                        <a:t>Checks if the value of left operand is greater than the value of right operand, if yes then condition becomes true.</a:t>
                      </a:r>
                    </a:p>
                  </a:txBody>
                  <a:tcPr marL="11134" marR="11134" marT="11134" marB="111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GB" sz="1800" dirty="0" smtClean="0">
                          <a:effectLst/>
                          <a:latin typeface="Lucida Sans" panose="020B0602030504020204" pitchFamily="34" charset="0"/>
                        </a:rPr>
                        <a:t>         (</a:t>
                      </a:r>
                      <a:r>
                        <a:rPr lang="en-GB" sz="1800" dirty="0">
                          <a:effectLst/>
                          <a:latin typeface="Lucida Sans" panose="020B0602030504020204" pitchFamily="34" charset="0"/>
                        </a:rPr>
                        <a:t>a &gt; b) is not true.</a:t>
                      </a:r>
                    </a:p>
                  </a:txBody>
                  <a:tcPr marL="11134" marR="11134" marT="11134" marB="111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43381">
                <a:tc>
                  <a:txBody>
                    <a:bodyPr/>
                    <a:lstStyle/>
                    <a:p>
                      <a:pPr algn="ctr" fontAlgn="ctr"/>
                      <a:r>
                        <a:rPr lang="en-IN" sz="1800">
                          <a:effectLst/>
                          <a:latin typeface="Lucida Sans" panose="020B0602030504020204" pitchFamily="34" charset="0"/>
                        </a:rPr>
                        <a:t>&lt;</a:t>
                      </a:r>
                    </a:p>
                  </a:txBody>
                  <a:tcPr marL="11134" marR="11134" marT="11134" marB="111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800" dirty="0">
                          <a:effectLst/>
                          <a:latin typeface="Lucida Sans" panose="020B0602030504020204" pitchFamily="34" charset="0"/>
                        </a:rPr>
                        <a:t>Checks if the value of left operand is less than the value of right operand, if yes then condition becomes true.</a:t>
                      </a:r>
                    </a:p>
                  </a:txBody>
                  <a:tcPr marL="11134" marR="11134" marT="11134" marB="111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800" dirty="0" smtClean="0">
                          <a:effectLst/>
                          <a:latin typeface="Lucida Sans" panose="020B0602030504020204" pitchFamily="34" charset="0"/>
                        </a:rPr>
                        <a:t>         (</a:t>
                      </a:r>
                      <a:r>
                        <a:rPr lang="en-IN" sz="1800" dirty="0">
                          <a:effectLst/>
                          <a:latin typeface="Lucida Sans" panose="020B0602030504020204" pitchFamily="34" charset="0"/>
                        </a:rPr>
                        <a:t>a &lt; b) is true.</a:t>
                      </a:r>
                    </a:p>
                  </a:txBody>
                  <a:tcPr marL="11134" marR="11134" marT="11134" marB="111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99058">
                <a:tc>
                  <a:txBody>
                    <a:bodyPr/>
                    <a:lstStyle/>
                    <a:p>
                      <a:pPr algn="ctr" fontAlgn="ctr"/>
                      <a:r>
                        <a:rPr lang="en-IN" sz="1800">
                          <a:effectLst/>
                          <a:latin typeface="Lucida Sans" panose="020B0602030504020204" pitchFamily="34" charset="0"/>
                        </a:rPr>
                        <a:t>&gt;=</a:t>
                      </a:r>
                    </a:p>
                  </a:txBody>
                  <a:tcPr marL="11134" marR="11134" marT="11134" marB="111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800" dirty="0">
                          <a:effectLst/>
                          <a:latin typeface="Lucida Sans" panose="020B0602030504020204" pitchFamily="34" charset="0"/>
                        </a:rPr>
                        <a:t>Checks if the value of left operand is greater than or equal to the value of right operand, if yes then condition becomes true.</a:t>
                      </a:r>
                    </a:p>
                  </a:txBody>
                  <a:tcPr marL="11134" marR="11134" marT="11134" marB="111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GB" sz="1800" dirty="0" smtClean="0">
                          <a:effectLst/>
                          <a:latin typeface="Lucida Sans" panose="020B0602030504020204" pitchFamily="34" charset="0"/>
                        </a:rPr>
                        <a:t>        (</a:t>
                      </a:r>
                      <a:r>
                        <a:rPr lang="en-GB" sz="1800" dirty="0">
                          <a:effectLst/>
                          <a:latin typeface="Lucida Sans" panose="020B0602030504020204" pitchFamily="34" charset="0"/>
                        </a:rPr>
                        <a:t>a &gt;= b) is not true.</a:t>
                      </a:r>
                    </a:p>
                  </a:txBody>
                  <a:tcPr marL="11134" marR="11134" marT="11134" marB="111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99058">
                <a:tc>
                  <a:txBody>
                    <a:bodyPr/>
                    <a:lstStyle/>
                    <a:p>
                      <a:pPr algn="ctr" fontAlgn="ctr"/>
                      <a:r>
                        <a:rPr lang="en-IN" sz="1800">
                          <a:effectLst/>
                          <a:latin typeface="Lucida Sans" panose="020B0602030504020204" pitchFamily="34" charset="0"/>
                        </a:rPr>
                        <a:t>&lt;=</a:t>
                      </a:r>
                    </a:p>
                  </a:txBody>
                  <a:tcPr marL="11134" marR="11134" marT="11134" marB="111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800">
                          <a:effectLst/>
                          <a:latin typeface="Lucida Sans" panose="020B0602030504020204" pitchFamily="34" charset="0"/>
                        </a:rPr>
                        <a:t>Checks if the value of left operand is less than or equal to the value of right operand, if yes then condition becomes true.</a:t>
                      </a:r>
                    </a:p>
                  </a:txBody>
                  <a:tcPr marL="11134" marR="11134" marT="11134" marB="111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800" dirty="0" smtClean="0">
                          <a:effectLst/>
                          <a:latin typeface="Lucida Sans" panose="020B0602030504020204" pitchFamily="34" charset="0"/>
                        </a:rPr>
                        <a:t>        (</a:t>
                      </a:r>
                      <a:r>
                        <a:rPr lang="en-IN" sz="1800" dirty="0">
                          <a:effectLst/>
                          <a:latin typeface="Lucida Sans" panose="020B0602030504020204" pitchFamily="34" charset="0"/>
                        </a:rPr>
                        <a:t>a &lt;= b) is true.</a:t>
                      </a:r>
                    </a:p>
                  </a:txBody>
                  <a:tcPr marL="11134" marR="11134" marT="11134" marB="111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43381">
                <a:tc>
                  <a:txBody>
                    <a:bodyPr/>
                    <a:lstStyle/>
                    <a:p>
                      <a:pPr algn="ctr" fontAlgn="ctr"/>
                      <a:r>
                        <a:rPr lang="en-IN" sz="1800">
                          <a:effectLst/>
                          <a:latin typeface="Lucida Sans" panose="020B0602030504020204" pitchFamily="34" charset="0"/>
                        </a:rPr>
                        <a:t>!&lt;</a:t>
                      </a:r>
                    </a:p>
                  </a:txBody>
                  <a:tcPr marL="11134" marR="11134" marT="11134" marB="111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800" dirty="0">
                          <a:effectLst/>
                          <a:latin typeface="Lucida Sans" panose="020B0602030504020204" pitchFamily="34" charset="0"/>
                        </a:rPr>
                        <a:t>Checks if the value of left operand is not less than the value of right operand, if yes then condition becomes true.</a:t>
                      </a:r>
                    </a:p>
                  </a:txBody>
                  <a:tcPr marL="11134" marR="11134" marT="11134" marB="111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800" dirty="0" smtClean="0">
                          <a:effectLst/>
                          <a:latin typeface="Lucida Sans" panose="020B0602030504020204" pitchFamily="34" charset="0"/>
                        </a:rPr>
                        <a:t>        (</a:t>
                      </a:r>
                      <a:r>
                        <a:rPr lang="en-IN" sz="1800" dirty="0">
                          <a:effectLst/>
                          <a:latin typeface="Lucida Sans" panose="020B0602030504020204" pitchFamily="34" charset="0"/>
                        </a:rPr>
                        <a:t>a !&lt; b) is false.</a:t>
                      </a:r>
                    </a:p>
                  </a:txBody>
                  <a:tcPr marL="11134" marR="11134" marT="11134" marB="111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99058">
                <a:tc>
                  <a:txBody>
                    <a:bodyPr/>
                    <a:lstStyle/>
                    <a:p>
                      <a:pPr algn="ctr" fontAlgn="ctr"/>
                      <a:r>
                        <a:rPr lang="en-IN" sz="1800">
                          <a:effectLst/>
                          <a:latin typeface="Lucida Sans" panose="020B0602030504020204" pitchFamily="34" charset="0"/>
                        </a:rPr>
                        <a:t>!&gt;</a:t>
                      </a:r>
                    </a:p>
                  </a:txBody>
                  <a:tcPr marL="11134" marR="11134" marT="11134" marB="111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800" dirty="0">
                          <a:effectLst/>
                          <a:latin typeface="Lucida Sans" panose="020B0602030504020204" pitchFamily="34" charset="0"/>
                        </a:rPr>
                        <a:t>Checks if the value of left operand is not greater than the value of right operand, if yes then condition becomes true.</a:t>
                      </a:r>
                    </a:p>
                  </a:txBody>
                  <a:tcPr marL="11134" marR="11134" marT="11134" marB="111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800" dirty="0" smtClean="0">
                          <a:effectLst/>
                          <a:latin typeface="Lucida Sans" panose="020B0602030504020204" pitchFamily="34" charset="0"/>
                        </a:rPr>
                        <a:t>         (</a:t>
                      </a:r>
                      <a:r>
                        <a:rPr lang="en-IN" sz="1800" dirty="0">
                          <a:effectLst/>
                          <a:latin typeface="Lucida Sans" panose="020B0602030504020204" pitchFamily="34" charset="0"/>
                        </a:rPr>
                        <a:t>a !&gt; b) is true.</a:t>
                      </a:r>
                    </a:p>
                  </a:txBody>
                  <a:tcPr marL="11134" marR="11134" marT="11134" marB="111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92485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1" y="2"/>
            <a:ext cx="12088969" cy="334850"/>
          </a:xfrm>
        </p:spPr>
        <p:txBody>
          <a:bodyPr>
            <a:normAutofit fontScale="90000"/>
          </a:bodyPr>
          <a:lstStyle/>
          <a:p>
            <a:r>
              <a:rPr lang="en-IN" sz="2400" b="1" u="sng" dirty="0" smtClean="0">
                <a:solidFill>
                  <a:schemeClr val="accent6">
                    <a:lumMod val="50000"/>
                  </a:schemeClr>
                </a:solidFill>
                <a:latin typeface="Lucida Sans" panose="020B0602030504020204" pitchFamily="34" charset="0"/>
              </a:rPr>
              <a:t>3.Logical Operators: </a:t>
            </a:r>
            <a:endParaRPr lang="en-IN" sz="2400" b="1" u="sng" dirty="0">
              <a:solidFill>
                <a:schemeClr val="accent6">
                  <a:lumMod val="50000"/>
                </a:schemeClr>
              </a:solidFill>
              <a:latin typeface="Lucida Sans" panose="020B0602030504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22771229"/>
              </p:ext>
            </p:extLst>
          </p:nvPr>
        </p:nvGraphicFramePr>
        <p:xfrm>
          <a:off x="141668" y="417085"/>
          <a:ext cx="11951594" cy="6440915"/>
        </p:xfrm>
        <a:graphic>
          <a:graphicData uri="http://schemas.openxmlformats.org/drawingml/2006/table">
            <a:tbl>
              <a:tblPr/>
              <a:tblGrid>
                <a:gridCol w="888642"/>
                <a:gridCol w="11062952"/>
              </a:tblGrid>
              <a:tr h="376947">
                <a:tc>
                  <a:txBody>
                    <a:bodyPr/>
                    <a:lstStyle/>
                    <a:p>
                      <a:pPr fontAlgn="t"/>
                      <a:r>
                        <a:rPr lang="en-IN" sz="1600" dirty="0" smtClean="0">
                          <a:effectLst/>
                          <a:latin typeface="Lucida Sans" panose="020B0602030504020204" pitchFamily="34" charset="0"/>
                        </a:rPr>
                        <a:t>    </a:t>
                      </a:r>
                      <a:r>
                        <a:rPr lang="en-IN" sz="1600" b="1" dirty="0" smtClean="0">
                          <a:effectLst/>
                          <a:latin typeface="Lucida Sans" panose="020B0602030504020204" pitchFamily="34" charset="0"/>
                        </a:rPr>
                        <a:t>No</a:t>
                      </a:r>
                      <a:r>
                        <a:rPr lang="en-IN" sz="1600" b="1" dirty="0">
                          <a:effectLst/>
                          <a:latin typeface="Lucida Sans" panose="020B0602030504020204" pitchFamily="34" charset="0"/>
                        </a:rPr>
                        <a:t>.</a:t>
                      </a:r>
                    </a:p>
                  </a:txBody>
                  <a:tcPr marL="29867" marR="29867" marT="29867" marB="298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b="1" dirty="0">
                          <a:effectLst/>
                          <a:latin typeface="Lucida Sans" panose="020B0602030504020204" pitchFamily="34" charset="0"/>
                        </a:rPr>
                        <a:t>Operator &amp; Description</a:t>
                      </a:r>
                    </a:p>
                  </a:txBody>
                  <a:tcPr marL="29867" marR="29867" marT="29867" marB="298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59697">
                <a:tc>
                  <a:txBody>
                    <a:bodyPr/>
                    <a:lstStyle/>
                    <a:p>
                      <a:pPr algn="ctr" fontAlgn="ctr"/>
                      <a:r>
                        <a:rPr lang="en-IN" sz="1200" b="1" dirty="0">
                          <a:solidFill>
                            <a:srgbClr val="C00000"/>
                          </a:solidFill>
                          <a:effectLst/>
                          <a:latin typeface="Lucida Sans" panose="020B0602030504020204" pitchFamily="34" charset="0"/>
                        </a:rPr>
                        <a:t>1</a:t>
                      </a:r>
                    </a:p>
                  </a:txBody>
                  <a:tcPr marL="29867" marR="29867" marT="29867" marB="2986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600" b="1" dirty="0" smtClean="0">
                          <a:solidFill>
                            <a:srgbClr val="FF0000"/>
                          </a:solidFill>
                          <a:effectLst/>
                          <a:latin typeface="Lucida Sans" panose="020B0602030504020204" pitchFamily="34" charset="0"/>
                        </a:rPr>
                        <a:t>ALL</a:t>
                      </a:r>
                      <a:r>
                        <a:rPr lang="en-GB" sz="1600" dirty="0" smtClean="0">
                          <a:solidFill>
                            <a:srgbClr val="000000"/>
                          </a:solidFill>
                          <a:effectLst/>
                          <a:latin typeface="Lucida Sans" panose="020B0602030504020204" pitchFamily="34" charset="0"/>
                        </a:rPr>
                        <a:t> </a:t>
                      </a:r>
                      <a:r>
                        <a:rPr lang="en-GB" sz="1200" dirty="0" smtClean="0">
                          <a:solidFill>
                            <a:srgbClr val="000000"/>
                          </a:solidFill>
                          <a:effectLst/>
                          <a:latin typeface="Lucida Sans" panose="020B0602030504020204" pitchFamily="34" charset="0"/>
                        </a:rPr>
                        <a:t>       The </a:t>
                      </a:r>
                      <a:r>
                        <a:rPr lang="en-GB" sz="1200" dirty="0">
                          <a:solidFill>
                            <a:srgbClr val="000000"/>
                          </a:solidFill>
                          <a:effectLst/>
                          <a:latin typeface="Lucida Sans" panose="020B0602030504020204" pitchFamily="34" charset="0"/>
                        </a:rPr>
                        <a:t>ALL operator is used to compare a value to all values in another value set.</a:t>
                      </a:r>
                    </a:p>
                  </a:txBody>
                  <a:tcPr marL="29867" marR="29867" marT="29867" marB="298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95340">
                <a:tc>
                  <a:txBody>
                    <a:bodyPr/>
                    <a:lstStyle/>
                    <a:p>
                      <a:pPr algn="ctr" fontAlgn="ctr"/>
                      <a:r>
                        <a:rPr lang="en-IN" sz="1200" b="1" dirty="0">
                          <a:solidFill>
                            <a:srgbClr val="C00000"/>
                          </a:solidFill>
                          <a:effectLst/>
                          <a:latin typeface="Lucida Sans" panose="020B0602030504020204" pitchFamily="34" charset="0"/>
                        </a:rPr>
                        <a:t>2</a:t>
                      </a:r>
                    </a:p>
                  </a:txBody>
                  <a:tcPr marL="29867" marR="29867" marT="29867" marB="2986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400" b="1" dirty="0" smtClean="0">
                          <a:solidFill>
                            <a:srgbClr val="FF0000"/>
                          </a:solidFill>
                          <a:effectLst/>
                          <a:latin typeface="Lucida Sans" panose="020B0602030504020204" pitchFamily="34" charset="0"/>
                        </a:rPr>
                        <a:t>AND</a:t>
                      </a:r>
                      <a:r>
                        <a:rPr lang="en-GB" sz="1400" b="0" baseline="0" dirty="0" smtClean="0">
                          <a:solidFill>
                            <a:srgbClr val="FF0000"/>
                          </a:solidFill>
                          <a:effectLst/>
                          <a:latin typeface="Lucida Sans" panose="020B0602030504020204" pitchFamily="34" charset="0"/>
                        </a:rPr>
                        <a:t> </a:t>
                      </a:r>
                      <a:r>
                        <a:rPr lang="en-GB" sz="1200" b="0" baseline="0" dirty="0" smtClean="0">
                          <a:solidFill>
                            <a:srgbClr val="FF0000"/>
                          </a:solidFill>
                          <a:effectLst/>
                          <a:latin typeface="Lucida Sans" panose="020B0602030504020204" pitchFamily="34" charset="0"/>
                        </a:rPr>
                        <a:t>   </a:t>
                      </a:r>
                      <a:r>
                        <a:rPr lang="en-GB" sz="1200" dirty="0" smtClean="0">
                          <a:solidFill>
                            <a:srgbClr val="000000"/>
                          </a:solidFill>
                          <a:effectLst/>
                          <a:latin typeface="Lucida Sans" panose="020B0602030504020204" pitchFamily="34" charset="0"/>
                        </a:rPr>
                        <a:t>The </a:t>
                      </a:r>
                      <a:r>
                        <a:rPr lang="en-GB" sz="1200" dirty="0">
                          <a:solidFill>
                            <a:srgbClr val="000000"/>
                          </a:solidFill>
                          <a:effectLst/>
                          <a:latin typeface="Lucida Sans" panose="020B0602030504020204" pitchFamily="34" charset="0"/>
                        </a:rPr>
                        <a:t>AND operator allows the existence of multiple conditions in an SQL statement's WHERE clause.</a:t>
                      </a:r>
                    </a:p>
                  </a:txBody>
                  <a:tcPr marL="29867" marR="29867" marT="29867" marB="298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48583">
                <a:tc>
                  <a:txBody>
                    <a:bodyPr/>
                    <a:lstStyle/>
                    <a:p>
                      <a:pPr algn="ctr" fontAlgn="ctr"/>
                      <a:r>
                        <a:rPr lang="en-IN" sz="1200" b="1" dirty="0">
                          <a:solidFill>
                            <a:srgbClr val="C00000"/>
                          </a:solidFill>
                          <a:effectLst/>
                          <a:latin typeface="Lucida Sans" panose="020B0602030504020204" pitchFamily="34" charset="0"/>
                        </a:rPr>
                        <a:t>3</a:t>
                      </a:r>
                    </a:p>
                  </a:txBody>
                  <a:tcPr marL="29867" marR="29867" marT="29867" marB="2986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400" b="1" dirty="0" smtClean="0">
                          <a:solidFill>
                            <a:srgbClr val="FF0000"/>
                          </a:solidFill>
                          <a:effectLst/>
                          <a:latin typeface="Lucida Sans" panose="020B0602030504020204" pitchFamily="34" charset="0"/>
                        </a:rPr>
                        <a:t>ANY </a:t>
                      </a:r>
                      <a:r>
                        <a:rPr lang="en-GB" sz="1200" b="1" dirty="0" smtClean="0">
                          <a:solidFill>
                            <a:srgbClr val="FF0000"/>
                          </a:solidFill>
                          <a:effectLst/>
                          <a:latin typeface="Lucida Sans" panose="020B0602030504020204" pitchFamily="34" charset="0"/>
                        </a:rPr>
                        <a:t>    </a:t>
                      </a:r>
                      <a:r>
                        <a:rPr lang="en-GB" sz="1200" dirty="0" smtClean="0">
                          <a:solidFill>
                            <a:srgbClr val="000000"/>
                          </a:solidFill>
                          <a:effectLst/>
                          <a:latin typeface="Lucida Sans" panose="020B0602030504020204" pitchFamily="34" charset="0"/>
                        </a:rPr>
                        <a:t>The </a:t>
                      </a:r>
                      <a:r>
                        <a:rPr lang="en-GB" sz="1200" dirty="0">
                          <a:solidFill>
                            <a:srgbClr val="000000"/>
                          </a:solidFill>
                          <a:effectLst/>
                          <a:latin typeface="Lucida Sans" panose="020B0602030504020204" pitchFamily="34" charset="0"/>
                        </a:rPr>
                        <a:t>ANY operator is used to compare a value to any applicable value in the list as per the condition.</a:t>
                      </a:r>
                    </a:p>
                  </a:txBody>
                  <a:tcPr marL="29867" marR="29867" marT="29867" marB="298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57677">
                <a:tc>
                  <a:txBody>
                    <a:bodyPr/>
                    <a:lstStyle/>
                    <a:p>
                      <a:pPr algn="ctr" fontAlgn="ctr"/>
                      <a:r>
                        <a:rPr lang="en-IN" sz="1200" b="1" dirty="0">
                          <a:solidFill>
                            <a:srgbClr val="C00000"/>
                          </a:solidFill>
                          <a:effectLst/>
                          <a:latin typeface="Lucida Sans" panose="020B0602030504020204" pitchFamily="34" charset="0"/>
                        </a:rPr>
                        <a:t>4</a:t>
                      </a:r>
                    </a:p>
                  </a:txBody>
                  <a:tcPr marL="29867" marR="29867" marT="29867" marB="2986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400" b="1" dirty="0" smtClean="0">
                          <a:solidFill>
                            <a:srgbClr val="FF0000"/>
                          </a:solidFill>
                          <a:effectLst/>
                          <a:latin typeface="Lucida Sans" panose="020B0602030504020204" pitchFamily="34" charset="0"/>
                        </a:rPr>
                        <a:t>BETWEEN </a:t>
                      </a:r>
                      <a:r>
                        <a:rPr lang="en-GB" sz="1200" dirty="0" smtClean="0">
                          <a:solidFill>
                            <a:srgbClr val="000000"/>
                          </a:solidFill>
                          <a:effectLst/>
                          <a:latin typeface="Lucida Sans" panose="020B0602030504020204" pitchFamily="34" charset="0"/>
                        </a:rPr>
                        <a:t>The </a:t>
                      </a:r>
                      <a:r>
                        <a:rPr lang="en-GB" sz="1200" dirty="0">
                          <a:solidFill>
                            <a:srgbClr val="000000"/>
                          </a:solidFill>
                          <a:effectLst/>
                          <a:latin typeface="Lucida Sans" panose="020B0602030504020204" pitchFamily="34" charset="0"/>
                        </a:rPr>
                        <a:t>BETWEEN operator is used to search for values that are within a set of values, given the minimum value and the maximum value.</a:t>
                      </a:r>
                    </a:p>
                  </a:txBody>
                  <a:tcPr marL="29867" marR="29867" marT="29867" marB="298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72865">
                <a:tc>
                  <a:txBody>
                    <a:bodyPr/>
                    <a:lstStyle/>
                    <a:p>
                      <a:pPr algn="ctr" fontAlgn="ctr"/>
                      <a:r>
                        <a:rPr lang="en-IN" sz="1200" b="1" dirty="0">
                          <a:solidFill>
                            <a:srgbClr val="C00000"/>
                          </a:solidFill>
                          <a:effectLst/>
                          <a:latin typeface="Lucida Sans" panose="020B0602030504020204" pitchFamily="34" charset="0"/>
                        </a:rPr>
                        <a:t>5</a:t>
                      </a:r>
                    </a:p>
                  </a:txBody>
                  <a:tcPr marL="29867" marR="29867" marT="29867" marB="2986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400" b="1" dirty="0" smtClean="0">
                          <a:solidFill>
                            <a:srgbClr val="FF0000"/>
                          </a:solidFill>
                          <a:effectLst/>
                          <a:latin typeface="Lucida Sans" panose="020B0602030504020204" pitchFamily="34" charset="0"/>
                        </a:rPr>
                        <a:t>EXISTS</a:t>
                      </a:r>
                      <a:r>
                        <a:rPr lang="en-GB" sz="1200" b="1" dirty="0" smtClean="0">
                          <a:solidFill>
                            <a:srgbClr val="FF0000"/>
                          </a:solidFill>
                          <a:effectLst/>
                          <a:latin typeface="Lucida Sans" panose="020B0602030504020204" pitchFamily="34" charset="0"/>
                        </a:rPr>
                        <a:t>    </a:t>
                      </a:r>
                      <a:r>
                        <a:rPr lang="en-GB" sz="1200" dirty="0" smtClean="0">
                          <a:solidFill>
                            <a:srgbClr val="000000"/>
                          </a:solidFill>
                          <a:effectLst/>
                          <a:latin typeface="Lucida Sans" panose="020B0602030504020204" pitchFamily="34" charset="0"/>
                        </a:rPr>
                        <a:t>The </a:t>
                      </a:r>
                      <a:r>
                        <a:rPr lang="en-GB" sz="1200" dirty="0">
                          <a:solidFill>
                            <a:srgbClr val="000000"/>
                          </a:solidFill>
                          <a:effectLst/>
                          <a:latin typeface="Lucida Sans" panose="020B0602030504020204" pitchFamily="34" charset="0"/>
                        </a:rPr>
                        <a:t>EXISTS operator is used to search for the presence of a row in a specified table that meets a certain criterion.</a:t>
                      </a:r>
                    </a:p>
                  </a:txBody>
                  <a:tcPr marL="29867" marR="29867" marT="29867" marB="298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53184">
                <a:tc>
                  <a:txBody>
                    <a:bodyPr/>
                    <a:lstStyle/>
                    <a:p>
                      <a:pPr algn="ctr" fontAlgn="ctr"/>
                      <a:r>
                        <a:rPr lang="en-IN" sz="1200" b="1" dirty="0">
                          <a:solidFill>
                            <a:srgbClr val="C00000"/>
                          </a:solidFill>
                          <a:effectLst/>
                          <a:latin typeface="Lucida Sans" panose="020B0602030504020204" pitchFamily="34" charset="0"/>
                        </a:rPr>
                        <a:t>6</a:t>
                      </a:r>
                    </a:p>
                  </a:txBody>
                  <a:tcPr marL="29867" marR="29867" marT="29867" marB="2986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400" b="1" dirty="0" smtClean="0">
                          <a:solidFill>
                            <a:srgbClr val="FF0000"/>
                          </a:solidFill>
                          <a:effectLst/>
                          <a:latin typeface="Lucida Sans" panose="020B0602030504020204" pitchFamily="34" charset="0"/>
                        </a:rPr>
                        <a:t>IN  </a:t>
                      </a:r>
                      <a:r>
                        <a:rPr lang="en-GB" sz="1200" b="1" dirty="0" smtClean="0">
                          <a:solidFill>
                            <a:srgbClr val="FF0000"/>
                          </a:solidFill>
                          <a:effectLst/>
                          <a:latin typeface="Lucida Sans" panose="020B0602030504020204" pitchFamily="34" charset="0"/>
                        </a:rPr>
                        <a:t>          </a:t>
                      </a:r>
                      <a:r>
                        <a:rPr lang="en-GB" sz="1200" dirty="0" smtClean="0">
                          <a:solidFill>
                            <a:srgbClr val="000000"/>
                          </a:solidFill>
                          <a:effectLst/>
                          <a:latin typeface="Lucida Sans" panose="020B0602030504020204" pitchFamily="34" charset="0"/>
                        </a:rPr>
                        <a:t>The </a:t>
                      </a:r>
                      <a:r>
                        <a:rPr lang="en-GB" sz="1200" dirty="0">
                          <a:solidFill>
                            <a:srgbClr val="000000"/>
                          </a:solidFill>
                          <a:effectLst/>
                          <a:latin typeface="Lucida Sans" panose="020B0602030504020204" pitchFamily="34" charset="0"/>
                        </a:rPr>
                        <a:t>IN operator is used to compare a value to a list of literal values that have been specified.</a:t>
                      </a:r>
                    </a:p>
                  </a:txBody>
                  <a:tcPr marL="29867" marR="29867" marT="29867" marB="298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09262">
                <a:tc>
                  <a:txBody>
                    <a:bodyPr/>
                    <a:lstStyle/>
                    <a:p>
                      <a:pPr algn="ctr" fontAlgn="ctr"/>
                      <a:r>
                        <a:rPr lang="en-IN" sz="1200" b="1" dirty="0">
                          <a:solidFill>
                            <a:srgbClr val="C00000"/>
                          </a:solidFill>
                          <a:effectLst/>
                          <a:latin typeface="Lucida Sans" panose="020B0602030504020204" pitchFamily="34" charset="0"/>
                        </a:rPr>
                        <a:t>7</a:t>
                      </a:r>
                    </a:p>
                  </a:txBody>
                  <a:tcPr marL="29867" marR="29867" marT="29867" marB="2986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endParaRPr lang="en-GB" sz="1400" b="1" dirty="0" smtClean="0">
                        <a:solidFill>
                          <a:srgbClr val="FF0000"/>
                        </a:solidFill>
                        <a:effectLst/>
                        <a:latin typeface="Lucida Sans" panose="020B0602030504020204" pitchFamily="34" charset="0"/>
                      </a:endParaRPr>
                    </a:p>
                    <a:p>
                      <a:pPr algn="just" fontAlgn="t"/>
                      <a:r>
                        <a:rPr lang="en-GB" sz="1400" b="1" dirty="0" smtClean="0">
                          <a:solidFill>
                            <a:srgbClr val="FF0000"/>
                          </a:solidFill>
                          <a:effectLst/>
                          <a:latin typeface="Lucida Sans" panose="020B0602030504020204" pitchFamily="34" charset="0"/>
                        </a:rPr>
                        <a:t>LIKE</a:t>
                      </a:r>
                      <a:r>
                        <a:rPr lang="en-GB" sz="1200" b="1" dirty="0" smtClean="0">
                          <a:solidFill>
                            <a:srgbClr val="FF0000"/>
                          </a:solidFill>
                          <a:effectLst/>
                          <a:latin typeface="Lucida Sans" panose="020B0602030504020204" pitchFamily="34" charset="0"/>
                        </a:rPr>
                        <a:t>         </a:t>
                      </a:r>
                      <a:r>
                        <a:rPr lang="en-GB" sz="1200" dirty="0" smtClean="0">
                          <a:solidFill>
                            <a:srgbClr val="000000"/>
                          </a:solidFill>
                          <a:effectLst/>
                          <a:latin typeface="Lucida Sans" panose="020B0602030504020204" pitchFamily="34" charset="0"/>
                        </a:rPr>
                        <a:t>The </a:t>
                      </a:r>
                      <a:r>
                        <a:rPr lang="en-GB" sz="1200" dirty="0">
                          <a:solidFill>
                            <a:srgbClr val="000000"/>
                          </a:solidFill>
                          <a:effectLst/>
                          <a:latin typeface="Lucida Sans" panose="020B0602030504020204" pitchFamily="34" charset="0"/>
                        </a:rPr>
                        <a:t>LIKE operator is used to compare a value to similar values using wildcard operators.</a:t>
                      </a:r>
                    </a:p>
                  </a:txBody>
                  <a:tcPr marL="29867" marR="29867" marT="29867" marB="298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05417">
                <a:tc>
                  <a:txBody>
                    <a:bodyPr/>
                    <a:lstStyle/>
                    <a:p>
                      <a:pPr algn="ctr" fontAlgn="ctr"/>
                      <a:r>
                        <a:rPr lang="en-IN" sz="1200" b="1" dirty="0">
                          <a:solidFill>
                            <a:srgbClr val="C00000"/>
                          </a:solidFill>
                          <a:effectLst/>
                          <a:latin typeface="Lucida Sans" panose="020B0602030504020204" pitchFamily="34" charset="0"/>
                        </a:rPr>
                        <a:t>8</a:t>
                      </a:r>
                    </a:p>
                  </a:txBody>
                  <a:tcPr marL="29867" marR="29867" marT="29867" marB="2986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400" b="1" dirty="0" smtClean="0">
                          <a:solidFill>
                            <a:srgbClr val="FF0000"/>
                          </a:solidFill>
                          <a:effectLst/>
                          <a:latin typeface="Lucida Sans" panose="020B0602030504020204" pitchFamily="34" charset="0"/>
                        </a:rPr>
                        <a:t>NOT </a:t>
                      </a:r>
                      <a:r>
                        <a:rPr lang="en-GB" sz="1200" b="1" dirty="0" smtClean="0">
                          <a:solidFill>
                            <a:srgbClr val="FF0000"/>
                          </a:solidFill>
                          <a:effectLst/>
                          <a:latin typeface="Lucida Sans" panose="020B0602030504020204" pitchFamily="34" charset="0"/>
                        </a:rPr>
                        <a:t>         </a:t>
                      </a:r>
                      <a:r>
                        <a:rPr lang="en-GB" sz="1200" dirty="0" smtClean="0">
                          <a:solidFill>
                            <a:srgbClr val="000000"/>
                          </a:solidFill>
                          <a:effectLst/>
                          <a:latin typeface="Lucida Sans" panose="020B0602030504020204" pitchFamily="34" charset="0"/>
                        </a:rPr>
                        <a:t>The </a:t>
                      </a:r>
                      <a:r>
                        <a:rPr lang="en-GB" sz="1200" dirty="0">
                          <a:solidFill>
                            <a:srgbClr val="000000"/>
                          </a:solidFill>
                          <a:effectLst/>
                          <a:latin typeface="Lucida Sans" panose="020B0602030504020204" pitchFamily="34" charset="0"/>
                        </a:rPr>
                        <a:t>NOT operator reverses the meaning of the logical operator with which it is used. </a:t>
                      </a:r>
                      <a:r>
                        <a:rPr lang="en-GB" sz="1200" dirty="0" err="1">
                          <a:solidFill>
                            <a:srgbClr val="000000"/>
                          </a:solidFill>
                          <a:effectLst/>
                          <a:latin typeface="Lucida Sans" panose="020B0602030504020204" pitchFamily="34" charset="0"/>
                        </a:rPr>
                        <a:t>Eg</a:t>
                      </a:r>
                      <a:r>
                        <a:rPr lang="en-GB" sz="1200" dirty="0">
                          <a:solidFill>
                            <a:srgbClr val="000000"/>
                          </a:solidFill>
                          <a:effectLst/>
                          <a:latin typeface="Lucida Sans" panose="020B0602030504020204" pitchFamily="34" charset="0"/>
                        </a:rPr>
                        <a:t>: NOT EXISTS, NOT BETWEEN, NOT IN, etc. </a:t>
                      </a:r>
                      <a:endParaRPr lang="en-GB" sz="1200" dirty="0" smtClean="0">
                        <a:solidFill>
                          <a:srgbClr val="000000"/>
                        </a:solidFill>
                        <a:effectLst/>
                        <a:latin typeface="Lucida Sans" panose="020B0602030504020204" pitchFamily="34" charset="0"/>
                      </a:endParaRPr>
                    </a:p>
                    <a:p>
                      <a:pPr algn="just" fontAlgn="t"/>
                      <a:r>
                        <a:rPr lang="en-GB" sz="1200" b="1" dirty="0" smtClean="0">
                          <a:solidFill>
                            <a:srgbClr val="000000"/>
                          </a:solidFill>
                          <a:effectLst/>
                          <a:latin typeface="Lucida Sans" panose="020B0602030504020204" pitchFamily="34" charset="0"/>
                        </a:rPr>
                        <a:t>                 This </a:t>
                      </a:r>
                      <a:r>
                        <a:rPr lang="en-GB" sz="1200" b="1" dirty="0">
                          <a:solidFill>
                            <a:srgbClr val="000000"/>
                          </a:solidFill>
                          <a:effectLst/>
                          <a:latin typeface="Lucida Sans" panose="020B0602030504020204" pitchFamily="34" charset="0"/>
                        </a:rPr>
                        <a:t>is a negate operator.</a:t>
                      </a:r>
                      <a:endParaRPr lang="en-GB" sz="1200" dirty="0">
                        <a:solidFill>
                          <a:srgbClr val="000000"/>
                        </a:solidFill>
                        <a:effectLst/>
                        <a:latin typeface="Lucida Sans" panose="020B0602030504020204" pitchFamily="34" charset="0"/>
                      </a:endParaRPr>
                    </a:p>
                  </a:txBody>
                  <a:tcPr marL="29867" marR="29867" marT="29867" marB="298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42549">
                <a:tc>
                  <a:txBody>
                    <a:bodyPr/>
                    <a:lstStyle/>
                    <a:p>
                      <a:pPr algn="ctr" fontAlgn="ctr"/>
                      <a:r>
                        <a:rPr lang="en-IN" sz="1200" b="1" dirty="0">
                          <a:solidFill>
                            <a:srgbClr val="C00000"/>
                          </a:solidFill>
                          <a:effectLst/>
                          <a:latin typeface="Lucida Sans" panose="020B0602030504020204" pitchFamily="34" charset="0"/>
                        </a:rPr>
                        <a:t>9</a:t>
                      </a:r>
                    </a:p>
                  </a:txBody>
                  <a:tcPr marL="29867" marR="29867" marT="29867" marB="2986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400" b="1" dirty="0" smtClean="0">
                          <a:solidFill>
                            <a:srgbClr val="FF0000"/>
                          </a:solidFill>
                          <a:effectLst/>
                          <a:latin typeface="Lucida Sans" panose="020B0602030504020204" pitchFamily="34" charset="0"/>
                        </a:rPr>
                        <a:t>OR</a:t>
                      </a:r>
                      <a:r>
                        <a:rPr lang="en-GB" sz="1200" b="1" dirty="0" smtClean="0">
                          <a:solidFill>
                            <a:srgbClr val="FF0000"/>
                          </a:solidFill>
                          <a:effectLst/>
                          <a:latin typeface="Lucida Sans" panose="020B0602030504020204" pitchFamily="34" charset="0"/>
                        </a:rPr>
                        <a:t>            </a:t>
                      </a:r>
                      <a:r>
                        <a:rPr lang="en-GB" sz="1200" dirty="0" smtClean="0">
                          <a:solidFill>
                            <a:srgbClr val="000000"/>
                          </a:solidFill>
                          <a:effectLst/>
                          <a:latin typeface="Lucida Sans" panose="020B0602030504020204" pitchFamily="34" charset="0"/>
                        </a:rPr>
                        <a:t>The </a:t>
                      </a:r>
                      <a:r>
                        <a:rPr lang="en-GB" sz="1200" dirty="0">
                          <a:solidFill>
                            <a:srgbClr val="000000"/>
                          </a:solidFill>
                          <a:effectLst/>
                          <a:latin typeface="Lucida Sans" panose="020B0602030504020204" pitchFamily="34" charset="0"/>
                        </a:rPr>
                        <a:t>OR operator is used to combine multiple conditions in an SQL statement's WHERE clause.</a:t>
                      </a:r>
                    </a:p>
                  </a:txBody>
                  <a:tcPr marL="29867" marR="29867" marT="29867" marB="298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59697">
                <a:tc>
                  <a:txBody>
                    <a:bodyPr/>
                    <a:lstStyle/>
                    <a:p>
                      <a:pPr algn="ctr" fontAlgn="ctr"/>
                      <a:r>
                        <a:rPr lang="en-IN" sz="1200" b="1" dirty="0">
                          <a:solidFill>
                            <a:srgbClr val="C00000"/>
                          </a:solidFill>
                          <a:effectLst/>
                          <a:latin typeface="Lucida Sans" panose="020B0602030504020204" pitchFamily="34" charset="0"/>
                        </a:rPr>
                        <a:t>10</a:t>
                      </a:r>
                    </a:p>
                  </a:txBody>
                  <a:tcPr marL="29867" marR="29867" marT="29867" marB="2986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400" b="1" dirty="0">
                          <a:solidFill>
                            <a:srgbClr val="FF0000"/>
                          </a:solidFill>
                          <a:effectLst/>
                          <a:latin typeface="Lucida Sans" panose="020B0602030504020204" pitchFamily="34" charset="0"/>
                        </a:rPr>
                        <a:t>IS </a:t>
                      </a:r>
                      <a:r>
                        <a:rPr lang="en-GB" sz="1400" b="1" dirty="0" smtClean="0">
                          <a:solidFill>
                            <a:srgbClr val="FF0000"/>
                          </a:solidFill>
                          <a:effectLst/>
                          <a:latin typeface="Lucida Sans" panose="020B0602030504020204" pitchFamily="34" charset="0"/>
                        </a:rPr>
                        <a:t>NULL       </a:t>
                      </a:r>
                      <a:r>
                        <a:rPr lang="en-GB" sz="1200" dirty="0" smtClean="0">
                          <a:solidFill>
                            <a:srgbClr val="000000"/>
                          </a:solidFill>
                          <a:effectLst/>
                          <a:latin typeface="Lucida Sans" panose="020B0602030504020204" pitchFamily="34" charset="0"/>
                        </a:rPr>
                        <a:t>The </a:t>
                      </a:r>
                      <a:r>
                        <a:rPr lang="en-GB" sz="1200" dirty="0">
                          <a:solidFill>
                            <a:srgbClr val="000000"/>
                          </a:solidFill>
                          <a:effectLst/>
                          <a:latin typeface="Lucida Sans" panose="020B0602030504020204" pitchFamily="34" charset="0"/>
                        </a:rPr>
                        <a:t>NULL operator is used to compare a value with a NULL value.</a:t>
                      </a:r>
                    </a:p>
                  </a:txBody>
                  <a:tcPr marL="29867" marR="29867" marT="29867" marB="298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59697">
                <a:tc>
                  <a:txBody>
                    <a:bodyPr/>
                    <a:lstStyle/>
                    <a:p>
                      <a:pPr algn="ctr" fontAlgn="ctr"/>
                      <a:r>
                        <a:rPr lang="en-IN" sz="1200" b="1" dirty="0">
                          <a:solidFill>
                            <a:srgbClr val="C00000"/>
                          </a:solidFill>
                          <a:effectLst/>
                          <a:latin typeface="Lucida Sans" panose="020B0602030504020204" pitchFamily="34" charset="0"/>
                        </a:rPr>
                        <a:t>11</a:t>
                      </a:r>
                    </a:p>
                  </a:txBody>
                  <a:tcPr marL="29867" marR="29867" marT="29867" marB="2986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endParaRPr lang="en-GB" sz="1400" b="1" dirty="0" smtClean="0">
                        <a:solidFill>
                          <a:srgbClr val="FF0000"/>
                        </a:solidFill>
                        <a:effectLst/>
                        <a:latin typeface="Lucida Sans" panose="020B0602030504020204" pitchFamily="34" charset="0"/>
                      </a:endParaRPr>
                    </a:p>
                    <a:p>
                      <a:pPr algn="just" fontAlgn="t"/>
                      <a:r>
                        <a:rPr lang="en-GB" sz="1400" b="1" dirty="0" smtClean="0">
                          <a:solidFill>
                            <a:srgbClr val="FF0000"/>
                          </a:solidFill>
                          <a:effectLst/>
                          <a:latin typeface="Lucida Sans" panose="020B0602030504020204" pitchFamily="34" charset="0"/>
                        </a:rPr>
                        <a:t>UNIQUE </a:t>
                      </a:r>
                      <a:r>
                        <a:rPr lang="en-GB" sz="1200" b="1" dirty="0" smtClean="0">
                          <a:solidFill>
                            <a:srgbClr val="FF0000"/>
                          </a:solidFill>
                          <a:effectLst/>
                          <a:latin typeface="Lucida Sans" panose="020B0602030504020204" pitchFamily="34" charset="0"/>
                        </a:rPr>
                        <a:t>     </a:t>
                      </a:r>
                      <a:r>
                        <a:rPr lang="en-GB" sz="1200" dirty="0" smtClean="0">
                          <a:solidFill>
                            <a:srgbClr val="000000"/>
                          </a:solidFill>
                          <a:effectLst/>
                          <a:latin typeface="Lucida Sans" panose="020B0602030504020204" pitchFamily="34" charset="0"/>
                        </a:rPr>
                        <a:t>The </a:t>
                      </a:r>
                      <a:r>
                        <a:rPr lang="en-GB" sz="1200" dirty="0">
                          <a:solidFill>
                            <a:srgbClr val="000000"/>
                          </a:solidFill>
                          <a:effectLst/>
                          <a:latin typeface="Lucida Sans" panose="020B0602030504020204" pitchFamily="34" charset="0"/>
                        </a:rPr>
                        <a:t>UNIQUE operator searches every row of a specified table for uniqueness (no duplicates).</a:t>
                      </a:r>
                    </a:p>
                  </a:txBody>
                  <a:tcPr marL="29867" marR="29867" marT="29867" marB="298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551231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1" y="-566670"/>
            <a:ext cx="11250769" cy="1790163"/>
          </a:xfrm>
        </p:spPr>
        <p:txBody>
          <a:bodyPr/>
          <a:lstStyle/>
          <a:p>
            <a:r>
              <a:rPr lang="en-IN" sz="3600" b="1" u="sng" dirty="0" smtClean="0">
                <a:latin typeface="Lucida Sans" panose="020B0602030504020204" pitchFamily="34" charset="0"/>
              </a:rPr>
              <a:t>SQL Expressions</a:t>
            </a:r>
            <a:r>
              <a:rPr lang="en-IN" dirty="0" smtClean="0"/>
              <a:t>:</a:t>
            </a:r>
            <a:endParaRPr lang="en-IN" dirty="0"/>
          </a:p>
        </p:txBody>
      </p:sp>
      <p:sp>
        <p:nvSpPr>
          <p:cNvPr id="3" name="Content Placeholder 2"/>
          <p:cNvSpPr>
            <a:spLocks noGrp="1"/>
          </p:cNvSpPr>
          <p:nvPr>
            <p:ph idx="1"/>
          </p:nvPr>
        </p:nvSpPr>
        <p:spPr>
          <a:xfrm>
            <a:off x="103031" y="746974"/>
            <a:ext cx="12088969" cy="6111026"/>
          </a:xfrm>
        </p:spPr>
        <p:txBody>
          <a:bodyPr>
            <a:normAutofit fontScale="70000" lnSpcReduction="20000"/>
          </a:bodyPr>
          <a:lstStyle/>
          <a:p>
            <a:pPr marL="0" indent="0">
              <a:lnSpc>
                <a:spcPct val="200000"/>
              </a:lnSpc>
              <a:buNone/>
            </a:pPr>
            <a:r>
              <a:rPr lang="en-GB" dirty="0" smtClean="0">
                <a:solidFill>
                  <a:srgbClr val="000000"/>
                </a:solidFill>
                <a:latin typeface="Arial" panose="020B0604020202020204" pitchFamily="34" charset="0"/>
              </a:rPr>
              <a:t> </a:t>
            </a:r>
            <a:r>
              <a:rPr lang="en-GB" sz="2400" dirty="0" smtClean="0">
                <a:solidFill>
                  <a:srgbClr val="FF0000"/>
                </a:solidFill>
                <a:latin typeface="Lucida Sans" panose="020B0602030504020204" pitchFamily="34" charset="0"/>
              </a:rPr>
              <a:t>EXPRESSION</a:t>
            </a:r>
            <a:r>
              <a:rPr lang="en-GB" dirty="0" smtClean="0">
                <a:solidFill>
                  <a:srgbClr val="000000"/>
                </a:solidFill>
                <a:latin typeface="Arial" panose="020B0604020202020204" pitchFamily="34" charset="0"/>
              </a:rPr>
              <a:t> </a:t>
            </a:r>
            <a:r>
              <a:rPr lang="en-GB" sz="2300" dirty="0">
                <a:solidFill>
                  <a:srgbClr val="000000"/>
                </a:solidFill>
                <a:latin typeface="Lucida Sans" panose="020B0602030504020204" pitchFamily="34" charset="0"/>
              </a:rPr>
              <a:t>is a combination of one or more values, operators and SQL functions that </a:t>
            </a:r>
            <a:r>
              <a:rPr lang="en-GB" sz="2300" dirty="0" smtClean="0">
                <a:solidFill>
                  <a:srgbClr val="000000"/>
                </a:solidFill>
                <a:latin typeface="Lucida Sans" panose="020B0602030504020204" pitchFamily="34" charset="0"/>
              </a:rPr>
              <a:t>evaluate </a:t>
            </a:r>
            <a:r>
              <a:rPr lang="en-GB" sz="2300" dirty="0">
                <a:solidFill>
                  <a:srgbClr val="000000"/>
                </a:solidFill>
                <a:latin typeface="Lucida Sans" panose="020B0602030504020204" pitchFamily="34" charset="0"/>
              </a:rPr>
              <a:t>to a value</a:t>
            </a:r>
            <a:r>
              <a:rPr lang="en-GB" sz="2300" dirty="0" smtClean="0">
                <a:solidFill>
                  <a:srgbClr val="000000"/>
                </a:solidFill>
                <a:latin typeface="Lucida Sans" panose="020B0602030504020204" pitchFamily="34" charset="0"/>
              </a:rPr>
              <a:t>.</a:t>
            </a:r>
          </a:p>
          <a:p>
            <a:pPr marL="0" indent="0">
              <a:lnSpc>
                <a:spcPct val="200000"/>
              </a:lnSpc>
              <a:buNone/>
            </a:pPr>
            <a:r>
              <a:rPr lang="en-GB" sz="2000" b="1" u="sng" dirty="0" smtClean="0">
                <a:solidFill>
                  <a:srgbClr val="FF0000"/>
                </a:solidFill>
                <a:latin typeface="Lucida Sans" panose="020B0602030504020204" pitchFamily="34" charset="0"/>
              </a:rPr>
              <a:t>NOTE</a:t>
            </a:r>
            <a:r>
              <a:rPr lang="en-GB" sz="2000" dirty="0" smtClean="0">
                <a:solidFill>
                  <a:srgbClr val="000000"/>
                </a:solidFill>
                <a:latin typeface="Lucida Sans" panose="020B0602030504020204" pitchFamily="34" charset="0"/>
              </a:rPr>
              <a:t>: </a:t>
            </a:r>
            <a:r>
              <a:rPr lang="en-GB" sz="2600" dirty="0">
                <a:solidFill>
                  <a:srgbClr val="002060"/>
                </a:solidFill>
                <a:latin typeface="Lucida Sans" panose="020B0602030504020204" pitchFamily="34" charset="0"/>
              </a:rPr>
              <a:t>These SQL EXPRESSIONs are like formulae and they are written in query </a:t>
            </a:r>
            <a:r>
              <a:rPr lang="en-GB" sz="2600" dirty="0" smtClean="0">
                <a:solidFill>
                  <a:srgbClr val="002060"/>
                </a:solidFill>
                <a:latin typeface="Lucida Sans" panose="020B0602030504020204" pitchFamily="34" charset="0"/>
              </a:rPr>
              <a:t>language</a:t>
            </a:r>
            <a:r>
              <a:rPr lang="en-GB" sz="2000" dirty="0" smtClean="0">
                <a:solidFill>
                  <a:srgbClr val="002060"/>
                </a:solidFill>
                <a:latin typeface="Arial" panose="020B0604020202020204" pitchFamily="34" charset="0"/>
              </a:rPr>
              <a:t>.</a:t>
            </a:r>
          </a:p>
          <a:p>
            <a:pPr marL="0" indent="0" algn="just">
              <a:lnSpc>
                <a:spcPct val="200000"/>
              </a:lnSpc>
              <a:buNone/>
            </a:pPr>
            <a:r>
              <a:rPr lang="en-GB" sz="2000" dirty="0" smtClean="0">
                <a:solidFill>
                  <a:srgbClr val="000000"/>
                </a:solidFill>
                <a:latin typeface="Arial" panose="020B0604020202020204" pitchFamily="34" charset="0"/>
              </a:rPr>
              <a:t>There </a:t>
            </a:r>
            <a:r>
              <a:rPr lang="en-GB" sz="2000" dirty="0">
                <a:solidFill>
                  <a:srgbClr val="000000"/>
                </a:solidFill>
                <a:latin typeface="Arial" panose="020B0604020202020204" pitchFamily="34" charset="0"/>
              </a:rPr>
              <a:t>are different types of SQL expressions, which are mentioned below −</a:t>
            </a:r>
          </a:p>
          <a:p>
            <a:pPr>
              <a:lnSpc>
                <a:spcPct val="200000"/>
              </a:lnSpc>
            </a:pPr>
            <a:r>
              <a:rPr lang="en-GB" sz="2600" b="1" dirty="0" smtClean="0">
                <a:solidFill>
                  <a:schemeClr val="accent2">
                    <a:lumMod val="50000"/>
                  </a:schemeClr>
                </a:solidFill>
                <a:latin typeface="Lucida Sans" panose="020B0602030504020204" pitchFamily="34" charset="0"/>
              </a:rPr>
              <a:t>Boolean</a:t>
            </a:r>
            <a:r>
              <a:rPr lang="en-GB" sz="2600" dirty="0" smtClean="0">
                <a:latin typeface="Lucida Sans" panose="020B0602030504020204" pitchFamily="34" charset="0"/>
              </a:rPr>
              <a:t> : </a:t>
            </a:r>
            <a:r>
              <a:rPr lang="en-GB" sz="2600" dirty="0">
                <a:solidFill>
                  <a:srgbClr val="000000"/>
                </a:solidFill>
                <a:latin typeface="Lucida Sans" panose="020B0602030504020204" pitchFamily="34" charset="0"/>
              </a:rPr>
              <a:t>SQL Boolean Expressions fetch the data based on matching a single </a:t>
            </a:r>
            <a:r>
              <a:rPr lang="en-GB" sz="2600" dirty="0" smtClean="0">
                <a:solidFill>
                  <a:srgbClr val="000000"/>
                </a:solidFill>
                <a:latin typeface="Lucida Sans" panose="020B0602030504020204" pitchFamily="34" charset="0"/>
              </a:rPr>
              <a:t>value.</a:t>
            </a:r>
          </a:p>
          <a:p>
            <a:pPr marL="0" indent="0">
              <a:lnSpc>
                <a:spcPct val="200000"/>
              </a:lnSpc>
              <a:buNone/>
            </a:pPr>
            <a:r>
              <a:rPr lang="en-GB" sz="2600" dirty="0" smtClean="0">
                <a:solidFill>
                  <a:srgbClr val="CB7832"/>
                </a:solidFill>
                <a:latin typeface="Lucida Sans" panose="020B0602030504020204" pitchFamily="34" charset="0"/>
              </a:rPr>
              <a:t> </a:t>
            </a:r>
            <a:r>
              <a:rPr lang="en-GB" sz="2600" i="1" u="sng" dirty="0" smtClean="0">
                <a:solidFill>
                  <a:srgbClr val="0070C0"/>
                </a:solidFill>
                <a:latin typeface="Lucida Sans" panose="020B0602030504020204" pitchFamily="34" charset="0"/>
              </a:rPr>
              <a:t>Example</a:t>
            </a:r>
            <a:r>
              <a:rPr lang="en-GB" sz="2600" dirty="0" smtClean="0">
                <a:solidFill>
                  <a:srgbClr val="CB7832"/>
                </a:solidFill>
                <a:latin typeface="Lucida Sans" panose="020B0602030504020204" pitchFamily="34" charset="0"/>
              </a:rPr>
              <a:t> : </a:t>
            </a:r>
            <a:r>
              <a:rPr lang="en-GB" sz="2600" dirty="0" smtClean="0">
                <a:solidFill>
                  <a:srgbClr val="C00000"/>
                </a:solidFill>
                <a:latin typeface="Lucida Sans" panose="020B0602030504020204" pitchFamily="34" charset="0"/>
              </a:rPr>
              <a:t>SELECT </a:t>
            </a:r>
            <a:r>
              <a:rPr lang="en-GB" sz="2600" dirty="0">
                <a:solidFill>
                  <a:srgbClr val="C00000"/>
                </a:solidFill>
                <a:latin typeface="Lucida Sans" panose="020B0602030504020204" pitchFamily="34" charset="0"/>
              </a:rPr>
              <a:t>column FROM </a:t>
            </a:r>
            <a:r>
              <a:rPr lang="en-GB" sz="2600" dirty="0" err="1">
                <a:solidFill>
                  <a:srgbClr val="C00000"/>
                </a:solidFill>
                <a:latin typeface="Lucida Sans" panose="020B0602030504020204" pitchFamily="34" charset="0"/>
              </a:rPr>
              <a:t>table_name</a:t>
            </a:r>
            <a:r>
              <a:rPr lang="en-GB" sz="2600" dirty="0">
                <a:solidFill>
                  <a:srgbClr val="C00000"/>
                </a:solidFill>
                <a:latin typeface="Lucida Sans" panose="020B0602030504020204" pitchFamily="34" charset="0"/>
              </a:rPr>
              <a:t> WHERE SINGLE_VALUE_MATCHING_EXPRESSION;</a:t>
            </a:r>
          </a:p>
          <a:p>
            <a:pPr>
              <a:lnSpc>
                <a:spcPct val="200000"/>
              </a:lnSpc>
            </a:pPr>
            <a:r>
              <a:rPr lang="en-GB" sz="2600" b="1" dirty="0" smtClean="0">
                <a:solidFill>
                  <a:schemeClr val="accent2">
                    <a:lumMod val="50000"/>
                  </a:schemeClr>
                </a:solidFill>
                <a:latin typeface="Lucida Sans" panose="020B0602030504020204" pitchFamily="34" charset="0"/>
              </a:rPr>
              <a:t>Numeric</a:t>
            </a:r>
            <a:r>
              <a:rPr lang="en-GB" sz="2600" dirty="0" smtClean="0">
                <a:latin typeface="Lucida Sans" panose="020B0602030504020204" pitchFamily="34" charset="0"/>
              </a:rPr>
              <a:t> : </a:t>
            </a:r>
            <a:r>
              <a:rPr lang="en-GB" sz="2600" dirty="0">
                <a:solidFill>
                  <a:srgbClr val="000000"/>
                </a:solidFill>
                <a:latin typeface="Lucida Sans" panose="020B0602030504020204" pitchFamily="34" charset="0"/>
              </a:rPr>
              <a:t>These expressions are used to perform any mathematical operation in any </a:t>
            </a:r>
            <a:r>
              <a:rPr lang="en-GB" sz="2600" dirty="0" smtClean="0">
                <a:solidFill>
                  <a:srgbClr val="000000"/>
                </a:solidFill>
                <a:latin typeface="Lucida Sans" panose="020B0602030504020204" pitchFamily="34" charset="0"/>
              </a:rPr>
              <a:t>query.</a:t>
            </a:r>
          </a:p>
          <a:p>
            <a:pPr marL="0" indent="0">
              <a:lnSpc>
                <a:spcPct val="200000"/>
              </a:lnSpc>
              <a:buNone/>
            </a:pPr>
            <a:r>
              <a:rPr lang="en-GB" sz="2600" dirty="0" smtClean="0">
                <a:solidFill>
                  <a:srgbClr val="CB7832"/>
                </a:solidFill>
                <a:latin typeface="Lucida Sans" panose="020B0602030504020204" pitchFamily="34" charset="0"/>
              </a:rPr>
              <a:t> </a:t>
            </a:r>
            <a:r>
              <a:rPr lang="en-GB" sz="2600" i="1" u="sng" dirty="0" smtClean="0">
                <a:solidFill>
                  <a:srgbClr val="0070C0"/>
                </a:solidFill>
                <a:latin typeface="Lucida Sans" panose="020B0602030504020204" pitchFamily="34" charset="0"/>
              </a:rPr>
              <a:t>Example</a:t>
            </a:r>
            <a:r>
              <a:rPr lang="en-GB" sz="2600" dirty="0" smtClean="0">
                <a:solidFill>
                  <a:srgbClr val="CB7832"/>
                </a:solidFill>
                <a:latin typeface="Lucida Sans" panose="020B0602030504020204" pitchFamily="34" charset="0"/>
              </a:rPr>
              <a:t>:     </a:t>
            </a:r>
            <a:r>
              <a:rPr lang="en-GB" sz="2600" dirty="0" smtClean="0">
                <a:solidFill>
                  <a:srgbClr val="C00000"/>
                </a:solidFill>
                <a:latin typeface="Lucida Sans" panose="020B0602030504020204" pitchFamily="34" charset="0"/>
              </a:rPr>
              <a:t>SELECT </a:t>
            </a:r>
            <a:r>
              <a:rPr lang="en-GB" sz="2600" dirty="0">
                <a:solidFill>
                  <a:srgbClr val="C00000"/>
                </a:solidFill>
                <a:latin typeface="Lucida Sans" panose="020B0602030504020204" pitchFamily="34" charset="0"/>
              </a:rPr>
              <a:t>NUMERICAL_EXPRESSION as OPERATION_NAME FROM </a:t>
            </a:r>
            <a:r>
              <a:rPr lang="en-GB" sz="2600" dirty="0" err="1" smtClean="0">
                <a:solidFill>
                  <a:srgbClr val="C00000"/>
                </a:solidFill>
                <a:latin typeface="Lucida Sans" panose="020B0602030504020204" pitchFamily="34" charset="0"/>
              </a:rPr>
              <a:t>table_name</a:t>
            </a:r>
            <a:r>
              <a:rPr lang="en-GB" sz="2600" dirty="0" smtClean="0">
                <a:solidFill>
                  <a:srgbClr val="C00000"/>
                </a:solidFill>
                <a:latin typeface="Lucida Sans" panose="020B0602030504020204" pitchFamily="34" charset="0"/>
              </a:rPr>
              <a:t>;</a:t>
            </a:r>
            <a:endParaRPr lang="en-GB" sz="2600" dirty="0">
              <a:solidFill>
                <a:srgbClr val="C00000"/>
              </a:solidFill>
              <a:latin typeface="Lucida Sans" panose="020B0602030504020204" pitchFamily="34" charset="0"/>
            </a:endParaRPr>
          </a:p>
          <a:p>
            <a:pPr>
              <a:lnSpc>
                <a:spcPct val="200000"/>
              </a:lnSpc>
            </a:pPr>
            <a:r>
              <a:rPr lang="en-GB" sz="2600" b="1" dirty="0" smtClean="0">
                <a:solidFill>
                  <a:schemeClr val="accent2">
                    <a:lumMod val="50000"/>
                  </a:schemeClr>
                </a:solidFill>
                <a:latin typeface="Lucida Sans" panose="020B0602030504020204" pitchFamily="34" charset="0"/>
              </a:rPr>
              <a:t>Date</a:t>
            </a:r>
            <a:r>
              <a:rPr lang="en-GB" sz="2600" dirty="0" smtClean="0">
                <a:latin typeface="Lucida Sans" panose="020B0602030504020204" pitchFamily="34" charset="0"/>
              </a:rPr>
              <a:t> : </a:t>
            </a:r>
            <a:r>
              <a:rPr lang="en-GB" sz="2600" dirty="0">
                <a:solidFill>
                  <a:srgbClr val="000000"/>
                </a:solidFill>
                <a:latin typeface="Lucida Sans" panose="020B0602030504020204" pitchFamily="34" charset="0"/>
              </a:rPr>
              <a:t>Date Expressions return current system date and time </a:t>
            </a:r>
            <a:r>
              <a:rPr lang="en-GB" sz="2600" dirty="0" smtClean="0">
                <a:solidFill>
                  <a:srgbClr val="000000"/>
                </a:solidFill>
                <a:latin typeface="Lucida Sans" panose="020B0602030504020204" pitchFamily="34" charset="0"/>
              </a:rPr>
              <a:t>values.</a:t>
            </a:r>
          </a:p>
          <a:p>
            <a:pPr marL="0" indent="0">
              <a:lnSpc>
                <a:spcPct val="200000"/>
              </a:lnSpc>
              <a:buNone/>
            </a:pPr>
            <a:r>
              <a:rPr lang="en-IN" sz="2600" dirty="0" smtClean="0">
                <a:solidFill>
                  <a:srgbClr val="CB7832"/>
                </a:solidFill>
                <a:latin typeface="Lucida Sans" panose="020B0602030504020204" pitchFamily="34" charset="0"/>
              </a:rPr>
              <a:t> </a:t>
            </a:r>
            <a:r>
              <a:rPr lang="en-IN" sz="2600" i="1" u="sng" dirty="0" smtClean="0">
                <a:solidFill>
                  <a:srgbClr val="0070C0"/>
                </a:solidFill>
                <a:latin typeface="Lucida Sans" panose="020B0602030504020204" pitchFamily="34" charset="0"/>
              </a:rPr>
              <a:t>Example</a:t>
            </a:r>
            <a:r>
              <a:rPr lang="en-IN" sz="2600" dirty="0" smtClean="0">
                <a:solidFill>
                  <a:srgbClr val="CB7832"/>
                </a:solidFill>
                <a:latin typeface="Lucida Sans" panose="020B0602030504020204" pitchFamily="34" charset="0"/>
              </a:rPr>
              <a:t> :    </a:t>
            </a:r>
            <a:r>
              <a:rPr lang="en-IN" sz="2600" dirty="0" smtClean="0">
                <a:solidFill>
                  <a:srgbClr val="C00000"/>
                </a:solidFill>
                <a:latin typeface="Lucida Sans" panose="020B0602030504020204" pitchFamily="34" charset="0"/>
              </a:rPr>
              <a:t>SELECT </a:t>
            </a:r>
            <a:r>
              <a:rPr lang="en-IN" sz="2600" dirty="0">
                <a:solidFill>
                  <a:srgbClr val="C00000"/>
                </a:solidFill>
                <a:latin typeface="Lucida Sans" panose="020B0602030504020204" pitchFamily="34" charset="0"/>
              </a:rPr>
              <a:t>CURRENT_TIMESTAMP; -- 2018-01-20 10:32:37</a:t>
            </a:r>
            <a:endParaRPr lang="en-GB" sz="2600" dirty="0">
              <a:solidFill>
                <a:srgbClr val="C00000"/>
              </a:solidFill>
              <a:latin typeface="Lucida Sans" panose="020B0602030504020204" pitchFamily="34" charset="0"/>
            </a:endParaRPr>
          </a:p>
          <a:p>
            <a:pPr marL="0" indent="0">
              <a:lnSpc>
                <a:spcPct val="200000"/>
              </a:lnSpc>
              <a:buNone/>
            </a:pPr>
            <a:endParaRPr lang="en-IN" sz="2000" dirty="0">
              <a:solidFill>
                <a:srgbClr val="002060"/>
              </a:solidFill>
              <a:latin typeface="Lucida Sans" panose="020B0602030504020204" pitchFamily="34" charset="0"/>
            </a:endParaRPr>
          </a:p>
        </p:txBody>
      </p:sp>
    </p:spTree>
    <p:extLst>
      <p:ext uri="{BB962C8B-B14F-4D97-AF65-F5344CB8AC3E}">
        <p14:creationId xmlns:p14="http://schemas.microsoft.com/office/powerpoint/2010/main" val="29150875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2" y="1"/>
            <a:ext cx="11263648" cy="669700"/>
          </a:xfrm>
        </p:spPr>
        <p:txBody>
          <a:bodyPr>
            <a:normAutofit/>
          </a:bodyPr>
          <a:lstStyle/>
          <a:p>
            <a:r>
              <a:rPr lang="en-IN" sz="3200" b="1" u="sng" dirty="0" smtClean="0">
                <a:latin typeface="Lucida Sans" panose="020B0602030504020204" pitchFamily="34" charset="0"/>
              </a:rPr>
              <a:t>SQL Constraints:</a:t>
            </a:r>
            <a:endParaRPr lang="en-IN" sz="3200" b="1" u="sng" dirty="0">
              <a:latin typeface="Lucida Sans" panose="020B0602030504020204" pitchFamily="34" charset="0"/>
            </a:endParaRPr>
          </a:p>
        </p:txBody>
      </p:sp>
      <p:sp>
        <p:nvSpPr>
          <p:cNvPr id="3" name="Content Placeholder 2"/>
          <p:cNvSpPr>
            <a:spLocks noGrp="1"/>
          </p:cNvSpPr>
          <p:nvPr>
            <p:ph idx="1"/>
          </p:nvPr>
        </p:nvSpPr>
        <p:spPr>
          <a:xfrm>
            <a:off x="90151" y="669700"/>
            <a:ext cx="11925837" cy="6490953"/>
          </a:xfrm>
        </p:spPr>
        <p:txBody>
          <a:bodyPr>
            <a:normAutofit fontScale="85000" lnSpcReduction="10000"/>
          </a:bodyPr>
          <a:lstStyle/>
          <a:p>
            <a:r>
              <a:rPr lang="en-GB" dirty="0" smtClean="0">
                <a:solidFill>
                  <a:srgbClr val="FF0000"/>
                </a:solidFill>
                <a:latin typeface="Lucida Sans" panose="020B0602030504020204" pitchFamily="34" charset="0"/>
              </a:rPr>
              <a:t>CONSTRAINTS </a:t>
            </a:r>
            <a:r>
              <a:rPr lang="en-GB" sz="2000" dirty="0">
                <a:solidFill>
                  <a:srgbClr val="000000"/>
                </a:solidFill>
                <a:latin typeface="Lucida Sans" panose="020B0602030504020204" pitchFamily="34" charset="0"/>
              </a:rPr>
              <a:t>are the rules enforced on data </a:t>
            </a:r>
            <a:r>
              <a:rPr lang="en-GB" sz="2000" dirty="0" smtClean="0">
                <a:solidFill>
                  <a:srgbClr val="FF0000"/>
                </a:solidFill>
                <a:latin typeface="Lucida Sans" panose="020B0602030504020204" pitchFamily="34" charset="0"/>
              </a:rPr>
              <a:t>columns</a:t>
            </a:r>
            <a:r>
              <a:rPr lang="en-GB" sz="2000" dirty="0" smtClean="0">
                <a:solidFill>
                  <a:srgbClr val="000000"/>
                </a:solidFill>
                <a:latin typeface="Lucida Sans" panose="020B0602030504020204" pitchFamily="34" charset="0"/>
              </a:rPr>
              <a:t> </a:t>
            </a:r>
            <a:r>
              <a:rPr lang="en-GB" sz="2000" dirty="0">
                <a:solidFill>
                  <a:srgbClr val="000000"/>
                </a:solidFill>
                <a:latin typeface="Lucida Sans" panose="020B0602030504020204" pitchFamily="34" charset="0"/>
              </a:rPr>
              <a:t>on a </a:t>
            </a:r>
            <a:r>
              <a:rPr lang="en-GB" sz="2000" dirty="0" smtClean="0">
                <a:solidFill>
                  <a:srgbClr val="000000"/>
                </a:solidFill>
                <a:latin typeface="Lucida Sans" panose="020B0602030504020204" pitchFamily="34" charset="0"/>
              </a:rPr>
              <a:t>table.</a:t>
            </a:r>
          </a:p>
          <a:p>
            <a:pPr>
              <a:lnSpc>
                <a:spcPct val="160000"/>
              </a:lnSpc>
            </a:pPr>
            <a:r>
              <a:rPr lang="en-GB" sz="2000" dirty="0">
                <a:solidFill>
                  <a:srgbClr val="000000"/>
                </a:solidFill>
                <a:latin typeface="Lucida Sans" panose="020B0602030504020204" pitchFamily="34" charset="0"/>
              </a:rPr>
              <a:t>These are used to limit the type of data that can go into a table. This ensures the </a:t>
            </a:r>
            <a:r>
              <a:rPr lang="en-GB" sz="2000" dirty="0">
                <a:solidFill>
                  <a:srgbClr val="FF0000"/>
                </a:solidFill>
                <a:latin typeface="Lucida Sans" panose="020B0602030504020204" pitchFamily="34" charset="0"/>
              </a:rPr>
              <a:t>accuracy </a:t>
            </a:r>
            <a:r>
              <a:rPr lang="en-GB" sz="2000" dirty="0">
                <a:solidFill>
                  <a:srgbClr val="000000"/>
                </a:solidFill>
                <a:latin typeface="Lucida Sans" panose="020B0602030504020204" pitchFamily="34" charset="0"/>
              </a:rPr>
              <a:t>and </a:t>
            </a:r>
            <a:r>
              <a:rPr lang="en-GB" sz="2000" dirty="0">
                <a:solidFill>
                  <a:srgbClr val="FF0000"/>
                </a:solidFill>
                <a:latin typeface="Lucida Sans" panose="020B0602030504020204" pitchFamily="34" charset="0"/>
              </a:rPr>
              <a:t>reliability</a:t>
            </a:r>
            <a:r>
              <a:rPr lang="en-GB" sz="2000" dirty="0">
                <a:solidFill>
                  <a:srgbClr val="000000"/>
                </a:solidFill>
                <a:latin typeface="Lucida Sans" panose="020B0602030504020204" pitchFamily="34" charset="0"/>
              </a:rPr>
              <a:t> of the data in the </a:t>
            </a:r>
            <a:r>
              <a:rPr lang="en-GB" sz="2000" dirty="0" smtClean="0">
                <a:solidFill>
                  <a:srgbClr val="000000"/>
                </a:solidFill>
                <a:latin typeface="Lucida Sans" panose="020B0602030504020204" pitchFamily="34" charset="0"/>
              </a:rPr>
              <a:t>database.</a:t>
            </a:r>
          </a:p>
          <a:p>
            <a:pPr>
              <a:lnSpc>
                <a:spcPct val="160000"/>
              </a:lnSpc>
            </a:pPr>
            <a:r>
              <a:rPr lang="en-GB" sz="2000" b="1" u="sng" dirty="0" smtClean="0">
                <a:solidFill>
                  <a:srgbClr val="0070C0"/>
                </a:solidFill>
                <a:latin typeface="Lucida Sans" panose="020B0602030504020204" pitchFamily="34" charset="0"/>
              </a:rPr>
              <a:t>NOTE</a:t>
            </a:r>
            <a:r>
              <a:rPr lang="en-GB" sz="2000" dirty="0" smtClean="0">
                <a:solidFill>
                  <a:srgbClr val="000000"/>
                </a:solidFill>
                <a:latin typeface="Lucida Sans" panose="020B0602030504020204" pitchFamily="34" charset="0"/>
              </a:rPr>
              <a:t>: </a:t>
            </a:r>
            <a:r>
              <a:rPr lang="en-GB" sz="2000" dirty="0" smtClean="0">
                <a:solidFill>
                  <a:schemeClr val="accent3">
                    <a:lumMod val="50000"/>
                  </a:schemeClr>
                </a:solidFill>
                <a:latin typeface="Lucida Sans" panose="020B0602030504020204" pitchFamily="34" charset="0"/>
              </a:rPr>
              <a:t>Constraints </a:t>
            </a:r>
            <a:r>
              <a:rPr lang="en-GB" sz="2000" dirty="0">
                <a:solidFill>
                  <a:schemeClr val="accent3">
                    <a:lumMod val="50000"/>
                  </a:schemeClr>
                </a:solidFill>
                <a:latin typeface="Lucida Sans" panose="020B0602030504020204" pitchFamily="34" charset="0"/>
              </a:rPr>
              <a:t>can either be </a:t>
            </a:r>
            <a:r>
              <a:rPr lang="en-GB" sz="2000" i="1" u="sng" dirty="0">
                <a:solidFill>
                  <a:srgbClr val="C00000"/>
                </a:solidFill>
                <a:latin typeface="Lucida Sans" panose="020B0602030504020204" pitchFamily="34" charset="0"/>
              </a:rPr>
              <a:t>column level </a:t>
            </a:r>
            <a:r>
              <a:rPr lang="en-GB" sz="2000" u="sng" dirty="0">
                <a:solidFill>
                  <a:srgbClr val="C00000"/>
                </a:solidFill>
                <a:latin typeface="Lucida Sans" panose="020B0602030504020204" pitchFamily="34" charset="0"/>
              </a:rPr>
              <a:t>or </a:t>
            </a:r>
            <a:r>
              <a:rPr lang="en-GB" sz="2000" i="1" u="sng" dirty="0">
                <a:solidFill>
                  <a:srgbClr val="C00000"/>
                </a:solidFill>
                <a:latin typeface="Lucida Sans" panose="020B0602030504020204" pitchFamily="34" charset="0"/>
              </a:rPr>
              <a:t>table level</a:t>
            </a:r>
            <a:r>
              <a:rPr lang="en-GB" sz="2000" dirty="0">
                <a:solidFill>
                  <a:schemeClr val="accent3">
                    <a:lumMod val="50000"/>
                  </a:schemeClr>
                </a:solidFill>
                <a:latin typeface="Lucida Sans" panose="020B0602030504020204" pitchFamily="34" charset="0"/>
              </a:rPr>
              <a:t>. Column level constraints are applied only to one column whereas</a:t>
            </a:r>
            <a:r>
              <a:rPr lang="en-GB" sz="2000" dirty="0" smtClean="0">
                <a:solidFill>
                  <a:schemeClr val="accent3">
                    <a:lumMod val="50000"/>
                  </a:schemeClr>
                </a:solidFill>
                <a:latin typeface="Lucida Sans" panose="020B0602030504020204" pitchFamily="34" charset="0"/>
              </a:rPr>
              <a:t>, table </a:t>
            </a:r>
            <a:r>
              <a:rPr lang="en-GB" sz="2000" dirty="0">
                <a:solidFill>
                  <a:schemeClr val="accent3">
                    <a:lumMod val="50000"/>
                  </a:schemeClr>
                </a:solidFill>
                <a:latin typeface="Lucida Sans" panose="020B0602030504020204" pitchFamily="34" charset="0"/>
              </a:rPr>
              <a:t>level constraints are applied to the entire </a:t>
            </a:r>
            <a:r>
              <a:rPr lang="en-GB" sz="2000" dirty="0" smtClean="0">
                <a:solidFill>
                  <a:schemeClr val="accent3">
                    <a:lumMod val="50000"/>
                  </a:schemeClr>
                </a:solidFill>
                <a:latin typeface="Lucida Sans" panose="020B0602030504020204" pitchFamily="34" charset="0"/>
              </a:rPr>
              <a:t>table.</a:t>
            </a:r>
          </a:p>
          <a:p>
            <a:pPr algn="just">
              <a:lnSpc>
                <a:spcPct val="150000"/>
              </a:lnSpc>
            </a:pPr>
            <a:r>
              <a:rPr lang="en-GB" sz="2400" b="1" dirty="0">
                <a:solidFill>
                  <a:schemeClr val="accent4">
                    <a:lumMod val="50000"/>
                  </a:schemeClr>
                </a:solidFill>
                <a:latin typeface="Lucida Sans" panose="020B0602030504020204" pitchFamily="34" charset="0"/>
              </a:rPr>
              <a:t>Following are some of the most commonly used constraints available in SQL −</a:t>
            </a:r>
          </a:p>
          <a:p>
            <a:pPr algn="just">
              <a:lnSpc>
                <a:spcPct val="150000"/>
              </a:lnSpc>
            </a:pPr>
            <a:r>
              <a:rPr lang="en-GB" sz="2000" dirty="0">
                <a:solidFill>
                  <a:srgbClr val="313131"/>
                </a:solidFill>
                <a:latin typeface="Lucida Sans" panose="020B0602030504020204" pitchFamily="34" charset="0"/>
                <a:hlinkClick r:id="rId2"/>
              </a:rPr>
              <a:t>NOT NULL Constraint</a:t>
            </a:r>
            <a:r>
              <a:rPr lang="en-GB" sz="2000" dirty="0">
                <a:solidFill>
                  <a:srgbClr val="000000"/>
                </a:solidFill>
                <a:latin typeface="Lucida Sans" panose="020B0602030504020204" pitchFamily="34" charset="0"/>
              </a:rPr>
              <a:t> − Ensures that a column cannot have a NULL value.</a:t>
            </a:r>
          </a:p>
          <a:p>
            <a:pPr algn="just">
              <a:lnSpc>
                <a:spcPct val="150000"/>
              </a:lnSpc>
            </a:pPr>
            <a:r>
              <a:rPr lang="en-GB" sz="2000" dirty="0">
                <a:solidFill>
                  <a:srgbClr val="313131"/>
                </a:solidFill>
                <a:latin typeface="Lucida Sans" panose="020B0602030504020204" pitchFamily="34" charset="0"/>
                <a:hlinkClick r:id="rId3"/>
              </a:rPr>
              <a:t>DEFAULT Constraint</a:t>
            </a:r>
            <a:r>
              <a:rPr lang="en-GB" sz="2000" dirty="0">
                <a:solidFill>
                  <a:srgbClr val="000000"/>
                </a:solidFill>
                <a:latin typeface="Lucida Sans" panose="020B0602030504020204" pitchFamily="34" charset="0"/>
              </a:rPr>
              <a:t> − Provides a default value for a column when none is specified.</a:t>
            </a:r>
          </a:p>
          <a:p>
            <a:pPr algn="just">
              <a:lnSpc>
                <a:spcPct val="150000"/>
              </a:lnSpc>
            </a:pPr>
            <a:r>
              <a:rPr lang="en-GB" sz="2000" dirty="0">
                <a:solidFill>
                  <a:srgbClr val="313131"/>
                </a:solidFill>
                <a:latin typeface="Lucida Sans" panose="020B0602030504020204" pitchFamily="34" charset="0"/>
                <a:hlinkClick r:id="rId4"/>
              </a:rPr>
              <a:t>UNIQUE Constraint</a:t>
            </a:r>
            <a:r>
              <a:rPr lang="en-GB" sz="2000" dirty="0">
                <a:solidFill>
                  <a:srgbClr val="000000"/>
                </a:solidFill>
                <a:latin typeface="Lucida Sans" panose="020B0602030504020204" pitchFamily="34" charset="0"/>
              </a:rPr>
              <a:t> − Ensures that all the values in a column are different.</a:t>
            </a:r>
          </a:p>
          <a:p>
            <a:pPr algn="just">
              <a:lnSpc>
                <a:spcPct val="150000"/>
              </a:lnSpc>
            </a:pPr>
            <a:r>
              <a:rPr lang="en-GB" sz="2000" dirty="0">
                <a:solidFill>
                  <a:srgbClr val="313131"/>
                </a:solidFill>
                <a:latin typeface="Lucida Sans" panose="020B0602030504020204" pitchFamily="34" charset="0"/>
                <a:hlinkClick r:id="rId5"/>
              </a:rPr>
              <a:t>PRIMARY Key</a:t>
            </a:r>
            <a:r>
              <a:rPr lang="en-GB" sz="2000" dirty="0">
                <a:solidFill>
                  <a:srgbClr val="000000"/>
                </a:solidFill>
                <a:latin typeface="Lucida Sans" panose="020B0602030504020204" pitchFamily="34" charset="0"/>
              </a:rPr>
              <a:t> − Uniquely identifies each row/record in a database table.</a:t>
            </a:r>
          </a:p>
          <a:p>
            <a:pPr algn="just">
              <a:lnSpc>
                <a:spcPct val="150000"/>
              </a:lnSpc>
            </a:pPr>
            <a:r>
              <a:rPr lang="en-GB" sz="2000" dirty="0">
                <a:solidFill>
                  <a:srgbClr val="313131"/>
                </a:solidFill>
                <a:latin typeface="Lucida Sans" panose="020B0602030504020204" pitchFamily="34" charset="0"/>
                <a:hlinkClick r:id="rId6"/>
              </a:rPr>
              <a:t>FOREIGN Key</a:t>
            </a:r>
            <a:r>
              <a:rPr lang="en-GB" sz="2000" dirty="0">
                <a:solidFill>
                  <a:srgbClr val="000000"/>
                </a:solidFill>
                <a:latin typeface="Lucida Sans" panose="020B0602030504020204" pitchFamily="34" charset="0"/>
              </a:rPr>
              <a:t> − Uniquely identifies a row/record in any another database table.</a:t>
            </a:r>
          </a:p>
          <a:p>
            <a:pPr algn="just">
              <a:lnSpc>
                <a:spcPct val="150000"/>
              </a:lnSpc>
            </a:pPr>
            <a:r>
              <a:rPr lang="en-GB" sz="2000" dirty="0">
                <a:solidFill>
                  <a:srgbClr val="313131"/>
                </a:solidFill>
                <a:latin typeface="Lucida Sans" panose="020B0602030504020204" pitchFamily="34" charset="0"/>
                <a:hlinkClick r:id="rId7"/>
              </a:rPr>
              <a:t>CHECK Constraint</a:t>
            </a:r>
            <a:r>
              <a:rPr lang="en-GB" sz="2000" dirty="0">
                <a:solidFill>
                  <a:srgbClr val="000000"/>
                </a:solidFill>
                <a:latin typeface="Lucida Sans" panose="020B0602030504020204" pitchFamily="34" charset="0"/>
              </a:rPr>
              <a:t> − The CHECK constraint ensures that all values in a column satisfy certain conditions.</a:t>
            </a:r>
          </a:p>
          <a:p>
            <a:pPr algn="just">
              <a:lnSpc>
                <a:spcPct val="150000"/>
              </a:lnSpc>
            </a:pPr>
            <a:r>
              <a:rPr lang="en-GB" sz="2000" dirty="0">
                <a:solidFill>
                  <a:srgbClr val="313131"/>
                </a:solidFill>
                <a:latin typeface="Lucida Sans" panose="020B0602030504020204" pitchFamily="34" charset="0"/>
                <a:hlinkClick r:id="rId8"/>
              </a:rPr>
              <a:t>INDEX</a:t>
            </a:r>
            <a:r>
              <a:rPr lang="en-GB" sz="2000" dirty="0">
                <a:solidFill>
                  <a:srgbClr val="000000"/>
                </a:solidFill>
                <a:latin typeface="Lucida Sans" panose="020B0602030504020204" pitchFamily="34" charset="0"/>
              </a:rPr>
              <a:t> − Used to create and retrieve data from the database very quickly.</a:t>
            </a:r>
          </a:p>
          <a:p>
            <a:endParaRPr lang="en-IN" sz="2000" dirty="0">
              <a:solidFill>
                <a:schemeClr val="accent3">
                  <a:lumMod val="50000"/>
                </a:schemeClr>
              </a:solidFill>
              <a:latin typeface="Lucida Sans" panose="020B0602030504020204" pitchFamily="34" charset="0"/>
            </a:endParaRPr>
          </a:p>
        </p:txBody>
      </p:sp>
    </p:spTree>
    <p:extLst>
      <p:ext uri="{BB962C8B-B14F-4D97-AF65-F5344CB8AC3E}">
        <p14:creationId xmlns:p14="http://schemas.microsoft.com/office/powerpoint/2010/main" val="2598840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46" y="412123"/>
            <a:ext cx="11199254" cy="296215"/>
          </a:xfrm>
        </p:spPr>
        <p:txBody>
          <a:bodyPr>
            <a:normAutofit fontScale="90000"/>
          </a:bodyPr>
          <a:lstStyle/>
          <a:p>
            <a:pPr marL="228600" lvl="0" indent="-228600">
              <a:spcBef>
                <a:spcPts val="1000"/>
              </a:spcBef>
            </a:pPr>
            <a:r>
              <a:rPr lang="en-GB" sz="2800" b="1" u="sng" dirty="0">
                <a:solidFill>
                  <a:prstClr val="black"/>
                </a:solidFill>
                <a:latin typeface="Lucida Sans" panose="020B0602030504020204" pitchFamily="34" charset="0"/>
              </a:rPr>
              <a:t>Data </a:t>
            </a:r>
            <a:r>
              <a:rPr lang="en-GB" sz="2800" b="1" u="sng" dirty="0" smtClean="0">
                <a:solidFill>
                  <a:prstClr val="black"/>
                </a:solidFill>
                <a:latin typeface="Lucida Sans" panose="020B0602030504020204" pitchFamily="34" charset="0"/>
              </a:rPr>
              <a:t>Integrity Constraints:</a:t>
            </a:r>
            <a:r>
              <a:rPr lang="en-GB" sz="2800" u="sng" dirty="0">
                <a:solidFill>
                  <a:prstClr val="black"/>
                </a:solidFill>
                <a:latin typeface="Lucida Sans" panose="020B0602030504020204" pitchFamily="34" charset="0"/>
              </a:rPr>
              <a:t/>
            </a:r>
            <a:br>
              <a:rPr lang="en-GB" sz="2800" u="sng" dirty="0">
                <a:solidFill>
                  <a:prstClr val="black"/>
                </a:solidFill>
                <a:latin typeface="Lucida Sans" panose="020B0602030504020204" pitchFamily="34" charset="0"/>
              </a:rPr>
            </a:br>
            <a:endParaRPr lang="en-IN" u="sng" dirty="0">
              <a:latin typeface="Lucida Sans" panose="020B0602030504020204" pitchFamily="34" charset="0"/>
            </a:endParaRPr>
          </a:p>
        </p:txBody>
      </p:sp>
      <p:sp>
        <p:nvSpPr>
          <p:cNvPr id="3" name="Content Placeholder 2"/>
          <p:cNvSpPr>
            <a:spLocks noGrp="1"/>
          </p:cNvSpPr>
          <p:nvPr>
            <p:ph idx="1"/>
          </p:nvPr>
        </p:nvSpPr>
        <p:spPr>
          <a:xfrm>
            <a:off x="154545" y="708338"/>
            <a:ext cx="11835685" cy="5911403"/>
          </a:xfrm>
        </p:spPr>
        <p:txBody>
          <a:bodyPr>
            <a:normAutofit lnSpcReduction="10000"/>
          </a:bodyPr>
          <a:lstStyle/>
          <a:p>
            <a:pPr algn="just"/>
            <a:r>
              <a:rPr lang="en-GB" sz="2400" dirty="0" smtClean="0">
                <a:solidFill>
                  <a:srgbClr val="000000"/>
                </a:solidFill>
                <a:latin typeface="Lucida Sans" panose="020B0602030504020204" pitchFamily="34" charset="0"/>
              </a:rPr>
              <a:t>The </a:t>
            </a:r>
            <a:r>
              <a:rPr lang="en-GB" sz="2400" dirty="0">
                <a:solidFill>
                  <a:srgbClr val="000000"/>
                </a:solidFill>
                <a:latin typeface="Lucida Sans" panose="020B0602030504020204" pitchFamily="34" charset="0"/>
              </a:rPr>
              <a:t>following categories of data integrity exist with each RDBMS −</a:t>
            </a:r>
          </a:p>
          <a:p>
            <a:pPr algn="just"/>
            <a:r>
              <a:rPr lang="en-GB" sz="2400" b="1" dirty="0">
                <a:solidFill>
                  <a:schemeClr val="accent4">
                    <a:lumMod val="50000"/>
                  </a:schemeClr>
                </a:solidFill>
                <a:latin typeface="Lucida Sans" panose="020B0602030504020204" pitchFamily="34" charset="0"/>
              </a:rPr>
              <a:t>Entity Integrity</a:t>
            </a:r>
            <a:r>
              <a:rPr lang="en-GB" sz="2400" b="1" dirty="0">
                <a:solidFill>
                  <a:srgbClr val="000000"/>
                </a:solidFill>
                <a:latin typeface="Lucida Sans" panose="020B0602030504020204" pitchFamily="34" charset="0"/>
              </a:rPr>
              <a:t> −</a:t>
            </a:r>
            <a:r>
              <a:rPr lang="en-GB" sz="2400" dirty="0">
                <a:solidFill>
                  <a:srgbClr val="000000"/>
                </a:solidFill>
                <a:latin typeface="Lucida Sans" panose="020B0602030504020204" pitchFamily="34" charset="0"/>
              </a:rPr>
              <a:t> There are no duplicate rows in a table.</a:t>
            </a:r>
          </a:p>
          <a:p>
            <a:pPr algn="just"/>
            <a:r>
              <a:rPr lang="en-GB" sz="2400" b="1" dirty="0">
                <a:solidFill>
                  <a:schemeClr val="accent4">
                    <a:lumMod val="50000"/>
                  </a:schemeClr>
                </a:solidFill>
                <a:latin typeface="Lucida Sans" panose="020B0602030504020204" pitchFamily="34" charset="0"/>
              </a:rPr>
              <a:t>Domain Integrity </a:t>
            </a:r>
            <a:r>
              <a:rPr lang="en-GB" sz="2400" b="1" dirty="0">
                <a:solidFill>
                  <a:srgbClr val="000000"/>
                </a:solidFill>
                <a:latin typeface="Lucida Sans" panose="020B0602030504020204" pitchFamily="34" charset="0"/>
              </a:rPr>
              <a:t>−</a:t>
            </a:r>
            <a:r>
              <a:rPr lang="en-GB" sz="2400" dirty="0">
                <a:solidFill>
                  <a:srgbClr val="000000"/>
                </a:solidFill>
                <a:latin typeface="Lucida Sans" panose="020B0602030504020204" pitchFamily="34" charset="0"/>
              </a:rPr>
              <a:t> Enforces valid entries for a given column by restricting </a:t>
            </a:r>
            <a:endParaRPr lang="en-GB" sz="2400" dirty="0" smtClean="0">
              <a:solidFill>
                <a:srgbClr val="000000"/>
              </a:solidFill>
              <a:latin typeface="Lucida Sans" panose="020B0602030504020204" pitchFamily="34" charset="0"/>
            </a:endParaRPr>
          </a:p>
          <a:p>
            <a:pPr marL="0" indent="0" algn="just">
              <a:buNone/>
            </a:pPr>
            <a:r>
              <a:rPr lang="en-GB" sz="2400" dirty="0">
                <a:solidFill>
                  <a:srgbClr val="000000"/>
                </a:solidFill>
                <a:latin typeface="Lucida Sans" panose="020B0602030504020204" pitchFamily="34" charset="0"/>
              </a:rPr>
              <a:t> </a:t>
            </a:r>
            <a:r>
              <a:rPr lang="en-GB" sz="2400" dirty="0" smtClean="0">
                <a:solidFill>
                  <a:srgbClr val="000000"/>
                </a:solidFill>
                <a:latin typeface="Lucida Sans" panose="020B0602030504020204" pitchFamily="34" charset="0"/>
              </a:rPr>
              <a:t>                                 the </a:t>
            </a:r>
            <a:r>
              <a:rPr lang="en-GB" sz="2400" dirty="0">
                <a:solidFill>
                  <a:srgbClr val="000000"/>
                </a:solidFill>
                <a:latin typeface="Lucida Sans" panose="020B0602030504020204" pitchFamily="34" charset="0"/>
              </a:rPr>
              <a:t>type, the format, or the range of values.</a:t>
            </a:r>
          </a:p>
          <a:p>
            <a:pPr algn="just"/>
            <a:r>
              <a:rPr lang="en-GB" sz="2400" b="1" dirty="0">
                <a:solidFill>
                  <a:schemeClr val="accent4">
                    <a:lumMod val="50000"/>
                  </a:schemeClr>
                </a:solidFill>
                <a:latin typeface="Lucida Sans" panose="020B0602030504020204" pitchFamily="34" charset="0"/>
              </a:rPr>
              <a:t>Referential integrity</a:t>
            </a:r>
            <a:r>
              <a:rPr lang="en-GB" sz="2400" b="1" dirty="0">
                <a:solidFill>
                  <a:srgbClr val="000000"/>
                </a:solidFill>
                <a:latin typeface="Lucida Sans" panose="020B0602030504020204" pitchFamily="34" charset="0"/>
              </a:rPr>
              <a:t> −</a:t>
            </a:r>
            <a:r>
              <a:rPr lang="en-GB" sz="2400" dirty="0">
                <a:solidFill>
                  <a:srgbClr val="000000"/>
                </a:solidFill>
                <a:latin typeface="Lucida Sans" panose="020B0602030504020204" pitchFamily="34" charset="0"/>
              </a:rPr>
              <a:t> Rows cannot be deleted, which are used by other </a:t>
            </a:r>
            <a:endParaRPr lang="en-GB" sz="2400" dirty="0" smtClean="0">
              <a:solidFill>
                <a:srgbClr val="000000"/>
              </a:solidFill>
              <a:latin typeface="Lucida Sans" panose="020B0602030504020204" pitchFamily="34" charset="0"/>
            </a:endParaRPr>
          </a:p>
          <a:p>
            <a:pPr marL="0" indent="0" algn="just">
              <a:buNone/>
            </a:pPr>
            <a:r>
              <a:rPr lang="en-GB" sz="2400" dirty="0" smtClean="0">
                <a:solidFill>
                  <a:srgbClr val="000000"/>
                </a:solidFill>
                <a:latin typeface="Lucida Sans" panose="020B0602030504020204" pitchFamily="34" charset="0"/>
              </a:rPr>
              <a:t>                                       records</a:t>
            </a:r>
            <a:r>
              <a:rPr lang="en-GB" sz="2400" dirty="0">
                <a:solidFill>
                  <a:srgbClr val="000000"/>
                </a:solidFill>
                <a:latin typeface="Lucida Sans" panose="020B0602030504020204" pitchFamily="34" charset="0"/>
              </a:rPr>
              <a:t>.</a:t>
            </a:r>
          </a:p>
          <a:p>
            <a:pPr algn="just"/>
            <a:r>
              <a:rPr lang="en-GB" sz="2400" b="1" dirty="0">
                <a:solidFill>
                  <a:schemeClr val="accent4">
                    <a:lumMod val="50000"/>
                  </a:schemeClr>
                </a:solidFill>
                <a:latin typeface="Lucida Sans" panose="020B0602030504020204" pitchFamily="34" charset="0"/>
              </a:rPr>
              <a:t>User-Defined Integrity </a:t>
            </a:r>
            <a:r>
              <a:rPr lang="en-GB" sz="2400" b="1" dirty="0">
                <a:solidFill>
                  <a:srgbClr val="000000"/>
                </a:solidFill>
                <a:latin typeface="Lucida Sans" panose="020B0602030504020204" pitchFamily="34" charset="0"/>
              </a:rPr>
              <a:t>−</a:t>
            </a:r>
            <a:r>
              <a:rPr lang="en-GB" sz="2400" dirty="0">
                <a:solidFill>
                  <a:srgbClr val="000000"/>
                </a:solidFill>
                <a:latin typeface="Lucida Sans" panose="020B0602030504020204" pitchFamily="34" charset="0"/>
              </a:rPr>
              <a:t> Enforces some specific business rules that do not </a:t>
            </a:r>
            <a:r>
              <a:rPr lang="en-GB" sz="2400" dirty="0" smtClean="0">
                <a:solidFill>
                  <a:srgbClr val="000000"/>
                </a:solidFill>
                <a:latin typeface="Lucida Sans" panose="020B0602030504020204" pitchFamily="34" charset="0"/>
              </a:rPr>
              <a:t> </a:t>
            </a:r>
          </a:p>
          <a:p>
            <a:pPr marL="0" indent="0" algn="just">
              <a:buNone/>
            </a:pPr>
            <a:r>
              <a:rPr lang="en-GB" sz="2400" dirty="0" smtClean="0">
                <a:solidFill>
                  <a:srgbClr val="000000"/>
                </a:solidFill>
                <a:latin typeface="Lucida Sans" panose="020B0602030504020204" pitchFamily="34" charset="0"/>
              </a:rPr>
              <a:t>                                          fall </a:t>
            </a:r>
            <a:r>
              <a:rPr lang="en-GB" sz="2400" dirty="0">
                <a:solidFill>
                  <a:srgbClr val="000000"/>
                </a:solidFill>
                <a:latin typeface="Lucida Sans" panose="020B0602030504020204" pitchFamily="34" charset="0"/>
              </a:rPr>
              <a:t>into entity, domain or referential integrity.</a:t>
            </a:r>
          </a:p>
          <a:p>
            <a:r>
              <a:rPr lang="en-IN" sz="2400" b="1" dirty="0" smtClean="0">
                <a:solidFill>
                  <a:schemeClr val="accent4">
                    <a:lumMod val="50000"/>
                  </a:schemeClr>
                </a:solidFill>
                <a:latin typeface="Lucida Sans" panose="020B0602030504020204" pitchFamily="34" charset="0"/>
              </a:rPr>
              <a:t>NULL Value </a:t>
            </a:r>
            <a:r>
              <a:rPr lang="en-IN" sz="2400" dirty="0" smtClean="0">
                <a:latin typeface="Lucida Sans" panose="020B0602030504020204" pitchFamily="34" charset="0"/>
              </a:rPr>
              <a:t>- </a:t>
            </a:r>
            <a:r>
              <a:rPr lang="en-GB" sz="2400" dirty="0">
                <a:solidFill>
                  <a:srgbClr val="000000"/>
                </a:solidFill>
                <a:latin typeface="Lucida Sans" panose="020B0602030504020204" pitchFamily="34" charset="0"/>
              </a:rPr>
              <a:t>A NULL value in a table is a value in a field that appears to be </a:t>
            </a:r>
            <a:endParaRPr lang="en-GB" sz="2400" dirty="0" smtClean="0">
              <a:solidFill>
                <a:srgbClr val="000000"/>
              </a:solidFill>
              <a:latin typeface="Lucida Sans" panose="020B0602030504020204" pitchFamily="34" charset="0"/>
            </a:endParaRPr>
          </a:p>
          <a:p>
            <a:pPr marL="0" indent="0">
              <a:buNone/>
            </a:pPr>
            <a:r>
              <a:rPr lang="en-GB" sz="2400" dirty="0">
                <a:solidFill>
                  <a:srgbClr val="000000"/>
                </a:solidFill>
                <a:latin typeface="Lucida Sans" panose="020B0602030504020204" pitchFamily="34" charset="0"/>
              </a:rPr>
              <a:t> </a:t>
            </a:r>
            <a:r>
              <a:rPr lang="en-GB" sz="2400" dirty="0" smtClean="0">
                <a:solidFill>
                  <a:srgbClr val="000000"/>
                </a:solidFill>
                <a:latin typeface="Lucida Sans" panose="020B0602030504020204" pitchFamily="34" charset="0"/>
              </a:rPr>
              <a:t>                       blank</a:t>
            </a:r>
            <a:r>
              <a:rPr lang="en-GB" sz="2400" dirty="0">
                <a:solidFill>
                  <a:srgbClr val="000000"/>
                </a:solidFill>
                <a:latin typeface="Lucida Sans" panose="020B0602030504020204" pitchFamily="34" charset="0"/>
              </a:rPr>
              <a:t>, which means a field with a NULL value is a field with no  </a:t>
            </a:r>
            <a:r>
              <a:rPr lang="en-GB" sz="2400" dirty="0" smtClean="0">
                <a:solidFill>
                  <a:srgbClr val="000000"/>
                </a:solidFill>
                <a:latin typeface="Lucida Sans" panose="020B0602030504020204" pitchFamily="34" charset="0"/>
              </a:rPr>
              <a:t>  </a:t>
            </a:r>
          </a:p>
          <a:p>
            <a:pPr marL="0" indent="0">
              <a:buNone/>
            </a:pPr>
            <a:r>
              <a:rPr lang="en-GB" sz="2400" dirty="0">
                <a:solidFill>
                  <a:srgbClr val="000000"/>
                </a:solidFill>
                <a:latin typeface="Lucida Sans" panose="020B0602030504020204" pitchFamily="34" charset="0"/>
              </a:rPr>
              <a:t> </a:t>
            </a:r>
            <a:r>
              <a:rPr lang="en-GB" sz="2400" dirty="0" smtClean="0">
                <a:solidFill>
                  <a:srgbClr val="000000"/>
                </a:solidFill>
                <a:latin typeface="Lucida Sans" panose="020B0602030504020204" pitchFamily="34" charset="0"/>
              </a:rPr>
              <a:t>                       value</a:t>
            </a:r>
            <a:r>
              <a:rPr lang="en-GB" sz="2400" dirty="0" smtClean="0">
                <a:solidFill>
                  <a:srgbClr val="000000"/>
                </a:solidFill>
                <a:latin typeface="Arial" panose="020B0604020202020204" pitchFamily="34" charset="0"/>
              </a:rPr>
              <a:t>.</a:t>
            </a:r>
          </a:p>
          <a:p>
            <a:pPr marL="0" indent="0">
              <a:lnSpc>
                <a:spcPct val="110000"/>
              </a:lnSpc>
              <a:buNone/>
            </a:pPr>
            <a:r>
              <a:rPr lang="en-GB" sz="2400" b="1" u="sng" dirty="0" smtClean="0">
                <a:solidFill>
                  <a:srgbClr val="FF0000"/>
                </a:solidFill>
                <a:latin typeface="Lucida Sans" panose="020B0602030504020204" pitchFamily="34" charset="0"/>
              </a:rPr>
              <a:t>NOTE</a:t>
            </a:r>
            <a:r>
              <a:rPr lang="en-GB" sz="2400" dirty="0" smtClean="0">
                <a:solidFill>
                  <a:srgbClr val="000000"/>
                </a:solidFill>
                <a:latin typeface="Arial" panose="020B0604020202020204" pitchFamily="34" charset="0"/>
              </a:rPr>
              <a:t> : </a:t>
            </a:r>
            <a:r>
              <a:rPr lang="en-GB" sz="2400" dirty="0">
                <a:solidFill>
                  <a:srgbClr val="002060"/>
                </a:solidFill>
                <a:latin typeface="Lucida Sans" panose="020B0602030504020204" pitchFamily="34" charset="0"/>
              </a:rPr>
              <a:t>It is very important to understand that a NULL value is different than a zero value or a field that contains spaces. A field with a NULL value is the one that has been left blank during a record creation.</a:t>
            </a:r>
            <a:endParaRPr lang="en-IN" sz="2400" dirty="0">
              <a:solidFill>
                <a:srgbClr val="002060"/>
              </a:solidFill>
              <a:latin typeface="Lucida Sans" panose="020B0602030504020204" pitchFamily="34" charset="0"/>
            </a:endParaRPr>
          </a:p>
        </p:txBody>
      </p:sp>
    </p:spTree>
    <p:extLst>
      <p:ext uri="{BB962C8B-B14F-4D97-AF65-F5344CB8AC3E}">
        <p14:creationId xmlns:p14="http://schemas.microsoft.com/office/powerpoint/2010/main" val="38059460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2123"/>
            <a:ext cx="11353800" cy="1442433"/>
          </a:xfrm>
        </p:spPr>
        <p:txBody>
          <a:bodyPr/>
          <a:lstStyle/>
          <a:p>
            <a:r>
              <a:rPr lang="en-IN" sz="3200" b="1" u="sng" dirty="0" smtClean="0">
                <a:latin typeface="Lucida Sans" panose="020B0602030504020204" pitchFamily="34" charset="0"/>
              </a:rPr>
              <a:t>Basic SQL Query Structure</a:t>
            </a:r>
            <a:r>
              <a:rPr lang="en-IN" dirty="0" smtClean="0"/>
              <a:t>:</a:t>
            </a:r>
            <a:endParaRPr lang="en-IN" dirty="0"/>
          </a:p>
        </p:txBody>
      </p:sp>
      <p:sp>
        <p:nvSpPr>
          <p:cNvPr id="3" name="Content Placeholder 2"/>
          <p:cNvSpPr>
            <a:spLocks noGrp="1"/>
          </p:cNvSpPr>
          <p:nvPr>
            <p:ph idx="1"/>
          </p:nvPr>
        </p:nvSpPr>
        <p:spPr>
          <a:xfrm>
            <a:off x="206062" y="631065"/>
            <a:ext cx="11147738" cy="6053070"/>
          </a:xfrm>
        </p:spPr>
        <p:txBody>
          <a:bodyPr>
            <a:normAutofit fontScale="70000" lnSpcReduction="20000"/>
          </a:bodyPr>
          <a:lstStyle/>
          <a:p>
            <a:pPr>
              <a:buFontTx/>
              <a:buChar char="-"/>
            </a:pPr>
            <a:r>
              <a:rPr lang="en-IN" sz="3100" dirty="0" smtClean="0">
                <a:latin typeface="Lucida Sans" panose="020B0602030504020204" pitchFamily="34" charset="0"/>
              </a:rPr>
              <a:t>SQL Consists of Basic </a:t>
            </a:r>
            <a:r>
              <a:rPr lang="en-IN" sz="3100" b="1" dirty="0" smtClean="0">
                <a:solidFill>
                  <a:srgbClr val="FF0000"/>
                </a:solidFill>
                <a:latin typeface="Lucida Sans" panose="020B0602030504020204" pitchFamily="34" charset="0"/>
              </a:rPr>
              <a:t>THREE</a:t>
            </a:r>
            <a:r>
              <a:rPr lang="en-IN" sz="3100" dirty="0" smtClean="0">
                <a:latin typeface="Lucida Sans" panose="020B0602030504020204" pitchFamily="34" charset="0"/>
              </a:rPr>
              <a:t> Clauses, they are</a:t>
            </a:r>
            <a:r>
              <a:rPr lang="en-IN" sz="3100" dirty="0">
                <a:latin typeface="Lucida Sans" panose="020B0602030504020204" pitchFamily="34" charset="0"/>
              </a:rPr>
              <a:t> </a:t>
            </a:r>
            <a:r>
              <a:rPr lang="en-IN" sz="3100" dirty="0" smtClean="0">
                <a:latin typeface="Lucida Sans" panose="020B0602030504020204" pitchFamily="34" charset="0"/>
              </a:rPr>
              <a:t>               </a:t>
            </a:r>
            <a:r>
              <a:rPr lang="en-IN" dirty="0" smtClean="0"/>
              <a:t>             	                                                                                                                  								               </a:t>
            </a:r>
            <a:r>
              <a:rPr lang="en-IN" b="1" dirty="0" smtClean="0">
                <a:solidFill>
                  <a:srgbClr val="0070C0"/>
                </a:solidFill>
                <a:latin typeface="Lucida Sans" panose="020B0602030504020204" pitchFamily="34" charset="0"/>
              </a:rPr>
              <a:t>SELECT</a:t>
            </a:r>
            <a:r>
              <a:rPr lang="en-IN" b="1" dirty="0" smtClean="0">
                <a:latin typeface="Lucida Sans" panose="020B0602030504020204" pitchFamily="34" charset="0"/>
              </a:rPr>
              <a:t> ……</a:t>
            </a:r>
          </a:p>
          <a:p>
            <a:pPr marL="0" indent="0">
              <a:buNone/>
            </a:pPr>
            <a:r>
              <a:rPr lang="en-IN" b="1" dirty="0" smtClean="0">
                <a:latin typeface="Lucida Sans" panose="020B0602030504020204" pitchFamily="34" charset="0"/>
              </a:rPr>
              <a:t>							                      </a:t>
            </a:r>
            <a:r>
              <a:rPr lang="en-IN" b="1" dirty="0" smtClean="0">
                <a:solidFill>
                  <a:srgbClr val="0070C0"/>
                </a:solidFill>
                <a:latin typeface="Lucida Sans" panose="020B0602030504020204" pitchFamily="34" charset="0"/>
              </a:rPr>
              <a:t>FROM</a:t>
            </a:r>
            <a:r>
              <a:rPr lang="en-IN" b="1" dirty="0" smtClean="0">
                <a:latin typeface="Lucida Sans" panose="020B0602030504020204" pitchFamily="34" charset="0"/>
              </a:rPr>
              <a:t>  ……</a:t>
            </a:r>
          </a:p>
          <a:p>
            <a:pPr marL="0" indent="0">
              <a:buNone/>
            </a:pPr>
            <a:r>
              <a:rPr lang="en-IN" b="1" dirty="0">
                <a:latin typeface="Lucida Sans" panose="020B0602030504020204" pitchFamily="34" charset="0"/>
              </a:rPr>
              <a:t>	</a:t>
            </a:r>
            <a:r>
              <a:rPr lang="en-IN" b="1" dirty="0" smtClean="0">
                <a:latin typeface="Lucida Sans" panose="020B0602030504020204" pitchFamily="34" charset="0"/>
              </a:rPr>
              <a:t>						                      </a:t>
            </a:r>
            <a:r>
              <a:rPr lang="en-IN" b="1" dirty="0" smtClean="0">
                <a:solidFill>
                  <a:srgbClr val="0070C0"/>
                </a:solidFill>
                <a:latin typeface="Lucida Sans" panose="020B0602030504020204" pitchFamily="34" charset="0"/>
              </a:rPr>
              <a:t>WHERE</a:t>
            </a:r>
            <a:r>
              <a:rPr lang="en-IN" b="1" dirty="0" smtClean="0">
                <a:latin typeface="Lucida Sans" panose="020B0602030504020204" pitchFamily="34" charset="0"/>
              </a:rPr>
              <a:t> </a:t>
            </a:r>
            <a:r>
              <a:rPr lang="en-IN" dirty="0" smtClean="0"/>
              <a:t>……… </a:t>
            </a:r>
            <a:endParaRPr lang="en-IN" sz="4400" b="1" dirty="0" smtClean="0">
              <a:solidFill>
                <a:schemeClr val="accent2">
                  <a:lumMod val="50000"/>
                </a:schemeClr>
              </a:solidFill>
              <a:latin typeface="Lucida Sans" panose="020B0602030504020204" pitchFamily="34" charset="0"/>
            </a:endParaRPr>
          </a:p>
          <a:p>
            <a:pPr marL="0" indent="0">
              <a:buNone/>
            </a:pPr>
            <a:r>
              <a:rPr lang="en-IN" sz="4400" b="1" i="1" u="sng" dirty="0" smtClean="0">
                <a:solidFill>
                  <a:schemeClr val="accent2">
                    <a:lumMod val="50000"/>
                  </a:schemeClr>
                </a:solidFill>
                <a:latin typeface="Lucida Sans" panose="020B0602030504020204" pitchFamily="34" charset="0"/>
              </a:rPr>
              <a:t>Syntax</a:t>
            </a:r>
            <a:r>
              <a:rPr lang="en-IN" sz="4400" b="1" dirty="0" smtClean="0">
                <a:solidFill>
                  <a:schemeClr val="accent2">
                    <a:lumMod val="50000"/>
                  </a:schemeClr>
                </a:solidFill>
                <a:latin typeface="Lucida Sans" panose="020B0602030504020204" pitchFamily="34" charset="0"/>
              </a:rPr>
              <a:t> : </a:t>
            </a:r>
          </a:p>
          <a:p>
            <a:pPr marL="0" indent="0">
              <a:buNone/>
            </a:pPr>
            <a:r>
              <a:rPr lang="en-IN" sz="4400" b="1" dirty="0">
                <a:solidFill>
                  <a:schemeClr val="accent2">
                    <a:lumMod val="50000"/>
                  </a:schemeClr>
                </a:solidFill>
                <a:latin typeface="Lucida Sans" panose="020B0602030504020204" pitchFamily="34" charset="0"/>
              </a:rPr>
              <a:t> </a:t>
            </a:r>
            <a:r>
              <a:rPr lang="en-IN" sz="4400" b="1" dirty="0" smtClean="0">
                <a:solidFill>
                  <a:schemeClr val="accent2">
                    <a:lumMod val="50000"/>
                  </a:schemeClr>
                </a:solidFill>
                <a:latin typeface="Lucida Sans" panose="020B0602030504020204" pitchFamily="34" charset="0"/>
              </a:rPr>
              <a:t>            </a:t>
            </a:r>
            <a:r>
              <a:rPr lang="en-IN" sz="3200" b="1" dirty="0" smtClean="0">
                <a:solidFill>
                  <a:schemeClr val="accent2">
                    <a:lumMod val="50000"/>
                  </a:schemeClr>
                </a:solidFill>
                <a:latin typeface="Lucida Sans" panose="020B0602030504020204" pitchFamily="34" charset="0"/>
              </a:rPr>
              <a:t>SELECT A1,A2,A3,….….,An</a:t>
            </a:r>
          </a:p>
          <a:p>
            <a:pPr marL="0" indent="0">
              <a:buNone/>
            </a:pPr>
            <a:r>
              <a:rPr lang="en-IN" sz="3200" b="1" dirty="0">
                <a:solidFill>
                  <a:schemeClr val="accent2">
                    <a:lumMod val="50000"/>
                  </a:schemeClr>
                </a:solidFill>
                <a:latin typeface="Lucida Sans" panose="020B0602030504020204" pitchFamily="34" charset="0"/>
              </a:rPr>
              <a:t>	</a:t>
            </a:r>
            <a:r>
              <a:rPr lang="en-IN" sz="3200" b="1" dirty="0" smtClean="0">
                <a:solidFill>
                  <a:schemeClr val="accent2">
                    <a:lumMod val="50000"/>
                  </a:schemeClr>
                </a:solidFill>
                <a:latin typeface="Lucida Sans" panose="020B0602030504020204" pitchFamily="34" charset="0"/>
              </a:rPr>
              <a:t>	    </a:t>
            </a:r>
          </a:p>
          <a:p>
            <a:pPr marL="0" indent="0">
              <a:buNone/>
            </a:pPr>
            <a:r>
              <a:rPr lang="en-IN" sz="3200" b="1" dirty="0" smtClean="0">
                <a:solidFill>
                  <a:schemeClr val="accent2">
                    <a:lumMod val="50000"/>
                  </a:schemeClr>
                </a:solidFill>
                <a:latin typeface="Lucida Sans" panose="020B0602030504020204" pitchFamily="34" charset="0"/>
              </a:rPr>
              <a:t>                                   </a:t>
            </a:r>
            <a:r>
              <a:rPr lang="en-IN" sz="3200" i="1" dirty="0" smtClean="0">
                <a:solidFill>
                  <a:srgbClr val="FF0000"/>
                </a:solidFill>
                <a:latin typeface="Lucida Sans" panose="020B0602030504020204" pitchFamily="34" charset="0"/>
              </a:rPr>
              <a:t>Attributes</a:t>
            </a:r>
            <a:r>
              <a:rPr lang="en-IN" sz="3200" b="1" dirty="0" smtClean="0">
                <a:solidFill>
                  <a:schemeClr val="accent2">
                    <a:lumMod val="50000"/>
                  </a:schemeClr>
                </a:solidFill>
                <a:latin typeface="Lucida Sans" panose="020B0602030504020204" pitchFamily="34" charset="0"/>
              </a:rPr>
              <a:t>       </a:t>
            </a:r>
          </a:p>
          <a:p>
            <a:pPr marL="0" indent="0">
              <a:buNone/>
            </a:pPr>
            <a:r>
              <a:rPr lang="en-IN" sz="3200" b="1" dirty="0">
                <a:solidFill>
                  <a:schemeClr val="accent2">
                    <a:lumMod val="50000"/>
                  </a:schemeClr>
                </a:solidFill>
                <a:latin typeface="Lucida Sans" panose="020B0602030504020204" pitchFamily="34" charset="0"/>
              </a:rPr>
              <a:t>	</a:t>
            </a:r>
            <a:r>
              <a:rPr lang="en-IN" sz="3200" b="1" dirty="0" smtClean="0">
                <a:solidFill>
                  <a:schemeClr val="accent2">
                    <a:lumMod val="50000"/>
                  </a:schemeClr>
                </a:solidFill>
                <a:latin typeface="Lucida Sans" panose="020B0602030504020204" pitchFamily="34" charset="0"/>
              </a:rPr>
              <a:t>	FROM  r1,r2,……...,</a:t>
            </a:r>
            <a:r>
              <a:rPr lang="en-IN" sz="3200" b="1" dirty="0" err="1" smtClean="0">
                <a:solidFill>
                  <a:schemeClr val="accent2">
                    <a:lumMod val="50000"/>
                  </a:schemeClr>
                </a:solidFill>
                <a:latin typeface="Lucida Sans" panose="020B0602030504020204" pitchFamily="34" charset="0"/>
              </a:rPr>
              <a:t>rn</a:t>
            </a:r>
            <a:endParaRPr lang="en-IN" sz="3200" b="1" dirty="0" smtClean="0">
              <a:solidFill>
                <a:schemeClr val="accent2">
                  <a:lumMod val="50000"/>
                </a:schemeClr>
              </a:solidFill>
              <a:latin typeface="Lucida Sans" panose="020B0602030504020204" pitchFamily="34" charset="0"/>
            </a:endParaRPr>
          </a:p>
          <a:p>
            <a:pPr marL="0" indent="0">
              <a:buNone/>
            </a:pPr>
            <a:r>
              <a:rPr lang="en-IN" sz="3200" b="1" dirty="0">
                <a:solidFill>
                  <a:schemeClr val="accent2">
                    <a:lumMod val="50000"/>
                  </a:schemeClr>
                </a:solidFill>
                <a:latin typeface="Lucida Sans" panose="020B0602030504020204" pitchFamily="34" charset="0"/>
              </a:rPr>
              <a:t>	</a:t>
            </a:r>
            <a:r>
              <a:rPr lang="en-IN" sz="3200" b="1" dirty="0" smtClean="0">
                <a:solidFill>
                  <a:schemeClr val="accent2">
                    <a:lumMod val="50000"/>
                  </a:schemeClr>
                </a:solidFill>
                <a:latin typeface="Lucida Sans" panose="020B0602030504020204" pitchFamily="34" charset="0"/>
              </a:rPr>
              <a:t>			</a:t>
            </a:r>
          </a:p>
          <a:p>
            <a:pPr marL="0" indent="0">
              <a:buNone/>
            </a:pPr>
            <a:r>
              <a:rPr lang="en-IN" sz="3200" b="1" dirty="0">
                <a:solidFill>
                  <a:schemeClr val="accent2">
                    <a:lumMod val="50000"/>
                  </a:schemeClr>
                </a:solidFill>
                <a:latin typeface="Lucida Sans" panose="020B0602030504020204" pitchFamily="34" charset="0"/>
              </a:rPr>
              <a:t>	</a:t>
            </a:r>
            <a:r>
              <a:rPr lang="en-IN" sz="3200" b="1" dirty="0" smtClean="0">
                <a:solidFill>
                  <a:schemeClr val="accent2">
                    <a:lumMod val="50000"/>
                  </a:schemeClr>
                </a:solidFill>
                <a:latin typeface="Lucida Sans" panose="020B0602030504020204" pitchFamily="34" charset="0"/>
              </a:rPr>
              <a:t>	             </a:t>
            </a:r>
            <a:r>
              <a:rPr lang="en-IN" sz="3200" i="1" dirty="0" smtClean="0">
                <a:solidFill>
                  <a:srgbClr val="FF0000"/>
                </a:solidFill>
                <a:latin typeface="Lucida Sans" panose="020B0602030504020204" pitchFamily="34" charset="0"/>
              </a:rPr>
              <a:t>Relations</a:t>
            </a:r>
          </a:p>
          <a:p>
            <a:pPr marL="0" indent="0">
              <a:buNone/>
            </a:pPr>
            <a:r>
              <a:rPr lang="en-IN" sz="3200" b="1" dirty="0" smtClean="0">
                <a:solidFill>
                  <a:schemeClr val="accent2">
                    <a:lumMod val="50000"/>
                  </a:schemeClr>
                </a:solidFill>
                <a:latin typeface="Lucida Sans" panose="020B0602030504020204" pitchFamily="34" charset="0"/>
              </a:rPr>
              <a:t>                  WHERE P </a:t>
            </a:r>
            <a:r>
              <a:rPr lang="en-IN" sz="3200" b="1" dirty="0" smtClean="0">
                <a:solidFill>
                  <a:schemeClr val="accent1"/>
                </a:solidFill>
                <a:latin typeface="Lucida Sans" panose="020B0602030504020204" pitchFamily="34" charset="0"/>
                <a:sym typeface="Wingdings" panose="05000000000000000000" pitchFamily="2" charset="2"/>
              </a:rPr>
              <a:t>---------- </a:t>
            </a:r>
            <a:r>
              <a:rPr lang="en-IN" sz="3200" i="1" dirty="0" smtClean="0">
                <a:solidFill>
                  <a:srgbClr val="FF0000"/>
                </a:solidFill>
                <a:latin typeface="Lucida Sans" panose="020B0602030504020204" pitchFamily="34" charset="0"/>
                <a:sym typeface="Wingdings" panose="05000000000000000000" pitchFamily="2" charset="2"/>
              </a:rPr>
              <a:t>Predicate/Condition</a:t>
            </a:r>
            <a:r>
              <a:rPr lang="en-IN" sz="3200" b="1" dirty="0" smtClean="0">
                <a:solidFill>
                  <a:schemeClr val="accent1"/>
                </a:solidFill>
                <a:latin typeface="Lucida Sans" panose="020B0602030504020204" pitchFamily="34" charset="0"/>
                <a:sym typeface="Wingdings" panose="05000000000000000000" pitchFamily="2" charset="2"/>
              </a:rPr>
              <a:t>.</a:t>
            </a:r>
          </a:p>
          <a:p>
            <a:pPr marL="0" indent="0">
              <a:buNone/>
            </a:pPr>
            <a:endParaRPr lang="en-IN" sz="3200" b="1" dirty="0">
              <a:solidFill>
                <a:schemeClr val="accent1"/>
              </a:solidFill>
              <a:latin typeface="Lucida Sans" panose="020B0602030504020204" pitchFamily="34" charset="0"/>
              <a:sym typeface="Wingdings" panose="05000000000000000000" pitchFamily="2" charset="2"/>
            </a:endParaRPr>
          </a:p>
          <a:p>
            <a:pPr marL="0" indent="0">
              <a:buNone/>
            </a:pPr>
            <a:r>
              <a:rPr lang="en-IN" sz="3200" b="1" dirty="0" smtClean="0">
                <a:solidFill>
                  <a:srgbClr val="C00000"/>
                </a:solidFill>
                <a:latin typeface="Lucida Sans" panose="020B0602030504020204" pitchFamily="34" charset="0"/>
              </a:rPr>
              <a:t>Example </a:t>
            </a:r>
            <a:r>
              <a:rPr lang="en-IN" sz="3200" b="1" dirty="0" smtClean="0">
                <a:solidFill>
                  <a:schemeClr val="accent1"/>
                </a:solidFill>
                <a:latin typeface="Lucida Sans" panose="020B0602030504020204" pitchFamily="34" charset="0"/>
              </a:rPr>
              <a:t>:   </a:t>
            </a:r>
            <a:r>
              <a:rPr lang="en-IN" sz="3200" b="1" dirty="0" smtClean="0">
                <a:solidFill>
                  <a:srgbClr val="0070C0"/>
                </a:solidFill>
                <a:latin typeface="Lucida Sans" panose="020B0602030504020204" pitchFamily="34" charset="0"/>
              </a:rPr>
              <a:t>SELECT branch-name From loan;</a:t>
            </a:r>
          </a:p>
          <a:p>
            <a:pPr marL="0" indent="0">
              <a:buNone/>
            </a:pPr>
            <a:endParaRPr lang="en-IN" b="1" dirty="0" smtClean="0">
              <a:solidFill>
                <a:srgbClr val="0070C0"/>
              </a:solidFill>
              <a:latin typeface="Lucida Sans" panose="020B0602030504020204" pitchFamily="34" charset="0"/>
            </a:endParaRPr>
          </a:p>
          <a:p>
            <a:pPr marL="0" indent="0">
              <a:buNone/>
            </a:pPr>
            <a:r>
              <a:rPr lang="en-IN" sz="4400" b="1" dirty="0">
                <a:solidFill>
                  <a:schemeClr val="accent2">
                    <a:lumMod val="50000"/>
                  </a:schemeClr>
                </a:solidFill>
                <a:latin typeface="Lucida Sans" panose="020B0602030504020204" pitchFamily="34" charset="0"/>
              </a:rPr>
              <a:t> </a:t>
            </a:r>
            <a:r>
              <a:rPr lang="en-IN" sz="4400" b="1" dirty="0" smtClean="0">
                <a:solidFill>
                  <a:schemeClr val="accent2">
                    <a:lumMod val="50000"/>
                  </a:schemeClr>
                </a:solidFill>
                <a:latin typeface="Lucida Sans" panose="020B0602030504020204" pitchFamily="34" charset="0"/>
              </a:rPr>
              <a:t>            </a:t>
            </a:r>
          </a:p>
        </p:txBody>
      </p:sp>
      <p:sp>
        <p:nvSpPr>
          <p:cNvPr id="4" name="Right Brace 3"/>
          <p:cNvSpPr/>
          <p:nvPr/>
        </p:nvSpPr>
        <p:spPr>
          <a:xfrm rot="5400000">
            <a:off x="4134119" y="1790167"/>
            <a:ext cx="373486" cy="2511379"/>
          </a:xfrm>
          <a:prstGeom prst="rightBrace">
            <a:avLst>
              <a:gd name="adj1" fmla="val 8333"/>
              <a:gd name="adj2" fmla="val 5327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FFFF00"/>
              </a:solidFill>
              <a:latin typeface="Lucida Sans" panose="020B0602030504020204" pitchFamily="34" charset="0"/>
            </a:endParaRPr>
          </a:p>
        </p:txBody>
      </p:sp>
      <p:sp>
        <p:nvSpPr>
          <p:cNvPr id="5" name="Right Brace 4"/>
          <p:cNvSpPr/>
          <p:nvPr/>
        </p:nvSpPr>
        <p:spPr>
          <a:xfrm rot="5400000">
            <a:off x="3792828" y="3264796"/>
            <a:ext cx="412121" cy="18674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0061849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231819"/>
            <a:ext cx="11173496" cy="1120461"/>
          </a:xfrm>
        </p:spPr>
        <p:txBody>
          <a:bodyPr/>
          <a:lstStyle/>
          <a:p>
            <a:r>
              <a:rPr lang="en-IN" b="1" dirty="0" smtClean="0">
                <a:latin typeface="Lucida Sans" panose="020B0602030504020204" pitchFamily="34" charset="0"/>
              </a:rPr>
              <a:t>Basic </a:t>
            </a:r>
            <a:r>
              <a:rPr lang="en-IN" b="1" i="1" u="sng" dirty="0" smtClean="0">
                <a:solidFill>
                  <a:srgbClr val="0070C0"/>
                </a:solidFill>
                <a:latin typeface="Lucida Sans" panose="020B0602030504020204" pitchFamily="34" charset="0"/>
              </a:rPr>
              <a:t>SELECT</a:t>
            </a:r>
            <a:r>
              <a:rPr lang="en-IN" b="1" dirty="0" smtClean="0">
                <a:latin typeface="Lucida Sans" panose="020B0602030504020204" pitchFamily="34" charset="0"/>
              </a:rPr>
              <a:t> Clause Types:</a:t>
            </a:r>
            <a:endParaRPr lang="en-IN" b="1" dirty="0">
              <a:latin typeface="Lucida Sans" panose="020B0602030504020204" pitchFamily="34" charset="0"/>
            </a:endParaRPr>
          </a:p>
        </p:txBody>
      </p:sp>
      <p:sp>
        <p:nvSpPr>
          <p:cNvPr id="3" name="Content Placeholder 2"/>
          <p:cNvSpPr>
            <a:spLocks noGrp="1"/>
          </p:cNvSpPr>
          <p:nvPr>
            <p:ph idx="1"/>
          </p:nvPr>
        </p:nvSpPr>
        <p:spPr>
          <a:xfrm>
            <a:off x="180303" y="721217"/>
            <a:ext cx="11900079" cy="5962918"/>
          </a:xfrm>
        </p:spPr>
        <p:txBody>
          <a:bodyPr>
            <a:normAutofit/>
          </a:bodyPr>
          <a:lstStyle/>
          <a:p>
            <a:pPr marL="514350" indent="-514350">
              <a:buAutoNum type="arabicPeriod"/>
            </a:pPr>
            <a:r>
              <a:rPr lang="en-IN" dirty="0" smtClean="0"/>
              <a:t>SELECT </a:t>
            </a:r>
            <a:r>
              <a:rPr lang="en-IN" b="1" dirty="0" smtClean="0">
                <a:solidFill>
                  <a:srgbClr val="FF0000"/>
                </a:solidFill>
              </a:rPr>
              <a:t>Distinct</a:t>
            </a:r>
            <a:r>
              <a:rPr lang="en-IN" dirty="0" smtClean="0"/>
              <a:t> branch-name from loan;   ( </a:t>
            </a:r>
            <a:r>
              <a:rPr lang="en-IN" dirty="0" smtClean="0">
                <a:solidFill>
                  <a:srgbClr val="C00000"/>
                </a:solidFill>
              </a:rPr>
              <a:t>Used to eliminate duplicates </a:t>
            </a:r>
            <a:r>
              <a:rPr lang="en-IN" dirty="0" smtClean="0"/>
              <a:t>)</a:t>
            </a:r>
          </a:p>
          <a:p>
            <a:pPr marL="514350" indent="-514350">
              <a:buAutoNum type="arabicPeriod"/>
            </a:pPr>
            <a:r>
              <a:rPr lang="en-IN" dirty="0" smtClean="0"/>
              <a:t>SELECT loan-no, branch-name, amount </a:t>
            </a:r>
            <a:r>
              <a:rPr lang="en-IN" sz="3200" b="1" dirty="0" smtClean="0">
                <a:solidFill>
                  <a:srgbClr val="FF0000"/>
                </a:solidFill>
                <a:latin typeface="Lucida Sans" panose="020B0602030504020204" pitchFamily="34" charset="0"/>
              </a:rPr>
              <a:t>*</a:t>
            </a:r>
            <a:r>
              <a:rPr lang="en-IN" dirty="0" smtClean="0"/>
              <a:t> 100 from loan; ( </a:t>
            </a:r>
            <a:r>
              <a:rPr lang="en-IN" dirty="0" smtClean="0">
                <a:solidFill>
                  <a:srgbClr val="C00000"/>
                </a:solidFill>
              </a:rPr>
              <a:t>ALL attributes </a:t>
            </a:r>
            <a:r>
              <a:rPr lang="en-IN" dirty="0" smtClean="0"/>
              <a:t>)</a:t>
            </a:r>
          </a:p>
          <a:p>
            <a:pPr marL="514350" indent="-514350">
              <a:buAutoNum type="arabicPeriod"/>
            </a:pPr>
            <a:r>
              <a:rPr lang="en-IN" dirty="0" smtClean="0"/>
              <a:t>SELECT </a:t>
            </a:r>
            <a:r>
              <a:rPr lang="en-IN" sz="3200" b="1" dirty="0" smtClean="0">
                <a:solidFill>
                  <a:srgbClr val="FF0000"/>
                </a:solidFill>
                <a:latin typeface="Lucida Sans" panose="020B0602030504020204" pitchFamily="34" charset="0"/>
              </a:rPr>
              <a:t>*</a:t>
            </a:r>
            <a:r>
              <a:rPr lang="en-IN" dirty="0" smtClean="0"/>
              <a:t> from Table name;</a:t>
            </a:r>
          </a:p>
          <a:p>
            <a:pPr marL="514350" indent="-514350">
              <a:buAutoNum type="arabicPeriod"/>
            </a:pPr>
            <a:r>
              <a:rPr lang="en-IN" dirty="0" smtClean="0"/>
              <a:t>SELECT loan-no</a:t>
            </a:r>
          </a:p>
          <a:p>
            <a:pPr marL="0" indent="0">
              <a:buNone/>
            </a:pPr>
            <a:r>
              <a:rPr lang="en-IN" dirty="0"/>
              <a:t> </a:t>
            </a:r>
            <a:r>
              <a:rPr lang="en-IN" dirty="0" smtClean="0"/>
              <a:t>     from loan</a:t>
            </a:r>
          </a:p>
          <a:p>
            <a:pPr marL="0" indent="0">
              <a:buNone/>
            </a:pPr>
            <a:r>
              <a:rPr lang="en-IN" dirty="0"/>
              <a:t> </a:t>
            </a:r>
            <a:r>
              <a:rPr lang="en-IN" dirty="0" smtClean="0"/>
              <a:t>     </a:t>
            </a:r>
            <a:r>
              <a:rPr lang="en-IN" b="1" dirty="0" smtClean="0">
                <a:solidFill>
                  <a:srgbClr val="FF0000"/>
                </a:solidFill>
              </a:rPr>
              <a:t>Where</a:t>
            </a:r>
            <a:r>
              <a:rPr lang="en-IN" dirty="0" smtClean="0"/>
              <a:t> branch-name = ‘xyz’; ( </a:t>
            </a:r>
            <a:r>
              <a:rPr lang="en-IN" dirty="0" smtClean="0">
                <a:solidFill>
                  <a:srgbClr val="C00000"/>
                </a:solidFill>
              </a:rPr>
              <a:t>Here I have used Where Clause</a:t>
            </a:r>
            <a:r>
              <a:rPr lang="en-IN" dirty="0" smtClean="0"/>
              <a:t>)</a:t>
            </a:r>
          </a:p>
          <a:p>
            <a:pPr marL="0" lvl="0" indent="0">
              <a:buNone/>
            </a:pPr>
            <a:r>
              <a:rPr lang="en-IN" dirty="0" smtClean="0"/>
              <a:t>5. </a:t>
            </a:r>
            <a:r>
              <a:rPr lang="en-IN" dirty="0">
                <a:solidFill>
                  <a:prstClr val="black"/>
                </a:solidFill>
              </a:rPr>
              <a:t>SELECT loan-no</a:t>
            </a:r>
          </a:p>
          <a:p>
            <a:pPr marL="0" lvl="0" indent="0">
              <a:buNone/>
            </a:pPr>
            <a:r>
              <a:rPr lang="en-IN" dirty="0">
                <a:solidFill>
                  <a:prstClr val="black"/>
                </a:solidFill>
              </a:rPr>
              <a:t>      from </a:t>
            </a:r>
            <a:r>
              <a:rPr lang="en-IN" dirty="0" smtClean="0">
                <a:solidFill>
                  <a:prstClr val="black"/>
                </a:solidFill>
              </a:rPr>
              <a:t>loan                                 </a:t>
            </a:r>
            <a:endParaRPr lang="en-IN" dirty="0">
              <a:solidFill>
                <a:prstClr val="black"/>
              </a:solidFill>
            </a:endParaRPr>
          </a:p>
          <a:p>
            <a:pPr marL="0" lvl="0" indent="0">
              <a:buNone/>
            </a:pPr>
            <a:r>
              <a:rPr lang="en-IN" dirty="0">
                <a:solidFill>
                  <a:prstClr val="black"/>
                </a:solidFill>
              </a:rPr>
              <a:t>      </a:t>
            </a:r>
            <a:r>
              <a:rPr lang="en-IN" dirty="0"/>
              <a:t>Where</a:t>
            </a:r>
            <a:r>
              <a:rPr lang="en-IN" dirty="0">
                <a:solidFill>
                  <a:prstClr val="black"/>
                </a:solidFill>
              </a:rPr>
              <a:t> branch-name = ‘xyz</a:t>
            </a:r>
            <a:r>
              <a:rPr lang="en-IN" dirty="0" smtClean="0">
                <a:solidFill>
                  <a:prstClr val="black"/>
                </a:solidFill>
              </a:rPr>
              <a:t>’ </a:t>
            </a:r>
            <a:r>
              <a:rPr lang="en-IN" b="1" dirty="0" smtClean="0">
                <a:solidFill>
                  <a:srgbClr val="FF0000"/>
                </a:solidFill>
              </a:rPr>
              <a:t>and</a:t>
            </a:r>
            <a:r>
              <a:rPr lang="en-IN" dirty="0" smtClean="0">
                <a:solidFill>
                  <a:prstClr val="black"/>
                </a:solidFill>
              </a:rPr>
              <a:t> amount &gt; 10000; ( </a:t>
            </a:r>
            <a:r>
              <a:rPr lang="en-IN" dirty="0" smtClean="0">
                <a:solidFill>
                  <a:srgbClr val="C00000"/>
                </a:solidFill>
              </a:rPr>
              <a:t>Here I have used Boolean </a:t>
            </a:r>
          </a:p>
          <a:p>
            <a:pPr marL="0" lvl="0" indent="0">
              <a:buNone/>
            </a:pPr>
            <a:r>
              <a:rPr lang="en-IN" dirty="0">
                <a:solidFill>
                  <a:srgbClr val="C00000"/>
                </a:solidFill>
              </a:rPr>
              <a:t> </a:t>
            </a:r>
            <a:r>
              <a:rPr lang="en-IN" dirty="0" smtClean="0">
                <a:solidFill>
                  <a:srgbClr val="C00000"/>
                </a:solidFill>
              </a:rPr>
              <a:t>                                                                                  operator between two conditions</a:t>
            </a:r>
            <a:r>
              <a:rPr lang="en-IN" dirty="0" smtClean="0">
                <a:solidFill>
                  <a:prstClr val="black"/>
                </a:solidFill>
              </a:rPr>
              <a:t>)</a:t>
            </a:r>
          </a:p>
          <a:p>
            <a:pPr marL="0" lvl="0" indent="0">
              <a:buNone/>
            </a:pPr>
            <a:r>
              <a:rPr lang="en-IN" dirty="0">
                <a:solidFill>
                  <a:prstClr val="black"/>
                </a:solidFill>
              </a:rPr>
              <a:t> </a:t>
            </a:r>
            <a:r>
              <a:rPr lang="en-IN" dirty="0" smtClean="0">
                <a:solidFill>
                  <a:prstClr val="black"/>
                </a:solidFill>
              </a:rPr>
              <a:t>                                             ( </a:t>
            </a:r>
            <a:r>
              <a:rPr lang="en-IN" b="1" dirty="0" smtClean="0">
                <a:solidFill>
                  <a:srgbClr val="FF0000"/>
                </a:solidFill>
              </a:rPr>
              <a:t>AND , OR , NOT </a:t>
            </a:r>
            <a:r>
              <a:rPr lang="en-IN" dirty="0" smtClean="0">
                <a:solidFill>
                  <a:prstClr val="black"/>
                </a:solidFill>
              </a:rPr>
              <a:t>)</a:t>
            </a:r>
            <a:endParaRPr lang="en-IN" dirty="0"/>
          </a:p>
        </p:txBody>
      </p:sp>
      <p:cxnSp>
        <p:nvCxnSpPr>
          <p:cNvPr id="5" name="Elbow Connector 4"/>
          <p:cNvCxnSpPr/>
          <p:nvPr/>
        </p:nvCxnSpPr>
        <p:spPr>
          <a:xfrm rot="5400000" flipH="1" flipV="1">
            <a:off x="4662152" y="5537917"/>
            <a:ext cx="592430" cy="3090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3641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2608" y="490330"/>
            <a:ext cx="11379137" cy="6367670"/>
          </a:xfrm>
        </p:spPr>
        <p:txBody>
          <a:bodyPr>
            <a:normAutofit fontScale="92500"/>
          </a:bodyPr>
          <a:lstStyle/>
          <a:p>
            <a:pPr marL="0" lvl="0" indent="0">
              <a:buNone/>
            </a:pPr>
            <a:r>
              <a:rPr lang="en-IN" dirty="0" smtClean="0"/>
              <a:t>6. </a:t>
            </a:r>
            <a:r>
              <a:rPr lang="en-IN" dirty="0">
                <a:solidFill>
                  <a:prstClr val="black"/>
                </a:solidFill>
              </a:rPr>
              <a:t>SELECT loan-no</a:t>
            </a:r>
          </a:p>
          <a:p>
            <a:pPr marL="0" lvl="0" indent="0">
              <a:buNone/>
            </a:pPr>
            <a:r>
              <a:rPr lang="en-IN" dirty="0">
                <a:solidFill>
                  <a:prstClr val="black"/>
                </a:solidFill>
              </a:rPr>
              <a:t>     </a:t>
            </a:r>
            <a:r>
              <a:rPr lang="en-IN" dirty="0" smtClean="0">
                <a:solidFill>
                  <a:prstClr val="black"/>
                </a:solidFill>
              </a:rPr>
              <a:t>from </a:t>
            </a:r>
            <a:r>
              <a:rPr lang="en-IN" dirty="0">
                <a:solidFill>
                  <a:prstClr val="black"/>
                </a:solidFill>
              </a:rPr>
              <a:t>loan                                 </a:t>
            </a:r>
          </a:p>
          <a:p>
            <a:pPr marL="0" lvl="0" indent="0">
              <a:buNone/>
            </a:pPr>
            <a:r>
              <a:rPr lang="en-IN" dirty="0">
                <a:solidFill>
                  <a:prstClr val="black"/>
                </a:solidFill>
              </a:rPr>
              <a:t>     </a:t>
            </a:r>
            <a:r>
              <a:rPr lang="en-IN" dirty="0" smtClean="0">
                <a:solidFill>
                  <a:prstClr val="black"/>
                </a:solidFill>
              </a:rPr>
              <a:t>Where </a:t>
            </a:r>
            <a:r>
              <a:rPr lang="en-IN" dirty="0">
                <a:solidFill>
                  <a:prstClr val="black"/>
                </a:solidFill>
              </a:rPr>
              <a:t>branch-name = ‘xyz’ </a:t>
            </a:r>
            <a:r>
              <a:rPr lang="en-IN" dirty="0" smtClean="0"/>
              <a:t>and</a:t>
            </a:r>
            <a:r>
              <a:rPr lang="en-IN" dirty="0" smtClean="0">
                <a:solidFill>
                  <a:prstClr val="black"/>
                </a:solidFill>
              </a:rPr>
              <a:t> </a:t>
            </a:r>
            <a:r>
              <a:rPr lang="en-IN" dirty="0">
                <a:solidFill>
                  <a:prstClr val="black"/>
                </a:solidFill>
              </a:rPr>
              <a:t>amount </a:t>
            </a:r>
            <a:r>
              <a:rPr lang="en-IN" sz="3600" b="1" dirty="0">
                <a:solidFill>
                  <a:srgbClr val="FF0000"/>
                </a:solidFill>
              </a:rPr>
              <a:t>&gt; </a:t>
            </a:r>
            <a:r>
              <a:rPr lang="en-IN" dirty="0">
                <a:solidFill>
                  <a:prstClr val="black"/>
                </a:solidFill>
              </a:rPr>
              <a:t>10000</a:t>
            </a:r>
            <a:r>
              <a:rPr lang="en-IN" dirty="0" smtClean="0">
                <a:solidFill>
                  <a:prstClr val="black"/>
                </a:solidFill>
              </a:rPr>
              <a:t>;       ( </a:t>
            </a:r>
            <a:r>
              <a:rPr lang="en-IN" dirty="0" smtClean="0">
                <a:solidFill>
                  <a:srgbClr val="C00000"/>
                </a:solidFill>
              </a:rPr>
              <a:t>Here we have also    	                                                                                            	                                                                                           used </a:t>
            </a:r>
            <a:r>
              <a:rPr lang="en-IN" b="1" dirty="0" smtClean="0">
                <a:solidFill>
                  <a:srgbClr val="7030A0"/>
                </a:solidFill>
              </a:rPr>
              <a:t>Comparison                                                     	                                                       </a:t>
            </a:r>
            <a:r>
              <a:rPr lang="en-IN" b="1" dirty="0" smtClean="0">
                <a:solidFill>
                  <a:srgbClr val="FF0000"/>
                </a:solidFill>
              </a:rPr>
              <a:t>&lt;,&gt;,&lt;=,&gt;=,=,#</a:t>
            </a:r>
            <a:r>
              <a:rPr lang="en-IN" b="1" dirty="0" smtClean="0">
                <a:solidFill>
                  <a:srgbClr val="7030A0"/>
                </a:solidFill>
              </a:rPr>
              <a:t>)             Operator </a:t>
            </a:r>
            <a:r>
              <a:rPr lang="en-IN" dirty="0" smtClean="0">
                <a:solidFill>
                  <a:srgbClr val="C00000"/>
                </a:solidFill>
              </a:rPr>
              <a:t>along with                              	                                                                                               Boolean operator's</a:t>
            </a:r>
            <a:r>
              <a:rPr lang="en-IN" dirty="0" smtClean="0">
                <a:solidFill>
                  <a:prstClr val="black"/>
                </a:solidFill>
              </a:rPr>
              <a:t>)</a:t>
            </a:r>
          </a:p>
          <a:p>
            <a:pPr marL="0" lvl="0" indent="0">
              <a:buNone/>
            </a:pPr>
            <a:r>
              <a:rPr lang="en-IN" dirty="0" smtClean="0">
                <a:solidFill>
                  <a:prstClr val="black"/>
                </a:solidFill>
              </a:rPr>
              <a:t>7. SELECT loan-no</a:t>
            </a:r>
          </a:p>
          <a:p>
            <a:pPr marL="0" lvl="0" indent="0">
              <a:buNone/>
            </a:pPr>
            <a:r>
              <a:rPr lang="en-IN" dirty="0">
                <a:solidFill>
                  <a:prstClr val="black"/>
                </a:solidFill>
              </a:rPr>
              <a:t> </a:t>
            </a:r>
            <a:r>
              <a:rPr lang="en-IN" dirty="0" smtClean="0">
                <a:solidFill>
                  <a:prstClr val="black"/>
                </a:solidFill>
              </a:rPr>
              <a:t>   from loan</a:t>
            </a:r>
          </a:p>
          <a:p>
            <a:pPr marL="0" lvl="0" indent="0">
              <a:buNone/>
            </a:pPr>
            <a:r>
              <a:rPr lang="en-IN" dirty="0">
                <a:solidFill>
                  <a:prstClr val="black"/>
                </a:solidFill>
              </a:rPr>
              <a:t> </a:t>
            </a:r>
            <a:r>
              <a:rPr lang="en-IN" dirty="0" smtClean="0">
                <a:solidFill>
                  <a:prstClr val="black"/>
                </a:solidFill>
              </a:rPr>
              <a:t>   Where amount </a:t>
            </a:r>
            <a:r>
              <a:rPr lang="en-IN" b="1" dirty="0" smtClean="0">
                <a:solidFill>
                  <a:srgbClr val="FF0000"/>
                </a:solidFill>
              </a:rPr>
              <a:t>BETWEEN</a:t>
            </a:r>
            <a:r>
              <a:rPr lang="en-IN" dirty="0" smtClean="0">
                <a:solidFill>
                  <a:prstClr val="black"/>
                </a:solidFill>
              </a:rPr>
              <a:t> 9000 and 10000; ( </a:t>
            </a:r>
            <a:r>
              <a:rPr lang="en-IN" sz="2400" dirty="0" smtClean="0">
                <a:solidFill>
                  <a:srgbClr val="C00000"/>
                </a:solidFill>
              </a:rPr>
              <a:t>Here I have used </a:t>
            </a:r>
            <a:r>
              <a:rPr lang="en-IN" sz="2400" b="1" dirty="0" smtClean="0">
                <a:solidFill>
                  <a:srgbClr val="7030A0"/>
                </a:solidFill>
              </a:rPr>
              <a:t>Between</a:t>
            </a:r>
            <a:r>
              <a:rPr lang="en-IN" sz="2400" dirty="0" smtClean="0">
                <a:solidFill>
                  <a:srgbClr val="C00000"/>
                </a:solidFill>
              </a:rPr>
              <a:t> key word </a:t>
            </a:r>
            <a:r>
              <a:rPr lang="en-IN" sz="2400" dirty="0" smtClean="0">
                <a:solidFill>
                  <a:prstClr val="black"/>
                </a:solidFill>
              </a:rPr>
              <a:t>)</a:t>
            </a:r>
          </a:p>
          <a:p>
            <a:pPr marL="0" lvl="0" indent="0">
              <a:buNone/>
            </a:pPr>
            <a:r>
              <a:rPr lang="en-IN" sz="2400" dirty="0">
                <a:solidFill>
                  <a:prstClr val="black"/>
                </a:solidFill>
              </a:rPr>
              <a:t> </a:t>
            </a:r>
            <a:r>
              <a:rPr lang="en-IN" sz="2400" dirty="0" smtClean="0">
                <a:solidFill>
                  <a:prstClr val="black"/>
                </a:solidFill>
              </a:rPr>
              <a:t>                                               </a:t>
            </a:r>
            <a:r>
              <a:rPr lang="en-IN" sz="3600" b="1" dirty="0" smtClean="0">
                <a:solidFill>
                  <a:schemeClr val="accent2">
                    <a:lumMod val="50000"/>
                  </a:schemeClr>
                </a:solidFill>
              </a:rPr>
              <a:t>{OR}</a:t>
            </a:r>
          </a:p>
          <a:p>
            <a:pPr marL="0" lvl="0" indent="0">
              <a:buNone/>
            </a:pPr>
            <a:r>
              <a:rPr lang="en-IN" sz="2400" b="1" dirty="0">
                <a:solidFill>
                  <a:schemeClr val="accent2">
                    <a:lumMod val="50000"/>
                  </a:schemeClr>
                </a:solidFill>
              </a:rPr>
              <a:t> </a:t>
            </a:r>
            <a:r>
              <a:rPr lang="en-IN" sz="2400" b="1" dirty="0" smtClean="0">
                <a:solidFill>
                  <a:schemeClr val="accent2">
                    <a:lumMod val="50000"/>
                  </a:schemeClr>
                </a:solidFill>
              </a:rPr>
              <a:t>    </a:t>
            </a:r>
            <a:r>
              <a:rPr lang="en-IN" dirty="0" smtClean="0">
                <a:solidFill>
                  <a:prstClr val="black"/>
                </a:solidFill>
              </a:rPr>
              <a:t>SELECT </a:t>
            </a:r>
            <a:r>
              <a:rPr lang="en-IN" dirty="0">
                <a:solidFill>
                  <a:prstClr val="black"/>
                </a:solidFill>
              </a:rPr>
              <a:t>loan-no</a:t>
            </a:r>
          </a:p>
          <a:p>
            <a:pPr marL="0" lvl="0" indent="0">
              <a:buNone/>
            </a:pPr>
            <a:r>
              <a:rPr lang="en-IN" dirty="0">
                <a:solidFill>
                  <a:prstClr val="black"/>
                </a:solidFill>
              </a:rPr>
              <a:t> </a:t>
            </a:r>
            <a:r>
              <a:rPr lang="en-IN" dirty="0" smtClean="0">
                <a:solidFill>
                  <a:prstClr val="black"/>
                </a:solidFill>
              </a:rPr>
              <a:t>   from </a:t>
            </a:r>
            <a:r>
              <a:rPr lang="en-IN" dirty="0">
                <a:solidFill>
                  <a:prstClr val="black"/>
                </a:solidFill>
              </a:rPr>
              <a:t>loan</a:t>
            </a:r>
          </a:p>
          <a:p>
            <a:pPr marL="0" lvl="0" indent="0">
              <a:buNone/>
            </a:pPr>
            <a:r>
              <a:rPr lang="en-IN" dirty="0">
                <a:solidFill>
                  <a:prstClr val="black"/>
                </a:solidFill>
              </a:rPr>
              <a:t> </a:t>
            </a:r>
            <a:r>
              <a:rPr lang="en-IN" dirty="0" smtClean="0">
                <a:solidFill>
                  <a:prstClr val="black"/>
                </a:solidFill>
              </a:rPr>
              <a:t>   Where </a:t>
            </a:r>
            <a:r>
              <a:rPr lang="en-IN" dirty="0">
                <a:solidFill>
                  <a:prstClr val="black"/>
                </a:solidFill>
              </a:rPr>
              <a:t>amount </a:t>
            </a:r>
            <a:r>
              <a:rPr lang="en-IN" sz="4400" b="1" dirty="0" smtClean="0">
                <a:solidFill>
                  <a:srgbClr val="FF0000"/>
                </a:solidFill>
              </a:rPr>
              <a:t>&lt;=</a:t>
            </a:r>
            <a:r>
              <a:rPr lang="en-IN" dirty="0" smtClean="0">
                <a:solidFill>
                  <a:prstClr val="black"/>
                </a:solidFill>
              </a:rPr>
              <a:t> </a:t>
            </a:r>
            <a:r>
              <a:rPr lang="en-IN" dirty="0">
                <a:solidFill>
                  <a:prstClr val="black"/>
                </a:solidFill>
              </a:rPr>
              <a:t>9000 and </a:t>
            </a:r>
            <a:r>
              <a:rPr lang="en-IN" dirty="0" smtClean="0">
                <a:solidFill>
                  <a:prstClr val="black"/>
                </a:solidFill>
              </a:rPr>
              <a:t>amount </a:t>
            </a:r>
            <a:r>
              <a:rPr lang="en-IN" sz="4000" b="1" dirty="0" smtClean="0">
                <a:solidFill>
                  <a:srgbClr val="FF0000"/>
                </a:solidFill>
              </a:rPr>
              <a:t>&gt;=</a:t>
            </a:r>
            <a:r>
              <a:rPr lang="en-IN" dirty="0" smtClean="0">
                <a:solidFill>
                  <a:prstClr val="black"/>
                </a:solidFill>
              </a:rPr>
              <a:t> 10000;</a:t>
            </a:r>
            <a:endParaRPr lang="en-IN" sz="2400" b="1" dirty="0">
              <a:solidFill>
                <a:schemeClr val="accent2">
                  <a:lumMod val="50000"/>
                </a:schemeClr>
              </a:solidFill>
            </a:endParaRPr>
          </a:p>
        </p:txBody>
      </p:sp>
      <p:sp>
        <p:nvSpPr>
          <p:cNvPr id="4" name="Down Arrow 3"/>
          <p:cNvSpPr/>
          <p:nvPr/>
        </p:nvSpPr>
        <p:spPr>
          <a:xfrm>
            <a:off x="6551150" y="1871358"/>
            <a:ext cx="264661" cy="4765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049720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540912"/>
          </a:xfrm>
        </p:spPr>
        <p:txBody>
          <a:bodyPr>
            <a:normAutofit fontScale="90000"/>
          </a:bodyPr>
          <a:lstStyle/>
          <a:p>
            <a:r>
              <a:rPr lang="en-IN" b="1" u="sng" dirty="0" smtClean="0">
                <a:latin typeface="Lucida Sans" panose="020B0602030504020204" pitchFamily="34" charset="0"/>
              </a:rPr>
              <a:t>Topics Covered</a:t>
            </a:r>
            <a:r>
              <a:rPr lang="en-IN" b="1" u="sng" dirty="0" smtClean="0"/>
              <a:t>:</a:t>
            </a:r>
            <a:endParaRPr lang="en-IN" b="1" u="sng" dirty="0"/>
          </a:p>
        </p:txBody>
      </p:sp>
      <p:sp>
        <p:nvSpPr>
          <p:cNvPr id="3" name="Content Placeholder 2"/>
          <p:cNvSpPr>
            <a:spLocks noGrp="1"/>
          </p:cNvSpPr>
          <p:nvPr>
            <p:ph idx="1"/>
          </p:nvPr>
        </p:nvSpPr>
        <p:spPr>
          <a:xfrm>
            <a:off x="283335" y="540914"/>
            <a:ext cx="11070465" cy="6317085"/>
          </a:xfrm>
        </p:spPr>
        <p:txBody>
          <a:bodyPr>
            <a:normAutofit fontScale="62500" lnSpcReduction="20000"/>
          </a:bodyPr>
          <a:lstStyle/>
          <a:p>
            <a:pPr algn="just">
              <a:lnSpc>
                <a:spcPct val="150000"/>
              </a:lnSpc>
            </a:pPr>
            <a:r>
              <a:rPr lang="en-IN" sz="1800" b="1" dirty="0" smtClean="0">
                <a:solidFill>
                  <a:srgbClr val="C00000"/>
                </a:solidFill>
                <a:latin typeface="Lucida Sans" panose="020B0602030504020204" pitchFamily="34" charset="0"/>
              </a:rPr>
              <a:t>History of SQL.</a:t>
            </a:r>
          </a:p>
          <a:p>
            <a:pPr algn="just">
              <a:lnSpc>
                <a:spcPct val="150000"/>
              </a:lnSpc>
            </a:pPr>
            <a:r>
              <a:rPr lang="en-IN" sz="1800" b="1" dirty="0" smtClean="0">
                <a:solidFill>
                  <a:srgbClr val="C00000"/>
                </a:solidFill>
                <a:latin typeface="Lucida Sans" panose="020B0602030504020204" pitchFamily="34" charset="0"/>
              </a:rPr>
              <a:t>Overview of SQL &amp; Types.</a:t>
            </a:r>
          </a:p>
          <a:p>
            <a:pPr algn="just">
              <a:lnSpc>
                <a:spcPct val="150000"/>
              </a:lnSpc>
            </a:pPr>
            <a:r>
              <a:rPr lang="en-IN" sz="1800" b="1" dirty="0" smtClean="0">
                <a:solidFill>
                  <a:srgbClr val="C00000"/>
                </a:solidFill>
                <a:latin typeface="Lucida Sans" panose="020B0602030504020204" pitchFamily="34" charset="0"/>
              </a:rPr>
              <a:t>Data Definition in SQL.</a:t>
            </a:r>
          </a:p>
          <a:p>
            <a:pPr algn="just">
              <a:lnSpc>
                <a:spcPct val="150000"/>
              </a:lnSpc>
            </a:pPr>
            <a:r>
              <a:rPr lang="en-IN" sz="1800" b="1" dirty="0" smtClean="0">
                <a:solidFill>
                  <a:srgbClr val="C00000"/>
                </a:solidFill>
                <a:latin typeface="Lucida Sans" panose="020B0602030504020204" pitchFamily="34" charset="0"/>
              </a:rPr>
              <a:t>SQL Data Types.</a:t>
            </a:r>
          </a:p>
          <a:p>
            <a:pPr algn="just">
              <a:lnSpc>
                <a:spcPct val="150000"/>
              </a:lnSpc>
            </a:pPr>
            <a:r>
              <a:rPr lang="en-IN" sz="1800" b="1" dirty="0" smtClean="0">
                <a:solidFill>
                  <a:srgbClr val="C00000"/>
                </a:solidFill>
                <a:latin typeface="Lucida Sans" panose="020B0602030504020204" pitchFamily="34" charset="0"/>
              </a:rPr>
              <a:t>SQL Operators.</a:t>
            </a:r>
          </a:p>
          <a:p>
            <a:pPr algn="just">
              <a:lnSpc>
                <a:spcPct val="150000"/>
              </a:lnSpc>
            </a:pPr>
            <a:r>
              <a:rPr lang="en-IN" sz="1800" b="1" dirty="0" smtClean="0">
                <a:solidFill>
                  <a:srgbClr val="C00000"/>
                </a:solidFill>
                <a:latin typeface="Lucida Sans" panose="020B0602030504020204" pitchFamily="34" charset="0"/>
              </a:rPr>
              <a:t>SQL Expressions.</a:t>
            </a:r>
          </a:p>
          <a:p>
            <a:pPr algn="just">
              <a:lnSpc>
                <a:spcPct val="150000"/>
              </a:lnSpc>
            </a:pPr>
            <a:r>
              <a:rPr lang="en-IN" sz="1800" b="1" dirty="0" smtClean="0">
                <a:solidFill>
                  <a:srgbClr val="C00000"/>
                </a:solidFill>
                <a:latin typeface="Lucida Sans" panose="020B0602030504020204" pitchFamily="34" charset="0"/>
              </a:rPr>
              <a:t>SQL Constraints.</a:t>
            </a:r>
          </a:p>
          <a:p>
            <a:pPr algn="just">
              <a:lnSpc>
                <a:spcPct val="150000"/>
              </a:lnSpc>
            </a:pPr>
            <a:r>
              <a:rPr lang="en-IN" sz="1800" b="1" dirty="0" smtClean="0">
                <a:solidFill>
                  <a:srgbClr val="C00000"/>
                </a:solidFill>
                <a:latin typeface="Lucida Sans" panose="020B0602030504020204" pitchFamily="34" charset="0"/>
              </a:rPr>
              <a:t>Basic SQL Query Structure.</a:t>
            </a:r>
          </a:p>
          <a:p>
            <a:pPr algn="just">
              <a:lnSpc>
                <a:spcPct val="150000"/>
              </a:lnSpc>
            </a:pPr>
            <a:r>
              <a:rPr lang="en-IN" sz="1800" b="1" dirty="0" smtClean="0">
                <a:solidFill>
                  <a:srgbClr val="C00000"/>
                </a:solidFill>
                <a:latin typeface="Lucida Sans" panose="020B0602030504020204" pitchFamily="34" charset="0"/>
              </a:rPr>
              <a:t>SQL Query Types.</a:t>
            </a:r>
          </a:p>
          <a:p>
            <a:pPr algn="just">
              <a:lnSpc>
                <a:spcPct val="150000"/>
              </a:lnSpc>
            </a:pPr>
            <a:r>
              <a:rPr lang="en-IN" sz="1800" b="1" dirty="0" smtClean="0">
                <a:solidFill>
                  <a:srgbClr val="C00000"/>
                </a:solidFill>
                <a:latin typeface="Lucida Sans" panose="020B0602030504020204" pitchFamily="34" charset="0"/>
              </a:rPr>
              <a:t>Additional Basic Operations : Set , Comparison, Null , Aggregate , Etc….</a:t>
            </a:r>
          </a:p>
          <a:p>
            <a:pPr algn="just">
              <a:lnSpc>
                <a:spcPct val="150000"/>
              </a:lnSpc>
            </a:pPr>
            <a:r>
              <a:rPr lang="en-IN" sz="1800" b="1" dirty="0" smtClean="0">
                <a:solidFill>
                  <a:srgbClr val="C00000"/>
                </a:solidFill>
                <a:latin typeface="Lucida Sans" panose="020B0602030504020204" pitchFamily="34" charset="0"/>
              </a:rPr>
              <a:t>Nested Sub queries.</a:t>
            </a:r>
          </a:p>
          <a:p>
            <a:pPr algn="just">
              <a:lnSpc>
                <a:spcPct val="150000"/>
              </a:lnSpc>
            </a:pPr>
            <a:r>
              <a:rPr lang="en-IN" sz="1800" b="1" dirty="0" smtClean="0">
                <a:solidFill>
                  <a:srgbClr val="C00000"/>
                </a:solidFill>
                <a:latin typeface="Lucida Sans" panose="020B0602030504020204" pitchFamily="34" charset="0"/>
              </a:rPr>
              <a:t>Correlated Nested Queries.</a:t>
            </a:r>
          </a:p>
          <a:p>
            <a:pPr algn="just">
              <a:lnSpc>
                <a:spcPct val="150000"/>
              </a:lnSpc>
            </a:pPr>
            <a:r>
              <a:rPr lang="en-IN" sz="1800" b="1" dirty="0" smtClean="0">
                <a:solidFill>
                  <a:srgbClr val="C00000"/>
                </a:solidFill>
                <a:latin typeface="Lucida Sans" panose="020B0602030504020204" pitchFamily="34" charset="0"/>
              </a:rPr>
              <a:t>Complex Queries.</a:t>
            </a:r>
          </a:p>
          <a:p>
            <a:pPr algn="just">
              <a:lnSpc>
                <a:spcPct val="150000"/>
              </a:lnSpc>
            </a:pPr>
            <a:r>
              <a:rPr lang="en-IN" sz="1800" b="1" dirty="0" smtClean="0">
                <a:solidFill>
                  <a:srgbClr val="C00000"/>
                </a:solidFill>
                <a:latin typeface="Lucida Sans" panose="020B0602030504020204" pitchFamily="34" charset="0"/>
              </a:rPr>
              <a:t>VIEWS.</a:t>
            </a:r>
          </a:p>
          <a:p>
            <a:pPr algn="just">
              <a:lnSpc>
                <a:spcPct val="150000"/>
              </a:lnSpc>
            </a:pPr>
            <a:r>
              <a:rPr lang="en-IN" sz="1800" b="1" dirty="0" smtClean="0">
                <a:solidFill>
                  <a:srgbClr val="C00000"/>
                </a:solidFill>
                <a:latin typeface="Lucida Sans" panose="020B0602030504020204" pitchFamily="34" charset="0"/>
              </a:rPr>
              <a:t>Modification of Database.</a:t>
            </a:r>
          </a:p>
          <a:p>
            <a:pPr algn="just">
              <a:lnSpc>
                <a:spcPct val="150000"/>
              </a:lnSpc>
            </a:pPr>
            <a:r>
              <a:rPr lang="en-IN" sz="1800" b="1" dirty="0" smtClean="0">
                <a:solidFill>
                  <a:srgbClr val="C00000"/>
                </a:solidFill>
                <a:latin typeface="Lucida Sans" panose="020B0602030504020204" pitchFamily="34" charset="0"/>
              </a:rPr>
              <a:t>Transaction Commands.</a:t>
            </a:r>
          </a:p>
          <a:p>
            <a:pPr algn="just">
              <a:lnSpc>
                <a:spcPct val="150000"/>
              </a:lnSpc>
            </a:pPr>
            <a:r>
              <a:rPr lang="en-IN" sz="1800" b="1" dirty="0" smtClean="0">
                <a:solidFill>
                  <a:srgbClr val="C00000"/>
                </a:solidFill>
                <a:latin typeface="Lucida Sans" panose="020B0602030504020204" pitchFamily="34" charset="0"/>
              </a:rPr>
              <a:t>JOIN Expressions.</a:t>
            </a:r>
          </a:p>
          <a:p>
            <a:pPr algn="just">
              <a:lnSpc>
                <a:spcPct val="150000"/>
              </a:lnSpc>
            </a:pPr>
            <a:r>
              <a:rPr lang="en-IN" sz="1800" b="1" dirty="0" smtClean="0">
                <a:solidFill>
                  <a:srgbClr val="C00000"/>
                </a:solidFill>
                <a:latin typeface="Lucida Sans" panose="020B0602030504020204" pitchFamily="34" charset="0"/>
              </a:rPr>
              <a:t>Authorization Commands.</a:t>
            </a:r>
          </a:p>
          <a:p>
            <a:pPr algn="just">
              <a:lnSpc>
                <a:spcPct val="200000"/>
              </a:lnSpc>
            </a:pPr>
            <a:endParaRPr lang="en-IN" sz="1600" dirty="0" smtClean="0">
              <a:latin typeface="Lucida Sans" panose="020B0602030504020204" pitchFamily="34" charset="0"/>
            </a:endParaRPr>
          </a:p>
          <a:p>
            <a:pPr algn="just">
              <a:lnSpc>
                <a:spcPct val="200000"/>
              </a:lnSpc>
            </a:pPr>
            <a:endParaRPr lang="en-IN" sz="3200" dirty="0" smtClean="0">
              <a:latin typeface="Lucida Sans" panose="020B0602030504020204" pitchFamily="34" charset="0"/>
            </a:endParaRPr>
          </a:p>
          <a:p>
            <a:endParaRPr lang="en-IN" dirty="0" smtClean="0"/>
          </a:p>
          <a:p>
            <a:endParaRPr lang="en-IN" dirty="0"/>
          </a:p>
        </p:txBody>
      </p:sp>
    </p:spTree>
    <p:extLst>
      <p:ext uri="{BB962C8B-B14F-4D97-AF65-F5344CB8AC3E}">
        <p14:creationId xmlns:p14="http://schemas.microsoft.com/office/powerpoint/2010/main" val="6208278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365" y="195608"/>
            <a:ext cx="11632096" cy="6496740"/>
          </a:xfrm>
        </p:spPr>
        <p:txBody>
          <a:bodyPr/>
          <a:lstStyle/>
          <a:p>
            <a:pPr marL="0" indent="0">
              <a:buNone/>
            </a:pPr>
            <a:r>
              <a:rPr lang="en-IN" dirty="0" smtClean="0"/>
              <a:t>8. SELECT </a:t>
            </a:r>
            <a:r>
              <a:rPr lang="en-IN" dirty="0" err="1" smtClean="0"/>
              <a:t>cust</a:t>
            </a:r>
            <a:r>
              <a:rPr lang="en-IN" dirty="0" smtClean="0"/>
              <a:t>-name, borrower, loan-no </a:t>
            </a:r>
            <a:r>
              <a:rPr lang="en-IN" sz="4000" b="1" dirty="0" smtClean="0">
                <a:solidFill>
                  <a:srgbClr val="FF0000"/>
                </a:solidFill>
              </a:rPr>
              <a:t>as</a:t>
            </a:r>
            <a:r>
              <a:rPr lang="en-IN" dirty="0" smtClean="0"/>
              <a:t> loan-id, amount </a:t>
            </a:r>
          </a:p>
          <a:p>
            <a:pPr marL="0" indent="0">
              <a:buNone/>
            </a:pPr>
            <a:r>
              <a:rPr lang="en-IN" dirty="0"/>
              <a:t> </a:t>
            </a:r>
            <a:r>
              <a:rPr lang="en-IN" dirty="0" smtClean="0"/>
              <a:t>    from borrower, loan                                  (Used to </a:t>
            </a:r>
            <a:r>
              <a:rPr lang="en-IN" b="1" dirty="0" smtClean="0">
                <a:solidFill>
                  <a:srgbClr val="7030A0"/>
                </a:solidFill>
              </a:rPr>
              <a:t>RENAME )</a:t>
            </a:r>
          </a:p>
          <a:p>
            <a:pPr marL="0" indent="0">
              <a:buNone/>
            </a:pPr>
            <a:r>
              <a:rPr lang="en-IN" dirty="0"/>
              <a:t> </a:t>
            </a:r>
            <a:r>
              <a:rPr lang="en-IN" dirty="0" smtClean="0"/>
              <a:t>    where </a:t>
            </a:r>
            <a:r>
              <a:rPr lang="en-IN" dirty="0" err="1" smtClean="0"/>
              <a:t>borrower.loan</a:t>
            </a:r>
            <a:r>
              <a:rPr lang="en-IN" dirty="0" smtClean="0"/>
              <a:t>-no = </a:t>
            </a:r>
            <a:r>
              <a:rPr lang="en-IN" dirty="0" err="1" smtClean="0"/>
              <a:t>loan.loan</a:t>
            </a:r>
            <a:r>
              <a:rPr lang="en-IN" dirty="0" smtClean="0"/>
              <a:t>-no ; ( </a:t>
            </a:r>
            <a:r>
              <a:rPr lang="en-IN" sz="2400" i="1" dirty="0" smtClean="0">
                <a:solidFill>
                  <a:schemeClr val="accent2">
                    <a:lumMod val="50000"/>
                  </a:schemeClr>
                </a:solidFill>
              </a:rPr>
              <a:t>&amp; we can also write query using </a:t>
            </a:r>
            <a:r>
              <a:rPr lang="en-IN" b="1" i="1" dirty="0" smtClean="0">
                <a:solidFill>
                  <a:srgbClr val="FF0000"/>
                </a:solidFill>
              </a:rPr>
              <a:t>as</a:t>
            </a:r>
            <a:r>
              <a:rPr lang="en-IN" sz="2400" i="1" dirty="0" smtClean="0">
                <a:solidFill>
                  <a:schemeClr val="accent2">
                    <a:lumMod val="50000"/>
                  </a:schemeClr>
                </a:solidFill>
              </a:rPr>
              <a:t>,)</a:t>
            </a:r>
          </a:p>
          <a:p>
            <a:pPr marL="0" indent="0">
              <a:buNone/>
            </a:pPr>
            <a:r>
              <a:rPr lang="en-IN" sz="2400" i="1" dirty="0">
                <a:solidFill>
                  <a:schemeClr val="accent2">
                    <a:lumMod val="50000"/>
                  </a:schemeClr>
                </a:solidFill>
              </a:rPr>
              <a:t> </a:t>
            </a:r>
            <a:r>
              <a:rPr lang="en-IN" sz="2400" i="1" dirty="0" smtClean="0">
                <a:solidFill>
                  <a:schemeClr val="accent2">
                    <a:lumMod val="50000"/>
                  </a:schemeClr>
                </a:solidFill>
              </a:rPr>
              <a:t>     </a:t>
            </a:r>
            <a:r>
              <a:rPr lang="en-IN" dirty="0" smtClean="0">
                <a:solidFill>
                  <a:schemeClr val="accent2">
                    <a:lumMod val="50000"/>
                  </a:schemeClr>
                </a:solidFill>
                <a:latin typeface="Lucida Sans" panose="020B0602030504020204" pitchFamily="34" charset="0"/>
              </a:rPr>
              <a:t>SELECT </a:t>
            </a:r>
            <a:r>
              <a:rPr lang="en-IN" dirty="0" err="1" smtClean="0">
                <a:solidFill>
                  <a:schemeClr val="accent2">
                    <a:lumMod val="50000"/>
                  </a:schemeClr>
                </a:solidFill>
                <a:latin typeface="Lucida Sans" panose="020B0602030504020204" pitchFamily="34" charset="0"/>
              </a:rPr>
              <a:t>Cust</a:t>
            </a:r>
            <a:r>
              <a:rPr lang="en-IN" dirty="0" smtClean="0">
                <a:solidFill>
                  <a:schemeClr val="accent2">
                    <a:lumMod val="50000"/>
                  </a:schemeClr>
                </a:solidFill>
                <a:latin typeface="Lucida Sans" panose="020B0602030504020204" pitchFamily="34" charset="0"/>
              </a:rPr>
              <a:t>-name, </a:t>
            </a:r>
            <a:r>
              <a:rPr lang="en-IN" dirty="0" err="1" smtClean="0">
                <a:solidFill>
                  <a:schemeClr val="accent2">
                    <a:lumMod val="50000"/>
                  </a:schemeClr>
                </a:solidFill>
                <a:latin typeface="Lucida Sans" panose="020B0602030504020204" pitchFamily="34" charset="0"/>
              </a:rPr>
              <a:t>T.loan</a:t>
            </a:r>
            <a:r>
              <a:rPr lang="en-IN" dirty="0" smtClean="0">
                <a:solidFill>
                  <a:schemeClr val="accent2">
                    <a:lumMod val="50000"/>
                  </a:schemeClr>
                </a:solidFill>
                <a:latin typeface="Lucida Sans" panose="020B0602030504020204" pitchFamily="34" charset="0"/>
              </a:rPr>
              <a:t>-no, </a:t>
            </a:r>
            <a:r>
              <a:rPr lang="en-IN" dirty="0" err="1" smtClean="0">
                <a:solidFill>
                  <a:schemeClr val="accent2">
                    <a:lumMod val="50000"/>
                  </a:schemeClr>
                </a:solidFill>
                <a:latin typeface="Lucida Sans" panose="020B0602030504020204" pitchFamily="34" charset="0"/>
              </a:rPr>
              <a:t>S.amount</a:t>
            </a:r>
            <a:endParaRPr lang="en-IN" dirty="0" smtClean="0">
              <a:solidFill>
                <a:schemeClr val="accent2">
                  <a:lumMod val="50000"/>
                </a:schemeClr>
              </a:solidFill>
              <a:latin typeface="Lucida Sans" panose="020B0602030504020204" pitchFamily="34" charset="0"/>
            </a:endParaRPr>
          </a:p>
          <a:p>
            <a:pPr marL="0" indent="0">
              <a:buNone/>
            </a:pPr>
            <a:r>
              <a:rPr lang="en-IN" dirty="0">
                <a:solidFill>
                  <a:schemeClr val="accent2">
                    <a:lumMod val="50000"/>
                  </a:schemeClr>
                </a:solidFill>
                <a:latin typeface="Lucida Sans" panose="020B0602030504020204" pitchFamily="34" charset="0"/>
              </a:rPr>
              <a:t> </a:t>
            </a:r>
            <a:r>
              <a:rPr lang="en-IN" dirty="0" smtClean="0">
                <a:solidFill>
                  <a:schemeClr val="accent2">
                    <a:lumMod val="50000"/>
                  </a:schemeClr>
                </a:solidFill>
                <a:latin typeface="Lucida Sans" panose="020B0602030504020204" pitchFamily="34" charset="0"/>
              </a:rPr>
              <a:t>     from borrower </a:t>
            </a:r>
            <a:r>
              <a:rPr lang="en-IN" b="1" dirty="0" smtClean="0">
                <a:solidFill>
                  <a:srgbClr val="FF0000"/>
                </a:solidFill>
                <a:latin typeface="Lucida Sans" panose="020B0602030504020204" pitchFamily="34" charset="0"/>
              </a:rPr>
              <a:t>as</a:t>
            </a:r>
            <a:r>
              <a:rPr lang="en-IN" dirty="0" smtClean="0">
                <a:solidFill>
                  <a:schemeClr val="accent2">
                    <a:lumMod val="50000"/>
                  </a:schemeClr>
                </a:solidFill>
                <a:latin typeface="Lucida Sans" panose="020B0602030504020204" pitchFamily="34" charset="0"/>
              </a:rPr>
              <a:t> </a:t>
            </a:r>
            <a:r>
              <a:rPr lang="en-IN" dirty="0" err="1" smtClean="0">
                <a:solidFill>
                  <a:schemeClr val="accent2">
                    <a:lumMod val="50000"/>
                  </a:schemeClr>
                </a:solidFill>
                <a:latin typeface="Lucida Sans" panose="020B0602030504020204" pitchFamily="34" charset="0"/>
              </a:rPr>
              <a:t>T.laon</a:t>
            </a:r>
            <a:r>
              <a:rPr lang="en-IN" dirty="0" smtClean="0">
                <a:solidFill>
                  <a:schemeClr val="accent2">
                    <a:lumMod val="50000"/>
                  </a:schemeClr>
                </a:solidFill>
                <a:latin typeface="Lucida Sans" panose="020B0602030504020204" pitchFamily="34" charset="0"/>
              </a:rPr>
              <a:t>-no </a:t>
            </a:r>
            <a:r>
              <a:rPr lang="en-IN" b="1" dirty="0" smtClean="0">
                <a:solidFill>
                  <a:srgbClr val="FF0000"/>
                </a:solidFill>
                <a:latin typeface="Lucida Sans" panose="020B0602030504020204" pitchFamily="34" charset="0"/>
              </a:rPr>
              <a:t>as</a:t>
            </a:r>
            <a:r>
              <a:rPr lang="en-IN" dirty="0" smtClean="0">
                <a:solidFill>
                  <a:schemeClr val="accent2">
                    <a:lumMod val="50000"/>
                  </a:schemeClr>
                </a:solidFill>
                <a:latin typeface="Lucida Sans" panose="020B0602030504020204" pitchFamily="34" charset="0"/>
              </a:rPr>
              <a:t> S</a:t>
            </a:r>
          </a:p>
          <a:p>
            <a:pPr marL="0" indent="0">
              <a:buNone/>
            </a:pPr>
            <a:r>
              <a:rPr lang="en-IN" dirty="0">
                <a:solidFill>
                  <a:schemeClr val="accent2">
                    <a:lumMod val="50000"/>
                  </a:schemeClr>
                </a:solidFill>
                <a:latin typeface="Lucida Sans" panose="020B0602030504020204" pitchFamily="34" charset="0"/>
              </a:rPr>
              <a:t> </a:t>
            </a:r>
            <a:r>
              <a:rPr lang="en-IN" dirty="0" smtClean="0">
                <a:solidFill>
                  <a:schemeClr val="accent2">
                    <a:lumMod val="50000"/>
                  </a:schemeClr>
                </a:solidFill>
                <a:latin typeface="Lucida Sans" panose="020B0602030504020204" pitchFamily="34" charset="0"/>
              </a:rPr>
              <a:t>    where </a:t>
            </a:r>
            <a:r>
              <a:rPr lang="en-IN" dirty="0" err="1" smtClean="0">
                <a:solidFill>
                  <a:schemeClr val="accent2">
                    <a:lumMod val="50000"/>
                  </a:schemeClr>
                </a:solidFill>
                <a:latin typeface="Lucida Sans" panose="020B0602030504020204" pitchFamily="34" charset="0"/>
              </a:rPr>
              <a:t>T.loan</a:t>
            </a:r>
            <a:r>
              <a:rPr lang="en-IN" dirty="0" smtClean="0">
                <a:solidFill>
                  <a:schemeClr val="accent2">
                    <a:lumMod val="50000"/>
                  </a:schemeClr>
                </a:solidFill>
                <a:latin typeface="Lucida Sans" panose="020B0602030504020204" pitchFamily="34" charset="0"/>
              </a:rPr>
              <a:t>-no = </a:t>
            </a:r>
            <a:r>
              <a:rPr lang="en-IN" dirty="0" err="1" smtClean="0">
                <a:solidFill>
                  <a:schemeClr val="accent2">
                    <a:lumMod val="50000"/>
                  </a:schemeClr>
                </a:solidFill>
                <a:latin typeface="Lucida Sans" panose="020B0602030504020204" pitchFamily="34" charset="0"/>
              </a:rPr>
              <a:t>S.loan</a:t>
            </a:r>
            <a:r>
              <a:rPr lang="en-IN" dirty="0" smtClean="0">
                <a:solidFill>
                  <a:schemeClr val="accent2">
                    <a:lumMod val="50000"/>
                  </a:schemeClr>
                </a:solidFill>
                <a:latin typeface="Lucida Sans" panose="020B0602030504020204" pitchFamily="34" charset="0"/>
              </a:rPr>
              <a:t>-no ; </a:t>
            </a:r>
          </a:p>
          <a:p>
            <a:pPr marL="0" indent="0">
              <a:buNone/>
            </a:pPr>
            <a:r>
              <a:rPr lang="en-IN" dirty="0" smtClean="0">
                <a:latin typeface="Lucida Sans" panose="020B0602030504020204" pitchFamily="34" charset="0"/>
              </a:rPr>
              <a:t>9</a:t>
            </a:r>
            <a:r>
              <a:rPr lang="en-IN" dirty="0" smtClean="0">
                <a:solidFill>
                  <a:schemeClr val="accent2">
                    <a:lumMod val="50000"/>
                  </a:schemeClr>
                </a:solidFill>
                <a:latin typeface="Lucida Sans" panose="020B0602030504020204" pitchFamily="34" charset="0"/>
              </a:rPr>
              <a:t>. </a:t>
            </a:r>
            <a:r>
              <a:rPr lang="en-IN" b="1" u="sng" dirty="0" smtClean="0">
                <a:solidFill>
                  <a:schemeClr val="accent6">
                    <a:lumMod val="50000"/>
                  </a:schemeClr>
                </a:solidFill>
                <a:latin typeface="Lucida Sans" panose="020B0602030504020204" pitchFamily="34" charset="0"/>
              </a:rPr>
              <a:t>String Operations </a:t>
            </a:r>
            <a:r>
              <a:rPr lang="en-IN" b="1" dirty="0" smtClean="0">
                <a:solidFill>
                  <a:schemeClr val="accent6">
                    <a:lumMod val="50000"/>
                  </a:schemeClr>
                </a:solidFill>
                <a:latin typeface="Lucida Sans" panose="020B0602030504020204" pitchFamily="34" charset="0"/>
              </a:rPr>
              <a:t>: </a:t>
            </a:r>
            <a:r>
              <a:rPr lang="en-IN" b="1" dirty="0" smtClean="0">
                <a:solidFill>
                  <a:srgbClr val="FF0000"/>
                </a:solidFill>
                <a:latin typeface="Lucida Sans" panose="020B0602030504020204" pitchFamily="34" charset="0"/>
              </a:rPr>
              <a:t>LIKE</a:t>
            </a:r>
            <a:r>
              <a:rPr lang="en-IN" b="1" dirty="0" smtClean="0">
                <a:solidFill>
                  <a:schemeClr val="accent6">
                    <a:lumMod val="50000"/>
                  </a:schemeClr>
                </a:solidFill>
                <a:latin typeface="Lucida Sans" panose="020B0602030504020204" pitchFamily="34" charset="0"/>
              </a:rPr>
              <a:t> </a:t>
            </a:r>
            <a:r>
              <a:rPr lang="en-IN" b="1" dirty="0" smtClean="0">
                <a:solidFill>
                  <a:schemeClr val="accent6">
                    <a:lumMod val="50000"/>
                  </a:schemeClr>
                </a:solidFill>
                <a:latin typeface="Lucida Sans" panose="020B0602030504020204" pitchFamily="34" charset="0"/>
                <a:sym typeface="Wingdings" panose="05000000000000000000" pitchFamily="2" charset="2"/>
              </a:rPr>
              <a:t>--- Keyword, </a:t>
            </a:r>
            <a:r>
              <a:rPr lang="en-IN" b="1" dirty="0" smtClean="0">
                <a:solidFill>
                  <a:schemeClr val="accent6">
                    <a:lumMod val="50000"/>
                  </a:schemeClr>
                </a:solidFill>
                <a:latin typeface="Lucida Sans" panose="020B0602030504020204" pitchFamily="34" charset="0"/>
              </a:rPr>
              <a:t>  </a:t>
            </a:r>
            <a:r>
              <a:rPr lang="en-IN" b="1" dirty="0" smtClean="0">
                <a:solidFill>
                  <a:srgbClr val="FF0000"/>
                </a:solidFill>
                <a:latin typeface="Lucida Sans" panose="020B0602030504020204" pitchFamily="34" charset="0"/>
              </a:rPr>
              <a:t>%</a:t>
            </a:r>
            <a:r>
              <a:rPr lang="en-IN" b="1" dirty="0" smtClean="0">
                <a:solidFill>
                  <a:schemeClr val="accent6">
                    <a:lumMod val="50000"/>
                  </a:schemeClr>
                </a:solidFill>
                <a:latin typeface="Lucida Sans" panose="020B0602030504020204" pitchFamily="34" charset="0"/>
              </a:rPr>
              <a:t> </a:t>
            </a:r>
            <a:r>
              <a:rPr lang="en-IN" b="1" dirty="0" smtClean="0">
                <a:solidFill>
                  <a:schemeClr val="accent6">
                    <a:lumMod val="50000"/>
                  </a:schemeClr>
                </a:solidFill>
                <a:latin typeface="Lucida Sans" panose="020B0602030504020204" pitchFamily="34" charset="0"/>
                <a:sym typeface="Wingdings" panose="05000000000000000000" pitchFamily="2" charset="2"/>
              </a:rPr>
              <a:t>----- </a:t>
            </a:r>
            <a:r>
              <a:rPr lang="en-IN" b="1" dirty="0" err="1" smtClean="0">
                <a:solidFill>
                  <a:schemeClr val="accent6">
                    <a:lumMod val="50000"/>
                  </a:schemeClr>
                </a:solidFill>
                <a:latin typeface="Lucida Sans" panose="020B0602030504020204" pitchFamily="34" charset="0"/>
                <a:sym typeface="Wingdings" panose="05000000000000000000" pitchFamily="2" charset="2"/>
              </a:rPr>
              <a:t>Symbhol</a:t>
            </a:r>
            <a:r>
              <a:rPr lang="en-IN" b="1" dirty="0" smtClean="0">
                <a:solidFill>
                  <a:schemeClr val="accent6">
                    <a:lumMod val="50000"/>
                  </a:schemeClr>
                </a:solidFill>
                <a:latin typeface="Lucida Sans" panose="020B0602030504020204" pitchFamily="34" charset="0"/>
                <a:sym typeface="Wingdings" panose="05000000000000000000" pitchFamily="2" charset="2"/>
              </a:rPr>
              <a:t>.</a:t>
            </a:r>
          </a:p>
          <a:p>
            <a:pPr marL="0" indent="0">
              <a:buNone/>
            </a:pPr>
            <a:r>
              <a:rPr lang="en-IN" b="1" dirty="0">
                <a:solidFill>
                  <a:schemeClr val="accent6">
                    <a:lumMod val="50000"/>
                  </a:schemeClr>
                </a:solidFill>
                <a:latin typeface="Lucida Sans" panose="020B0602030504020204" pitchFamily="34" charset="0"/>
                <a:sym typeface="Wingdings" panose="05000000000000000000" pitchFamily="2" charset="2"/>
              </a:rPr>
              <a:t> </a:t>
            </a:r>
            <a:r>
              <a:rPr lang="en-IN" b="1" dirty="0" smtClean="0">
                <a:solidFill>
                  <a:schemeClr val="accent6">
                    <a:lumMod val="50000"/>
                  </a:schemeClr>
                </a:solidFill>
                <a:latin typeface="Lucida Sans" panose="020B0602030504020204" pitchFamily="34" charset="0"/>
                <a:sym typeface="Wingdings" panose="05000000000000000000" pitchFamily="2" charset="2"/>
              </a:rPr>
              <a:t>   Variations :</a:t>
            </a:r>
          </a:p>
          <a:p>
            <a:pPr marL="0" indent="0">
              <a:buNone/>
            </a:pPr>
            <a:r>
              <a:rPr lang="en-IN" b="1" dirty="0">
                <a:solidFill>
                  <a:schemeClr val="accent6">
                    <a:lumMod val="50000"/>
                  </a:schemeClr>
                </a:solidFill>
                <a:latin typeface="Lucida Sans" panose="020B0602030504020204" pitchFamily="34" charset="0"/>
                <a:sym typeface="Wingdings" panose="05000000000000000000" pitchFamily="2" charset="2"/>
              </a:rPr>
              <a:t> </a:t>
            </a:r>
            <a:r>
              <a:rPr lang="en-IN" b="1" dirty="0" smtClean="0">
                <a:solidFill>
                  <a:schemeClr val="accent6">
                    <a:lumMod val="50000"/>
                  </a:schemeClr>
                </a:solidFill>
                <a:latin typeface="Lucida Sans" panose="020B0602030504020204" pitchFamily="34" charset="0"/>
                <a:sym typeface="Wingdings" panose="05000000000000000000" pitchFamily="2" charset="2"/>
              </a:rPr>
              <a:t>    ‘xyz%’ – </a:t>
            </a:r>
            <a:r>
              <a:rPr lang="en-IN" sz="2000" b="1" dirty="0" smtClean="0">
                <a:solidFill>
                  <a:schemeClr val="accent6">
                    <a:lumMod val="50000"/>
                  </a:schemeClr>
                </a:solidFill>
                <a:latin typeface="Lucida Sans" panose="020B0602030504020204" pitchFamily="34" charset="0"/>
                <a:sym typeface="Wingdings" panose="05000000000000000000" pitchFamily="2" charset="2"/>
              </a:rPr>
              <a:t>( Matches any beginning with ‘xyz’ )</a:t>
            </a:r>
          </a:p>
          <a:p>
            <a:pPr marL="0" indent="0">
              <a:buNone/>
            </a:pPr>
            <a:r>
              <a:rPr lang="en-IN" b="1" dirty="0">
                <a:solidFill>
                  <a:schemeClr val="accent6">
                    <a:lumMod val="50000"/>
                  </a:schemeClr>
                </a:solidFill>
                <a:latin typeface="Lucida Sans" panose="020B0602030504020204" pitchFamily="34" charset="0"/>
                <a:sym typeface="Wingdings" panose="05000000000000000000" pitchFamily="2" charset="2"/>
              </a:rPr>
              <a:t> </a:t>
            </a:r>
            <a:r>
              <a:rPr lang="en-IN" b="1" dirty="0" smtClean="0">
                <a:solidFill>
                  <a:schemeClr val="accent6">
                    <a:lumMod val="50000"/>
                  </a:schemeClr>
                </a:solidFill>
                <a:latin typeface="Lucida Sans" panose="020B0602030504020204" pitchFamily="34" charset="0"/>
                <a:sym typeface="Wingdings" panose="05000000000000000000" pitchFamily="2" charset="2"/>
              </a:rPr>
              <a:t>    ‘%xyz’ – </a:t>
            </a:r>
            <a:r>
              <a:rPr lang="en-IN" sz="2000" b="1" dirty="0" smtClean="0">
                <a:solidFill>
                  <a:schemeClr val="accent6">
                    <a:lumMod val="50000"/>
                  </a:schemeClr>
                </a:solidFill>
                <a:latin typeface="Lucida Sans" panose="020B0602030504020204" pitchFamily="34" charset="0"/>
                <a:sym typeface="Wingdings" panose="05000000000000000000" pitchFamily="2" charset="2"/>
              </a:rPr>
              <a:t>( Matches any string containing ‘xyz’ as a sub string )</a:t>
            </a:r>
          </a:p>
          <a:p>
            <a:pPr marL="0" indent="0">
              <a:buNone/>
            </a:pPr>
            <a:r>
              <a:rPr lang="en-IN" sz="2000" b="1" dirty="0">
                <a:solidFill>
                  <a:schemeClr val="accent6">
                    <a:lumMod val="50000"/>
                  </a:schemeClr>
                </a:solidFill>
                <a:latin typeface="Lucida Sans" panose="020B0602030504020204" pitchFamily="34" charset="0"/>
                <a:sym typeface="Wingdings" panose="05000000000000000000" pitchFamily="2" charset="2"/>
              </a:rPr>
              <a:t> </a:t>
            </a:r>
            <a:r>
              <a:rPr lang="en-IN" sz="2000" b="1" dirty="0" smtClean="0">
                <a:solidFill>
                  <a:schemeClr val="accent6">
                    <a:lumMod val="50000"/>
                  </a:schemeClr>
                </a:solidFill>
                <a:latin typeface="Lucida Sans" panose="020B0602030504020204" pitchFamily="34" charset="0"/>
                <a:sym typeface="Wingdings" panose="05000000000000000000" pitchFamily="2" charset="2"/>
              </a:rPr>
              <a:t>      ‘%xyz%’ –    ( Both )</a:t>
            </a:r>
          </a:p>
          <a:p>
            <a:pPr marL="0" indent="0">
              <a:buNone/>
            </a:pPr>
            <a:r>
              <a:rPr lang="en-IN" sz="2000" b="1" dirty="0">
                <a:solidFill>
                  <a:schemeClr val="accent6">
                    <a:lumMod val="50000"/>
                  </a:schemeClr>
                </a:solidFill>
                <a:latin typeface="Lucida Sans" panose="020B0602030504020204" pitchFamily="34" charset="0"/>
                <a:sym typeface="Wingdings" panose="05000000000000000000" pitchFamily="2" charset="2"/>
              </a:rPr>
              <a:t> </a:t>
            </a:r>
            <a:r>
              <a:rPr lang="en-IN" sz="2000" b="1" dirty="0" smtClean="0">
                <a:solidFill>
                  <a:schemeClr val="accent6">
                    <a:lumMod val="50000"/>
                  </a:schemeClr>
                </a:solidFill>
                <a:latin typeface="Lucida Sans" panose="020B0602030504020204" pitchFamily="34" charset="0"/>
                <a:sym typeface="Wingdings" panose="05000000000000000000" pitchFamily="2" charset="2"/>
              </a:rPr>
              <a:t>      “ || “ – ( Concatenation to join two strings )</a:t>
            </a:r>
          </a:p>
          <a:p>
            <a:pPr marL="0" indent="0">
              <a:buNone/>
            </a:pPr>
            <a:r>
              <a:rPr lang="en-IN" sz="2000" b="1" dirty="0">
                <a:solidFill>
                  <a:schemeClr val="accent6">
                    <a:lumMod val="50000"/>
                  </a:schemeClr>
                </a:solidFill>
                <a:latin typeface="Lucida Sans" panose="020B0602030504020204" pitchFamily="34" charset="0"/>
                <a:sym typeface="Wingdings" panose="05000000000000000000" pitchFamily="2" charset="2"/>
              </a:rPr>
              <a:t> </a:t>
            </a:r>
            <a:r>
              <a:rPr lang="en-IN" sz="2000" b="1" dirty="0" smtClean="0">
                <a:solidFill>
                  <a:schemeClr val="accent6">
                    <a:lumMod val="50000"/>
                  </a:schemeClr>
                </a:solidFill>
                <a:latin typeface="Lucida Sans" panose="020B0602030504020204" pitchFamily="34" charset="0"/>
                <a:sym typeface="Wingdings" panose="05000000000000000000" pitchFamily="2" charset="2"/>
              </a:rPr>
              <a:t>      “</a:t>
            </a:r>
            <a:r>
              <a:rPr lang="en-IN" sz="2000" b="1" dirty="0" err="1" smtClean="0">
                <a:solidFill>
                  <a:schemeClr val="accent6">
                    <a:lumMod val="50000"/>
                  </a:schemeClr>
                </a:solidFill>
                <a:latin typeface="Lucida Sans" panose="020B0602030504020204" pitchFamily="34" charset="0"/>
                <a:sym typeface="Wingdings" panose="05000000000000000000" pitchFamily="2" charset="2"/>
              </a:rPr>
              <a:t>viceversa</a:t>
            </a:r>
            <a:r>
              <a:rPr lang="en-IN" sz="2000" b="1" dirty="0" smtClean="0">
                <a:solidFill>
                  <a:schemeClr val="accent6">
                    <a:lumMod val="50000"/>
                  </a:schemeClr>
                </a:solidFill>
                <a:latin typeface="Lucida Sans" panose="020B0602030504020204" pitchFamily="34" charset="0"/>
                <a:sym typeface="Wingdings" panose="05000000000000000000" pitchFamily="2" charset="2"/>
              </a:rPr>
              <a:t>” – ( Used to convert Uppercase to Lowercase and </a:t>
            </a:r>
            <a:r>
              <a:rPr lang="en-IN" sz="2000" b="1" dirty="0" err="1" smtClean="0">
                <a:solidFill>
                  <a:schemeClr val="accent6">
                    <a:lumMod val="50000"/>
                  </a:schemeClr>
                </a:solidFill>
                <a:latin typeface="Lucida Sans" panose="020B0602030504020204" pitchFamily="34" charset="0"/>
                <a:sym typeface="Wingdings" panose="05000000000000000000" pitchFamily="2" charset="2"/>
              </a:rPr>
              <a:t>ViceVersa</a:t>
            </a:r>
            <a:r>
              <a:rPr lang="en-IN" sz="2000" b="1" dirty="0" smtClean="0">
                <a:solidFill>
                  <a:schemeClr val="accent6">
                    <a:lumMod val="50000"/>
                  </a:schemeClr>
                </a:solidFill>
                <a:latin typeface="Lucida Sans" panose="020B0602030504020204" pitchFamily="34" charset="0"/>
                <a:sym typeface="Wingdings" panose="05000000000000000000" pitchFamily="2" charset="2"/>
              </a:rPr>
              <a:t> )</a:t>
            </a:r>
            <a:endParaRPr lang="en-IN" sz="2000" b="1" dirty="0">
              <a:latin typeface="Lucida Sans" panose="020B0602030504020204" pitchFamily="34" charset="0"/>
            </a:endParaRPr>
          </a:p>
        </p:txBody>
      </p:sp>
      <p:sp>
        <p:nvSpPr>
          <p:cNvPr id="6" name="Down Arrow 5"/>
          <p:cNvSpPr/>
          <p:nvPr/>
        </p:nvSpPr>
        <p:spPr>
          <a:xfrm>
            <a:off x="6228521" y="702364"/>
            <a:ext cx="119269" cy="3313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07299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546" y="193182"/>
            <a:ext cx="11578108" cy="6478073"/>
          </a:xfrm>
        </p:spPr>
        <p:txBody>
          <a:bodyPr>
            <a:normAutofit lnSpcReduction="10000"/>
          </a:bodyPr>
          <a:lstStyle/>
          <a:p>
            <a:pPr marL="0" indent="0">
              <a:buNone/>
            </a:pPr>
            <a:r>
              <a:rPr lang="en-IN" dirty="0" smtClean="0"/>
              <a:t>10. </a:t>
            </a:r>
            <a:r>
              <a:rPr lang="en-IN" b="1" u="sng" dirty="0" smtClean="0">
                <a:solidFill>
                  <a:schemeClr val="accent4">
                    <a:lumMod val="50000"/>
                  </a:schemeClr>
                </a:solidFill>
              </a:rPr>
              <a:t>Ordered By Clause</a:t>
            </a:r>
            <a:r>
              <a:rPr lang="en-IN" dirty="0" smtClean="0"/>
              <a:t>:</a:t>
            </a:r>
          </a:p>
          <a:p>
            <a:pPr marL="0" indent="0">
              <a:buNone/>
            </a:pPr>
            <a:r>
              <a:rPr lang="en-IN" dirty="0"/>
              <a:t> </a:t>
            </a:r>
            <a:r>
              <a:rPr lang="en-IN" dirty="0" smtClean="0"/>
              <a:t>     </a:t>
            </a:r>
            <a:r>
              <a:rPr lang="en-IN" sz="3200" dirty="0" smtClean="0"/>
              <a:t>SELECT distinct customer-name</a:t>
            </a:r>
          </a:p>
          <a:p>
            <a:pPr marL="0" indent="0">
              <a:buNone/>
            </a:pPr>
            <a:r>
              <a:rPr lang="en-IN" sz="3200" dirty="0"/>
              <a:t> </a:t>
            </a:r>
            <a:r>
              <a:rPr lang="en-IN" sz="3200" dirty="0" smtClean="0"/>
              <a:t>     from borrower, loan</a:t>
            </a:r>
          </a:p>
          <a:p>
            <a:pPr marL="0" indent="0">
              <a:buNone/>
            </a:pPr>
            <a:r>
              <a:rPr lang="en-IN" sz="3200" dirty="0"/>
              <a:t> </a:t>
            </a:r>
            <a:r>
              <a:rPr lang="en-IN" sz="3200" dirty="0" smtClean="0"/>
              <a:t>     where </a:t>
            </a:r>
            <a:r>
              <a:rPr lang="en-IN" sz="3200" dirty="0" err="1" smtClean="0"/>
              <a:t>borrower.loan</a:t>
            </a:r>
            <a:r>
              <a:rPr lang="en-IN" sz="3200" dirty="0" smtClean="0"/>
              <a:t>-no = </a:t>
            </a:r>
            <a:r>
              <a:rPr lang="en-IN" sz="3200" dirty="0" err="1" smtClean="0"/>
              <a:t>loan.loan</a:t>
            </a:r>
            <a:r>
              <a:rPr lang="en-IN" sz="3200" dirty="0" smtClean="0"/>
              <a:t>-no and branch-name = ‘xyz’</a:t>
            </a:r>
          </a:p>
          <a:p>
            <a:pPr marL="0" indent="0">
              <a:buNone/>
            </a:pPr>
            <a:r>
              <a:rPr lang="en-IN" sz="3200" dirty="0"/>
              <a:t> </a:t>
            </a:r>
            <a:r>
              <a:rPr lang="en-IN" sz="3200" dirty="0" smtClean="0"/>
              <a:t>     </a:t>
            </a:r>
            <a:r>
              <a:rPr lang="en-IN" sz="3200" b="1" dirty="0" smtClean="0">
                <a:solidFill>
                  <a:srgbClr val="FF0000"/>
                </a:solidFill>
              </a:rPr>
              <a:t>Ordered by </a:t>
            </a:r>
            <a:r>
              <a:rPr lang="en-IN" sz="3200" dirty="0"/>
              <a:t>c</a:t>
            </a:r>
            <a:r>
              <a:rPr lang="en-IN" sz="3200" dirty="0" smtClean="0"/>
              <a:t>ustomer-name;</a:t>
            </a:r>
          </a:p>
          <a:p>
            <a:pPr marL="0" indent="0">
              <a:buNone/>
            </a:pPr>
            <a:endParaRPr lang="en-IN" dirty="0"/>
          </a:p>
          <a:p>
            <a:pPr marL="0" indent="0">
              <a:buNone/>
            </a:pPr>
            <a:r>
              <a:rPr lang="en-IN" dirty="0" smtClean="0"/>
              <a:t>( </a:t>
            </a:r>
            <a:r>
              <a:rPr lang="en-IN" b="1" dirty="0" smtClean="0">
                <a:solidFill>
                  <a:srgbClr val="FF0000"/>
                </a:solidFill>
              </a:rPr>
              <a:t>Ascending, Descending, Alphabetical</a:t>
            </a:r>
            <a:r>
              <a:rPr lang="en-IN" dirty="0" smtClean="0"/>
              <a:t>)</a:t>
            </a:r>
          </a:p>
          <a:p>
            <a:pPr marL="0" indent="0">
              <a:buNone/>
            </a:pPr>
            <a:r>
              <a:rPr lang="en-IN" dirty="0"/>
              <a:t> </a:t>
            </a:r>
            <a:r>
              <a:rPr lang="en-IN" dirty="0" smtClean="0"/>
              <a:t>                             </a:t>
            </a:r>
          </a:p>
          <a:p>
            <a:pPr marL="0" indent="0">
              <a:buNone/>
            </a:pPr>
            <a:r>
              <a:rPr lang="en-IN" dirty="0"/>
              <a:t> </a:t>
            </a:r>
            <a:r>
              <a:rPr lang="en-IN" dirty="0" smtClean="0"/>
              <a:t>                          {OR}</a:t>
            </a:r>
          </a:p>
          <a:p>
            <a:pPr marL="0" indent="0">
              <a:buNone/>
            </a:pPr>
            <a:r>
              <a:rPr lang="en-IN" sz="3600" i="1" dirty="0">
                <a:solidFill>
                  <a:schemeClr val="accent2">
                    <a:lumMod val="50000"/>
                  </a:schemeClr>
                </a:solidFill>
              </a:rPr>
              <a:t> </a:t>
            </a:r>
            <a:r>
              <a:rPr lang="en-IN" sz="3600" i="1" dirty="0" smtClean="0">
                <a:solidFill>
                  <a:schemeClr val="accent2">
                    <a:lumMod val="50000"/>
                  </a:schemeClr>
                </a:solidFill>
              </a:rPr>
              <a:t>  </a:t>
            </a:r>
          </a:p>
          <a:p>
            <a:pPr marL="0" indent="0">
              <a:buNone/>
            </a:pPr>
            <a:r>
              <a:rPr lang="en-IN" sz="3600" i="1" dirty="0">
                <a:solidFill>
                  <a:schemeClr val="accent2">
                    <a:lumMod val="50000"/>
                  </a:schemeClr>
                </a:solidFill>
              </a:rPr>
              <a:t> </a:t>
            </a:r>
            <a:r>
              <a:rPr lang="en-IN" sz="3600" i="1" dirty="0" smtClean="0">
                <a:solidFill>
                  <a:schemeClr val="accent2">
                    <a:lumMod val="50000"/>
                  </a:schemeClr>
                </a:solidFill>
              </a:rPr>
              <a:t>   SELECT * from loan </a:t>
            </a:r>
          </a:p>
          <a:p>
            <a:pPr marL="0" indent="0">
              <a:buNone/>
            </a:pPr>
            <a:r>
              <a:rPr lang="en-IN" sz="3600" i="1" dirty="0">
                <a:solidFill>
                  <a:schemeClr val="accent2">
                    <a:lumMod val="50000"/>
                  </a:schemeClr>
                </a:solidFill>
              </a:rPr>
              <a:t> </a:t>
            </a:r>
            <a:r>
              <a:rPr lang="en-IN" sz="3600" i="1" dirty="0" smtClean="0">
                <a:solidFill>
                  <a:schemeClr val="accent2">
                    <a:lumMod val="50000"/>
                  </a:schemeClr>
                </a:solidFill>
              </a:rPr>
              <a:t>  Order by amount </a:t>
            </a:r>
            <a:r>
              <a:rPr lang="en-IN" sz="3600" i="1" dirty="0" err="1" smtClean="0">
                <a:solidFill>
                  <a:srgbClr val="FF0000"/>
                </a:solidFill>
              </a:rPr>
              <a:t>Desc</a:t>
            </a:r>
            <a:r>
              <a:rPr lang="en-IN" sz="3600" i="1" dirty="0" smtClean="0">
                <a:solidFill>
                  <a:schemeClr val="accent2">
                    <a:lumMod val="50000"/>
                  </a:schemeClr>
                </a:solidFill>
              </a:rPr>
              <a:t>, loan-no </a:t>
            </a:r>
            <a:r>
              <a:rPr lang="en-IN" sz="3600" i="1" dirty="0" err="1" smtClean="0">
                <a:solidFill>
                  <a:srgbClr val="FF0000"/>
                </a:solidFill>
              </a:rPr>
              <a:t>Asc</a:t>
            </a:r>
            <a:r>
              <a:rPr lang="en-IN" sz="3600" i="1" dirty="0" smtClean="0">
                <a:solidFill>
                  <a:schemeClr val="accent2">
                    <a:lumMod val="50000"/>
                  </a:schemeClr>
                </a:solidFill>
              </a:rPr>
              <a:t>;</a:t>
            </a:r>
          </a:p>
        </p:txBody>
      </p:sp>
      <p:sp>
        <p:nvSpPr>
          <p:cNvPr id="4" name="Down Arrow 3"/>
          <p:cNvSpPr/>
          <p:nvPr/>
        </p:nvSpPr>
        <p:spPr>
          <a:xfrm>
            <a:off x="1609858" y="2678806"/>
            <a:ext cx="309093" cy="6053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022497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911" y="0"/>
            <a:ext cx="11900078" cy="6176963"/>
          </a:xfrm>
        </p:spPr>
        <p:txBody>
          <a:bodyPr>
            <a:normAutofit fontScale="92500"/>
          </a:bodyPr>
          <a:lstStyle/>
          <a:p>
            <a:pPr marL="0" indent="0">
              <a:buNone/>
            </a:pPr>
            <a:r>
              <a:rPr lang="en-IN" dirty="0" smtClean="0"/>
              <a:t>11. </a:t>
            </a:r>
            <a:r>
              <a:rPr lang="en-IN" b="1" u="sng" dirty="0" smtClean="0">
                <a:solidFill>
                  <a:schemeClr val="accent4">
                    <a:lumMod val="50000"/>
                  </a:schemeClr>
                </a:solidFill>
              </a:rPr>
              <a:t>SET Operation </a:t>
            </a:r>
            <a:r>
              <a:rPr lang="en-IN" dirty="0" smtClean="0"/>
              <a:t>: ( </a:t>
            </a:r>
            <a:r>
              <a:rPr lang="en-IN" b="1" dirty="0" smtClean="0">
                <a:solidFill>
                  <a:srgbClr val="FF0000"/>
                </a:solidFill>
              </a:rPr>
              <a:t>UNION , INTERSECTION , EXCEPT </a:t>
            </a:r>
            <a:r>
              <a:rPr lang="en-IN" dirty="0" smtClean="0"/>
              <a:t>) ( Used based on Relational Algebra Operations )</a:t>
            </a:r>
          </a:p>
          <a:p>
            <a:pPr marL="0" indent="0">
              <a:buNone/>
            </a:pPr>
            <a:r>
              <a:rPr lang="en-IN" u="sng" dirty="0" smtClean="0"/>
              <a:t>Examples </a:t>
            </a:r>
            <a:r>
              <a:rPr lang="en-IN" dirty="0" smtClean="0"/>
              <a:t>:</a:t>
            </a:r>
          </a:p>
          <a:p>
            <a:pPr marL="0" indent="0">
              <a:lnSpc>
                <a:spcPct val="200000"/>
              </a:lnSpc>
              <a:buNone/>
            </a:pPr>
            <a:r>
              <a:rPr lang="en-IN" sz="2400" dirty="0" err="1" smtClean="0"/>
              <a:t>i</a:t>
            </a:r>
            <a:r>
              <a:rPr lang="en-IN" sz="2400" dirty="0" smtClean="0"/>
              <a:t>. </a:t>
            </a:r>
            <a:r>
              <a:rPr lang="en-IN" sz="2200" dirty="0" smtClean="0"/>
              <a:t>(SELECT customer-name From depositor) </a:t>
            </a:r>
            <a:r>
              <a:rPr lang="en-IN" sz="2200" b="1" dirty="0" smtClean="0">
                <a:solidFill>
                  <a:srgbClr val="FF0000"/>
                </a:solidFill>
              </a:rPr>
              <a:t>UNION</a:t>
            </a:r>
            <a:r>
              <a:rPr lang="en-IN" sz="2200" dirty="0"/>
              <a:t> </a:t>
            </a:r>
            <a:r>
              <a:rPr lang="en-IN" sz="2200" dirty="0" smtClean="0"/>
              <a:t>(SELECT customer-name From borrower);</a:t>
            </a:r>
          </a:p>
          <a:p>
            <a:pPr marL="0" lvl="0" indent="0">
              <a:lnSpc>
                <a:spcPct val="200000"/>
              </a:lnSpc>
              <a:buNone/>
            </a:pPr>
            <a:r>
              <a:rPr lang="en-IN" sz="2200" dirty="0" smtClean="0">
                <a:solidFill>
                  <a:prstClr val="black"/>
                </a:solidFill>
              </a:rPr>
              <a:t>ii. (SELECT </a:t>
            </a:r>
            <a:r>
              <a:rPr lang="en-IN" sz="2200" dirty="0">
                <a:solidFill>
                  <a:prstClr val="black"/>
                </a:solidFill>
              </a:rPr>
              <a:t>customer-name From depositor) </a:t>
            </a:r>
            <a:r>
              <a:rPr lang="en-IN" sz="2200" b="1" dirty="0" smtClean="0">
                <a:solidFill>
                  <a:srgbClr val="FF0000"/>
                </a:solidFill>
              </a:rPr>
              <a:t>UNION ALL </a:t>
            </a:r>
            <a:r>
              <a:rPr lang="en-IN" sz="2200" dirty="0">
                <a:solidFill>
                  <a:prstClr val="black"/>
                </a:solidFill>
              </a:rPr>
              <a:t>(SELECT customer-name From borrower);</a:t>
            </a:r>
          </a:p>
          <a:p>
            <a:pPr marL="0" lvl="0" indent="0">
              <a:lnSpc>
                <a:spcPct val="200000"/>
              </a:lnSpc>
              <a:buNone/>
            </a:pPr>
            <a:r>
              <a:rPr lang="en-IN" sz="2200" dirty="0" smtClean="0">
                <a:solidFill>
                  <a:prstClr val="black"/>
                </a:solidFill>
              </a:rPr>
              <a:t>iii. (SELECT </a:t>
            </a:r>
            <a:r>
              <a:rPr lang="en-IN" sz="2200" dirty="0">
                <a:solidFill>
                  <a:prstClr val="black"/>
                </a:solidFill>
              </a:rPr>
              <a:t>customer-name From depositor) </a:t>
            </a:r>
            <a:r>
              <a:rPr lang="en-IN" sz="2200" b="1" dirty="0" smtClean="0">
                <a:solidFill>
                  <a:srgbClr val="FF0000"/>
                </a:solidFill>
              </a:rPr>
              <a:t>INTERSECTION</a:t>
            </a:r>
            <a:r>
              <a:rPr lang="en-IN" sz="2200" dirty="0" smtClean="0">
                <a:solidFill>
                  <a:prstClr val="black"/>
                </a:solidFill>
              </a:rPr>
              <a:t> (SELECT </a:t>
            </a:r>
            <a:r>
              <a:rPr lang="en-IN" sz="2200" dirty="0">
                <a:solidFill>
                  <a:prstClr val="black"/>
                </a:solidFill>
              </a:rPr>
              <a:t>customer-name From borrower);</a:t>
            </a:r>
          </a:p>
          <a:p>
            <a:pPr marL="0" lvl="0" indent="0">
              <a:lnSpc>
                <a:spcPct val="200000"/>
              </a:lnSpc>
              <a:buNone/>
            </a:pPr>
            <a:r>
              <a:rPr lang="en-IN" sz="2200" dirty="0" smtClean="0">
                <a:solidFill>
                  <a:prstClr val="black"/>
                </a:solidFill>
              </a:rPr>
              <a:t>iv. (SELECT </a:t>
            </a:r>
            <a:r>
              <a:rPr lang="en-IN" sz="2200" dirty="0">
                <a:solidFill>
                  <a:prstClr val="black"/>
                </a:solidFill>
              </a:rPr>
              <a:t>customer-name From depositor) </a:t>
            </a:r>
            <a:r>
              <a:rPr lang="en-IN" sz="2200" b="1" dirty="0" smtClean="0">
                <a:solidFill>
                  <a:srgbClr val="FF0000"/>
                </a:solidFill>
              </a:rPr>
              <a:t>INTERSECTION AL</a:t>
            </a:r>
            <a:r>
              <a:rPr lang="en-IN" sz="2200" dirty="0" smtClean="0">
                <a:solidFill>
                  <a:srgbClr val="FF0000"/>
                </a:solidFill>
              </a:rPr>
              <a:t>L</a:t>
            </a:r>
            <a:r>
              <a:rPr lang="en-IN" sz="2200" dirty="0" smtClean="0">
                <a:solidFill>
                  <a:prstClr val="black"/>
                </a:solidFill>
              </a:rPr>
              <a:t> (SELECT </a:t>
            </a:r>
            <a:r>
              <a:rPr lang="en-IN" sz="2200" dirty="0">
                <a:solidFill>
                  <a:prstClr val="black"/>
                </a:solidFill>
              </a:rPr>
              <a:t>customer-name From borrower);</a:t>
            </a:r>
          </a:p>
          <a:p>
            <a:pPr marL="0" lvl="0" indent="0">
              <a:lnSpc>
                <a:spcPct val="200000"/>
              </a:lnSpc>
              <a:buNone/>
            </a:pPr>
            <a:r>
              <a:rPr lang="en-IN" sz="2200" dirty="0" smtClean="0">
                <a:solidFill>
                  <a:prstClr val="black"/>
                </a:solidFill>
              </a:rPr>
              <a:t>v. (SELECT </a:t>
            </a:r>
            <a:r>
              <a:rPr lang="en-IN" sz="2200" dirty="0">
                <a:solidFill>
                  <a:prstClr val="black"/>
                </a:solidFill>
              </a:rPr>
              <a:t>customer-name From depositor) </a:t>
            </a:r>
            <a:r>
              <a:rPr lang="en-IN" sz="2200" b="1" dirty="0" smtClean="0">
                <a:solidFill>
                  <a:srgbClr val="FF0000"/>
                </a:solidFill>
              </a:rPr>
              <a:t>EXCEPT</a:t>
            </a:r>
            <a:r>
              <a:rPr lang="en-IN" sz="2200" dirty="0" smtClean="0">
                <a:solidFill>
                  <a:prstClr val="black"/>
                </a:solidFill>
              </a:rPr>
              <a:t> </a:t>
            </a:r>
            <a:r>
              <a:rPr lang="en-IN" sz="2200" dirty="0">
                <a:solidFill>
                  <a:prstClr val="black"/>
                </a:solidFill>
              </a:rPr>
              <a:t>(SELECT customer-name From borrower);</a:t>
            </a:r>
          </a:p>
          <a:p>
            <a:pPr marL="0" lvl="0" indent="0">
              <a:lnSpc>
                <a:spcPct val="200000"/>
              </a:lnSpc>
              <a:buNone/>
            </a:pPr>
            <a:r>
              <a:rPr lang="en-IN" sz="2200" dirty="0" smtClean="0">
                <a:solidFill>
                  <a:prstClr val="black"/>
                </a:solidFill>
              </a:rPr>
              <a:t>vi. (SELECT </a:t>
            </a:r>
            <a:r>
              <a:rPr lang="en-IN" sz="2200" dirty="0">
                <a:solidFill>
                  <a:prstClr val="black"/>
                </a:solidFill>
              </a:rPr>
              <a:t>customer-name From depositor) </a:t>
            </a:r>
            <a:r>
              <a:rPr lang="en-IN" sz="2200" b="1" dirty="0" smtClean="0">
                <a:solidFill>
                  <a:srgbClr val="FF0000"/>
                </a:solidFill>
              </a:rPr>
              <a:t>EXCEPT ALL </a:t>
            </a:r>
            <a:r>
              <a:rPr lang="en-IN" sz="2200" dirty="0">
                <a:solidFill>
                  <a:prstClr val="black"/>
                </a:solidFill>
              </a:rPr>
              <a:t>(SELECT customer-name From borrower</a:t>
            </a:r>
            <a:r>
              <a:rPr lang="en-IN" sz="2200" dirty="0" smtClean="0">
                <a:solidFill>
                  <a:prstClr val="black"/>
                </a:solidFill>
              </a:rPr>
              <a:t>);</a:t>
            </a:r>
            <a:endParaRPr lang="en-IN" sz="2200" dirty="0">
              <a:solidFill>
                <a:prstClr val="black"/>
              </a:solidFill>
            </a:endParaRPr>
          </a:p>
        </p:txBody>
      </p:sp>
    </p:spTree>
    <p:extLst>
      <p:ext uri="{BB962C8B-B14F-4D97-AF65-F5344CB8AC3E}">
        <p14:creationId xmlns:p14="http://schemas.microsoft.com/office/powerpoint/2010/main" val="23518672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25" y="193182"/>
            <a:ext cx="11848564" cy="6664818"/>
          </a:xfrm>
        </p:spPr>
        <p:txBody>
          <a:bodyPr>
            <a:normAutofit fontScale="47500" lnSpcReduction="20000"/>
          </a:bodyPr>
          <a:lstStyle/>
          <a:p>
            <a:pPr marL="0" indent="0">
              <a:buNone/>
            </a:pPr>
            <a:r>
              <a:rPr lang="en-IN" sz="5900" dirty="0" smtClean="0"/>
              <a:t>12.</a:t>
            </a:r>
            <a:r>
              <a:rPr lang="en-IN" sz="4400" dirty="0" smtClean="0"/>
              <a:t> </a:t>
            </a:r>
            <a:r>
              <a:rPr lang="en-IN" sz="5900" b="1" u="sng" dirty="0" smtClean="0">
                <a:solidFill>
                  <a:schemeClr val="accent4">
                    <a:lumMod val="50000"/>
                  </a:schemeClr>
                </a:solidFill>
              </a:rPr>
              <a:t>Aggregate Functions </a:t>
            </a:r>
            <a:r>
              <a:rPr lang="en-IN" sz="5900" dirty="0" smtClean="0"/>
              <a:t>: </a:t>
            </a:r>
            <a:r>
              <a:rPr lang="en-IN" sz="5900" b="1" dirty="0" smtClean="0">
                <a:solidFill>
                  <a:srgbClr val="FF0000"/>
                </a:solidFill>
              </a:rPr>
              <a:t>MIN, MAX , AVG , SUM , COUNT</a:t>
            </a:r>
          </a:p>
          <a:p>
            <a:pPr marL="0" indent="0">
              <a:buNone/>
            </a:pPr>
            <a:endParaRPr lang="en-IN" b="1" dirty="0" smtClean="0">
              <a:solidFill>
                <a:srgbClr val="C00000"/>
              </a:solidFill>
            </a:endParaRPr>
          </a:p>
          <a:p>
            <a:pPr marL="0" indent="0">
              <a:buNone/>
            </a:pPr>
            <a:r>
              <a:rPr lang="en-IN" sz="4200" b="1" dirty="0" smtClean="0">
                <a:solidFill>
                  <a:srgbClr val="C00000"/>
                </a:solidFill>
              </a:rPr>
              <a:t>Examples</a:t>
            </a:r>
            <a:r>
              <a:rPr lang="en-IN" sz="4200" dirty="0" smtClean="0">
                <a:solidFill>
                  <a:srgbClr val="7030A0"/>
                </a:solidFill>
              </a:rPr>
              <a:t> :</a:t>
            </a:r>
          </a:p>
          <a:p>
            <a:pPr>
              <a:lnSpc>
                <a:spcPct val="120000"/>
              </a:lnSpc>
              <a:buFontTx/>
              <a:buChar char="-"/>
            </a:pPr>
            <a:r>
              <a:rPr lang="en-IN" sz="4200" dirty="0" smtClean="0">
                <a:solidFill>
                  <a:srgbClr val="7030A0"/>
                </a:solidFill>
              </a:rPr>
              <a:t>SELECT </a:t>
            </a:r>
            <a:r>
              <a:rPr lang="en-IN" sz="4200" b="1" dirty="0" err="1" smtClean="0">
                <a:solidFill>
                  <a:srgbClr val="FF0000"/>
                </a:solidFill>
              </a:rPr>
              <a:t>Avg</a:t>
            </a:r>
            <a:r>
              <a:rPr lang="en-IN" sz="4200" dirty="0" smtClean="0">
                <a:solidFill>
                  <a:srgbClr val="7030A0"/>
                </a:solidFill>
              </a:rPr>
              <a:t>(balance)</a:t>
            </a:r>
          </a:p>
          <a:p>
            <a:pPr marL="0" indent="0">
              <a:lnSpc>
                <a:spcPct val="120000"/>
              </a:lnSpc>
              <a:buNone/>
            </a:pPr>
            <a:r>
              <a:rPr lang="en-IN" sz="4200" dirty="0">
                <a:solidFill>
                  <a:srgbClr val="7030A0"/>
                </a:solidFill>
              </a:rPr>
              <a:t> </a:t>
            </a:r>
            <a:r>
              <a:rPr lang="en-IN" sz="4200" dirty="0" smtClean="0">
                <a:solidFill>
                  <a:srgbClr val="7030A0"/>
                </a:solidFill>
              </a:rPr>
              <a:t>  from account</a:t>
            </a:r>
          </a:p>
          <a:p>
            <a:pPr marL="0" indent="0">
              <a:lnSpc>
                <a:spcPct val="120000"/>
              </a:lnSpc>
              <a:buNone/>
            </a:pPr>
            <a:r>
              <a:rPr lang="en-IN" sz="4200" dirty="0">
                <a:solidFill>
                  <a:srgbClr val="7030A0"/>
                </a:solidFill>
              </a:rPr>
              <a:t> </a:t>
            </a:r>
            <a:r>
              <a:rPr lang="en-IN" sz="4200" dirty="0" smtClean="0">
                <a:solidFill>
                  <a:srgbClr val="7030A0"/>
                </a:solidFill>
              </a:rPr>
              <a:t> Where branch-name = ‘xyz’;</a:t>
            </a:r>
          </a:p>
          <a:p>
            <a:pPr marL="0" indent="0">
              <a:lnSpc>
                <a:spcPct val="120000"/>
              </a:lnSpc>
              <a:buNone/>
            </a:pPr>
            <a:r>
              <a:rPr lang="en-IN" sz="5100" dirty="0" smtClean="0"/>
              <a:t>13. </a:t>
            </a:r>
            <a:r>
              <a:rPr lang="en-IN" sz="5100" b="1" u="sng" dirty="0" smtClean="0">
                <a:solidFill>
                  <a:schemeClr val="accent4">
                    <a:lumMod val="50000"/>
                  </a:schemeClr>
                </a:solidFill>
              </a:rPr>
              <a:t>Group By Clause</a:t>
            </a:r>
            <a:r>
              <a:rPr lang="en-IN" sz="5100" dirty="0" smtClean="0"/>
              <a:t>:</a:t>
            </a:r>
            <a:r>
              <a:rPr lang="en-IN" sz="5100" dirty="0" smtClean="0">
                <a:solidFill>
                  <a:srgbClr val="7030A0"/>
                </a:solidFill>
              </a:rPr>
              <a:t> </a:t>
            </a:r>
          </a:p>
          <a:p>
            <a:pPr marL="0" indent="0">
              <a:lnSpc>
                <a:spcPct val="120000"/>
              </a:lnSpc>
              <a:buNone/>
            </a:pPr>
            <a:r>
              <a:rPr lang="en-IN" sz="3800" dirty="0">
                <a:solidFill>
                  <a:srgbClr val="7030A0"/>
                </a:solidFill>
              </a:rPr>
              <a:t> </a:t>
            </a:r>
            <a:r>
              <a:rPr lang="en-IN" sz="3800" dirty="0" smtClean="0">
                <a:solidFill>
                  <a:srgbClr val="7030A0"/>
                </a:solidFill>
              </a:rPr>
              <a:t>     SELECT branch-name, </a:t>
            </a:r>
            <a:r>
              <a:rPr lang="en-IN" sz="3800" dirty="0" err="1" smtClean="0">
                <a:solidFill>
                  <a:srgbClr val="7030A0"/>
                </a:solidFill>
              </a:rPr>
              <a:t>Avg</a:t>
            </a:r>
            <a:r>
              <a:rPr lang="en-IN" sz="3800" dirty="0" smtClean="0">
                <a:solidFill>
                  <a:srgbClr val="7030A0"/>
                </a:solidFill>
              </a:rPr>
              <a:t>(balance) </a:t>
            </a:r>
          </a:p>
          <a:p>
            <a:pPr marL="0" indent="0">
              <a:lnSpc>
                <a:spcPct val="120000"/>
              </a:lnSpc>
              <a:buNone/>
            </a:pPr>
            <a:r>
              <a:rPr lang="en-IN" sz="3800" dirty="0">
                <a:solidFill>
                  <a:srgbClr val="7030A0"/>
                </a:solidFill>
              </a:rPr>
              <a:t> </a:t>
            </a:r>
            <a:r>
              <a:rPr lang="en-IN" sz="3800" dirty="0" smtClean="0">
                <a:solidFill>
                  <a:srgbClr val="7030A0"/>
                </a:solidFill>
              </a:rPr>
              <a:t>     from account</a:t>
            </a:r>
          </a:p>
          <a:p>
            <a:pPr marL="0" indent="0">
              <a:lnSpc>
                <a:spcPct val="120000"/>
              </a:lnSpc>
              <a:buNone/>
            </a:pPr>
            <a:r>
              <a:rPr lang="en-IN" sz="3800" dirty="0">
                <a:solidFill>
                  <a:srgbClr val="7030A0"/>
                </a:solidFill>
              </a:rPr>
              <a:t> </a:t>
            </a:r>
            <a:r>
              <a:rPr lang="en-IN" sz="3800" dirty="0" smtClean="0">
                <a:solidFill>
                  <a:srgbClr val="7030A0"/>
                </a:solidFill>
              </a:rPr>
              <a:t>   </a:t>
            </a:r>
            <a:r>
              <a:rPr lang="en-IN" sz="3800" b="1" dirty="0" smtClean="0">
                <a:solidFill>
                  <a:srgbClr val="FF0000"/>
                </a:solidFill>
              </a:rPr>
              <a:t>group by </a:t>
            </a:r>
            <a:r>
              <a:rPr lang="en-IN" sz="3800" dirty="0" smtClean="0">
                <a:solidFill>
                  <a:srgbClr val="7030A0"/>
                </a:solidFill>
              </a:rPr>
              <a:t>branch-name</a:t>
            </a:r>
            <a:r>
              <a:rPr lang="en-IN" sz="3800" b="1" dirty="0" smtClean="0">
                <a:solidFill>
                  <a:srgbClr val="FF0000"/>
                </a:solidFill>
              </a:rPr>
              <a:t> ;</a:t>
            </a:r>
          </a:p>
          <a:p>
            <a:pPr marL="0" indent="0">
              <a:lnSpc>
                <a:spcPct val="120000"/>
              </a:lnSpc>
              <a:buNone/>
            </a:pPr>
            <a:r>
              <a:rPr lang="en-IN" sz="5100" dirty="0" smtClean="0"/>
              <a:t>14.</a:t>
            </a:r>
            <a:r>
              <a:rPr lang="en-IN" sz="5100" b="1" dirty="0" smtClean="0">
                <a:solidFill>
                  <a:srgbClr val="FF0000"/>
                </a:solidFill>
              </a:rPr>
              <a:t> </a:t>
            </a:r>
            <a:r>
              <a:rPr lang="en-IN" sz="5100" b="1" u="sng" dirty="0" smtClean="0">
                <a:solidFill>
                  <a:schemeClr val="accent4">
                    <a:lumMod val="50000"/>
                  </a:schemeClr>
                </a:solidFill>
              </a:rPr>
              <a:t>Having Clause</a:t>
            </a:r>
            <a:r>
              <a:rPr lang="en-IN" sz="5100" b="1" dirty="0" smtClean="0">
                <a:solidFill>
                  <a:schemeClr val="accent4">
                    <a:lumMod val="50000"/>
                  </a:schemeClr>
                </a:solidFill>
              </a:rPr>
              <a:t>:</a:t>
            </a:r>
          </a:p>
          <a:p>
            <a:pPr marL="0" lvl="0" indent="0">
              <a:lnSpc>
                <a:spcPct val="120000"/>
              </a:lnSpc>
              <a:buNone/>
            </a:pPr>
            <a:r>
              <a:rPr lang="en-IN" sz="3800" b="1" dirty="0">
                <a:solidFill>
                  <a:schemeClr val="accent4">
                    <a:lumMod val="50000"/>
                  </a:schemeClr>
                </a:solidFill>
              </a:rPr>
              <a:t> </a:t>
            </a:r>
            <a:r>
              <a:rPr lang="en-IN" sz="3800" b="1" dirty="0" smtClean="0">
                <a:solidFill>
                  <a:schemeClr val="accent4">
                    <a:lumMod val="50000"/>
                  </a:schemeClr>
                </a:solidFill>
              </a:rPr>
              <a:t>     </a:t>
            </a:r>
            <a:r>
              <a:rPr lang="en-IN" sz="3800" dirty="0" smtClean="0">
                <a:solidFill>
                  <a:srgbClr val="7030A0"/>
                </a:solidFill>
              </a:rPr>
              <a:t>SELECT </a:t>
            </a:r>
            <a:r>
              <a:rPr lang="en-IN" sz="3800" dirty="0">
                <a:solidFill>
                  <a:srgbClr val="7030A0"/>
                </a:solidFill>
              </a:rPr>
              <a:t>branch-name, </a:t>
            </a:r>
            <a:r>
              <a:rPr lang="en-IN" sz="3800" dirty="0" err="1">
                <a:solidFill>
                  <a:srgbClr val="7030A0"/>
                </a:solidFill>
              </a:rPr>
              <a:t>Avg</a:t>
            </a:r>
            <a:r>
              <a:rPr lang="en-IN" sz="3800" dirty="0">
                <a:solidFill>
                  <a:srgbClr val="7030A0"/>
                </a:solidFill>
              </a:rPr>
              <a:t>(balance) </a:t>
            </a:r>
          </a:p>
          <a:p>
            <a:pPr marL="0" lvl="0" indent="0">
              <a:lnSpc>
                <a:spcPct val="120000"/>
              </a:lnSpc>
              <a:buNone/>
            </a:pPr>
            <a:r>
              <a:rPr lang="en-IN" sz="3800" dirty="0">
                <a:solidFill>
                  <a:srgbClr val="7030A0"/>
                </a:solidFill>
              </a:rPr>
              <a:t>      from account</a:t>
            </a:r>
          </a:p>
          <a:p>
            <a:pPr marL="0" lvl="0" indent="0">
              <a:lnSpc>
                <a:spcPct val="120000"/>
              </a:lnSpc>
              <a:buNone/>
            </a:pPr>
            <a:r>
              <a:rPr lang="en-IN" sz="3800" dirty="0">
                <a:solidFill>
                  <a:srgbClr val="7030A0"/>
                </a:solidFill>
              </a:rPr>
              <a:t>      group by branch-name</a:t>
            </a:r>
            <a:r>
              <a:rPr lang="en-IN" sz="3800" b="1" dirty="0">
                <a:solidFill>
                  <a:srgbClr val="FF0000"/>
                </a:solidFill>
              </a:rPr>
              <a:t> </a:t>
            </a:r>
            <a:endParaRPr lang="en-IN" sz="3800" b="1" dirty="0" smtClean="0">
              <a:solidFill>
                <a:srgbClr val="FF0000"/>
              </a:solidFill>
            </a:endParaRPr>
          </a:p>
          <a:p>
            <a:pPr marL="0" lvl="0" indent="0">
              <a:lnSpc>
                <a:spcPct val="120000"/>
              </a:lnSpc>
              <a:buNone/>
            </a:pPr>
            <a:r>
              <a:rPr lang="en-IN" sz="3800" b="1" dirty="0">
                <a:solidFill>
                  <a:srgbClr val="FF0000"/>
                </a:solidFill>
              </a:rPr>
              <a:t> </a:t>
            </a:r>
            <a:r>
              <a:rPr lang="en-IN" sz="3800" b="1" dirty="0" smtClean="0">
                <a:solidFill>
                  <a:srgbClr val="FF0000"/>
                </a:solidFill>
              </a:rPr>
              <a:t>     having </a:t>
            </a:r>
            <a:r>
              <a:rPr lang="en-IN" sz="3800" b="1" dirty="0" err="1" smtClean="0">
                <a:solidFill>
                  <a:srgbClr val="7030A0"/>
                </a:solidFill>
              </a:rPr>
              <a:t>avg</a:t>
            </a:r>
            <a:r>
              <a:rPr lang="en-IN" sz="3800" b="1" dirty="0" smtClean="0">
                <a:solidFill>
                  <a:srgbClr val="7030A0"/>
                </a:solidFill>
              </a:rPr>
              <a:t>(balance) &gt; 12000 </a:t>
            </a:r>
            <a:r>
              <a:rPr lang="en-IN" sz="3800" b="1" dirty="0" smtClean="0">
                <a:solidFill>
                  <a:srgbClr val="FF0000"/>
                </a:solidFill>
              </a:rPr>
              <a:t>;</a:t>
            </a:r>
            <a:endParaRPr lang="en-IN" sz="3800" b="1" dirty="0">
              <a:solidFill>
                <a:srgbClr val="FF0000"/>
              </a:solidFill>
            </a:endParaRPr>
          </a:p>
          <a:p>
            <a:pPr marL="0" indent="0">
              <a:buNone/>
            </a:pPr>
            <a:endParaRPr lang="en-IN" b="1" dirty="0" smtClean="0">
              <a:solidFill>
                <a:schemeClr val="accent4">
                  <a:lumMod val="50000"/>
                </a:schemeClr>
              </a:solidFill>
            </a:endParaRPr>
          </a:p>
          <a:p>
            <a:pPr marL="0" indent="0">
              <a:buNone/>
            </a:pPr>
            <a:r>
              <a:rPr lang="en-IN" b="1" dirty="0">
                <a:solidFill>
                  <a:schemeClr val="accent4">
                    <a:lumMod val="50000"/>
                  </a:schemeClr>
                </a:solidFill>
              </a:rPr>
              <a:t> </a:t>
            </a:r>
            <a:r>
              <a:rPr lang="en-IN" b="1" dirty="0" smtClean="0">
                <a:solidFill>
                  <a:schemeClr val="accent4">
                    <a:lumMod val="50000"/>
                  </a:schemeClr>
                </a:solidFill>
              </a:rPr>
              <a:t>     </a:t>
            </a:r>
          </a:p>
          <a:p>
            <a:pPr marL="0" indent="0">
              <a:buNone/>
            </a:pPr>
            <a:endParaRPr lang="en-IN" u="sng" dirty="0">
              <a:solidFill>
                <a:srgbClr val="7030A0"/>
              </a:solidFill>
            </a:endParaRPr>
          </a:p>
        </p:txBody>
      </p:sp>
    </p:spTree>
    <p:extLst>
      <p:ext uri="{BB962C8B-B14F-4D97-AF65-F5344CB8AC3E}">
        <p14:creationId xmlns:p14="http://schemas.microsoft.com/office/powerpoint/2010/main" val="9604738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335" y="180304"/>
            <a:ext cx="11629623" cy="6677696"/>
          </a:xfrm>
        </p:spPr>
        <p:txBody>
          <a:bodyPr>
            <a:normAutofit fontScale="85000" lnSpcReduction="20000"/>
          </a:bodyPr>
          <a:lstStyle/>
          <a:p>
            <a:pPr marL="0" indent="0">
              <a:buNone/>
            </a:pPr>
            <a:r>
              <a:rPr lang="en-IN" dirty="0" smtClean="0"/>
              <a:t>15. </a:t>
            </a:r>
            <a:r>
              <a:rPr lang="en-IN" b="1" u="sng" dirty="0" smtClean="0">
                <a:solidFill>
                  <a:schemeClr val="accent4">
                    <a:lumMod val="50000"/>
                  </a:schemeClr>
                </a:solidFill>
              </a:rPr>
              <a:t>NULL Values :</a:t>
            </a:r>
            <a:r>
              <a:rPr lang="en-IN" dirty="0" smtClean="0"/>
              <a:t>  It indicates the absence of information about the value of an attribute. Null Signifies an unknown value or that a value does not exist.</a:t>
            </a:r>
          </a:p>
          <a:p>
            <a:pPr marL="0" indent="0">
              <a:buNone/>
            </a:pPr>
            <a:r>
              <a:rPr lang="en-IN" dirty="0" smtClean="0">
                <a:solidFill>
                  <a:srgbClr val="7030A0"/>
                </a:solidFill>
              </a:rPr>
              <a:t>Example :</a:t>
            </a:r>
          </a:p>
          <a:p>
            <a:pPr marL="0" indent="0">
              <a:buNone/>
            </a:pPr>
            <a:r>
              <a:rPr lang="en-IN" dirty="0" smtClean="0">
                <a:solidFill>
                  <a:srgbClr val="0070C0"/>
                </a:solidFill>
              </a:rPr>
              <a:t>SELECT loan-no</a:t>
            </a:r>
          </a:p>
          <a:p>
            <a:pPr marL="0" indent="0">
              <a:buNone/>
            </a:pPr>
            <a:r>
              <a:rPr lang="en-IN" dirty="0" smtClean="0">
                <a:solidFill>
                  <a:srgbClr val="0070C0"/>
                </a:solidFill>
              </a:rPr>
              <a:t>From loan</a:t>
            </a:r>
          </a:p>
          <a:p>
            <a:pPr marL="0" indent="0">
              <a:buNone/>
            </a:pPr>
            <a:r>
              <a:rPr lang="en-IN" dirty="0" smtClean="0">
                <a:solidFill>
                  <a:srgbClr val="0070C0"/>
                </a:solidFill>
              </a:rPr>
              <a:t>Where amount is </a:t>
            </a:r>
            <a:r>
              <a:rPr lang="en-IN" b="1" dirty="0" smtClean="0">
                <a:solidFill>
                  <a:srgbClr val="FF0000"/>
                </a:solidFill>
              </a:rPr>
              <a:t>NULL</a:t>
            </a:r>
            <a:r>
              <a:rPr lang="en-IN" dirty="0" smtClean="0">
                <a:solidFill>
                  <a:srgbClr val="0070C0"/>
                </a:solidFill>
              </a:rPr>
              <a:t> </a:t>
            </a:r>
            <a:r>
              <a:rPr lang="en-IN" dirty="0" smtClean="0"/>
              <a:t>; </a:t>
            </a:r>
            <a:endParaRPr lang="en-IN" dirty="0"/>
          </a:p>
          <a:p>
            <a:pPr marL="0" indent="0">
              <a:buNone/>
            </a:pPr>
            <a:r>
              <a:rPr lang="en-IN" b="1" u="sng" dirty="0" smtClean="0">
                <a:solidFill>
                  <a:schemeClr val="accent6">
                    <a:lumMod val="50000"/>
                  </a:schemeClr>
                </a:solidFill>
              </a:rPr>
              <a:t>NOTE</a:t>
            </a:r>
            <a:r>
              <a:rPr lang="en-IN" dirty="0" smtClean="0"/>
              <a:t> : </a:t>
            </a:r>
            <a:r>
              <a:rPr lang="en-IN" i="1" dirty="0" smtClean="0">
                <a:solidFill>
                  <a:srgbClr val="C00000"/>
                </a:solidFill>
              </a:rPr>
              <a:t>the result of any arithmetic expression involving </a:t>
            </a:r>
            <a:r>
              <a:rPr lang="en-IN" b="1" i="1" dirty="0" smtClean="0">
                <a:solidFill>
                  <a:srgbClr val="FF0000"/>
                </a:solidFill>
              </a:rPr>
              <a:t>NULL</a:t>
            </a:r>
            <a:r>
              <a:rPr lang="en-IN" i="1" dirty="0" smtClean="0">
                <a:solidFill>
                  <a:srgbClr val="C00000"/>
                </a:solidFill>
              </a:rPr>
              <a:t> is a </a:t>
            </a:r>
            <a:r>
              <a:rPr lang="en-IN" b="1" i="1" dirty="0" smtClean="0">
                <a:solidFill>
                  <a:srgbClr val="FF0000"/>
                </a:solidFill>
              </a:rPr>
              <a:t>NULL</a:t>
            </a:r>
            <a:r>
              <a:rPr lang="en-IN" dirty="0" smtClean="0"/>
              <a:t>.</a:t>
            </a:r>
          </a:p>
          <a:p>
            <a:pPr marL="0" indent="0">
              <a:buNone/>
            </a:pPr>
            <a:r>
              <a:rPr lang="en-IN" dirty="0" smtClean="0"/>
              <a:t>--------------------------------------------------------------------------------------------------------------</a:t>
            </a:r>
          </a:p>
          <a:p>
            <a:pPr marL="0" indent="0">
              <a:buNone/>
            </a:pPr>
            <a:r>
              <a:rPr lang="en-GB" dirty="0" smtClean="0"/>
              <a:t>CREATE </a:t>
            </a:r>
            <a:r>
              <a:rPr lang="en-GB" dirty="0"/>
              <a:t>TABLE </a:t>
            </a:r>
            <a:r>
              <a:rPr lang="en-GB" dirty="0" smtClean="0"/>
              <a:t>CUSTOMERS</a:t>
            </a:r>
          </a:p>
          <a:p>
            <a:pPr marL="0" indent="0">
              <a:buNone/>
            </a:pPr>
            <a:r>
              <a:rPr lang="en-GB" dirty="0" smtClean="0"/>
              <a:t>(  </a:t>
            </a:r>
            <a:r>
              <a:rPr lang="en-GB" dirty="0"/>
              <a:t>ID   INT  </a:t>
            </a:r>
            <a:r>
              <a:rPr lang="en-GB" b="1" dirty="0" smtClean="0">
                <a:solidFill>
                  <a:srgbClr val="FF0000"/>
                </a:solidFill>
              </a:rPr>
              <a:t>NOT NULL</a:t>
            </a:r>
            <a:r>
              <a:rPr lang="en-GB" dirty="0" smtClean="0"/>
              <a:t>,NAME </a:t>
            </a:r>
            <a:r>
              <a:rPr lang="en-GB" dirty="0"/>
              <a:t>VARCHAR (20</a:t>
            </a:r>
            <a:r>
              <a:rPr lang="en-GB" dirty="0" smtClean="0"/>
              <a:t>) </a:t>
            </a:r>
            <a:r>
              <a:rPr lang="en-GB" b="1" dirty="0">
                <a:solidFill>
                  <a:srgbClr val="FF0000"/>
                </a:solidFill>
              </a:rPr>
              <a:t>NOT </a:t>
            </a:r>
            <a:r>
              <a:rPr lang="en-GB" b="1" dirty="0" smtClean="0">
                <a:solidFill>
                  <a:srgbClr val="FF0000"/>
                </a:solidFill>
              </a:rPr>
              <a:t>NULL</a:t>
            </a:r>
            <a:r>
              <a:rPr lang="en-GB" dirty="0" smtClean="0"/>
              <a:t>, AGE  </a:t>
            </a:r>
            <a:r>
              <a:rPr lang="en-GB" dirty="0"/>
              <a:t>INT  </a:t>
            </a:r>
            <a:r>
              <a:rPr lang="en-GB" b="1" dirty="0" smtClean="0">
                <a:solidFill>
                  <a:srgbClr val="FF0000"/>
                </a:solidFill>
              </a:rPr>
              <a:t>NOT </a:t>
            </a:r>
            <a:r>
              <a:rPr lang="en-GB" b="1" dirty="0">
                <a:solidFill>
                  <a:srgbClr val="FF0000"/>
                </a:solidFill>
              </a:rPr>
              <a:t>NULL</a:t>
            </a:r>
            <a:r>
              <a:rPr lang="en-GB" dirty="0"/>
              <a:t>,</a:t>
            </a:r>
          </a:p>
          <a:p>
            <a:pPr marL="0" indent="0">
              <a:buNone/>
            </a:pPr>
            <a:r>
              <a:rPr lang="en-GB" dirty="0"/>
              <a:t>   ADDRESS  CHAR (25) ,</a:t>
            </a:r>
          </a:p>
          <a:p>
            <a:pPr marL="0" indent="0">
              <a:buNone/>
            </a:pPr>
            <a:r>
              <a:rPr lang="en-GB" dirty="0"/>
              <a:t>   SALARY   DECIMAL (18, 2),       </a:t>
            </a:r>
          </a:p>
          <a:p>
            <a:pPr marL="0" indent="0">
              <a:buNone/>
            </a:pPr>
            <a:r>
              <a:rPr lang="en-GB" dirty="0"/>
              <a:t>   PRIMARY KEY (ID)</a:t>
            </a:r>
          </a:p>
          <a:p>
            <a:pPr marL="0" indent="0">
              <a:buNone/>
            </a:pPr>
            <a:r>
              <a:rPr lang="en-GB" dirty="0" smtClean="0"/>
              <a:t>);</a:t>
            </a:r>
          </a:p>
          <a:p>
            <a:pPr marL="0" indent="0" algn="just">
              <a:lnSpc>
                <a:spcPct val="120000"/>
              </a:lnSpc>
              <a:buNone/>
            </a:pPr>
            <a:r>
              <a:rPr lang="en-GB" b="1" u="sng" dirty="0">
                <a:solidFill>
                  <a:schemeClr val="accent6">
                    <a:lumMod val="50000"/>
                  </a:schemeClr>
                </a:solidFill>
              </a:rPr>
              <a:t>NOTE</a:t>
            </a:r>
            <a:r>
              <a:rPr lang="en-GB" dirty="0"/>
              <a:t> : </a:t>
            </a:r>
            <a:r>
              <a:rPr lang="en-GB" i="1" dirty="0">
                <a:solidFill>
                  <a:srgbClr val="C00000"/>
                </a:solidFill>
              </a:rPr>
              <a:t>Here, NOT NULL signifies that column should always accept an explicit value of the given data type. There are two columns where we did not use NOT NULL, which means these columns could be NULL.</a:t>
            </a:r>
            <a:endParaRPr lang="en-IN" i="1" dirty="0">
              <a:solidFill>
                <a:srgbClr val="C00000"/>
              </a:solidFill>
            </a:endParaRPr>
          </a:p>
        </p:txBody>
      </p:sp>
    </p:spTree>
    <p:extLst>
      <p:ext uri="{BB962C8B-B14F-4D97-AF65-F5344CB8AC3E}">
        <p14:creationId xmlns:p14="http://schemas.microsoft.com/office/powerpoint/2010/main" val="15497909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10" y="103031"/>
            <a:ext cx="11237890" cy="695459"/>
          </a:xfrm>
        </p:spPr>
        <p:txBody>
          <a:bodyPr/>
          <a:lstStyle/>
          <a:p>
            <a:r>
              <a:rPr lang="en-IN" b="1" u="sng" dirty="0" smtClean="0">
                <a:latin typeface="Lucida Sans" panose="020B0602030504020204" pitchFamily="34" charset="0"/>
              </a:rPr>
              <a:t>Nested Sub Queries</a:t>
            </a:r>
            <a:r>
              <a:rPr lang="en-IN" dirty="0" smtClean="0"/>
              <a:t>:</a:t>
            </a:r>
            <a:endParaRPr lang="en-IN" dirty="0"/>
          </a:p>
        </p:txBody>
      </p:sp>
      <p:sp>
        <p:nvSpPr>
          <p:cNvPr id="3" name="Content Placeholder 2"/>
          <p:cNvSpPr>
            <a:spLocks noGrp="1"/>
          </p:cNvSpPr>
          <p:nvPr>
            <p:ph idx="1"/>
          </p:nvPr>
        </p:nvSpPr>
        <p:spPr>
          <a:xfrm>
            <a:off x="115909" y="798490"/>
            <a:ext cx="11900079" cy="5924282"/>
          </a:xfrm>
        </p:spPr>
        <p:txBody>
          <a:bodyPr>
            <a:normAutofit fontScale="85000" lnSpcReduction="20000"/>
          </a:bodyPr>
          <a:lstStyle/>
          <a:p>
            <a:pPr>
              <a:lnSpc>
                <a:spcPct val="170000"/>
              </a:lnSpc>
            </a:pPr>
            <a:r>
              <a:rPr lang="en-GB" sz="2100" dirty="0">
                <a:solidFill>
                  <a:srgbClr val="002060"/>
                </a:solidFill>
                <a:latin typeface="Lucida Sans" panose="020B0602030504020204" pitchFamily="34" charset="0"/>
              </a:rPr>
              <a:t>A </a:t>
            </a:r>
            <a:r>
              <a:rPr lang="en-GB" sz="2100" dirty="0" smtClean="0">
                <a:solidFill>
                  <a:srgbClr val="C00000"/>
                </a:solidFill>
                <a:latin typeface="Lucida Sans" panose="020B0602030504020204" pitchFamily="34" charset="0"/>
              </a:rPr>
              <a:t>Sub query </a:t>
            </a:r>
            <a:r>
              <a:rPr lang="en-GB" sz="2100" b="1" dirty="0">
                <a:solidFill>
                  <a:srgbClr val="FF0000"/>
                </a:solidFill>
                <a:latin typeface="Lucida Sans" panose="020B0602030504020204" pitchFamily="34" charset="0"/>
              </a:rPr>
              <a:t>or</a:t>
            </a:r>
            <a:r>
              <a:rPr lang="en-GB" sz="2100" dirty="0">
                <a:solidFill>
                  <a:srgbClr val="002060"/>
                </a:solidFill>
                <a:latin typeface="Lucida Sans" panose="020B0602030504020204" pitchFamily="34" charset="0"/>
              </a:rPr>
              <a:t> </a:t>
            </a:r>
            <a:r>
              <a:rPr lang="en-GB" sz="2100" dirty="0">
                <a:solidFill>
                  <a:srgbClr val="0070C0"/>
                </a:solidFill>
                <a:latin typeface="Lucida Sans" panose="020B0602030504020204" pitchFamily="34" charset="0"/>
              </a:rPr>
              <a:t>Inner query </a:t>
            </a:r>
            <a:r>
              <a:rPr lang="en-GB" sz="2100" b="1" dirty="0">
                <a:solidFill>
                  <a:srgbClr val="FF0000"/>
                </a:solidFill>
                <a:latin typeface="Lucida Sans" panose="020B0602030504020204" pitchFamily="34" charset="0"/>
              </a:rPr>
              <a:t>or</a:t>
            </a:r>
            <a:r>
              <a:rPr lang="en-GB" sz="2100" dirty="0">
                <a:solidFill>
                  <a:srgbClr val="002060"/>
                </a:solidFill>
                <a:latin typeface="Lucida Sans" panose="020B0602030504020204" pitchFamily="34" charset="0"/>
              </a:rPr>
              <a:t> </a:t>
            </a:r>
            <a:r>
              <a:rPr lang="en-GB" sz="2100" dirty="0">
                <a:solidFill>
                  <a:srgbClr val="7030A0"/>
                </a:solidFill>
                <a:latin typeface="Lucida Sans" panose="020B0602030504020204" pitchFamily="34" charset="0"/>
              </a:rPr>
              <a:t>a</a:t>
            </a:r>
            <a:r>
              <a:rPr lang="en-GB" sz="2100" dirty="0">
                <a:solidFill>
                  <a:srgbClr val="002060"/>
                </a:solidFill>
                <a:latin typeface="Lucida Sans" panose="020B0602030504020204" pitchFamily="34" charset="0"/>
              </a:rPr>
              <a:t> </a:t>
            </a:r>
            <a:r>
              <a:rPr lang="en-GB" sz="2100" dirty="0">
                <a:solidFill>
                  <a:srgbClr val="7030A0"/>
                </a:solidFill>
                <a:latin typeface="Lucida Sans" panose="020B0602030504020204" pitchFamily="34" charset="0"/>
              </a:rPr>
              <a:t>Nested query </a:t>
            </a:r>
            <a:r>
              <a:rPr lang="en-GB" sz="2100" dirty="0">
                <a:solidFill>
                  <a:srgbClr val="002060"/>
                </a:solidFill>
                <a:latin typeface="Lucida Sans" panose="020B0602030504020204" pitchFamily="34" charset="0"/>
              </a:rPr>
              <a:t>is a query within another SQL query and embedded within the </a:t>
            </a:r>
            <a:r>
              <a:rPr lang="en-GB" sz="2100" b="1" dirty="0">
                <a:solidFill>
                  <a:schemeClr val="accent4">
                    <a:lumMod val="50000"/>
                  </a:schemeClr>
                </a:solidFill>
                <a:latin typeface="Lucida Sans" panose="020B0602030504020204" pitchFamily="34" charset="0"/>
              </a:rPr>
              <a:t>WHERE</a:t>
            </a:r>
            <a:r>
              <a:rPr lang="en-GB" sz="2100" dirty="0">
                <a:solidFill>
                  <a:srgbClr val="002060"/>
                </a:solidFill>
                <a:latin typeface="Lucida Sans" panose="020B0602030504020204" pitchFamily="34" charset="0"/>
              </a:rPr>
              <a:t> </a:t>
            </a:r>
            <a:r>
              <a:rPr lang="en-GB" sz="2100" dirty="0" smtClean="0">
                <a:solidFill>
                  <a:srgbClr val="002060"/>
                </a:solidFill>
                <a:latin typeface="Lucida Sans" panose="020B0602030504020204" pitchFamily="34" charset="0"/>
              </a:rPr>
              <a:t>clause.</a:t>
            </a:r>
          </a:p>
          <a:p>
            <a:pPr>
              <a:lnSpc>
                <a:spcPct val="170000"/>
              </a:lnSpc>
            </a:pPr>
            <a:r>
              <a:rPr lang="en-GB" sz="2100" dirty="0">
                <a:latin typeface="Lucida Sans" panose="020B0602030504020204" pitchFamily="34" charset="0"/>
              </a:rPr>
              <a:t>A </a:t>
            </a:r>
            <a:r>
              <a:rPr lang="en-GB" sz="2100" dirty="0" smtClean="0">
                <a:solidFill>
                  <a:srgbClr val="C00000"/>
                </a:solidFill>
                <a:latin typeface="Lucida Sans" panose="020B0602030504020204" pitchFamily="34" charset="0"/>
              </a:rPr>
              <a:t>sub query </a:t>
            </a:r>
            <a:r>
              <a:rPr lang="en-GB" sz="2100" dirty="0">
                <a:latin typeface="Lucida Sans" panose="020B0602030504020204" pitchFamily="34" charset="0"/>
              </a:rPr>
              <a:t>is used to </a:t>
            </a:r>
            <a:r>
              <a:rPr lang="en-GB" sz="2100" i="1" u="sng" dirty="0">
                <a:latin typeface="Lucida Sans" panose="020B0602030504020204" pitchFamily="34" charset="0"/>
              </a:rPr>
              <a:t>return data </a:t>
            </a:r>
            <a:r>
              <a:rPr lang="en-GB" sz="2100" dirty="0">
                <a:latin typeface="Lucida Sans" panose="020B0602030504020204" pitchFamily="34" charset="0"/>
              </a:rPr>
              <a:t>that will be used in the </a:t>
            </a:r>
            <a:r>
              <a:rPr lang="en-GB" sz="2100" dirty="0">
                <a:solidFill>
                  <a:srgbClr val="C00000"/>
                </a:solidFill>
                <a:latin typeface="Lucida Sans" panose="020B0602030504020204" pitchFamily="34" charset="0"/>
              </a:rPr>
              <a:t>main query</a:t>
            </a:r>
            <a:r>
              <a:rPr lang="en-GB" sz="2100" dirty="0">
                <a:latin typeface="Lucida Sans" panose="020B0602030504020204" pitchFamily="34" charset="0"/>
              </a:rPr>
              <a:t> as a </a:t>
            </a:r>
            <a:r>
              <a:rPr lang="en-GB" sz="2100" i="1" u="sng" dirty="0">
                <a:latin typeface="Lucida Sans" panose="020B0602030504020204" pitchFamily="34" charset="0"/>
              </a:rPr>
              <a:t>condition</a:t>
            </a:r>
            <a:r>
              <a:rPr lang="en-GB" sz="2100" dirty="0">
                <a:latin typeface="Lucida Sans" panose="020B0602030504020204" pitchFamily="34" charset="0"/>
              </a:rPr>
              <a:t> to further restrict the data to be retrieved</a:t>
            </a:r>
            <a:r>
              <a:rPr lang="en-GB" sz="2100" dirty="0" smtClean="0">
                <a:latin typeface="Lucida Sans" panose="020B0602030504020204" pitchFamily="34" charset="0"/>
              </a:rPr>
              <a:t>.</a:t>
            </a:r>
          </a:p>
          <a:p>
            <a:pPr>
              <a:lnSpc>
                <a:spcPct val="170000"/>
              </a:lnSpc>
            </a:pPr>
            <a:r>
              <a:rPr lang="en-GB" sz="2100" dirty="0" smtClean="0">
                <a:solidFill>
                  <a:srgbClr val="C00000"/>
                </a:solidFill>
                <a:latin typeface="Lucida Sans" panose="020B0602030504020204" pitchFamily="34" charset="0"/>
              </a:rPr>
              <a:t>Sub queries </a:t>
            </a:r>
            <a:r>
              <a:rPr lang="en-GB" sz="2100" dirty="0">
                <a:latin typeface="Lucida Sans" panose="020B0602030504020204" pitchFamily="34" charset="0"/>
              </a:rPr>
              <a:t>can be used with the SELECT, INSERT, UPDATE, and DELETE statements along with the </a:t>
            </a:r>
            <a:r>
              <a:rPr lang="en-GB" sz="2100" dirty="0" smtClean="0">
                <a:latin typeface="Lucida Sans" panose="020B0602030504020204" pitchFamily="34" charset="0"/>
              </a:rPr>
              <a:t>operators </a:t>
            </a:r>
            <a:r>
              <a:rPr lang="en-GB" sz="2100" dirty="0">
                <a:latin typeface="Lucida Sans" panose="020B0602030504020204" pitchFamily="34" charset="0"/>
              </a:rPr>
              <a:t>like =, &lt;, &gt;, &gt;=, &lt;=, IN, BETWEEN, etc</a:t>
            </a:r>
            <a:r>
              <a:rPr lang="en-GB" sz="2100" dirty="0" smtClean="0">
                <a:latin typeface="Lucida Sans" panose="020B0602030504020204" pitchFamily="34" charset="0"/>
              </a:rPr>
              <a:t>.</a:t>
            </a:r>
          </a:p>
          <a:p>
            <a:pPr>
              <a:lnSpc>
                <a:spcPct val="150000"/>
              </a:lnSpc>
            </a:pPr>
            <a:r>
              <a:rPr lang="en-GB" sz="2600" b="1" u="sng" dirty="0" smtClean="0">
                <a:solidFill>
                  <a:schemeClr val="accent6">
                    <a:lumMod val="50000"/>
                  </a:schemeClr>
                </a:solidFill>
                <a:latin typeface="Lucida Sans" panose="020B0602030504020204" pitchFamily="34" charset="0"/>
              </a:rPr>
              <a:t>Syntax </a:t>
            </a:r>
            <a:r>
              <a:rPr lang="en-GB" sz="2600" dirty="0" smtClean="0">
                <a:solidFill>
                  <a:srgbClr val="002060"/>
                </a:solidFill>
                <a:latin typeface="Lucida Sans" panose="020B0602030504020204" pitchFamily="34" charset="0"/>
              </a:rPr>
              <a:t>:</a:t>
            </a:r>
          </a:p>
          <a:p>
            <a:pPr marL="0" indent="0">
              <a:lnSpc>
                <a:spcPct val="120000"/>
              </a:lnSpc>
              <a:buNone/>
            </a:pPr>
            <a:r>
              <a:rPr lang="en-GB" sz="2000" dirty="0" smtClean="0">
                <a:solidFill>
                  <a:srgbClr val="002060"/>
                </a:solidFill>
                <a:latin typeface="Lucida Sans" panose="020B0602030504020204" pitchFamily="34" charset="0"/>
              </a:rPr>
              <a:t>                                             SELECT </a:t>
            </a:r>
            <a:r>
              <a:rPr lang="en-GB" sz="2000" dirty="0" err="1">
                <a:solidFill>
                  <a:srgbClr val="002060"/>
                </a:solidFill>
                <a:latin typeface="Lucida Sans" panose="020B0602030504020204" pitchFamily="34" charset="0"/>
              </a:rPr>
              <a:t>column_name</a:t>
            </a:r>
            <a:r>
              <a:rPr lang="en-GB" sz="2000" dirty="0">
                <a:solidFill>
                  <a:srgbClr val="002060"/>
                </a:solidFill>
                <a:latin typeface="Lucida Sans" panose="020B0602030504020204" pitchFamily="34" charset="0"/>
              </a:rPr>
              <a:t> [, </a:t>
            </a:r>
            <a:r>
              <a:rPr lang="en-GB" sz="2000" dirty="0" err="1">
                <a:solidFill>
                  <a:srgbClr val="002060"/>
                </a:solidFill>
                <a:latin typeface="Lucida Sans" panose="020B0602030504020204" pitchFamily="34" charset="0"/>
              </a:rPr>
              <a:t>column_name</a:t>
            </a:r>
            <a:r>
              <a:rPr lang="en-GB" sz="2000" dirty="0">
                <a:solidFill>
                  <a:srgbClr val="002060"/>
                </a:solidFill>
                <a:latin typeface="Lucida Sans" panose="020B0602030504020204" pitchFamily="34" charset="0"/>
              </a:rPr>
              <a:t> ]</a:t>
            </a:r>
          </a:p>
          <a:p>
            <a:pPr marL="0" indent="0">
              <a:lnSpc>
                <a:spcPct val="120000"/>
              </a:lnSpc>
              <a:buNone/>
            </a:pPr>
            <a:r>
              <a:rPr lang="en-GB" sz="2000" dirty="0" smtClean="0">
                <a:solidFill>
                  <a:srgbClr val="002060"/>
                </a:solidFill>
                <a:latin typeface="Lucida Sans" panose="020B0602030504020204" pitchFamily="34" charset="0"/>
              </a:rPr>
              <a:t>                   </a:t>
            </a:r>
            <a:r>
              <a:rPr lang="en-GB" sz="2000" b="1" dirty="0" smtClean="0">
                <a:solidFill>
                  <a:srgbClr val="FF0000"/>
                </a:solidFill>
                <a:latin typeface="Lucida Sans" panose="020B0602030504020204" pitchFamily="34" charset="0"/>
              </a:rPr>
              <a:t>Main Query</a:t>
            </a:r>
            <a:r>
              <a:rPr lang="en-GB" sz="2000" dirty="0" smtClean="0">
                <a:solidFill>
                  <a:srgbClr val="002060"/>
                </a:solidFill>
                <a:latin typeface="Lucida Sans" panose="020B0602030504020204" pitchFamily="34" charset="0"/>
              </a:rPr>
              <a:t>        FROM   </a:t>
            </a:r>
            <a:r>
              <a:rPr lang="en-GB" sz="2000" dirty="0">
                <a:solidFill>
                  <a:srgbClr val="002060"/>
                </a:solidFill>
                <a:latin typeface="Lucida Sans" panose="020B0602030504020204" pitchFamily="34" charset="0"/>
              </a:rPr>
              <a:t>table1 [, table2 ]</a:t>
            </a:r>
          </a:p>
          <a:p>
            <a:pPr marL="0" indent="0">
              <a:lnSpc>
                <a:spcPct val="120000"/>
              </a:lnSpc>
              <a:buNone/>
            </a:pPr>
            <a:r>
              <a:rPr lang="en-GB" sz="2000" dirty="0" smtClean="0">
                <a:solidFill>
                  <a:srgbClr val="002060"/>
                </a:solidFill>
                <a:latin typeface="Lucida Sans" panose="020B0602030504020204" pitchFamily="34" charset="0"/>
              </a:rPr>
              <a:t>                                             </a:t>
            </a:r>
            <a:r>
              <a:rPr lang="en-GB" sz="2000" b="1" dirty="0" smtClean="0">
                <a:solidFill>
                  <a:schemeClr val="accent2">
                    <a:lumMod val="50000"/>
                  </a:schemeClr>
                </a:solidFill>
                <a:latin typeface="Lucida Sans" panose="020B0602030504020204" pitchFamily="34" charset="0"/>
              </a:rPr>
              <a:t>WHERE </a:t>
            </a:r>
            <a:r>
              <a:rPr lang="en-GB" sz="2000" dirty="0" smtClean="0">
                <a:solidFill>
                  <a:srgbClr val="002060"/>
                </a:solidFill>
                <a:latin typeface="Lucida Sans" panose="020B0602030504020204" pitchFamily="34" charset="0"/>
              </a:rPr>
              <a:t> </a:t>
            </a:r>
            <a:r>
              <a:rPr lang="en-GB" sz="2000" dirty="0" err="1">
                <a:solidFill>
                  <a:srgbClr val="002060"/>
                </a:solidFill>
                <a:latin typeface="Lucida Sans" panose="020B0602030504020204" pitchFamily="34" charset="0"/>
              </a:rPr>
              <a:t>column_name</a:t>
            </a:r>
            <a:r>
              <a:rPr lang="en-GB" sz="2000" dirty="0">
                <a:solidFill>
                  <a:srgbClr val="002060"/>
                </a:solidFill>
                <a:latin typeface="Lucida Sans" panose="020B0602030504020204" pitchFamily="34" charset="0"/>
              </a:rPr>
              <a:t> OPERATOR</a:t>
            </a:r>
          </a:p>
          <a:p>
            <a:pPr marL="0" indent="0">
              <a:lnSpc>
                <a:spcPct val="120000"/>
              </a:lnSpc>
              <a:buNone/>
            </a:pPr>
            <a:r>
              <a:rPr lang="en-GB" sz="2000" dirty="0">
                <a:solidFill>
                  <a:srgbClr val="002060"/>
                </a:solidFill>
                <a:latin typeface="Lucida Sans" panose="020B0602030504020204" pitchFamily="34" charset="0"/>
              </a:rPr>
              <a:t>   </a:t>
            </a:r>
            <a:r>
              <a:rPr lang="en-GB" sz="2000" dirty="0" smtClean="0">
                <a:solidFill>
                  <a:srgbClr val="002060"/>
                </a:solidFill>
                <a:latin typeface="Lucida Sans" panose="020B0602030504020204" pitchFamily="34" charset="0"/>
              </a:rPr>
              <a:t>                                          (</a:t>
            </a:r>
            <a:r>
              <a:rPr lang="en-GB" sz="2000" dirty="0">
                <a:solidFill>
                  <a:srgbClr val="002060"/>
                </a:solidFill>
                <a:latin typeface="Lucida Sans" panose="020B0602030504020204" pitchFamily="34" charset="0"/>
              </a:rPr>
              <a:t>SELECT </a:t>
            </a:r>
            <a:r>
              <a:rPr lang="en-GB" sz="2000" dirty="0" err="1">
                <a:solidFill>
                  <a:srgbClr val="002060"/>
                </a:solidFill>
                <a:latin typeface="Lucida Sans" panose="020B0602030504020204" pitchFamily="34" charset="0"/>
              </a:rPr>
              <a:t>column_name</a:t>
            </a:r>
            <a:r>
              <a:rPr lang="en-GB" sz="2000" dirty="0">
                <a:solidFill>
                  <a:srgbClr val="002060"/>
                </a:solidFill>
                <a:latin typeface="Lucida Sans" panose="020B0602030504020204" pitchFamily="34" charset="0"/>
              </a:rPr>
              <a:t> [, </a:t>
            </a:r>
            <a:r>
              <a:rPr lang="en-GB" sz="2000" dirty="0" err="1">
                <a:solidFill>
                  <a:srgbClr val="002060"/>
                </a:solidFill>
                <a:latin typeface="Lucida Sans" panose="020B0602030504020204" pitchFamily="34" charset="0"/>
              </a:rPr>
              <a:t>column_name</a:t>
            </a:r>
            <a:r>
              <a:rPr lang="en-GB" sz="2000" dirty="0">
                <a:solidFill>
                  <a:srgbClr val="002060"/>
                </a:solidFill>
                <a:latin typeface="Lucida Sans" panose="020B0602030504020204" pitchFamily="34" charset="0"/>
              </a:rPr>
              <a:t> ]</a:t>
            </a:r>
          </a:p>
          <a:p>
            <a:pPr marL="0" indent="0">
              <a:lnSpc>
                <a:spcPct val="120000"/>
              </a:lnSpc>
              <a:buNone/>
            </a:pPr>
            <a:r>
              <a:rPr lang="en-GB" sz="2000" dirty="0">
                <a:solidFill>
                  <a:srgbClr val="002060"/>
                </a:solidFill>
                <a:latin typeface="Lucida Sans" panose="020B0602030504020204" pitchFamily="34" charset="0"/>
              </a:rPr>
              <a:t>   </a:t>
            </a:r>
            <a:r>
              <a:rPr lang="en-GB" sz="2000" dirty="0" smtClean="0">
                <a:solidFill>
                  <a:srgbClr val="002060"/>
                </a:solidFill>
                <a:latin typeface="Lucida Sans" panose="020B0602030504020204" pitchFamily="34" charset="0"/>
              </a:rPr>
              <a:t>                </a:t>
            </a:r>
            <a:r>
              <a:rPr lang="en-GB" sz="2000" b="1" dirty="0" smtClean="0">
                <a:solidFill>
                  <a:srgbClr val="FF0000"/>
                </a:solidFill>
                <a:latin typeface="Lucida Sans" panose="020B0602030504020204" pitchFamily="34" charset="0"/>
              </a:rPr>
              <a:t>Sub Query</a:t>
            </a:r>
            <a:r>
              <a:rPr lang="en-GB" sz="2000" dirty="0" smtClean="0">
                <a:solidFill>
                  <a:srgbClr val="002060"/>
                </a:solidFill>
                <a:latin typeface="Lucida Sans" panose="020B0602030504020204" pitchFamily="34" charset="0"/>
              </a:rPr>
              <a:t>          FROM </a:t>
            </a:r>
            <a:r>
              <a:rPr lang="en-GB" sz="2000" dirty="0">
                <a:solidFill>
                  <a:srgbClr val="002060"/>
                </a:solidFill>
                <a:latin typeface="Lucida Sans" panose="020B0602030504020204" pitchFamily="34" charset="0"/>
              </a:rPr>
              <a:t>table1 [, table2 ]</a:t>
            </a:r>
          </a:p>
          <a:p>
            <a:pPr marL="0" indent="0">
              <a:lnSpc>
                <a:spcPct val="120000"/>
              </a:lnSpc>
              <a:buNone/>
            </a:pPr>
            <a:r>
              <a:rPr lang="en-GB" sz="2000" dirty="0">
                <a:solidFill>
                  <a:srgbClr val="002060"/>
                </a:solidFill>
                <a:latin typeface="Lucida Sans" panose="020B0602030504020204" pitchFamily="34" charset="0"/>
              </a:rPr>
              <a:t>   </a:t>
            </a:r>
            <a:r>
              <a:rPr lang="en-GB" sz="2000" dirty="0" smtClean="0">
                <a:solidFill>
                  <a:srgbClr val="002060"/>
                </a:solidFill>
                <a:latin typeface="Lucida Sans" panose="020B0602030504020204" pitchFamily="34" charset="0"/>
              </a:rPr>
              <a:t>                                           [</a:t>
            </a:r>
            <a:r>
              <a:rPr lang="en-GB" sz="2000" b="1" dirty="0">
                <a:solidFill>
                  <a:schemeClr val="accent2">
                    <a:lumMod val="50000"/>
                  </a:schemeClr>
                </a:solidFill>
                <a:latin typeface="Lucida Sans" panose="020B0602030504020204" pitchFamily="34" charset="0"/>
              </a:rPr>
              <a:t>WHERE</a:t>
            </a:r>
            <a:r>
              <a:rPr lang="en-GB" sz="2000" dirty="0">
                <a:solidFill>
                  <a:srgbClr val="002060"/>
                </a:solidFill>
                <a:latin typeface="Lucida Sans" panose="020B0602030504020204" pitchFamily="34" charset="0"/>
              </a:rPr>
              <a:t>])</a:t>
            </a:r>
            <a:endParaRPr lang="en-IN" sz="2000" dirty="0">
              <a:solidFill>
                <a:srgbClr val="002060"/>
              </a:solidFill>
              <a:latin typeface="Lucida Sans" panose="020B0602030504020204" pitchFamily="34" charset="0"/>
            </a:endParaRPr>
          </a:p>
        </p:txBody>
      </p:sp>
      <p:sp>
        <p:nvSpPr>
          <p:cNvPr id="4" name="Left Brace 3"/>
          <p:cNvSpPr/>
          <p:nvPr/>
        </p:nvSpPr>
        <p:spPr>
          <a:xfrm>
            <a:off x="2910625" y="4443211"/>
            <a:ext cx="334851" cy="7598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Left Brace 4"/>
          <p:cNvSpPr/>
          <p:nvPr/>
        </p:nvSpPr>
        <p:spPr>
          <a:xfrm>
            <a:off x="2910625" y="5576552"/>
            <a:ext cx="334851" cy="7469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8087364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909" y="167425"/>
            <a:ext cx="11874321" cy="6542468"/>
          </a:xfrm>
        </p:spPr>
        <p:txBody>
          <a:bodyPr>
            <a:normAutofit fontScale="85000" lnSpcReduction="20000"/>
          </a:bodyPr>
          <a:lstStyle/>
          <a:p>
            <a:pPr marL="0" indent="0" algn="just">
              <a:buNone/>
            </a:pPr>
            <a:r>
              <a:rPr lang="en-GB" b="1" i="1" dirty="0">
                <a:solidFill>
                  <a:srgbClr val="7030A0"/>
                </a:solidFill>
                <a:latin typeface="Arial" panose="020B0604020202020204" pitchFamily="34" charset="0"/>
              </a:rPr>
              <a:t>There are a few rules that </a:t>
            </a:r>
            <a:r>
              <a:rPr lang="en-GB" b="1" i="1" dirty="0" err="1" smtClean="0">
                <a:solidFill>
                  <a:srgbClr val="7030A0"/>
                </a:solidFill>
                <a:latin typeface="Arial" panose="020B0604020202020204" pitchFamily="34" charset="0"/>
              </a:rPr>
              <a:t>subqueries</a:t>
            </a:r>
            <a:r>
              <a:rPr lang="en-GB" b="1" i="1" dirty="0" smtClean="0">
                <a:solidFill>
                  <a:srgbClr val="7030A0"/>
                </a:solidFill>
                <a:latin typeface="Arial" panose="020B0604020202020204" pitchFamily="34" charset="0"/>
              </a:rPr>
              <a:t> </a:t>
            </a:r>
            <a:r>
              <a:rPr lang="en-GB" b="1" i="1" dirty="0">
                <a:solidFill>
                  <a:srgbClr val="7030A0"/>
                </a:solidFill>
                <a:latin typeface="Arial" panose="020B0604020202020204" pitchFamily="34" charset="0"/>
              </a:rPr>
              <a:t>must follow </a:t>
            </a:r>
            <a:r>
              <a:rPr lang="en-GB" dirty="0">
                <a:solidFill>
                  <a:schemeClr val="accent2">
                    <a:lumMod val="50000"/>
                  </a:schemeClr>
                </a:solidFill>
                <a:latin typeface="Arial" panose="020B0604020202020204" pitchFamily="34" charset="0"/>
              </a:rPr>
              <a:t>−</a:t>
            </a:r>
          </a:p>
          <a:p>
            <a:pPr algn="just">
              <a:lnSpc>
                <a:spcPct val="150000"/>
              </a:lnSpc>
            </a:pPr>
            <a:r>
              <a:rPr lang="en-GB" sz="2400" dirty="0" err="1">
                <a:solidFill>
                  <a:srgbClr val="000000"/>
                </a:solidFill>
                <a:latin typeface="Lucida Sans" panose="020B0602030504020204" pitchFamily="34" charset="0"/>
              </a:rPr>
              <a:t>Subqueries</a:t>
            </a:r>
            <a:r>
              <a:rPr lang="en-GB" sz="2400" dirty="0">
                <a:solidFill>
                  <a:srgbClr val="000000"/>
                </a:solidFill>
                <a:latin typeface="Lucida Sans" panose="020B0602030504020204" pitchFamily="34" charset="0"/>
              </a:rPr>
              <a:t> must be enclosed within </a:t>
            </a:r>
            <a:r>
              <a:rPr lang="en-GB" sz="2400" b="1" dirty="0">
                <a:solidFill>
                  <a:srgbClr val="C00000"/>
                </a:solidFill>
                <a:latin typeface="Lucida Sans" panose="020B0602030504020204" pitchFamily="34" charset="0"/>
              </a:rPr>
              <a:t>parentheses</a:t>
            </a:r>
            <a:r>
              <a:rPr lang="en-GB" sz="2400" dirty="0">
                <a:solidFill>
                  <a:srgbClr val="000000"/>
                </a:solidFill>
                <a:latin typeface="Lucida Sans" panose="020B0602030504020204" pitchFamily="34" charset="0"/>
              </a:rPr>
              <a:t>.</a:t>
            </a:r>
          </a:p>
          <a:p>
            <a:pPr algn="just">
              <a:lnSpc>
                <a:spcPct val="150000"/>
              </a:lnSpc>
            </a:pPr>
            <a:r>
              <a:rPr lang="en-GB" sz="2400" dirty="0">
                <a:solidFill>
                  <a:srgbClr val="000000"/>
                </a:solidFill>
                <a:latin typeface="Lucida Sans" panose="020B0602030504020204" pitchFamily="34" charset="0"/>
              </a:rPr>
              <a:t>A </a:t>
            </a:r>
            <a:r>
              <a:rPr lang="en-GB" sz="2400" dirty="0" err="1">
                <a:solidFill>
                  <a:srgbClr val="000000"/>
                </a:solidFill>
                <a:latin typeface="Lucida Sans" panose="020B0602030504020204" pitchFamily="34" charset="0"/>
              </a:rPr>
              <a:t>subquery</a:t>
            </a:r>
            <a:r>
              <a:rPr lang="en-GB" sz="2400" dirty="0">
                <a:solidFill>
                  <a:srgbClr val="000000"/>
                </a:solidFill>
                <a:latin typeface="Lucida Sans" panose="020B0602030504020204" pitchFamily="34" charset="0"/>
              </a:rPr>
              <a:t> can have only </a:t>
            </a:r>
            <a:r>
              <a:rPr lang="en-GB" sz="2400" b="1" dirty="0">
                <a:solidFill>
                  <a:srgbClr val="C00000"/>
                </a:solidFill>
                <a:latin typeface="Lucida Sans" panose="020B0602030504020204" pitchFamily="34" charset="0"/>
              </a:rPr>
              <a:t>one column in the SELECT clause</a:t>
            </a:r>
            <a:r>
              <a:rPr lang="en-GB" sz="2400" dirty="0">
                <a:solidFill>
                  <a:srgbClr val="000000"/>
                </a:solidFill>
                <a:latin typeface="Lucida Sans" panose="020B0602030504020204" pitchFamily="34" charset="0"/>
              </a:rPr>
              <a:t>, unless multiple columns are in the main query for the </a:t>
            </a:r>
            <a:r>
              <a:rPr lang="en-GB" sz="2400" dirty="0" err="1">
                <a:solidFill>
                  <a:srgbClr val="000000"/>
                </a:solidFill>
                <a:latin typeface="Lucida Sans" panose="020B0602030504020204" pitchFamily="34" charset="0"/>
              </a:rPr>
              <a:t>subquery</a:t>
            </a:r>
            <a:r>
              <a:rPr lang="en-GB" sz="2400" dirty="0">
                <a:solidFill>
                  <a:srgbClr val="000000"/>
                </a:solidFill>
                <a:latin typeface="Lucida Sans" panose="020B0602030504020204" pitchFamily="34" charset="0"/>
              </a:rPr>
              <a:t> to compare its selected columns.</a:t>
            </a:r>
          </a:p>
          <a:p>
            <a:pPr algn="just">
              <a:lnSpc>
                <a:spcPct val="150000"/>
              </a:lnSpc>
            </a:pPr>
            <a:r>
              <a:rPr lang="en-GB" sz="2400" dirty="0">
                <a:solidFill>
                  <a:srgbClr val="000000"/>
                </a:solidFill>
                <a:latin typeface="Lucida Sans" panose="020B0602030504020204" pitchFamily="34" charset="0"/>
              </a:rPr>
              <a:t>An </a:t>
            </a:r>
            <a:r>
              <a:rPr lang="en-GB" sz="2400" b="1" dirty="0">
                <a:solidFill>
                  <a:srgbClr val="C00000"/>
                </a:solidFill>
                <a:latin typeface="Lucida Sans" panose="020B0602030504020204" pitchFamily="34" charset="0"/>
              </a:rPr>
              <a:t>ORDER BY command cannot be used in a </a:t>
            </a:r>
            <a:r>
              <a:rPr lang="en-GB" sz="2400" b="1" dirty="0" err="1">
                <a:solidFill>
                  <a:srgbClr val="C00000"/>
                </a:solidFill>
                <a:latin typeface="Lucida Sans" panose="020B0602030504020204" pitchFamily="34" charset="0"/>
              </a:rPr>
              <a:t>subquery</a:t>
            </a:r>
            <a:r>
              <a:rPr lang="en-GB" sz="2400" dirty="0">
                <a:solidFill>
                  <a:srgbClr val="000000"/>
                </a:solidFill>
                <a:latin typeface="Lucida Sans" panose="020B0602030504020204" pitchFamily="34" charset="0"/>
              </a:rPr>
              <a:t>, although the main query can use an ORDER BY. The </a:t>
            </a:r>
            <a:r>
              <a:rPr lang="en-GB" sz="2400" b="1" dirty="0">
                <a:solidFill>
                  <a:srgbClr val="C00000"/>
                </a:solidFill>
                <a:latin typeface="Lucida Sans" panose="020B0602030504020204" pitchFamily="34" charset="0"/>
              </a:rPr>
              <a:t>GROUP BY command can be used </a:t>
            </a:r>
            <a:r>
              <a:rPr lang="en-GB" sz="2400" dirty="0">
                <a:solidFill>
                  <a:srgbClr val="000000"/>
                </a:solidFill>
                <a:latin typeface="Lucida Sans" panose="020B0602030504020204" pitchFamily="34" charset="0"/>
              </a:rPr>
              <a:t>to perform the same function as the ORDER BY in a </a:t>
            </a:r>
            <a:r>
              <a:rPr lang="en-GB" sz="2400" dirty="0" err="1">
                <a:solidFill>
                  <a:srgbClr val="000000"/>
                </a:solidFill>
                <a:latin typeface="Lucida Sans" panose="020B0602030504020204" pitchFamily="34" charset="0"/>
              </a:rPr>
              <a:t>subquery</a:t>
            </a:r>
            <a:r>
              <a:rPr lang="en-GB" sz="2400" dirty="0">
                <a:solidFill>
                  <a:srgbClr val="000000"/>
                </a:solidFill>
                <a:latin typeface="Lucida Sans" panose="020B0602030504020204" pitchFamily="34" charset="0"/>
              </a:rPr>
              <a:t>.</a:t>
            </a:r>
          </a:p>
          <a:p>
            <a:pPr algn="just">
              <a:lnSpc>
                <a:spcPct val="150000"/>
              </a:lnSpc>
            </a:pPr>
            <a:r>
              <a:rPr lang="en-GB" sz="2400" dirty="0" err="1">
                <a:solidFill>
                  <a:srgbClr val="000000"/>
                </a:solidFill>
                <a:latin typeface="Lucida Sans" panose="020B0602030504020204" pitchFamily="34" charset="0"/>
              </a:rPr>
              <a:t>Subqueries</a:t>
            </a:r>
            <a:r>
              <a:rPr lang="en-GB" sz="2400" dirty="0">
                <a:solidFill>
                  <a:srgbClr val="000000"/>
                </a:solidFill>
                <a:latin typeface="Lucida Sans" panose="020B0602030504020204" pitchFamily="34" charset="0"/>
              </a:rPr>
              <a:t> that return more than one row can only be used with </a:t>
            </a:r>
            <a:r>
              <a:rPr lang="en-GB" sz="2400" b="1" dirty="0">
                <a:solidFill>
                  <a:srgbClr val="C00000"/>
                </a:solidFill>
                <a:latin typeface="Lucida Sans" panose="020B0602030504020204" pitchFamily="34" charset="0"/>
              </a:rPr>
              <a:t>multiple value operators</a:t>
            </a:r>
            <a:r>
              <a:rPr lang="en-GB" sz="2400" dirty="0">
                <a:solidFill>
                  <a:srgbClr val="C00000"/>
                </a:solidFill>
                <a:latin typeface="Lucida Sans" panose="020B0602030504020204" pitchFamily="34" charset="0"/>
              </a:rPr>
              <a:t> </a:t>
            </a:r>
            <a:r>
              <a:rPr lang="en-GB" sz="2400" dirty="0">
                <a:solidFill>
                  <a:srgbClr val="000000"/>
                </a:solidFill>
                <a:latin typeface="Lucida Sans" panose="020B0602030504020204" pitchFamily="34" charset="0"/>
              </a:rPr>
              <a:t>such as the </a:t>
            </a:r>
            <a:r>
              <a:rPr lang="en-GB" sz="2400" b="1" dirty="0">
                <a:solidFill>
                  <a:srgbClr val="C00000"/>
                </a:solidFill>
                <a:latin typeface="Lucida Sans" panose="020B0602030504020204" pitchFamily="34" charset="0"/>
              </a:rPr>
              <a:t>IN operator</a:t>
            </a:r>
            <a:r>
              <a:rPr lang="en-GB" sz="2400" dirty="0">
                <a:solidFill>
                  <a:srgbClr val="000000"/>
                </a:solidFill>
                <a:latin typeface="Lucida Sans" panose="020B0602030504020204" pitchFamily="34" charset="0"/>
              </a:rPr>
              <a:t>.</a:t>
            </a:r>
          </a:p>
          <a:p>
            <a:pPr algn="just">
              <a:lnSpc>
                <a:spcPct val="150000"/>
              </a:lnSpc>
            </a:pPr>
            <a:r>
              <a:rPr lang="en-GB" sz="2400" dirty="0">
                <a:solidFill>
                  <a:srgbClr val="000000"/>
                </a:solidFill>
                <a:latin typeface="Lucida Sans" panose="020B0602030504020204" pitchFamily="34" charset="0"/>
              </a:rPr>
              <a:t>The SELECT list cannot </a:t>
            </a:r>
            <a:r>
              <a:rPr lang="en-GB" sz="2400" b="1" dirty="0">
                <a:solidFill>
                  <a:srgbClr val="C00000"/>
                </a:solidFill>
                <a:latin typeface="Lucida Sans" panose="020B0602030504020204" pitchFamily="34" charset="0"/>
              </a:rPr>
              <a:t>include any references </a:t>
            </a:r>
            <a:r>
              <a:rPr lang="en-GB" sz="2400" dirty="0">
                <a:solidFill>
                  <a:srgbClr val="000000"/>
                </a:solidFill>
                <a:latin typeface="Lucida Sans" panose="020B0602030504020204" pitchFamily="34" charset="0"/>
              </a:rPr>
              <a:t>to values that evaluate to a BLOB, ARRAY, CLOB, or NCLOB.</a:t>
            </a:r>
          </a:p>
          <a:p>
            <a:pPr algn="just">
              <a:lnSpc>
                <a:spcPct val="150000"/>
              </a:lnSpc>
            </a:pPr>
            <a:r>
              <a:rPr lang="en-GB" sz="2400" dirty="0">
                <a:solidFill>
                  <a:srgbClr val="000000"/>
                </a:solidFill>
                <a:latin typeface="Lucida Sans" panose="020B0602030504020204" pitchFamily="34" charset="0"/>
              </a:rPr>
              <a:t>A </a:t>
            </a:r>
            <a:r>
              <a:rPr lang="en-GB" sz="2400" dirty="0" err="1">
                <a:solidFill>
                  <a:srgbClr val="000000"/>
                </a:solidFill>
                <a:latin typeface="Lucida Sans" panose="020B0602030504020204" pitchFamily="34" charset="0"/>
              </a:rPr>
              <a:t>subquery</a:t>
            </a:r>
            <a:r>
              <a:rPr lang="en-GB" sz="2400" dirty="0">
                <a:solidFill>
                  <a:srgbClr val="000000"/>
                </a:solidFill>
                <a:latin typeface="Lucida Sans" panose="020B0602030504020204" pitchFamily="34" charset="0"/>
              </a:rPr>
              <a:t> cannot be </a:t>
            </a:r>
            <a:r>
              <a:rPr lang="en-GB" sz="2400" b="1" dirty="0">
                <a:solidFill>
                  <a:srgbClr val="C00000"/>
                </a:solidFill>
                <a:latin typeface="Lucida Sans" panose="020B0602030504020204" pitchFamily="34" charset="0"/>
              </a:rPr>
              <a:t>immediately enclosed in a set function</a:t>
            </a:r>
            <a:r>
              <a:rPr lang="en-GB" sz="2400" dirty="0">
                <a:solidFill>
                  <a:srgbClr val="000000"/>
                </a:solidFill>
                <a:latin typeface="Lucida Sans" panose="020B0602030504020204" pitchFamily="34" charset="0"/>
              </a:rPr>
              <a:t>.</a:t>
            </a:r>
          </a:p>
          <a:p>
            <a:pPr algn="just">
              <a:lnSpc>
                <a:spcPct val="150000"/>
              </a:lnSpc>
            </a:pPr>
            <a:r>
              <a:rPr lang="en-GB" sz="2400" dirty="0">
                <a:solidFill>
                  <a:srgbClr val="000000"/>
                </a:solidFill>
                <a:latin typeface="Lucida Sans" panose="020B0602030504020204" pitchFamily="34" charset="0"/>
              </a:rPr>
              <a:t>The BETWEEN operator </a:t>
            </a:r>
            <a:r>
              <a:rPr lang="en-GB" sz="2400" b="1" dirty="0">
                <a:solidFill>
                  <a:srgbClr val="C00000"/>
                </a:solidFill>
                <a:latin typeface="Lucida Sans" panose="020B0602030504020204" pitchFamily="34" charset="0"/>
              </a:rPr>
              <a:t>cannot be used with a </a:t>
            </a:r>
            <a:r>
              <a:rPr lang="en-GB" sz="2400" b="1" dirty="0" err="1">
                <a:solidFill>
                  <a:srgbClr val="C00000"/>
                </a:solidFill>
                <a:latin typeface="Lucida Sans" panose="020B0602030504020204" pitchFamily="34" charset="0"/>
              </a:rPr>
              <a:t>subquery</a:t>
            </a:r>
            <a:r>
              <a:rPr lang="en-GB" sz="2400" dirty="0">
                <a:solidFill>
                  <a:srgbClr val="000000"/>
                </a:solidFill>
                <a:latin typeface="Lucida Sans" panose="020B0602030504020204" pitchFamily="34" charset="0"/>
              </a:rPr>
              <a:t>. However, the BETWEEN operator can be </a:t>
            </a:r>
            <a:r>
              <a:rPr lang="en-GB" sz="2400" b="1" dirty="0">
                <a:solidFill>
                  <a:srgbClr val="C00000"/>
                </a:solidFill>
                <a:latin typeface="Lucida Sans" panose="020B0602030504020204" pitchFamily="34" charset="0"/>
              </a:rPr>
              <a:t>used within the </a:t>
            </a:r>
            <a:r>
              <a:rPr lang="en-GB" sz="2400" b="1" dirty="0" err="1">
                <a:solidFill>
                  <a:srgbClr val="C00000"/>
                </a:solidFill>
                <a:latin typeface="Lucida Sans" panose="020B0602030504020204" pitchFamily="34" charset="0"/>
              </a:rPr>
              <a:t>subquery</a:t>
            </a:r>
            <a:r>
              <a:rPr lang="en-GB" sz="2400" dirty="0">
                <a:solidFill>
                  <a:srgbClr val="000000"/>
                </a:solidFill>
                <a:latin typeface="Lucida Sans" panose="020B0602030504020204" pitchFamily="34" charset="0"/>
              </a:rPr>
              <a:t>.</a:t>
            </a:r>
          </a:p>
          <a:p>
            <a:pPr marL="0" indent="0">
              <a:lnSpc>
                <a:spcPct val="150000"/>
              </a:lnSpc>
              <a:buNone/>
            </a:pPr>
            <a:endParaRPr lang="en-IN" sz="2400" dirty="0">
              <a:latin typeface="Lucida Sans" panose="020B0602030504020204" pitchFamily="34" charset="0"/>
            </a:endParaRPr>
          </a:p>
        </p:txBody>
      </p:sp>
    </p:spTree>
    <p:extLst>
      <p:ext uri="{BB962C8B-B14F-4D97-AF65-F5344CB8AC3E}">
        <p14:creationId xmlns:p14="http://schemas.microsoft.com/office/powerpoint/2010/main" val="41440486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2" y="90153"/>
            <a:ext cx="11263648" cy="656822"/>
          </a:xfrm>
        </p:spPr>
        <p:txBody>
          <a:bodyPr>
            <a:normAutofit fontScale="90000"/>
          </a:bodyPr>
          <a:lstStyle/>
          <a:p>
            <a:r>
              <a:rPr lang="en-IN" b="1" u="sng" dirty="0" smtClean="0">
                <a:solidFill>
                  <a:srgbClr val="7030A0"/>
                </a:solidFill>
              </a:rPr>
              <a:t>Set Membership Function's</a:t>
            </a:r>
            <a:r>
              <a:rPr lang="en-IN" dirty="0" smtClean="0"/>
              <a:t>:</a:t>
            </a:r>
            <a:endParaRPr lang="en-IN" dirty="0"/>
          </a:p>
        </p:txBody>
      </p:sp>
      <p:sp>
        <p:nvSpPr>
          <p:cNvPr id="3" name="Content Placeholder 2"/>
          <p:cNvSpPr>
            <a:spLocks noGrp="1"/>
          </p:cNvSpPr>
          <p:nvPr>
            <p:ph idx="1"/>
          </p:nvPr>
        </p:nvSpPr>
        <p:spPr>
          <a:xfrm>
            <a:off x="90152" y="746974"/>
            <a:ext cx="11951594" cy="6014433"/>
          </a:xfrm>
        </p:spPr>
        <p:txBody>
          <a:bodyPr>
            <a:normAutofit fontScale="92500"/>
          </a:bodyPr>
          <a:lstStyle/>
          <a:p>
            <a:r>
              <a:rPr lang="en-IN" i="1" dirty="0" smtClean="0">
                <a:solidFill>
                  <a:srgbClr val="C00000"/>
                </a:solidFill>
              </a:rPr>
              <a:t>Giving membership to access tuples in a table/relation </a:t>
            </a:r>
            <a:r>
              <a:rPr lang="en-IN" dirty="0" smtClean="0"/>
              <a:t>is known as set membership.</a:t>
            </a:r>
          </a:p>
          <a:p>
            <a:pPr>
              <a:lnSpc>
                <a:spcPct val="100000"/>
              </a:lnSpc>
            </a:pPr>
            <a:r>
              <a:rPr lang="en-IN" sz="2000" dirty="0" smtClean="0">
                <a:latin typeface="Lucida Sans" panose="020B0602030504020204" pitchFamily="34" charset="0"/>
              </a:rPr>
              <a:t>To perform this function , we use </a:t>
            </a:r>
            <a:r>
              <a:rPr lang="en-IN" sz="2000" b="1" dirty="0" smtClean="0">
                <a:solidFill>
                  <a:srgbClr val="002060"/>
                </a:solidFill>
                <a:latin typeface="Lucida Sans" panose="020B0602030504020204" pitchFamily="34" charset="0"/>
              </a:rPr>
              <a:t>TWO</a:t>
            </a:r>
            <a:r>
              <a:rPr lang="en-IN" sz="2000" dirty="0" smtClean="0">
                <a:latin typeface="Lucida Sans" panose="020B0602030504020204" pitchFamily="34" charset="0"/>
              </a:rPr>
              <a:t> keywords : </a:t>
            </a:r>
            <a:r>
              <a:rPr lang="en-IN" sz="2000" b="1" dirty="0" smtClean="0">
                <a:solidFill>
                  <a:srgbClr val="FF0000"/>
                </a:solidFill>
                <a:latin typeface="Lucida Sans" panose="020B0602030504020204" pitchFamily="34" charset="0"/>
              </a:rPr>
              <a:t>IN</a:t>
            </a:r>
            <a:r>
              <a:rPr lang="en-IN" sz="2000" dirty="0" smtClean="0">
                <a:latin typeface="Lucida Sans" panose="020B0602030504020204" pitchFamily="34" charset="0"/>
              </a:rPr>
              <a:t>    and     </a:t>
            </a:r>
            <a:r>
              <a:rPr lang="en-IN" sz="2000" b="1" dirty="0" smtClean="0">
                <a:solidFill>
                  <a:srgbClr val="FF0000"/>
                </a:solidFill>
                <a:latin typeface="Lucida Sans" panose="020B0602030504020204" pitchFamily="34" charset="0"/>
              </a:rPr>
              <a:t>NOT IN</a:t>
            </a:r>
            <a:endParaRPr lang="en-IN" sz="2000" b="1" dirty="0">
              <a:solidFill>
                <a:srgbClr val="FF0000"/>
              </a:solidFill>
              <a:latin typeface="Lucida Sans" panose="020B0602030504020204" pitchFamily="34" charset="0"/>
            </a:endParaRPr>
          </a:p>
          <a:p>
            <a:pPr marL="0" indent="0">
              <a:lnSpc>
                <a:spcPct val="100000"/>
              </a:lnSpc>
              <a:buNone/>
            </a:pPr>
            <a:r>
              <a:rPr lang="en-IN" sz="2000" b="1" dirty="0" smtClean="0">
                <a:solidFill>
                  <a:srgbClr val="FF0000"/>
                </a:solidFill>
                <a:latin typeface="Lucida Sans" panose="020B0602030504020204" pitchFamily="34" charset="0"/>
              </a:rPr>
              <a:t>							</a:t>
            </a:r>
          </a:p>
          <a:p>
            <a:pPr marL="0" indent="0">
              <a:lnSpc>
                <a:spcPct val="100000"/>
              </a:lnSpc>
              <a:buNone/>
            </a:pPr>
            <a:r>
              <a:rPr lang="en-IN" sz="2000" b="1" dirty="0" smtClean="0">
                <a:solidFill>
                  <a:srgbClr val="FF0000"/>
                </a:solidFill>
                <a:latin typeface="Lucida Sans" panose="020B0602030504020204" pitchFamily="34" charset="0"/>
              </a:rPr>
              <a:t>						</a:t>
            </a:r>
            <a:r>
              <a:rPr lang="en-IN" sz="2000" b="1" dirty="0" smtClean="0">
                <a:solidFill>
                  <a:schemeClr val="accent6">
                    <a:lumMod val="50000"/>
                  </a:schemeClr>
                </a:solidFill>
                <a:latin typeface="Lucida Sans" panose="020B0602030504020204" pitchFamily="34" charset="0"/>
              </a:rPr>
              <a:t>        (SQL Connectives)</a:t>
            </a:r>
          </a:p>
          <a:p>
            <a:pPr marL="0" indent="0">
              <a:buNone/>
            </a:pPr>
            <a:r>
              <a:rPr lang="en-IN" sz="2400" b="1" u="sng" dirty="0" smtClean="0">
                <a:solidFill>
                  <a:srgbClr val="7030A0"/>
                </a:solidFill>
              </a:rPr>
              <a:t>Example :</a:t>
            </a:r>
            <a:r>
              <a:rPr lang="en-IN" sz="2400" b="1" dirty="0" smtClean="0">
                <a:solidFill>
                  <a:srgbClr val="7030A0"/>
                </a:solidFill>
              </a:rPr>
              <a:t>     </a:t>
            </a:r>
            <a:r>
              <a:rPr lang="en-IN" sz="2000" dirty="0" smtClean="0">
                <a:solidFill>
                  <a:srgbClr val="7030A0"/>
                </a:solidFill>
                <a:latin typeface="Lucida Sans" panose="020B0602030504020204" pitchFamily="34" charset="0"/>
              </a:rPr>
              <a:t>SELECT distinct customer-name</a:t>
            </a:r>
          </a:p>
          <a:p>
            <a:pPr marL="0" indent="0">
              <a:buNone/>
            </a:pPr>
            <a:r>
              <a:rPr lang="en-IN" sz="2000" dirty="0" smtClean="0">
                <a:solidFill>
                  <a:srgbClr val="7030A0"/>
                </a:solidFill>
                <a:latin typeface="Lucida Sans" panose="020B0602030504020204" pitchFamily="34" charset="0"/>
              </a:rPr>
              <a:t>                   From borrower</a:t>
            </a:r>
          </a:p>
          <a:p>
            <a:pPr marL="0" indent="0">
              <a:buNone/>
            </a:pPr>
            <a:r>
              <a:rPr lang="en-IN" sz="2000" dirty="0">
                <a:solidFill>
                  <a:srgbClr val="7030A0"/>
                </a:solidFill>
                <a:latin typeface="Lucida Sans" panose="020B0602030504020204" pitchFamily="34" charset="0"/>
              </a:rPr>
              <a:t> </a:t>
            </a:r>
            <a:r>
              <a:rPr lang="en-IN" sz="2000" dirty="0" smtClean="0">
                <a:solidFill>
                  <a:srgbClr val="7030A0"/>
                </a:solidFill>
                <a:latin typeface="Lucida Sans" panose="020B0602030504020204" pitchFamily="34" charset="0"/>
              </a:rPr>
              <a:t>                  Where customer-name </a:t>
            </a:r>
            <a:r>
              <a:rPr lang="en-IN" sz="2000" b="1" dirty="0" smtClean="0">
                <a:solidFill>
                  <a:srgbClr val="FF0000"/>
                </a:solidFill>
                <a:latin typeface="Lucida Sans" panose="020B0602030504020204" pitchFamily="34" charset="0"/>
              </a:rPr>
              <a:t>IN/NOT IN </a:t>
            </a:r>
            <a:r>
              <a:rPr lang="en-IN" sz="2000" dirty="0" smtClean="0">
                <a:solidFill>
                  <a:srgbClr val="7030A0"/>
                </a:solidFill>
                <a:latin typeface="Lucida Sans" panose="020B0602030504020204" pitchFamily="34" charset="0"/>
              </a:rPr>
              <a:t>( SELECT customer-name from Depositor);</a:t>
            </a:r>
          </a:p>
          <a:p>
            <a:pPr marL="0" indent="0">
              <a:buNone/>
            </a:pPr>
            <a:r>
              <a:rPr lang="en-IN" sz="2000" dirty="0">
                <a:solidFill>
                  <a:srgbClr val="7030A0"/>
                </a:solidFill>
                <a:latin typeface="Lucida Sans" panose="020B0602030504020204" pitchFamily="34" charset="0"/>
              </a:rPr>
              <a:t>	</a:t>
            </a:r>
            <a:r>
              <a:rPr lang="en-IN" sz="2000" dirty="0" smtClean="0">
                <a:solidFill>
                  <a:srgbClr val="7030A0"/>
                </a:solidFill>
                <a:latin typeface="Lucida Sans" panose="020B0602030504020204" pitchFamily="34" charset="0"/>
              </a:rPr>
              <a:t>				[ </a:t>
            </a:r>
            <a:r>
              <a:rPr lang="en-IN" sz="2000" b="1" dirty="0" smtClean="0">
                <a:solidFill>
                  <a:schemeClr val="accent2">
                    <a:lumMod val="50000"/>
                  </a:schemeClr>
                </a:solidFill>
                <a:latin typeface="Lucida Sans" panose="020B0602030504020204" pitchFamily="34" charset="0"/>
              </a:rPr>
              <a:t>OR</a:t>
            </a:r>
            <a:r>
              <a:rPr lang="en-IN" sz="2000" dirty="0" smtClean="0">
                <a:solidFill>
                  <a:srgbClr val="7030A0"/>
                </a:solidFill>
                <a:latin typeface="Lucida Sans" panose="020B0602030504020204" pitchFamily="34" charset="0"/>
              </a:rPr>
              <a:t> ]</a:t>
            </a:r>
          </a:p>
          <a:p>
            <a:pPr marL="0" indent="0">
              <a:buNone/>
            </a:pPr>
            <a:r>
              <a:rPr lang="en-IN" sz="2000" dirty="0">
                <a:solidFill>
                  <a:srgbClr val="7030A0"/>
                </a:solidFill>
                <a:latin typeface="Lucida Sans" panose="020B0602030504020204" pitchFamily="34" charset="0"/>
              </a:rPr>
              <a:t> </a:t>
            </a:r>
            <a:r>
              <a:rPr lang="en-IN" sz="2000" dirty="0" smtClean="0">
                <a:solidFill>
                  <a:srgbClr val="7030A0"/>
                </a:solidFill>
                <a:latin typeface="Lucida Sans" panose="020B0602030504020204" pitchFamily="34" charset="0"/>
              </a:rPr>
              <a:t>                  SELECT S.name</a:t>
            </a:r>
          </a:p>
          <a:p>
            <a:pPr marL="0" indent="0">
              <a:buNone/>
            </a:pPr>
            <a:r>
              <a:rPr lang="en-IN" sz="2000" dirty="0">
                <a:solidFill>
                  <a:srgbClr val="7030A0"/>
                </a:solidFill>
                <a:latin typeface="Lucida Sans" panose="020B0602030504020204" pitchFamily="34" charset="0"/>
              </a:rPr>
              <a:t> </a:t>
            </a:r>
            <a:r>
              <a:rPr lang="en-IN" sz="2000" dirty="0" smtClean="0">
                <a:solidFill>
                  <a:srgbClr val="7030A0"/>
                </a:solidFill>
                <a:latin typeface="Lucida Sans" panose="020B0602030504020204" pitchFamily="34" charset="0"/>
              </a:rPr>
              <a:t>                  From Sailors S</a:t>
            </a:r>
          </a:p>
          <a:p>
            <a:pPr marL="0" indent="0">
              <a:buNone/>
            </a:pPr>
            <a:r>
              <a:rPr lang="en-IN" sz="2000" dirty="0">
                <a:solidFill>
                  <a:srgbClr val="7030A0"/>
                </a:solidFill>
                <a:latin typeface="Lucida Sans" panose="020B0602030504020204" pitchFamily="34" charset="0"/>
              </a:rPr>
              <a:t>	</a:t>
            </a:r>
            <a:r>
              <a:rPr lang="en-IN" sz="2000" dirty="0" smtClean="0">
                <a:solidFill>
                  <a:srgbClr val="7030A0"/>
                </a:solidFill>
                <a:latin typeface="Lucida Sans" panose="020B0602030504020204" pitchFamily="34" charset="0"/>
              </a:rPr>
              <a:t>        Where </a:t>
            </a:r>
            <a:r>
              <a:rPr lang="en-IN" sz="2000" dirty="0" err="1" smtClean="0">
                <a:solidFill>
                  <a:srgbClr val="7030A0"/>
                </a:solidFill>
                <a:latin typeface="Lucida Sans" panose="020B0602030504020204" pitchFamily="34" charset="0"/>
              </a:rPr>
              <a:t>S.sid</a:t>
            </a:r>
            <a:r>
              <a:rPr lang="en-IN" sz="2000" dirty="0" smtClean="0">
                <a:solidFill>
                  <a:srgbClr val="7030A0"/>
                </a:solidFill>
                <a:latin typeface="Lucida Sans" panose="020B0602030504020204" pitchFamily="34" charset="0"/>
              </a:rPr>
              <a:t> </a:t>
            </a:r>
            <a:r>
              <a:rPr lang="en-IN" sz="2000" b="1" dirty="0" smtClean="0">
                <a:solidFill>
                  <a:srgbClr val="FF0000"/>
                </a:solidFill>
                <a:latin typeface="Lucida Sans" panose="020B0602030504020204" pitchFamily="34" charset="0"/>
              </a:rPr>
              <a:t>NOT IN </a:t>
            </a:r>
            <a:r>
              <a:rPr lang="en-IN" sz="2000" dirty="0" smtClean="0">
                <a:solidFill>
                  <a:srgbClr val="7030A0"/>
                </a:solidFill>
                <a:latin typeface="Lucida Sans" panose="020B0602030504020204" pitchFamily="34" charset="0"/>
              </a:rPr>
              <a:t>(SELECT </a:t>
            </a:r>
            <a:r>
              <a:rPr lang="en-IN" sz="2000" dirty="0" err="1" smtClean="0">
                <a:solidFill>
                  <a:srgbClr val="7030A0"/>
                </a:solidFill>
                <a:latin typeface="Lucida Sans" panose="020B0602030504020204" pitchFamily="34" charset="0"/>
              </a:rPr>
              <a:t>R.sid</a:t>
            </a:r>
            <a:endParaRPr lang="en-IN" sz="2000" dirty="0" smtClean="0">
              <a:solidFill>
                <a:srgbClr val="7030A0"/>
              </a:solidFill>
              <a:latin typeface="Lucida Sans" panose="020B0602030504020204" pitchFamily="34" charset="0"/>
            </a:endParaRPr>
          </a:p>
          <a:p>
            <a:pPr marL="0" indent="0">
              <a:buNone/>
            </a:pPr>
            <a:r>
              <a:rPr lang="en-IN" sz="2000" dirty="0">
                <a:solidFill>
                  <a:srgbClr val="7030A0"/>
                </a:solidFill>
                <a:latin typeface="Lucida Sans" panose="020B0602030504020204" pitchFamily="34" charset="0"/>
              </a:rPr>
              <a:t>	</a:t>
            </a:r>
            <a:r>
              <a:rPr lang="en-IN" sz="2000" dirty="0" smtClean="0">
                <a:solidFill>
                  <a:srgbClr val="7030A0"/>
                </a:solidFill>
                <a:latin typeface="Lucida Sans" panose="020B0602030504020204" pitchFamily="34" charset="0"/>
              </a:rPr>
              <a:t>			      From Reserves R</a:t>
            </a:r>
          </a:p>
          <a:p>
            <a:pPr marL="0" indent="0">
              <a:buNone/>
            </a:pPr>
            <a:r>
              <a:rPr lang="en-IN" sz="2000" dirty="0">
                <a:solidFill>
                  <a:srgbClr val="7030A0"/>
                </a:solidFill>
                <a:latin typeface="Lucida Sans" panose="020B0602030504020204" pitchFamily="34" charset="0"/>
              </a:rPr>
              <a:t>	</a:t>
            </a:r>
            <a:r>
              <a:rPr lang="en-IN" sz="2000" dirty="0" smtClean="0">
                <a:solidFill>
                  <a:srgbClr val="7030A0"/>
                </a:solidFill>
                <a:latin typeface="Lucida Sans" panose="020B0602030504020204" pitchFamily="34" charset="0"/>
              </a:rPr>
              <a:t>			      Where </a:t>
            </a:r>
            <a:r>
              <a:rPr lang="en-IN" sz="2000" dirty="0" err="1" smtClean="0">
                <a:solidFill>
                  <a:srgbClr val="7030A0"/>
                </a:solidFill>
                <a:latin typeface="Lucida Sans" panose="020B0602030504020204" pitchFamily="34" charset="0"/>
              </a:rPr>
              <a:t>R.bid</a:t>
            </a:r>
            <a:r>
              <a:rPr lang="en-IN" sz="2000" dirty="0" smtClean="0">
                <a:solidFill>
                  <a:srgbClr val="7030A0"/>
                </a:solidFill>
                <a:latin typeface="Lucida Sans" panose="020B0602030504020204" pitchFamily="34" charset="0"/>
              </a:rPr>
              <a:t> </a:t>
            </a:r>
            <a:r>
              <a:rPr lang="en-IN" sz="2000" b="1" dirty="0" smtClean="0">
                <a:solidFill>
                  <a:srgbClr val="FF0000"/>
                </a:solidFill>
                <a:latin typeface="Lucida Sans" panose="020B0602030504020204" pitchFamily="34" charset="0"/>
              </a:rPr>
              <a:t>IN</a:t>
            </a:r>
            <a:r>
              <a:rPr lang="en-IN" sz="2000" dirty="0" smtClean="0">
                <a:solidFill>
                  <a:srgbClr val="7030A0"/>
                </a:solidFill>
                <a:latin typeface="Lucida Sans" panose="020B0602030504020204" pitchFamily="34" charset="0"/>
              </a:rPr>
              <a:t> (SELECT </a:t>
            </a:r>
            <a:r>
              <a:rPr lang="en-IN" sz="2000" dirty="0" err="1" smtClean="0">
                <a:solidFill>
                  <a:srgbClr val="7030A0"/>
                </a:solidFill>
                <a:latin typeface="Lucida Sans" panose="020B0602030504020204" pitchFamily="34" charset="0"/>
              </a:rPr>
              <a:t>B.bid</a:t>
            </a:r>
            <a:endParaRPr lang="en-IN" sz="2000" dirty="0" smtClean="0">
              <a:solidFill>
                <a:srgbClr val="7030A0"/>
              </a:solidFill>
              <a:latin typeface="Lucida Sans" panose="020B0602030504020204" pitchFamily="34" charset="0"/>
            </a:endParaRPr>
          </a:p>
          <a:p>
            <a:pPr marL="0" indent="0">
              <a:buNone/>
            </a:pPr>
            <a:r>
              <a:rPr lang="en-IN" sz="2000" dirty="0">
                <a:solidFill>
                  <a:srgbClr val="7030A0"/>
                </a:solidFill>
                <a:latin typeface="Lucida Sans" panose="020B0602030504020204" pitchFamily="34" charset="0"/>
              </a:rPr>
              <a:t>	</a:t>
            </a:r>
            <a:r>
              <a:rPr lang="en-IN" sz="2000" dirty="0" smtClean="0">
                <a:solidFill>
                  <a:srgbClr val="7030A0"/>
                </a:solidFill>
                <a:latin typeface="Lucida Sans" panose="020B0602030504020204" pitchFamily="34" charset="0"/>
              </a:rPr>
              <a:t>			      From Boats B</a:t>
            </a:r>
          </a:p>
          <a:p>
            <a:pPr marL="0" indent="0">
              <a:buNone/>
            </a:pPr>
            <a:r>
              <a:rPr lang="en-IN" sz="2000" dirty="0">
                <a:solidFill>
                  <a:srgbClr val="7030A0"/>
                </a:solidFill>
                <a:latin typeface="Lucida Sans" panose="020B0602030504020204" pitchFamily="34" charset="0"/>
              </a:rPr>
              <a:t>	</a:t>
            </a:r>
            <a:r>
              <a:rPr lang="en-IN" sz="2000" dirty="0" smtClean="0">
                <a:solidFill>
                  <a:srgbClr val="7030A0"/>
                </a:solidFill>
                <a:latin typeface="Lucida Sans" panose="020B0602030504020204" pitchFamily="34" charset="0"/>
              </a:rPr>
              <a:t>			      Where </a:t>
            </a:r>
            <a:r>
              <a:rPr lang="en-IN" sz="2000" dirty="0" err="1" smtClean="0">
                <a:solidFill>
                  <a:srgbClr val="7030A0"/>
                </a:solidFill>
                <a:latin typeface="Lucida Sans" panose="020B0602030504020204" pitchFamily="34" charset="0"/>
              </a:rPr>
              <a:t>B.color</a:t>
            </a:r>
            <a:r>
              <a:rPr lang="en-IN" sz="2000" dirty="0" smtClean="0">
                <a:solidFill>
                  <a:srgbClr val="7030A0"/>
                </a:solidFill>
                <a:latin typeface="Lucida Sans" panose="020B0602030504020204" pitchFamily="34" charset="0"/>
              </a:rPr>
              <a:t> = ‘red’));</a:t>
            </a:r>
            <a:endParaRPr lang="en-IN" sz="2000" dirty="0">
              <a:solidFill>
                <a:srgbClr val="7030A0"/>
              </a:solidFill>
              <a:latin typeface="Lucida Sans" panose="020B0602030504020204" pitchFamily="34" charset="0"/>
            </a:endParaRPr>
          </a:p>
        </p:txBody>
      </p:sp>
      <p:sp>
        <p:nvSpPr>
          <p:cNvPr id="4" name="Left Brace 3"/>
          <p:cNvSpPr/>
          <p:nvPr/>
        </p:nvSpPr>
        <p:spPr>
          <a:xfrm rot="16200000">
            <a:off x="7109142" y="965914"/>
            <a:ext cx="579548" cy="17901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4563530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10" y="0"/>
            <a:ext cx="11237890" cy="579549"/>
          </a:xfrm>
        </p:spPr>
        <p:txBody>
          <a:bodyPr>
            <a:normAutofit fontScale="90000"/>
          </a:bodyPr>
          <a:lstStyle/>
          <a:p>
            <a:r>
              <a:rPr lang="en-IN" sz="3200" b="1" u="sng" dirty="0" smtClean="0">
                <a:solidFill>
                  <a:srgbClr val="0070C0"/>
                </a:solidFill>
                <a:latin typeface="Lucida Sans" panose="020B0602030504020204" pitchFamily="34" charset="0"/>
              </a:rPr>
              <a:t>Set Comparison Function's</a:t>
            </a:r>
            <a:r>
              <a:rPr lang="en-IN" u="sng" dirty="0" smtClean="0"/>
              <a:t>:{ </a:t>
            </a:r>
            <a:r>
              <a:rPr lang="en-IN" sz="3600" b="1" u="sng" dirty="0" smtClean="0">
                <a:solidFill>
                  <a:schemeClr val="accent2">
                    <a:lumMod val="75000"/>
                  </a:schemeClr>
                </a:solidFill>
              </a:rPr>
              <a:t>Correlated Nested Queries</a:t>
            </a:r>
            <a:r>
              <a:rPr lang="en-IN" u="sng" dirty="0"/>
              <a:t>}</a:t>
            </a:r>
          </a:p>
        </p:txBody>
      </p:sp>
      <p:sp>
        <p:nvSpPr>
          <p:cNvPr id="3" name="Content Placeholder 2"/>
          <p:cNvSpPr>
            <a:spLocks noGrp="1"/>
          </p:cNvSpPr>
          <p:nvPr>
            <p:ph idx="1"/>
          </p:nvPr>
        </p:nvSpPr>
        <p:spPr>
          <a:xfrm>
            <a:off x="206062" y="579548"/>
            <a:ext cx="11861442" cy="6027313"/>
          </a:xfrm>
        </p:spPr>
        <p:txBody>
          <a:bodyPr>
            <a:normAutofit lnSpcReduction="10000"/>
          </a:bodyPr>
          <a:lstStyle/>
          <a:p>
            <a:pPr algn="just"/>
            <a:r>
              <a:rPr lang="en-GB" sz="2000" dirty="0">
                <a:solidFill>
                  <a:srgbClr val="000000"/>
                </a:solidFill>
                <a:latin typeface="Lucida Sans" panose="020B0602030504020204" pitchFamily="34" charset="0"/>
              </a:rPr>
              <a:t>The </a:t>
            </a:r>
            <a:r>
              <a:rPr lang="en-GB" sz="2000" b="1" dirty="0" smtClean="0">
                <a:solidFill>
                  <a:srgbClr val="FF0000"/>
                </a:solidFill>
                <a:latin typeface="Lucida Sans" panose="020B0602030504020204" pitchFamily="34" charset="0"/>
              </a:rPr>
              <a:t>ANY/SOME</a:t>
            </a:r>
            <a:r>
              <a:rPr lang="en-GB" sz="2000" dirty="0" smtClean="0">
                <a:solidFill>
                  <a:srgbClr val="000000"/>
                </a:solidFill>
                <a:latin typeface="Lucida Sans" panose="020B0602030504020204" pitchFamily="34" charset="0"/>
              </a:rPr>
              <a:t> </a:t>
            </a:r>
            <a:r>
              <a:rPr lang="en-GB" sz="2000" dirty="0">
                <a:solidFill>
                  <a:srgbClr val="000000"/>
                </a:solidFill>
                <a:latin typeface="Lucida Sans" panose="020B0602030504020204" pitchFamily="34" charset="0"/>
              </a:rPr>
              <a:t>and </a:t>
            </a:r>
            <a:r>
              <a:rPr lang="en-GB" sz="2000" b="1" dirty="0">
                <a:solidFill>
                  <a:srgbClr val="FF0000"/>
                </a:solidFill>
                <a:latin typeface="Lucida Sans" panose="020B0602030504020204" pitchFamily="34" charset="0"/>
              </a:rPr>
              <a:t>ALL</a:t>
            </a:r>
            <a:r>
              <a:rPr lang="en-GB" sz="2000" dirty="0">
                <a:solidFill>
                  <a:srgbClr val="000000"/>
                </a:solidFill>
                <a:latin typeface="Lucida Sans" panose="020B0602030504020204" pitchFamily="34" charset="0"/>
              </a:rPr>
              <a:t> operators are used with a </a:t>
            </a:r>
            <a:r>
              <a:rPr lang="en-GB" sz="2000" b="1" dirty="0">
                <a:solidFill>
                  <a:srgbClr val="002060"/>
                </a:solidFill>
                <a:latin typeface="Lucida Sans" panose="020B0602030504020204" pitchFamily="34" charset="0"/>
              </a:rPr>
              <a:t>WHERE</a:t>
            </a:r>
            <a:r>
              <a:rPr lang="en-GB" sz="2000" dirty="0">
                <a:solidFill>
                  <a:srgbClr val="000000"/>
                </a:solidFill>
                <a:latin typeface="Lucida Sans" panose="020B0602030504020204" pitchFamily="34" charset="0"/>
              </a:rPr>
              <a:t> or </a:t>
            </a:r>
            <a:r>
              <a:rPr lang="en-GB" sz="2000" b="1" dirty="0">
                <a:solidFill>
                  <a:srgbClr val="002060"/>
                </a:solidFill>
                <a:latin typeface="Lucida Sans" panose="020B0602030504020204" pitchFamily="34" charset="0"/>
              </a:rPr>
              <a:t>HAVING</a:t>
            </a:r>
            <a:r>
              <a:rPr lang="en-GB" sz="2000" dirty="0">
                <a:solidFill>
                  <a:srgbClr val="000000"/>
                </a:solidFill>
                <a:latin typeface="Lucida Sans" panose="020B0602030504020204" pitchFamily="34" charset="0"/>
              </a:rPr>
              <a:t> clause.</a:t>
            </a:r>
          </a:p>
          <a:p>
            <a:pPr algn="just"/>
            <a:r>
              <a:rPr lang="en-GB" sz="2000" dirty="0">
                <a:solidFill>
                  <a:srgbClr val="000000"/>
                </a:solidFill>
                <a:latin typeface="Lucida Sans" panose="020B0602030504020204" pitchFamily="34" charset="0"/>
              </a:rPr>
              <a:t>The </a:t>
            </a:r>
            <a:r>
              <a:rPr lang="en-GB" sz="2000" b="1" dirty="0" smtClean="0">
                <a:solidFill>
                  <a:srgbClr val="FF0000"/>
                </a:solidFill>
                <a:latin typeface="Lucida Sans" panose="020B0602030504020204" pitchFamily="34" charset="0"/>
              </a:rPr>
              <a:t>ANY/SOME</a:t>
            </a:r>
            <a:r>
              <a:rPr lang="en-GB" sz="2000" dirty="0" smtClean="0">
                <a:solidFill>
                  <a:srgbClr val="000000"/>
                </a:solidFill>
                <a:latin typeface="Lucida Sans" panose="020B0602030504020204" pitchFamily="34" charset="0"/>
              </a:rPr>
              <a:t> </a:t>
            </a:r>
            <a:r>
              <a:rPr lang="en-GB" sz="2000" dirty="0">
                <a:solidFill>
                  <a:srgbClr val="000000"/>
                </a:solidFill>
                <a:latin typeface="Lucida Sans" panose="020B0602030504020204" pitchFamily="34" charset="0"/>
              </a:rPr>
              <a:t>operator returns true if any of the </a:t>
            </a:r>
            <a:r>
              <a:rPr lang="en-GB" sz="2000" dirty="0" err="1">
                <a:solidFill>
                  <a:srgbClr val="000000"/>
                </a:solidFill>
                <a:latin typeface="Lucida Sans" panose="020B0602030504020204" pitchFamily="34" charset="0"/>
              </a:rPr>
              <a:t>subquery</a:t>
            </a:r>
            <a:r>
              <a:rPr lang="en-GB" sz="2000" dirty="0">
                <a:solidFill>
                  <a:srgbClr val="000000"/>
                </a:solidFill>
                <a:latin typeface="Lucida Sans" panose="020B0602030504020204" pitchFamily="34" charset="0"/>
              </a:rPr>
              <a:t> values meet the condition.</a:t>
            </a:r>
          </a:p>
          <a:p>
            <a:pPr algn="just"/>
            <a:r>
              <a:rPr lang="en-GB" sz="2000" dirty="0">
                <a:solidFill>
                  <a:srgbClr val="000000"/>
                </a:solidFill>
                <a:latin typeface="Lucida Sans" panose="020B0602030504020204" pitchFamily="34" charset="0"/>
              </a:rPr>
              <a:t>The </a:t>
            </a:r>
            <a:r>
              <a:rPr lang="en-GB" sz="2000" b="1" dirty="0">
                <a:solidFill>
                  <a:srgbClr val="FF0000"/>
                </a:solidFill>
                <a:latin typeface="Lucida Sans" panose="020B0602030504020204" pitchFamily="34" charset="0"/>
              </a:rPr>
              <a:t>ALL</a:t>
            </a:r>
            <a:r>
              <a:rPr lang="en-GB" sz="2000" dirty="0">
                <a:solidFill>
                  <a:srgbClr val="000000"/>
                </a:solidFill>
                <a:latin typeface="Lucida Sans" panose="020B0602030504020204" pitchFamily="34" charset="0"/>
              </a:rPr>
              <a:t> operator returns true if all of the </a:t>
            </a:r>
            <a:r>
              <a:rPr lang="en-GB" sz="2000" dirty="0" err="1">
                <a:solidFill>
                  <a:srgbClr val="000000"/>
                </a:solidFill>
                <a:latin typeface="Lucida Sans" panose="020B0602030504020204" pitchFamily="34" charset="0"/>
              </a:rPr>
              <a:t>subquery</a:t>
            </a:r>
            <a:r>
              <a:rPr lang="en-GB" sz="2000" dirty="0">
                <a:solidFill>
                  <a:srgbClr val="000000"/>
                </a:solidFill>
                <a:latin typeface="Lucida Sans" panose="020B0602030504020204" pitchFamily="34" charset="0"/>
              </a:rPr>
              <a:t> values meet the condition</a:t>
            </a:r>
          </a:p>
          <a:p>
            <a:pPr marL="0" indent="0">
              <a:buNone/>
            </a:pPr>
            <a:r>
              <a:rPr lang="en-GB" b="1" i="1" u="sng" dirty="0">
                <a:solidFill>
                  <a:srgbClr val="C00000"/>
                </a:solidFill>
                <a:latin typeface="Verdana" panose="020B0604030504040204" pitchFamily="34" charset="0"/>
              </a:rPr>
              <a:t>Note</a:t>
            </a:r>
            <a:r>
              <a:rPr lang="en-GB" b="1" dirty="0">
                <a:solidFill>
                  <a:srgbClr val="C00000"/>
                </a:solidFill>
                <a:latin typeface="Verdana" panose="020B0604030504040204" pitchFamily="34" charset="0"/>
              </a:rPr>
              <a:t>:</a:t>
            </a:r>
            <a:r>
              <a:rPr lang="en-GB" dirty="0">
                <a:solidFill>
                  <a:srgbClr val="000000"/>
                </a:solidFill>
                <a:latin typeface="Verdana" panose="020B0604030504040204" pitchFamily="34" charset="0"/>
              </a:rPr>
              <a:t> </a:t>
            </a:r>
            <a:r>
              <a:rPr lang="en-GB" sz="2000" b="1" dirty="0">
                <a:solidFill>
                  <a:schemeClr val="accent6">
                    <a:lumMod val="75000"/>
                  </a:schemeClr>
                </a:solidFill>
                <a:latin typeface="Lucida Sans" panose="020B0602030504020204" pitchFamily="34" charset="0"/>
              </a:rPr>
              <a:t>The </a:t>
            </a:r>
            <a:r>
              <a:rPr lang="en-GB" sz="2000" b="1" i="1" dirty="0">
                <a:solidFill>
                  <a:schemeClr val="accent6">
                    <a:lumMod val="75000"/>
                  </a:schemeClr>
                </a:solidFill>
                <a:latin typeface="Lucida Sans" panose="020B0602030504020204" pitchFamily="34" charset="0"/>
              </a:rPr>
              <a:t>operator</a:t>
            </a:r>
            <a:r>
              <a:rPr lang="en-GB" sz="2000" b="1" dirty="0">
                <a:solidFill>
                  <a:schemeClr val="accent6">
                    <a:lumMod val="75000"/>
                  </a:schemeClr>
                </a:solidFill>
                <a:latin typeface="Lucida Sans" panose="020B0602030504020204" pitchFamily="34" charset="0"/>
              </a:rPr>
              <a:t> must be a </a:t>
            </a:r>
            <a:r>
              <a:rPr lang="en-GB" sz="2000" b="1" dirty="0" smtClean="0">
                <a:solidFill>
                  <a:schemeClr val="accent6">
                    <a:lumMod val="75000"/>
                  </a:schemeClr>
                </a:solidFill>
                <a:latin typeface="Lucida Sans" panose="020B0602030504020204" pitchFamily="34" charset="0"/>
              </a:rPr>
              <a:t>standard </a:t>
            </a:r>
            <a:r>
              <a:rPr lang="en-GB" sz="2000" b="1" dirty="0">
                <a:solidFill>
                  <a:schemeClr val="accent6">
                    <a:lumMod val="75000"/>
                  </a:schemeClr>
                </a:solidFill>
                <a:latin typeface="Lucida Sans" panose="020B0602030504020204" pitchFamily="34" charset="0"/>
              </a:rPr>
              <a:t>comparison operator (=, &lt;&gt;, !=, &gt;, &gt;=, &lt;, or </a:t>
            </a:r>
            <a:r>
              <a:rPr lang="en-GB" sz="2000" b="1" dirty="0" smtClean="0">
                <a:solidFill>
                  <a:schemeClr val="accent6">
                    <a:lumMod val="75000"/>
                  </a:schemeClr>
                </a:solidFill>
                <a:latin typeface="Lucida Sans" panose="020B0602030504020204" pitchFamily="34" charset="0"/>
              </a:rPr>
              <a:t>&lt;=).</a:t>
            </a:r>
          </a:p>
          <a:p>
            <a:pPr marL="0" indent="0">
              <a:buNone/>
            </a:pPr>
            <a:r>
              <a:rPr lang="en-GB" sz="2000" i="1" dirty="0" smtClean="0">
                <a:solidFill>
                  <a:srgbClr val="7030A0"/>
                </a:solidFill>
                <a:latin typeface="Lucida Sans" panose="020B0602030504020204" pitchFamily="34" charset="0"/>
              </a:rPr>
              <a:t>( &lt;ANY/SOME, &gt;ANY/SOME,………. &amp; &lt;ALL, &gt;ALL………. ) can be used in optional Cases.</a:t>
            </a:r>
          </a:p>
          <a:p>
            <a:pPr marL="0" indent="0">
              <a:buNone/>
            </a:pPr>
            <a:r>
              <a:rPr lang="en-GB" sz="2000" b="1" u="sng" dirty="0" smtClean="0">
                <a:solidFill>
                  <a:srgbClr val="0070C0"/>
                </a:solidFill>
                <a:latin typeface="Lucida Sans" panose="020B0602030504020204" pitchFamily="34" charset="0"/>
              </a:rPr>
              <a:t>Examples:</a:t>
            </a:r>
          </a:p>
          <a:p>
            <a:pPr marL="0" indent="0">
              <a:buNone/>
            </a:pPr>
            <a:r>
              <a:rPr lang="en-GB" sz="2000" dirty="0" smtClean="0">
                <a:solidFill>
                  <a:srgbClr val="0070C0"/>
                </a:solidFill>
                <a:latin typeface="Lucida Sans" panose="020B0602030504020204" pitchFamily="34" charset="0"/>
              </a:rPr>
              <a:t>SELECT </a:t>
            </a:r>
            <a:r>
              <a:rPr lang="en-GB" sz="2000" dirty="0" err="1" smtClean="0">
                <a:solidFill>
                  <a:srgbClr val="0070C0"/>
                </a:solidFill>
                <a:latin typeface="Lucida Sans" panose="020B0602030504020204" pitchFamily="34" charset="0"/>
              </a:rPr>
              <a:t>S.sid</a:t>
            </a:r>
            <a:r>
              <a:rPr lang="en-GB" sz="2000" dirty="0" smtClean="0">
                <a:solidFill>
                  <a:srgbClr val="0070C0"/>
                </a:solidFill>
                <a:latin typeface="Lucida Sans" panose="020B0602030504020204" pitchFamily="34" charset="0"/>
              </a:rPr>
              <a:t> </a:t>
            </a:r>
          </a:p>
          <a:p>
            <a:pPr marL="0" indent="0">
              <a:buNone/>
            </a:pPr>
            <a:r>
              <a:rPr lang="en-GB" sz="2000" dirty="0" smtClean="0">
                <a:solidFill>
                  <a:srgbClr val="0070C0"/>
                </a:solidFill>
                <a:latin typeface="Lucida Sans" panose="020B0602030504020204" pitchFamily="34" charset="0"/>
              </a:rPr>
              <a:t>FROM Sailors S </a:t>
            </a:r>
          </a:p>
          <a:p>
            <a:pPr marL="0" indent="0">
              <a:buNone/>
            </a:pPr>
            <a:r>
              <a:rPr lang="en-GB" sz="2000" dirty="0" smtClean="0">
                <a:solidFill>
                  <a:srgbClr val="0070C0"/>
                </a:solidFill>
                <a:latin typeface="Lucida Sans" panose="020B0602030504020204" pitchFamily="34" charset="0"/>
              </a:rPr>
              <a:t>WHERE </a:t>
            </a:r>
            <a:r>
              <a:rPr lang="en-GB" sz="2000" dirty="0" err="1" smtClean="0">
                <a:solidFill>
                  <a:srgbClr val="0070C0"/>
                </a:solidFill>
                <a:latin typeface="Lucida Sans" panose="020B0602030504020204" pitchFamily="34" charset="0"/>
              </a:rPr>
              <a:t>S.rating</a:t>
            </a:r>
            <a:r>
              <a:rPr lang="en-GB" sz="2000" dirty="0" smtClean="0">
                <a:solidFill>
                  <a:srgbClr val="0070C0"/>
                </a:solidFill>
                <a:latin typeface="Lucida Sans" panose="020B0602030504020204" pitchFamily="34" charset="0"/>
              </a:rPr>
              <a:t> </a:t>
            </a:r>
            <a:r>
              <a:rPr lang="en-GB" sz="2000" b="1" dirty="0" smtClean="0">
                <a:solidFill>
                  <a:srgbClr val="FF0000"/>
                </a:solidFill>
                <a:latin typeface="Lucida Sans" panose="020B0602030504020204" pitchFamily="34" charset="0"/>
              </a:rPr>
              <a:t>&gt; ANY </a:t>
            </a:r>
            <a:r>
              <a:rPr lang="en-GB" sz="2000" dirty="0" smtClean="0">
                <a:solidFill>
                  <a:srgbClr val="0070C0"/>
                </a:solidFill>
                <a:latin typeface="Lucida Sans" panose="020B0602030504020204" pitchFamily="34" charset="0"/>
              </a:rPr>
              <a:t>( SELECT S2.rating </a:t>
            </a:r>
          </a:p>
          <a:p>
            <a:pPr marL="0" indent="0">
              <a:buNone/>
            </a:pPr>
            <a:r>
              <a:rPr lang="en-GB" sz="2000" dirty="0" smtClean="0">
                <a:solidFill>
                  <a:srgbClr val="0070C0"/>
                </a:solidFill>
                <a:latin typeface="Lucida Sans" panose="020B0602030504020204" pitchFamily="34" charset="0"/>
              </a:rPr>
              <a:t>                                   FROM Sailors S2 </a:t>
            </a:r>
          </a:p>
          <a:p>
            <a:pPr marL="0" indent="0">
              <a:buNone/>
            </a:pPr>
            <a:r>
              <a:rPr lang="en-GB" sz="2000" dirty="0" smtClean="0">
                <a:solidFill>
                  <a:srgbClr val="0070C0"/>
                </a:solidFill>
                <a:latin typeface="Lucida Sans" panose="020B0602030504020204" pitchFamily="34" charset="0"/>
              </a:rPr>
              <a:t>                                   WHERE S2.sname = “xyz’);</a:t>
            </a:r>
          </a:p>
          <a:p>
            <a:pPr marL="0" indent="0">
              <a:buNone/>
            </a:pPr>
            <a:r>
              <a:rPr lang="en-GB" sz="2000" b="1" dirty="0" smtClean="0">
                <a:solidFill>
                  <a:schemeClr val="accent4">
                    <a:lumMod val="50000"/>
                  </a:schemeClr>
                </a:solidFill>
                <a:latin typeface="Lucida Sans" panose="020B0602030504020204" pitchFamily="34" charset="0"/>
              </a:rPr>
              <a:t>                           [OR]</a:t>
            </a:r>
          </a:p>
          <a:p>
            <a:pPr marL="0" indent="0">
              <a:buNone/>
            </a:pPr>
            <a:r>
              <a:rPr lang="en-GB" sz="2000" dirty="0" smtClean="0">
                <a:solidFill>
                  <a:srgbClr val="0070C0"/>
                </a:solidFill>
                <a:latin typeface="Lucida Sans" panose="020B0602030504020204" pitchFamily="34" charset="0"/>
              </a:rPr>
              <a:t>SELECT </a:t>
            </a:r>
            <a:r>
              <a:rPr lang="en-GB" sz="2000" dirty="0" err="1" smtClean="0">
                <a:solidFill>
                  <a:srgbClr val="0070C0"/>
                </a:solidFill>
                <a:latin typeface="Lucida Sans" panose="020B0602030504020204" pitchFamily="34" charset="0"/>
              </a:rPr>
              <a:t>S.sid</a:t>
            </a:r>
            <a:r>
              <a:rPr lang="en-GB" sz="2000" dirty="0" smtClean="0">
                <a:solidFill>
                  <a:srgbClr val="0070C0"/>
                </a:solidFill>
                <a:latin typeface="Lucida Sans" panose="020B0602030504020204" pitchFamily="34" charset="0"/>
              </a:rPr>
              <a:t> </a:t>
            </a:r>
          </a:p>
          <a:p>
            <a:pPr marL="0" indent="0">
              <a:buNone/>
            </a:pPr>
            <a:r>
              <a:rPr lang="en-GB" sz="2000" dirty="0" smtClean="0">
                <a:solidFill>
                  <a:srgbClr val="0070C0"/>
                </a:solidFill>
                <a:latin typeface="Lucida Sans" panose="020B0602030504020204" pitchFamily="34" charset="0"/>
              </a:rPr>
              <a:t>FROM Sailors S </a:t>
            </a:r>
          </a:p>
          <a:p>
            <a:pPr marL="0" indent="0">
              <a:buNone/>
            </a:pPr>
            <a:r>
              <a:rPr lang="en-GB" sz="2000" dirty="0" smtClean="0">
                <a:solidFill>
                  <a:srgbClr val="0070C0"/>
                </a:solidFill>
                <a:latin typeface="Lucida Sans" panose="020B0602030504020204" pitchFamily="34" charset="0"/>
              </a:rPr>
              <a:t>WHERE </a:t>
            </a:r>
            <a:r>
              <a:rPr lang="en-GB" sz="2000" dirty="0" err="1" smtClean="0">
                <a:solidFill>
                  <a:srgbClr val="0070C0"/>
                </a:solidFill>
                <a:latin typeface="Lucida Sans" panose="020B0602030504020204" pitchFamily="34" charset="0"/>
              </a:rPr>
              <a:t>S.rating</a:t>
            </a:r>
            <a:r>
              <a:rPr lang="en-GB" sz="2000" dirty="0" smtClean="0">
                <a:solidFill>
                  <a:srgbClr val="0070C0"/>
                </a:solidFill>
                <a:latin typeface="Lucida Sans" panose="020B0602030504020204" pitchFamily="34" charset="0"/>
              </a:rPr>
              <a:t> </a:t>
            </a:r>
            <a:r>
              <a:rPr lang="en-GB" sz="2000" b="1" dirty="0" smtClean="0">
                <a:solidFill>
                  <a:srgbClr val="FF0000"/>
                </a:solidFill>
                <a:latin typeface="Lucida Sans" panose="020B0602030504020204" pitchFamily="34" charset="0"/>
              </a:rPr>
              <a:t>&gt;= ALL </a:t>
            </a:r>
            <a:r>
              <a:rPr lang="en-GB" sz="2000" dirty="0" smtClean="0">
                <a:solidFill>
                  <a:srgbClr val="0070C0"/>
                </a:solidFill>
                <a:latin typeface="Lucida Sans" panose="020B0602030504020204" pitchFamily="34" charset="0"/>
              </a:rPr>
              <a:t>( SELECT S2.rating </a:t>
            </a:r>
          </a:p>
          <a:p>
            <a:pPr marL="0" indent="0">
              <a:buNone/>
            </a:pPr>
            <a:r>
              <a:rPr lang="en-GB" sz="2000" dirty="0">
                <a:solidFill>
                  <a:srgbClr val="0070C0"/>
                </a:solidFill>
                <a:latin typeface="Lucida Sans" panose="020B0602030504020204" pitchFamily="34" charset="0"/>
              </a:rPr>
              <a:t> </a:t>
            </a:r>
            <a:r>
              <a:rPr lang="en-GB" sz="2000" dirty="0" smtClean="0">
                <a:solidFill>
                  <a:srgbClr val="0070C0"/>
                </a:solidFill>
                <a:latin typeface="Lucida Sans" panose="020B0602030504020204" pitchFamily="34" charset="0"/>
              </a:rPr>
              <a:t>                                      FROM Sailors S2);</a:t>
            </a:r>
          </a:p>
          <a:p>
            <a:pPr marL="0" indent="0">
              <a:buNone/>
            </a:pPr>
            <a:endParaRPr lang="en-IN" sz="2000" b="1" dirty="0">
              <a:solidFill>
                <a:srgbClr val="0070C0"/>
              </a:solidFill>
              <a:latin typeface="Lucida Sans" panose="020B0602030504020204" pitchFamily="34" charset="0"/>
            </a:endParaRPr>
          </a:p>
        </p:txBody>
      </p:sp>
    </p:spTree>
    <p:extLst>
      <p:ext uri="{BB962C8B-B14F-4D97-AF65-F5344CB8AC3E}">
        <p14:creationId xmlns:p14="http://schemas.microsoft.com/office/powerpoint/2010/main" val="26137224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53800" cy="1056068"/>
          </a:xfrm>
        </p:spPr>
        <p:txBody>
          <a:bodyPr>
            <a:noAutofit/>
          </a:bodyPr>
          <a:lstStyle/>
          <a:p>
            <a:r>
              <a:rPr lang="en-IN" sz="3200" b="1" u="sng" dirty="0" smtClean="0">
                <a:solidFill>
                  <a:srgbClr val="0070C0"/>
                </a:solidFill>
                <a:latin typeface="Lucida Sans" panose="020B0602030504020204" pitchFamily="34" charset="0"/>
              </a:rPr>
              <a:t>Test for EMPTY Relations</a:t>
            </a:r>
            <a:r>
              <a:rPr lang="en-IN" sz="3200" b="1" dirty="0" smtClean="0">
                <a:solidFill>
                  <a:schemeClr val="accent4">
                    <a:lumMod val="50000"/>
                  </a:schemeClr>
                </a:solidFill>
              </a:rPr>
              <a:t>:{ Correlated Nested Queries</a:t>
            </a:r>
            <a:r>
              <a:rPr lang="en-IN" sz="3200" dirty="0" smtClean="0">
                <a:solidFill>
                  <a:schemeClr val="accent4">
                    <a:lumMod val="50000"/>
                  </a:schemeClr>
                </a:solidFill>
              </a:rPr>
              <a:t>}</a:t>
            </a:r>
            <a:endParaRPr lang="en-IN" sz="3200" dirty="0">
              <a:solidFill>
                <a:schemeClr val="accent4">
                  <a:lumMod val="50000"/>
                </a:schemeClr>
              </a:solidFill>
            </a:endParaRPr>
          </a:p>
        </p:txBody>
      </p:sp>
      <p:sp>
        <p:nvSpPr>
          <p:cNvPr id="3" name="Content Placeholder 2"/>
          <p:cNvSpPr>
            <a:spLocks noGrp="1"/>
          </p:cNvSpPr>
          <p:nvPr>
            <p:ph idx="1"/>
          </p:nvPr>
        </p:nvSpPr>
        <p:spPr>
          <a:xfrm>
            <a:off x="115910" y="1171977"/>
            <a:ext cx="11925836" cy="5486400"/>
          </a:xfrm>
        </p:spPr>
        <p:txBody>
          <a:bodyPr/>
          <a:lstStyle/>
          <a:p>
            <a:r>
              <a:rPr lang="en-IN" dirty="0" smtClean="0"/>
              <a:t>  </a:t>
            </a:r>
            <a:r>
              <a:rPr lang="en-IN" sz="2400" dirty="0" smtClean="0">
                <a:latin typeface="Lucida Sans" panose="020B0602030504020204" pitchFamily="34" charset="0"/>
              </a:rPr>
              <a:t>We use </a:t>
            </a:r>
            <a:r>
              <a:rPr lang="en-IN" sz="2400" b="1" dirty="0" smtClean="0">
                <a:solidFill>
                  <a:srgbClr val="C00000"/>
                </a:solidFill>
                <a:latin typeface="Lucida Sans" panose="020B0602030504020204" pitchFamily="34" charset="0"/>
              </a:rPr>
              <a:t>TWO</a:t>
            </a:r>
            <a:r>
              <a:rPr lang="en-IN" sz="2400" dirty="0" smtClean="0">
                <a:latin typeface="Lucida Sans" panose="020B0602030504020204" pitchFamily="34" charset="0"/>
              </a:rPr>
              <a:t> Keywords here, </a:t>
            </a:r>
            <a:r>
              <a:rPr lang="en-IN" sz="2400" b="1" dirty="0" smtClean="0">
                <a:solidFill>
                  <a:srgbClr val="FF0000"/>
                </a:solidFill>
                <a:latin typeface="Lucida Sans" panose="020B0602030504020204" pitchFamily="34" charset="0"/>
              </a:rPr>
              <a:t>EXISTS </a:t>
            </a:r>
            <a:r>
              <a:rPr lang="en-IN" sz="2400" dirty="0" smtClean="0">
                <a:latin typeface="Lucida Sans" panose="020B0602030504020204" pitchFamily="34" charset="0"/>
              </a:rPr>
              <a:t> and </a:t>
            </a:r>
            <a:r>
              <a:rPr lang="en-IN" sz="2400" b="1" dirty="0" smtClean="0">
                <a:solidFill>
                  <a:srgbClr val="FF0000"/>
                </a:solidFill>
                <a:latin typeface="Lucida Sans" panose="020B0602030504020204" pitchFamily="34" charset="0"/>
              </a:rPr>
              <a:t>NOT EXISTS </a:t>
            </a:r>
            <a:r>
              <a:rPr lang="en-IN" sz="2400" dirty="0" smtClean="0">
                <a:latin typeface="Lucida Sans" panose="020B0602030504020204" pitchFamily="34" charset="0"/>
              </a:rPr>
              <a:t>along with </a:t>
            </a:r>
            <a:r>
              <a:rPr lang="en-IN" sz="2400" b="1" dirty="0" smtClean="0">
                <a:solidFill>
                  <a:schemeClr val="accent4">
                    <a:lumMod val="50000"/>
                  </a:schemeClr>
                </a:solidFill>
                <a:latin typeface="Lucida Sans" panose="020B0602030504020204" pitchFamily="34" charset="0"/>
              </a:rPr>
              <a:t>WHERE</a:t>
            </a:r>
            <a:r>
              <a:rPr lang="en-IN" sz="2400" dirty="0" smtClean="0">
                <a:latin typeface="Lucida Sans" panose="020B0602030504020204" pitchFamily="34" charset="0"/>
              </a:rPr>
              <a:t> clause.</a:t>
            </a:r>
          </a:p>
          <a:p>
            <a:pPr>
              <a:lnSpc>
                <a:spcPct val="150000"/>
              </a:lnSpc>
            </a:pPr>
            <a:r>
              <a:rPr lang="en-IN" i="1" u="sng" dirty="0" smtClean="0">
                <a:latin typeface="Lucida Sans" panose="020B0602030504020204" pitchFamily="34" charset="0"/>
              </a:rPr>
              <a:t>For </a:t>
            </a:r>
            <a:r>
              <a:rPr lang="en-IN" b="1" i="1" u="sng" dirty="0" smtClean="0">
                <a:solidFill>
                  <a:srgbClr val="FF0000"/>
                </a:solidFill>
                <a:latin typeface="Lucida Sans" panose="020B0602030504020204" pitchFamily="34" charset="0"/>
              </a:rPr>
              <a:t>EXISTS</a:t>
            </a:r>
            <a:r>
              <a:rPr lang="en-IN" i="1" u="sng" dirty="0" smtClean="0">
                <a:latin typeface="Lucida Sans" panose="020B0602030504020204" pitchFamily="34" charset="0"/>
              </a:rPr>
              <a:t> </a:t>
            </a:r>
            <a:r>
              <a:rPr lang="en-IN" dirty="0" smtClean="0">
                <a:latin typeface="Lucida Sans" panose="020B0602030504020204" pitchFamily="34" charset="0"/>
              </a:rPr>
              <a:t>: Each selected row be such that the </a:t>
            </a:r>
            <a:r>
              <a:rPr lang="en-IN" dirty="0" err="1" smtClean="0">
                <a:latin typeface="Lucida Sans" panose="020B0602030504020204" pitchFamily="34" charset="0"/>
              </a:rPr>
              <a:t>subquery</a:t>
            </a:r>
            <a:r>
              <a:rPr lang="en-IN" dirty="0" smtClean="0">
                <a:latin typeface="Lucida Sans" panose="020B0602030504020204" pitchFamily="34" charset="0"/>
              </a:rPr>
              <a:t> following </a:t>
            </a:r>
            <a:r>
              <a:rPr lang="en-IN" b="1" dirty="0" smtClean="0">
                <a:solidFill>
                  <a:srgbClr val="FF0000"/>
                </a:solidFill>
                <a:latin typeface="Lucida Sans" panose="020B0602030504020204" pitchFamily="34" charset="0"/>
              </a:rPr>
              <a:t>EXISTS</a:t>
            </a:r>
            <a:r>
              <a:rPr lang="en-IN" dirty="0" smtClean="0">
                <a:latin typeface="Lucida Sans" panose="020B0602030504020204" pitchFamily="34" charset="0"/>
              </a:rPr>
              <a:t> </a:t>
            </a:r>
            <a:r>
              <a:rPr lang="en-IN" i="1" dirty="0" smtClean="0">
                <a:solidFill>
                  <a:srgbClr val="7030A0"/>
                </a:solidFill>
                <a:latin typeface="Lucida Sans" panose="020B0602030504020204" pitchFamily="34" charset="0"/>
              </a:rPr>
              <a:t>does return something, i.e., the </a:t>
            </a:r>
            <a:r>
              <a:rPr lang="en-IN" i="1" dirty="0" err="1" smtClean="0">
                <a:solidFill>
                  <a:srgbClr val="7030A0"/>
                </a:solidFill>
                <a:latin typeface="Lucida Sans" panose="020B0602030504020204" pitchFamily="34" charset="0"/>
              </a:rPr>
              <a:t>subquery</a:t>
            </a:r>
            <a:r>
              <a:rPr lang="en-IN" i="1" dirty="0" smtClean="0">
                <a:solidFill>
                  <a:srgbClr val="7030A0"/>
                </a:solidFill>
                <a:latin typeface="Lucida Sans" panose="020B0602030504020204" pitchFamily="34" charset="0"/>
              </a:rPr>
              <a:t> </a:t>
            </a:r>
            <a:r>
              <a:rPr lang="en-IN" i="1" dirty="0" err="1" smtClean="0">
                <a:solidFill>
                  <a:srgbClr val="7030A0"/>
                </a:solidFill>
                <a:latin typeface="Lucida Sans" panose="020B0602030504020204" pitchFamily="34" charset="0"/>
              </a:rPr>
              <a:t>doesnot</a:t>
            </a:r>
            <a:r>
              <a:rPr lang="en-IN" i="1" dirty="0" smtClean="0">
                <a:solidFill>
                  <a:srgbClr val="7030A0"/>
                </a:solidFill>
                <a:latin typeface="Lucida Sans" panose="020B0602030504020204" pitchFamily="34" charset="0"/>
              </a:rPr>
              <a:t> return a NULL result</a:t>
            </a:r>
            <a:r>
              <a:rPr lang="en-IN" b="1" i="1" dirty="0" smtClean="0">
                <a:solidFill>
                  <a:schemeClr val="accent2">
                    <a:lumMod val="75000"/>
                  </a:schemeClr>
                </a:solidFill>
                <a:latin typeface="Lucida Sans" panose="020B0602030504020204" pitchFamily="34" charset="0"/>
              </a:rPr>
              <a:t>.( Argument </a:t>
            </a:r>
            <a:r>
              <a:rPr lang="en-IN" b="1" i="1" dirty="0" err="1" smtClean="0">
                <a:solidFill>
                  <a:schemeClr val="accent2">
                    <a:lumMod val="75000"/>
                  </a:schemeClr>
                </a:solidFill>
                <a:latin typeface="Lucida Sans" panose="020B0602030504020204" pitchFamily="34" charset="0"/>
              </a:rPr>
              <a:t>subquery</a:t>
            </a:r>
            <a:r>
              <a:rPr lang="en-IN" b="1" i="1" dirty="0" smtClean="0">
                <a:solidFill>
                  <a:schemeClr val="accent2">
                    <a:lumMod val="75000"/>
                  </a:schemeClr>
                </a:solidFill>
                <a:latin typeface="Lucida Sans" panose="020B0602030504020204" pitchFamily="34" charset="0"/>
              </a:rPr>
              <a:t> is not empty)</a:t>
            </a:r>
          </a:p>
          <a:p>
            <a:pPr>
              <a:lnSpc>
                <a:spcPct val="150000"/>
              </a:lnSpc>
            </a:pPr>
            <a:r>
              <a:rPr lang="en-IN" i="1" u="sng" dirty="0" smtClean="0">
                <a:latin typeface="Lucida Sans" panose="020B0602030504020204" pitchFamily="34" charset="0"/>
              </a:rPr>
              <a:t>For </a:t>
            </a:r>
            <a:r>
              <a:rPr lang="en-IN" b="1" i="1" u="sng" dirty="0" smtClean="0">
                <a:solidFill>
                  <a:srgbClr val="FF0000"/>
                </a:solidFill>
                <a:latin typeface="Lucida Sans" panose="020B0602030504020204" pitchFamily="34" charset="0"/>
              </a:rPr>
              <a:t>NOT EXISTS </a:t>
            </a:r>
            <a:r>
              <a:rPr lang="en-IN" dirty="0" smtClean="0">
                <a:latin typeface="Lucida Sans" panose="020B0602030504020204" pitchFamily="34" charset="0"/>
              </a:rPr>
              <a:t>: </a:t>
            </a:r>
            <a:r>
              <a:rPr lang="en-IN" dirty="0">
                <a:solidFill>
                  <a:prstClr val="black"/>
                </a:solidFill>
                <a:latin typeface="Lucida Sans" panose="020B0602030504020204" pitchFamily="34" charset="0"/>
              </a:rPr>
              <a:t>Each selected row be such that the </a:t>
            </a:r>
            <a:r>
              <a:rPr lang="en-IN" dirty="0" err="1">
                <a:solidFill>
                  <a:prstClr val="black"/>
                </a:solidFill>
                <a:latin typeface="Lucida Sans" panose="020B0602030504020204" pitchFamily="34" charset="0"/>
              </a:rPr>
              <a:t>subquery</a:t>
            </a:r>
            <a:r>
              <a:rPr lang="en-IN" dirty="0">
                <a:solidFill>
                  <a:prstClr val="black"/>
                </a:solidFill>
                <a:latin typeface="Lucida Sans" panose="020B0602030504020204" pitchFamily="34" charset="0"/>
              </a:rPr>
              <a:t> following </a:t>
            </a:r>
            <a:r>
              <a:rPr lang="en-IN" b="1" dirty="0" smtClean="0">
                <a:solidFill>
                  <a:srgbClr val="FF0000"/>
                </a:solidFill>
                <a:latin typeface="Lucida Sans" panose="020B0602030504020204" pitchFamily="34" charset="0"/>
              </a:rPr>
              <a:t>NOT EXISTS</a:t>
            </a:r>
            <a:r>
              <a:rPr lang="en-IN" dirty="0" smtClean="0">
                <a:solidFill>
                  <a:prstClr val="black"/>
                </a:solidFill>
                <a:latin typeface="Lucida Sans" panose="020B0602030504020204" pitchFamily="34" charset="0"/>
              </a:rPr>
              <a:t> </a:t>
            </a:r>
            <a:r>
              <a:rPr lang="en-IN" i="1" dirty="0">
                <a:solidFill>
                  <a:srgbClr val="7030A0"/>
                </a:solidFill>
                <a:latin typeface="Lucida Sans" panose="020B0602030504020204" pitchFamily="34" charset="0"/>
              </a:rPr>
              <a:t>does </a:t>
            </a:r>
            <a:r>
              <a:rPr lang="en-IN" i="1" dirty="0" smtClean="0">
                <a:solidFill>
                  <a:srgbClr val="7030A0"/>
                </a:solidFill>
                <a:latin typeface="Lucida Sans" panose="020B0602030504020204" pitchFamily="34" charset="0"/>
              </a:rPr>
              <a:t>not return anything, i.e., the </a:t>
            </a:r>
            <a:r>
              <a:rPr lang="en-IN" i="1" dirty="0" err="1" smtClean="0">
                <a:solidFill>
                  <a:srgbClr val="7030A0"/>
                </a:solidFill>
                <a:latin typeface="Lucida Sans" panose="020B0602030504020204" pitchFamily="34" charset="0"/>
              </a:rPr>
              <a:t>subquery</a:t>
            </a:r>
            <a:r>
              <a:rPr lang="en-IN" i="1" dirty="0" smtClean="0">
                <a:solidFill>
                  <a:srgbClr val="7030A0"/>
                </a:solidFill>
                <a:latin typeface="Lucida Sans" panose="020B0602030504020204" pitchFamily="34" charset="0"/>
              </a:rPr>
              <a:t> returns a NULL result. </a:t>
            </a:r>
            <a:r>
              <a:rPr lang="en-IN" b="1" i="1" dirty="0" smtClean="0">
                <a:solidFill>
                  <a:schemeClr val="accent2">
                    <a:lumMod val="75000"/>
                  </a:schemeClr>
                </a:solidFill>
                <a:latin typeface="Lucida Sans" panose="020B0602030504020204" pitchFamily="34" charset="0"/>
              </a:rPr>
              <a:t>( Argument </a:t>
            </a:r>
            <a:r>
              <a:rPr lang="en-IN" b="1" i="1" dirty="0" err="1" smtClean="0">
                <a:solidFill>
                  <a:schemeClr val="accent2">
                    <a:lumMod val="75000"/>
                  </a:schemeClr>
                </a:solidFill>
                <a:latin typeface="Lucida Sans" panose="020B0602030504020204" pitchFamily="34" charset="0"/>
              </a:rPr>
              <a:t>subquery</a:t>
            </a:r>
            <a:r>
              <a:rPr lang="en-IN" b="1" i="1" dirty="0" smtClean="0">
                <a:solidFill>
                  <a:schemeClr val="accent2">
                    <a:lumMod val="75000"/>
                  </a:schemeClr>
                </a:solidFill>
                <a:latin typeface="Lucida Sans" panose="020B0602030504020204" pitchFamily="34" charset="0"/>
              </a:rPr>
              <a:t> is empty )</a:t>
            </a:r>
            <a:endParaRPr lang="en-IN" b="1" i="1" dirty="0">
              <a:solidFill>
                <a:schemeClr val="accent2">
                  <a:lumMod val="75000"/>
                </a:schemeClr>
              </a:solidFill>
              <a:latin typeface="Lucida Sans" panose="020B0602030504020204" pitchFamily="34" charset="0"/>
            </a:endParaRPr>
          </a:p>
        </p:txBody>
      </p:sp>
    </p:spTree>
    <p:extLst>
      <p:ext uri="{BB962C8B-B14F-4D97-AF65-F5344CB8AC3E}">
        <p14:creationId xmlns:p14="http://schemas.microsoft.com/office/powerpoint/2010/main" val="3372301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Lucida Sans" panose="020B0602030504020204" pitchFamily="34" charset="0"/>
              </a:rPr>
              <a:t>History of SQL</a:t>
            </a:r>
            <a:r>
              <a:rPr lang="en-IN" b="1" dirty="0" smtClean="0"/>
              <a:t>:</a:t>
            </a:r>
            <a:endParaRPr lang="en-IN" b="1" dirty="0"/>
          </a:p>
        </p:txBody>
      </p:sp>
      <p:sp>
        <p:nvSpPr>
          <p:cNvPr id="3" name="Content Placeholder 2"/>
          <p:cNvSpPr>
            <a:spLocks noGrp="1"/>
          </p:cNvSpPr>
          <p:nvPr>
            <p:ph idx="1"/>
          </p:nvPr>
        </p:nvSpPr>
        <p:spPr/>
        <p:txBody>
          <a:bodyPr>
            <a:normAutofit fontScale="85000" lnSpcReduction="20000"/>
          </a:bodyPr>
          <a:lstStyle/>
          <a:p>
            <a:pPr>
              <a:lnSpc>
                <a:spcPct val="150000"/>
              </a:lnSpc>
            </a:pPr>
            <a:r>
              <a:rPr lang="en-IN" dirty="0" smtClean="0"/>
              <a:t>Early 1970’s ---- IBM , which is called as IBM Sequel XRM language.</a:t>
            </a:r>
          </a:p>
          <a:p>
            <a:pPr>
              <a:lnSpc>
                <a:spcPct val="150000"/>
              </a:lnSpc>
            </a:pPr>
            <a:r>
              <a:rPr lang="en-IN" dirty="0" smtClean="0"/>
              <a:t>Late 1970’s -Inherited ISO Standards.</a:t>
            </a:r>
          </a:p>
          <a:p>
            <a:pPr>
              <a:lnSpc>
                <a:spcPct val="150000"/>
              </a:lnSpc>
            </a:pPr>
            <a:r>
              <a:rPr lang="en-IN" dirty="0" smtClean="0"/>
              <a:t>Early  1986 they introduced, SQL-86 &amp; SQL 89( ANSI/ISO ).</a:t>
            </a:r>
          </a:p>
          <a:p>
            <a:pPr>
              <a:lnSpc>
                <a:spcPct val="150000"/>
              </a:lnSpc>
            </a:pPr>
            <a:r>
              <a:rPr lang="en-IN" dirty="0" smtClean="0"/>
              <a:t>Late 1986, SQL-1992.</a:t>
            </a:r>
          </a:p>
          <a:p>
            <a:pPr>
              <a:lnSpc>
                <a:spcPct val="150000"/>
              </a:lnSpc>
            </a:pPr>
            <a:r>
              <a:rPr lang="en-IN" dirty="0" smtClean="0"/>
              <a:t>Then, They Introduced SQL-1999std ( Core SQL) ( Y2K Relations).</a:t>
            </a:r>
          </a:p>
          <a:p>
            <a:pPr>
              <a:lnSpc>
                <a:spcPct val="150000"/>
              </a:lnSpc>
              <a:buFontTx/>
              <a:buChar char="-"/>
            </a:pPr>
            <a:r>
              <a:rPr lang="en-IN" dirty="0" smtClean="0"/>
              <a:t>Vendor oriented, Feasible, Compatible Packages.</a:t>
            </a:r>
          </a:p>
          <a:p>
            <a:pPr>
              <a:lnSpc>
                <a:spcPct val="150000"/>
              </a:lnSpc>
            </a:pPr>
            <a:r>
              <a:rPr lang="en-IN" dirty="0" smtClean="0"/>
              <a:t>SQL-2003, SQL-2005 latest Standard(My </a:t>
            </a:r>
            <a:r>
              <a:rPr lang="en-IN" dirty="0" err="1" smtClean="0"/>
              <a:t>Sql</a:t>
            </a:r>
            <a:r>
              <a:rPr lang="en-IN" dirty="0" smtClean="0"/>
              <a:t>).</a:t>
            </a:r>
          </a:p>
          <a:p>
            <a:endParaRPr lang="en-IN" dirty="0" smtClean="0"/>
          </a:p>
          <a:p>
            <a:endParaRPr lang="en-IN" dirty="0"/>
          </a:p>
        </p:txBody>
      </p:sp>
    </p:spTree>
    <p:extLst>
      <p:ext uri="{BB962C8B-B14F-4D97-AF65-F5344CB8AC3E}">
        <p14:creationId xmlns:p14="http://schemas.microsoft.com/office/powerpoint/2010/main" val="1908601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
            <a:ext cx="11186375" cy="708337"/>
          </a:xfrm>
        </p:spPr>
        <p:txBody>
          <a:bodyPr/>
          <a:lstStyle/>
          <a:p>
            <a:r>
              <a:rPr lang="en-IN" b="1" u="sng" dirty="0" smtClean="0">
                <a:solidFill>
                  <a:srgbClr val="0070C0"/>
                </a:solidFill>
                <a:latin typeface="Lucida Sans" panose="020B0602030504020204" pitchFamily="34" charset="0"/>
              </a:rPr>
              <a:t>Examples</a:t>
            </a:r>
            <a:r>
              <a:rPr lang="en-IN" dirty="0" smtClean="0"/>
              <a:t>:</a:t>
            </a:r>
            <a:endParaRPr lang="en-IN" dirty="0"/>
          </a:p>
        </p:txBody>
      </p:sp>
      <p:sp>
        <p:nvSpPr>
          <p:cNvPr id="3" name="Content Placeholder 2"/>
          <p:cNvSpPr>
            <a:spLocks noGrp="1"/>
          </p:cNvSpPr>
          <p:nvPr>
            <p:ph idx="1"/>
          </p:nvPr>
        </p:nvSpPr>
        <p:spPr>
          <a:xfrm>
            <a:off x="334851" y="708338"/>
            <a:ext cx="11552349" cy="5988676"/>
          </a:xfrm>
        </p:spPr>
        <p:txBody>
          <a:bodyPr>
            <a:normAutofit/>
          </a:bodyPr>
          <a:lstStyle/>
          <a:p>
            <a:pPr>
              <a:lnSpc>
                <a:spcPct val="100000"/>
              </a:lnSpc>
            </a:pPr>
            <a:r>
              <a:rPr lang="en-IN" sz="2400" dirty="0" smtClean="0">
                <a:solidFill>
                  <a:srgbClr val="002060"/>
                </a:solidFill>
                <a:latin typeface="Lucida Sans" panose="020B0602030504020204" pitchFamily="34" charset="0"/>
              </a:rPr>
              <a:t>SELECT </a:t>
            </a:r>
            <a:r>
              <a:rPr lang="en-IN" sz="2400" dirty="0" err="1" smtClean="0">
                <a:solidFill>
                  <a:srgbClr val="002060"/>
                </a:solidFill>
                <a:latin typeface="Lucida Sans" panose="020B0602030504020204" pitchFamily="34" charset="0"/>
              </a:rPr>
              <a:t>Fname</a:t>
            </a:r>
            <a:r>
              <a:rPr lang="en-IN" sz="2400" dirty="0" smtClean="0">
                <a:solidFill>
                  <a:srgbClr val="002060"/>
                </a:solidFill>
                <a:latin typeface="Lucida Sans" panose="020B0602030504020204" pitchFamily="34" charset="0"/>
              </a:rPr>
              <a:t>, </a:t>
            </a:r>
            <a:r>
              <a:rPr lang="en-IN" sz="2400" dirty="0" err="1" smtClean="0">
                <a:solidFill>
                  <a:srgbClr val="002060"/>
                </a:solidFill>
                <a:latin typeface="Lucida Sans" panose="020B0602030504020204" pitchFamily="34" charset="0"/>
              </a:rPr>
              <a:t>Lname</a:t>
            </a:r>
            <a:endParaRPr lang="en-IN" sz="2400" dirty="0" smtClean="0">
              <a:solidFill>
                <a:srgbClr val="002060"/>
              </a:solidFill>
              <a:latin typeface="Lucida Sans" panose="020B0602030504020204" pitchFamily="34" charset="0"/>
            </a:endParaRPr>
          </a:p>
          <a:p>
            <a:pPr marL="0" indent="0">
              <a:lnSpc>
                <a:spcPct val="100000"/>
              </a:lnSpc>
              <a:buNone/>
            </a:pPr>
            <a:r>
              <a:rPr lang="en-IN" sz="2400" dirty="0">
                <a:solidFill>
                  <a:srgbClr val="002060"/>
                </a:solidFill>
                <a:latin typeface="Lucida Sans" panose="020B0602030504020204" pitchFamily="34" charset="0"/>
              </a:rPr>
              <a:t>   </a:t>
            </a:r>
            <a:r>
              <a:rPr lang="en-IN" sz="2400" dirty="0" smtClean="0">
                <a:solidFill>
                  <a:srgbClr val="002060"/>
                </a:solidFill>
                <a:latin typeface="Lucida Sans" panose="020B0602030504020204" pitchFamily="34" charset="0"/>
              </a:rPr>
              <a:t>From player</a:t>
            </a:r>
          </a:p>
          <a:p>
            <a:pPr marL="0" indent="0">
              <a:lnSpc>
                <a:spcPct val="100000"/>
              </a:lnSpc>
              <a:buNone/>
            </a:pPr>
            <a:r>
              <a:rPr lang="en-IN" sz="2400" dirty="0">
                <a:solidFill>
                  <a:srgbClr val="002060"/>
                </a:solidFill>
                <a:latin typeface="Lucida Sans" panose="020B0602030504020204" pitchFamily="34" charset="0"/>
              </a:rPr>
              <a:t> </a:t>
            </a:r>
            <a:r>
              <a:rPr lang="en-IN" sz="2400" dirty="0" smtClean="0">
                <a:solidFill>
                  <a:srgbClr val="002060"/>
                </a:solidFill>
                <a:latin typeface="Lucida Sans" panose="020B0602030504020204" pitchFamily="34" charset="0"/>
              </a:rPr>
              <a:t>  </a:t>
            </a:r>
            <a:r>
              <a:rPr lang="en-IN" sz="2400" b="1" dirty="0" smtClean="0">
                <a:solidFill>
                  <a:schemeClr val="accent4">
                    <a:lumMod val="50000"/>
                  </a:schemeClr>
                </a:solidFill>
                <a:latin typeface="Lucida Sans" panose="020B0602030504020204" pitchFamily="34" charset="0"/>
              </a:rPr>
              <a:t>WHERE</a:t>
            </a:r>
            <a:r>
              <a:rPr lang="en-IN" sz="2400" dirty="0" smtClean="0">
                <a:solidFill>
                  <a:srgbClr val="002060"/>
                </a:solidFill>
                <a:latin typeface="Lucida Sans" panose="020B0602030504020204" pitchFamily="34" charset="0"/>
              </a:rPr>
              <a:t> </a:t>
            </a:r>
            <a:r>
              <a:rPr lang="en-IN" sz="2400" b="1" dirty="0" smtClean="0">
                <a:solidFill>
                  <a:srgbClr val="FF0000"/>
                </a:solidFill>
                <a:latin typeface="Lucida Sans" panose="020B0602030504020204" pitchFamily="34" charset="0"/>
              </a:rPr>
              <a:t>EXISTS</a:t>
            </a:r>
            <a:r>
              <a:rPr lang="en-IN" sz="2400" dirty="0" smtClean="0">
                <a:solidFill>
                  <a:srgbClr val="002060"/>
                </a:solidFill>
                <a:latin typeface="Lucida Sans" panose="020B0602030504020204" pitchFamily="34" charset="0"/>
              </a:rPr>
              <a:t> ( SELECT *</a:t>
            </a:r>
          </a:p>
          <a:p>
            <a:pPr marL="0" indent="0">
              <a:lnSpc>
                <a:spcPct val="100000"/>
              </a:lnSpc>
              <a:buNone/>
            </a:pPr>
            <a:r>
              <a:rPr lang="en-IN" sz="2400" dirty="0">
                <a:solidFill>
                  <a:srgbClr val="002060"/>
                </a:solidFill>
                <a:latin typeface="Lucida Sans" panose="020B0602030504020204" pitchFamily="34" charset="0"/>
              </a:rPr>
              <a:t> </a:t>
            </a:r>
            <a:r>
              <a:rPr lang="en-IN" sz="2400" dirty="0" smtClean="0">
                <a:solidFill>
                  <a:srgbClr val="002060"/>
                </a:solidFill>
                <a:latin typeface="Lucida Sans" panose="020B0602030504020204" pitchFamily="34" charset="0"/>
              </a:rPr>
              <a:t>                           From bating</a:t>
            </a:r>
          </a:p>
          <a:p>
            <a:pPr marL="0" indent="0">
              <a:lnSpc>
                <a:spcPct val="100000"/>
              </a:lnSpc>
              <a:buNone/>
            </a:pPr>
            <a:r>
              <a:rPr lang="en-IN" sz="2400" dirty="0">
                <a:solidFill>
                  <a:srgbClr val="002060"/>
                </a:solidFill>
                <a:latin typeface="Lucida Sans" panose="020B0602030504020204" pitchFamily="34" charset="0"/>
              </a:rPr>
              <a:t>		 </a:t>
            </a:r>
            <a:r>
              <a:rPr lang="en-IN" sz="2400" dirty="0" smtClean="0">
                <a:solidFill>
                  <a:srgbClr val="002060"/>
                </a:solidFill>
                <a:latin typeface="Lucida Sans" panose="020B0602030504020204" pitchFamily="34" charset="0"/>
              </a:rPr>
              <a:t>        WHERE </a:t>
            </a:r>
            <a:r>
              <a:rPr lang="en-IN" sz="2400" dirty="0" err="1" smtClean="0">
                <a:solidFill>
                  <a:srgbClr val="002060"/>
                </a:solidFill>
                <a:latin typeface="Lucida Sans" panose="020B0602030504020204" pitchFamily="34" charset="0"/>
              </a:rPr>
              <a:t>playerID</a:t>
            </a:r>
            <a:r>
              <a:rPr lang="en-IN" sz="2400" dirty="0" smtClean="0">
                <a:solidFill>
                  <a:srgbClr val="002060"/>
                </a:solidFill>
                <a:latin typeface="Lucida Sans" panose="020B0602030504020204" pitchFamily="34" charset="0"/>
              </a:rPr>
              <a:t> = PID</a:t>
            </a:r>
          </a:p>
          <a:p>
            <a:pPr marL="0" indent="0">
              <a:lnSpc>
                <a:spcPct val="100000"/>
              </a:lnSpc>
              <a:buNone/>
            </a:pPr>
            <a:r>
              <a:rPr lang="en-IN" sz="2400" dirty="0">
                <a:solidFill>
                  <a:srgbClr val="002060"/>
                </a:solidFill>
                <a:latin typeface="Lucida Sans" panose="020B0602030504020204" pitchFamily="34" charset="0"/>
              </a:rPr>
              <a:t>	</a:t>
            </a:r>
            <a:r>
              <a:rPr lang="en-IN" sz="2400" dirty="0" smtClean="0">
                <a:solidFill>
                  <a:srgbClr val="002060"/>
                </a:solidFill>
                <a:latin typeface="Lucida Sans" panose="020B0602030504020204" pitchFamily="34" charset="0"/>
              </a:rPr>
              <a:t>	         AND </a:t>
            </a:r>
            <a:r>
              <a:rPr lang="en-IN" sz="2400" dirty="0" err="1" smtClean="0">
                <a:solidFill>
                  <a:srgbClr val="002060"/>
                </a:solidFill>
                <a:latin typeface="Lucida Sans" panose="020B0602030504020204" pitchFamily="34" charset="0"/>
              </a:rPr>
              <a:t>matchID</a:t>
            </a:r>
            <a:r>
              <a:rPr lang="en-IN" sz="2400" dirty="0" smtClean="0">
                <a:solidFill>
                  <a:srgbClr val="002060"/>
                </a:solidFill>
                <a:latin typeface="Lucida Sans" panose="020B0602030504020204" pitchFamily="34" charset="0"/>
              </a:rPr>
              <a:t> = ‘1111’) ;</a:t>
            </a:r>
          </a:p>
          <a:p>
            <a:pPr>
              <a:lnSpc>
                <a:spcPct val="100000"/>
              </a:lnSpc>
            </a:pPr>
            <a:r>
              <a:rPr lang="en-IN" sz="2400" dirty="0" smtClean="0">
                <a:solidFill>
                  <a:srgbClr val="002060"/>
                </a:solidFill>
                <a:latin typeface="Lucida Sans" panose="020B0602030504020204" pitchFamily="34" charset="0"/>
              </a:rPr>
              <a:t>SELECT PID As </a:t>
            </a:r>
            <a:r>
              <a:rPr lang="en-IN" sz="2400" dirty="0" err="1" smtClean="0">
                <a:solidFill>
                  <a:srgbClr val="002060"/>
                </a:solidFill>
                <a:latin typeface="Lucida Sans" panose="020B0602030504020204" pitchFamily="34" charset="0"/>
              </a:rPr>
              <a:t>PlayerID</a:t>
            </a:r>
            <a:endParaRPr lang="en-IN" sz="2400" dirty="0" smtClean="0">
              <a:solidFill>
                <a:srgbClr val="002060"/>
              </a:solidFill>
              <a:latin typeface="Lucida Sans" panose="020B0602030504020204" pitchFamily="34" charset="0"/>
            </a:endParaRPr>
          </a:p>
          <a:p>
            <a:pPr marL="0" indent="0">
              <a:lnSpc>
                <a:spcPct val="100000"/>
              </a:lnSpc>
              <a:buNone/>
            </a:pPr>
            <a:r>
              <a:rPr lang="en-IN" sz="2400" dirty="0">
                <a:solidFill>
                  <a:srgbClr val="002060"/>
                </a:solidFill>
                <a:latin typeface="Lucida Sans" panose="020B0602030504020204" pitchFamily="34" charset="0"/>
              </a:rPr>
              <a:t> </a:t>
            </a:r>
            <a:r>
              <a:rPr lang="en-IN" sz="2400" dirty="0" smtClean="0">
                <a:solidFill>
                  <a:srgbClr val="002060"/>
                </a:solidFill>
                <a:latin typeface="Lucida Sans" panose="020B0602030504020204" pitchFamily="34" charset="0"/>
              </a:rPr>
              <a:t>  From batting b1</a:t>
            </a:r>
          </a:p>
          <a:p>
            <a:pPr marL="0" indent="0">
              <a:lnSpc>
                <a:spcPct val="100000"/>
              </a:lnSpc>
              <a:buNone/>
            </a:pPr>
            <a:r>
              <a:rPr lang="en-IN" sz="2400" dirty="0">
                <a:solidFill>
                  <a:srgbClr val="002060"/>
                </a:solidFill>
                <a:latin typeface="Lucida Sans" panose="020B0602030504020204" pitchFamily="34" charset="0"/>
              </a:rPr>
              <a:t> </a:t>
            </a:r>
            <a:r>
              <a:rPr lang="en-IN" sz="2400" dirty="0" smtClean="0">
                <a:solidFill>
                  <a:srgbClr val="002060"/>
                </a:solidFill>
                <a:latin typeface="Lucida Sans" panose="020B0602030504020204" pitchFamily="34" charset="0"/>
              </a:rPr>
              <a:t>  </a:t>
            </a:r>
            <a:r>
              <a:rPr lang="en-IN" sz="2400" b="1" dirty="0" smtClean="0">
                <a:solidFill>
                  <a:schemeClr val="accent4">
                    <a:lumMod val="50000"/>
                  </a:schemeClr>
                </a:solidFill>
                <a:latin typeface="Lucida Sans" panose="020B0602030504020204" pitchFamily="34" charset="0"/>
              </a:rPr>
              <a:t>WHERE</a:t>
            </a:r>
            <a:r>
              <a:rPr lang="en-IN" sz="2400" dirty="0" smtClean="0">
                <a:solidFill>
                  <a:srgbClr val="002060"/>
                </a:solidFill>
                <a:latin typeface="Lucida Sans" panose="020B0602030504020204" pitchFamily="34" charset="0"/>
              </a:rPr>
              <a:t> </a:t>
            </a:r>
            <a:r>
              <a:rPr lang="en-IN" sz="2400" b="1" dirty="0" smtClean="0">
                <a:solidFill>
                  <a:srgbClr val="FF0000"/>
                </a:solidFill>
                <a:latin typeface="Lucida Sans" panose="020B0602030504020204" pitchFamily="34" charset="0"/>
              </a:rPr>
              <a:t>NOT EXISTS</a:t>
            </a:r>
            <a:r>
              <a:rPr lang="en-IN" sz="2400" dirty="0" smtClean="0">
                <a:solidFill>
                  <a:srgbClr val="FF0000"/>
                </a:solidFill>
                <a:latin typeface="Lucida Sans" panose="020B0602030504020204" pitchFamily="34" charset="0"/>
              </a:rPr>
              <a:t> </a:t>
            </a:r>
            <a:r>
              <a:rPr lang="en-IN" sz="2400" dirty="0" smtClean="0">
                <a:solidFill>
                  <a:srgbClr val="002060"/>
                </a:solidFill>
                <a:latin typeface="Lucida Sans" panose="020B0602030504020204" pitchFamily="34" charset="0"/>
              </a:rPr>
              <a:t>( SELECT *</a:t>
            </a:r>
          </a:p>
          <a:p>
            <a:pPr marL="0" indent="0">
              <a:lnSpc>
                <a:spcPct val="100000"/>
              </a:lnSpc>
              <a:buNone/>
            </a:pPr>
            <a:r>
              <a:rPr lang="en-IN" sz="2400" dirty="0">
                <a:solidFill>
                  <a:srgbClr val="002060"/>
                </a:solidFill>
                <a:latin typeface="Lucida Sans" panose="020B0602030504020204" pitchFamily="34" charset="0"/>
              </a:rPr>
              <a:t>	</a:t>
            </a:r>
            <a:r>
              <a:rPr lang="en-IN" sz="2400" dirty="0" smtClean="0">
                <a:solidFill>
                  <a:srgbClr val="002060"/>
                </a:solidFill>
                <a:latin typeface="Lucida Sans" panose="020B0602030504020204" pitchFamily="34" charset="0"/>
              </a:rPr>
              <a:t>		       From Batting b2</a:t>
            </a:r>
          </a:p>
          <a:p>
            <a:pPr marL="0" indent="0">
              <a:lnSpc>
                <a:spcPct val="100000"/>
              </a:lnSpc>
              <a:buNone/>
            </a:pPr>
            <a:r>
              <a:rPr lang="en-IN" sz="2400" dirty="0">
                <a:solidFill>
                  <a:srgbClr val="002060"/>
                </a:solidFill>
                <a:latin typeface="Lucida Sans" panose="020B0602030504020204" pitchFamily="34" charset="0"/>
              </a:rPr>
              <a:t>	</a:t>
            </a:r>
            <a:r>
              <a:rPr lang="en-IN" sz="2400" dirty="0" smtClean="0">
                <a:solidFill>
                  <a:srgbClr val="002060"/>
                </a:solidFill>
                <a:latin typeface="Lucida Sans" panose="020B0602030504020204" pitchFamily="34" charset="0"/>
              </a:rPr>
              <a:t>		       WHERE b1.PID = b2.PID</a:t>
            </a:r>
          </a:p>
          <a:p>
            <a:pPr marL="0" indent="0">
              <a:lnSpc>
                <a:spcPct val="100000"/>
              </a:lnSpc>
              <a:buNone/>
            </a:pPr>
            <a:r>
              <a:rPr lang="en-IN" sz="2400" dirty="0">
                <a:solidFill>
                  <a:srgbClr val="002060"/>
                </a:solidFill>
                <a:latin typeface="Lucida Sans" panose="020B0602030504020204" pitchFamily="34" charset="0"/>
              </a:rPr>
              <a:t>	</a:t>
            </a:r>
            <a:r>
              <a:rPr lang="en-IN" sz="2400" dirty="0" smtClean="0">
                <a:solidFill>
                  <a:srgbClr val="002060"/>
                </a:solidFill>
                <a:latin typeface="Lucida Sans" panose="020B0602030504020204" pitchFamily="34" charset="0"/>
              </a:rPr>
              <a:t>		       AND </a:t>
            </a:r>
            <a:r>
              <a:rPr lang="en-IN" sz="2400" dirty="0" err="1" smtClean="0">
                <a:solidFill>
                  <a:srgbClr val="002060"/>
                </a:solidFill>
                <a:latin typeface="Lucida Sans" panose="020B0602030504020204" pitchFamily="34" charset="0"/>
              </a:rPr>
              <a:t>Nruns</a:t>
            </a:r>
            <a:r>
              <a:rPr lang="en-IN" sz="2400" dirty="0" smtClean="0">
                <a:solidFill>
                  <a:srgbClr val="002060"/>
                </a:solidFill>
                <a:latin typeface="Lucida Sans" panose="020B0602030504020204" pitchFamily="34" charset="0"/>
              </a:rPr>
              <a:t> &lt; 31 ) ;</a:t>
            </a:r>
            <a:endParaRPr lang="en-IN" sz="2400" dirty="0">
              <a:solidFill>
                <a:srgbClr val="002060"/>
              </a:solidFill>
              <a:latin typeface="Lucida Sans" panose="020B0602030504020204" pitchFamily="34" charset="0"/>
            </a:endParaRPr>
          </a:p>
        </p:txBody>
      </p:sp>
    </p:spTree>
    <p:extLst>
      <p:ext uri="{BB962C8B-B14F-4D97-AF65-F5344CB8AC3E}">
        <p14:creationId xmlns:p14="http://schemas.microsoft.com/office/powerpoint/2010/main" val="16617029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1999" cy="708337"/>
          </a:xfrm>
        </p:spPr>
        <p:txBody>
          <a:bodyPr>
            <a:normAutofit/>
          </a:bodyPr>
          <a:lstStyle/>
          <a:p>
            <a:r>
              <a:rPr lang="en-IN" sz="2400" b="1" u="sng" dirty="0" smtClean="0">
                <a:solidFill>
                  <a:srgbClr val="0070C0"/>
                </a:solidFill>
                <a:latin typeface="Lucida Sans" panose="020B0602030504020204" pitchFamily="34" charset="0"/>
              </a:rPr>
              <a:t>Test for the Absence of Duplicate Tuples </a:t>
            </a:r>
            <a:r>
              <a:rPr lang="en-IN" sz="2400" b="1" dirty="0" smtClean="0">
                <a:solidFill>
                  <a:schemeClr val="accent6">
                    <a:lumMod val="50000"/>
                  </a:schemeClr>
                </a:solidFill>
                <a:latin typeface="Lucida Sans" panose="020B0602030504020204" pitchFamily="34" charset="0"/>
              </a:rPr>
              <a:t>: { Correlated Nested Queries }</a:t>
            </a:r>
            <a:endParaRPr lang="en-IN" sz="2400" b="1" dirty="0">
              <a:solidFill>
                <a:schemeClr val="accent6">
                  <a:lumMod val="50000"/>
                </a:schemeClr>
              </a:solidFill>
              <a:latin typeface="Lucida Sans" panose="020B0602030504020204" pitchFamily="34" charset="0"/>
            </a:endParaRPr>
          </a:p>
        </p:txBody>
      </p:sp>
      <p:sp>
        <p:nvSpPr>
          <p:cNvPr id="3" name="Content Placeholder 2"/>
          <p:cNvSpPr>
            <a:spLocks noGrp="1"/>
          </p:cNvSpPr>
          <p:nvPr>
            <p:ph idx="1"/>
          </p:nvPr>
        </p:nvSpPr>
        <p:spPr>
          <a:xfrm>
            <a:off x="128789" y="708338"/>
            <a:ext cx="11861442" cy="6001555"/>
          </a:xfrm>
        </p:spPr>
        <p:txBody>
          <a:bodyPr/>
          <a:lstStyle/>
          <a:p>
            <a:r>
              <a:rPr lang="en-IN" dirty="0" smtClean="0">
                <a:latin typeface="Lucida Sans" panose="020B0602030504020204" pitchFamily="34" charset="0"/>
              </a:rPr>
              <a:t>Here we Use </a:t>
            </a:r>
            <a:r>
              <a:rPr lang="en-IN" dirty="0" smtClean="0">
                <a:solidFill>
                  <a:srgbClr val="C00000"/>
                </a:solidFill>
                <a:latin typeface="Lucida Sans" panose="020B0602030504020204" pitchFamily="34" charset="0"/>
              </a:rPr>
              <a:t>TWO</a:t>
            </a:r>
            <a:r>
              <a:rPr lang="en-IN" dirty="0" smtClean="0">
                <a:latin typeface="Lucida Sans" panose="020B0602030504020204" pitchFamily="34" charset="0"/>
              </a:rPr>
              <a:t> Keywords :  </a:t>
            </a:r>
            <a:r>
              <a:rPr lang="en-IN" b="1" dirty="0" smtClean="0">
                <a:solidFill>
                  <a:srgbClr val="FF0000"/>
                </a:solidFill>
                <a:latin typeface="Lucida Sans" panose="020B0602030504020204" pitchFamily="34" charset="0"/>
              </a:rPr>
              <a:t>UNIQUE</a:t>
            </a:r>
            <a:r>
              <a:rPr lang="en-IN" dirty="0" smtClean="0">
                <a:latin typeface="Lucida Sans" panose="020B0602030504020204" pitchFamily="34" charset="0"/>
              </a:rPr>
              <a:t>  &amp;  </a:t>
            </a:r>
            <a:r>
              <a:rPr lang="en-IN" b="1" dirty="0" smtClean="0">
                <a:solidFill>
                  <a:srgbClr val="FF0000"/>
                </a:solidFill>
                <a:latin typeface="Lucida Sans" panose="020B0602030504020204" pitchFamily="34" charset="0"/>
              </a:rPr>
              <a:t>NOT UNIQUE</a:t>
            </a:r>
          </a:p>
          <a:p>
            <a:pPr marL="0" indent="0">
              <a:buNone/>
            </a:pPr>
            <a:endParaRPr lang="en-IN" dirty="0" smtClean="0">
              <a:solidFill>
                <a:srgbClr val="FF0000"/>
              </a:solidFill>
              <a:latin typeface="Lucida Sans" panose="020B0602030504020204" pitchFamily="34" charset="0"/>
            </a:endParaRPr>
          </a:p>
          <a:p>
            <a:pPr marL="0" indent="0">
              <a:buNone/>
            </a:pPr>
            <a:r>
              <a:rPr lang="en-IN" dirty="0">
                <a:solidFill>
                  <a:srgbClr val="FF0000"/>
                </a:solidFill>
                <a:latin typeface="Lucida Sans" panose="020B0602030504020204" pitchFamily="34" charset="0"/>
              </a:rPr>
              <a:t>	</a:t>
            </a:r>
            <a:r>
              <a:rPr lang="en-IN" dirty="0" smtClean="0">
                <a:solidFill>
                  <a:srgbClr val="FF0000"/>
                </a:solidFill>
                <a:latin typeface="Lucida Sans" panose="020B0602030504020204" pitchFamily="34" charset="0"/>
              </a:rPr>
              <a:t>					     </a:t>
            </a:r>
            <a:r>
              <a:rPr lang="en-IN" b="1" dirty="0" smtClean="0">
                <a:solidFill>
                  <a:schemeClr val="accent2">
                    <a:lumMod val="50000"/>
                  </a:schemeClr>
                </a:solidFill>
                <a:latin typeface="Lucida Sans" panose="020B0602030504020204" pitchFamily="34" charset="0"/>
              </a:rPr>
              <a:t>SQL Constructs</a:t>
            </a:r>
          </a:p>
          <a:p>
            <a:r>
              <a:rPr lang="en-IN" sz="2000" b="1" dirty="0" smtClean="0">
                <a:solidFill>
                  <a:srgbClr val="FF0000"/>
                </a:solidFill>
                <a:latin typeface="Lucida Sans" panose="020B0602030504020204" pitchFamily="34" charset="0"/>
              </a:rPr>
              <a:t>UNIQUE</a:t>
            </a:r>
            <a:r>
              <a:rPr lang="en-IN" sz="2000" b="1" dirty="0" smtClean="0">
                <a:solidFill>
                  <a:schemeClr val="accent2">
                    <a:lumMod val="50000"/>
                  </a:schemeClr>
                </a:solidFill>
                <a:latin typeface="Lucida Sans" panose="020B0602030504020204" pitchFamily="34" charset="0"/>
              </a:rPr>
              <a:t> : </a:t>
            </a:r>
            <a:r>
              <a:rPr lang="en-IN" sz="2000" b="1" dirty="0" smtClean="0">
                <a:solidFill>
                  <a:srgbClr val="0070C0"/>
                </a:solidFill>
                <a:latin typeface="Lucida Sans" panose="020B0602030504020204" pitchFamily="34" charset="0"/>
              </a:rPr>
              <a:t>Argument sub query contains </a:t>
            </a:r>
            <a:r>
              <a:rPr lang="en-IN" sz="2000" b="1" dirty="0" smtClean="0">
                <a:solidFill>
                  <a:srgbClr val="C00000"/>
                </a:solidFill>
                <a:latin typeface="Lucida Sans" panose="020B0602030504020204" pitchFamily="34" charset="0"/>
              </a:rPr>
              <a:t>NO TUPLES</a:t>
            </a:r>
            <a:r>
              <a:rPr lang="en-IN" sz="2000" b="1" dirty="0" smtClean="0">
                <a:solidFill>
                  <a:schemeClr val="accent2">
                    <a:lumMod val="50000"/>
                  </a:schemeClr>
                </a:solidFill>
                <a:latin typeface="Lucida Sans" panose="020B0602030504020204" pitchFamily="34" charset="0"/>
              </a:rPr>
              <a:t>.</a:t>
            </a:r>
          </a:p>
          <a:p>
            <a:r>
              <a:rPr lang="en-IN" sz="2000" b="1" dirty="0" smtClean="0">
                <a:solidFill>
                  <a:srgbClr val="FF0000"/>
                </a:solidFill>
                <a:latin typeface="Lucida Sans" panose="020B0602030504020204" pitchFamily="34" charset="0"/>
              </a:rPr>
              <a:t>NOT UNIQUE </a:t>
            </a:r>
            <a:r>
              <a:rPr lang="en-IN" sz="2000" b="1" dirty="0" smtClean="0">
                <a:solidFill>
                  <a:schemeClr val="accent2">
                    <a:lumMod val="50000"/>
                  </a:schemeClr>
                </a:solidFill>
                <a:latin typeface="Lucida Sans" panose="020B0602030504020204" pitchFamily="34" charset="0"/>
              </a:rPr>
              <a:t>: </a:t>
            </a:r>
            <a:r>
              <a:rPr lang="en-IN" sz="2000" b="1" dirty="0" smtClean="0">
                <a:solidFill>
                  <a:srgbClr val="0070C0"/>
                </a:solidFill>
                <a:latin typeface="Lucida Sans" panose="020B0602030504020204" pitchFamily="34" charset="0"/>
              </a:rPr>
              <a:t>Argument sub query contains </a:t>
            </a:r>
            <a:r>
              <a:rPr lang="en-IN" sz="2000" b="1" dirty="0" smtClean="0">
                <a:solidFill>
                  <a:srgbClr val="C00000"/>
                </a:solidFill>
                <a:latin typeface="Lucida Sans" panose="020B0602030504020204" pitchFamily="34" charset="0"/>
              </a:rPr>
              <a:t>TUPLES</a:t>
            </a:r>
            <a:r>
              <a:rPr lang="en-IN" b="1" dirty="0" smtClean="0">
                <a:solidFill>
                  <a:schemeClr val="accent2">
                    <a:lumMod val="50000"/>
                  </a:schemeClr>
                </a:solidFill>
                <a:latin typeface="Lucida Sans" panose="020B0602030504020204" pitchFamily="34" charset="0"/>
              </a:rPr>
              <a:t>.</a:t>
            </a:r>
          </a:p>
          <a:p>
            <a:pPr marL="0" indent="0">
              <a:buNone/>
            </a:pPr>
            <a:r>
              <a:rPr lang="en-IN" sz="1600" b="1" u="sng" dirty="0" smtClean="0">
                <a:solidFill>
                  <a:schemeClr val="accent2">
                    <a:lumMod val="50000"/>
                  </a:schemeClr>
                </a:solidFill>
                <a:latin typeface="Lucida Sans" panose="020B0602030504020204" pitchFamily="34" charset="0"/>
              </a:rPr>
              <a:t>Examples</a:t>
            </a:r>
            <a:r>
              <a:rPr lang="en-IN" b="1" dirty="0" smtClean="0">
                <a:solidFill>
                  <a:schemeClr val="accent2">
                    <a:lumMod val="50000"/>
                  </a:schemeClr>
                </a:solidFill>
                <a:latin typeface="Lucida Sans" panose="020B0602030504020204" pitchFamily="34" charset="0"/>
              </a:rPr>
              <a:t>:</a:t>
            </a:r>
          </a:p>
          <a:p>
            <a:pPr marL="0" indent="0">
              <a:buNone/>
            </a:pPr>
            <a:r>
              <a:rPr lang="en-GB" sz="1800" dirty="0" smtClean="0">
                <a:solidFill>
                  <a:srgbClr val="002060"/>
                </a:solidFill>
                <a:latin typeface="Lucida Sans" panose="020B0602030504020204" pitchFamily="34" charset="0"/>
              </a:rPr>
              <a:t>                SELECT </a:t>
            </a:r>
            <a:r>
              <a:rPr lang="en-GB" sz="1800" dirty="0" err="1">
                <a:solidFill>
                  <a:srgbClr val="002060"/>
                </a:solidFill>
                <a:latin typeface="Lucida Sans" panose="020B0602030504020204" pitchFamily="34" charset="0"/>
              </a:rPr>
              <a:t>FirstName</a:t>
            </a:r>
            <a:r>
              <a:rPr lang="en-GB" sz="1800" dirty="0">
                <a:solidFill>
                  <a:srgbClr val="002060"/>
                </a:solidFill>
                <a:latin typeface="Lucida Sans" panose="020B0602030504020204" pitchFamily="34" charset="0"/>
              </a:rPr>
              <a:t>, </a:t>
            </a:r>
            <a:r>
              <a:rPr lang="en-GB" sz="1800" dirty="0" err="1">
                <a:solidFill>
                  <a:srgbClr val="002060"/>
                </a:solidFill>
                <a:latin typeface="Lucida Sans" panose="020B0602030504020204" pitchFamily="34" charset="0"/>
              </a:rPr>
              <a:t>LastName</a:t>
            </a:r>
            <a:endParaRPr lang="en-GB" sz="1800" dirty="0">
              <a:solidFill>
                <a:srgbClr val="002060"/>
              </a:solidFill>
              <a:latin typeface="Lucida Sans" panose="020B0602030504020204" pitchFamily="34" charset="0"/>
            </a:endParaRPr>
          </a:p>
          <a:p>
            <a:pPr marL="0" indent="0">
              <a:buNone/>
            </a:pPr>
            <a:r>
              <a:rPr lang="en-GB" sz="1800" dirty="0">
                <a:solidFill>
                  <a:srgbClr val="002060"/>
                </a:solidFill>
                <a:latin typeface="Lucida Sans" panose="020B0602030504020204" pitchFamily="34" charset="0"/>
              </a:rPr>
              <a:t> </a:t>
            </a:r>
            <a:r>
              <a:rPr lang="en-GB" sz="1800" dirty="0" smtClean="0">
                <a:solidFill>
                  <a:srgbClr val="002060"/>
                </a:solidFill>
                <a:latin typeface="Lucida Sans" panose="020B0602030504020204" pitchFamily="34" charset="0"/>
              </a:rPr>
              <a:t>               FROM </a:t>
            </a:r>
            <a:r>
              <a:rPr lang="en-GB" sz="1800" dirty="0">
                <a:solidFill>
                  <a:srgbClr val="002060"/>
                </a:solidFill>
                <a:latin typeface="Lucida Sans" panose="020B0602030504020204" pitchFamily="34" charset="0"/>
              </a:rPr>
              <a:t>CUSTOMER</a:t>
            </a:r>
          </a:p>
          <a:p>
            <a:pPr marL="0" indent="0">
              <a:buNone/>
            </a:pPr>
            <a:r>
              <a:rPr lang="en-GB" sz="1800" dirty="0">
                <a:solidFill>
                  <a:srgbClr val="002060"/>
                </a:solidFill>
                <a:latin typeface="Lucida Sans" panose="020B0602030504020204" pitchFamily="34" charset="0"/>
              </a:rPr>
              <a:t> </a:t>
            </a:r>
            <a:r>
              <a:rPr lang="en-GB" sz="1800" dirty="0" smtClean="0">
                <a:solidFill>
                  <a:srgbClr val="002060"/>
                </a:solidFill>
                <a:latin typeface="Lucida Sans" panose="020B0602030504020204" pitchFamily="34" charset="0"/>
              </a:rPr>
              <a:t>               </a:t>
            </a:r>
            <a:r>
              <a:rPr lang="en-GB" sz="1800" b="1" dirty="0" smtClean="0">
                <a:solidFill>
                  <a:schemeClr val="accent6">
                    <a:lumMod val="50000"/>
                  </a:schemeClr>
                </a:solidFill>
                <a:latin typeface="Lucida Sans" panose="020B0602030504020204" pitchFamily="34" charset="0"/>
              </a:rPr>
              <a:t>WHERE</a:t>
            </a:r>
            <a:r>
              <a:rPr lang="en-GB" sz="1800" dirty="0" smtClean="0">
                <a:solidFill>
                  <a:srgbClr val="002060"/>
                </a:solidFill>
                <a:latin typeface="Lucida Sans" panose="020B0602030504020204" pitchFamily="34" charset="0"/>
              </a:rPr>
              <a:t> </a:t>
            </a:r>
            <a:r>
              <a:rPr lang="en-GB" sz="1800" b="1" dirty="0" smtClean="0">
                <a:solidFill>
                  <a:srgbClr val="FF0000"/>
                </a:solidFill>
                <a:latin typeface="Lucida Sans" panose="020B0602030504020204" pitchFamily="34" charset="0"/>
              </a:rPr>
              <a:t>UNIQUE</a:t>
            </a:r>
            <a:r>
              <a:rPr lang="en-GB" sz="1800" dirty="0" smtClean="0">
                <a:solidFill>
                  <a:srgbClr val="002060"/>
                </a:solidFill>
                <a:latin typeface="Lucida Sans" panose="020B0602030504020204" pitchFamily="34" charset="0"/>
              </a:rPr>
              <a:t> </a:t>
            </a:r>
            <a:r>
              <a:rPr lang="en-GB" sz="1800" dirty="0">
                <a:solidFill>
                  <a:srgbClr val="002060"/>
                </a:solidFill>
                <a:latin typeface="Lucida Sans" panose="020B0602030504020204" pitchFamily="34" charset="0"/>
              </a:rPr>
              <a:t>(SELECT </a:t>
            </a:r>
            <a:r>
              <a:rPr lang="en-GB" sz="1800" dirty="0" err="1">
                <a:solidFill>
                  <a:srgbClr val="002060"/>
                </a:solidFill>
                <a:latin typeface="Lucida Sans" panose="020B0602030504020204" pitchFamily="34" charset="0"/>
              </a:rPr>
              <a:t>CustomerID</a:t>
            </a:r>
            <a:r>
              <a:rPr lang="en-GB" sz="1800" dirty="0">
                <a:solidFill>
                  <a:srgbClr val="002060"/>
                </a:solidFill>
                <a:latin typeface="Lucida Sans" panose="020B0602030504020204" pitchFamily="34" charset="0"/>
              </a:rPr>
              <a:t> </a:t>
            </a:r>
            <a:endParaRPr lang="en-GB" sz="1800" dirty="0" smtClean="0">
              <a:solidFill>
                <a:srgbClr val="002060"/>
              </a:solidFill>
              <a:latin typeface="Lucida Sans" panose="020B0602030504020204" pitchFamily="34" charset="0"/>
            </a:endParaRPr>
          </a:p>
          <a:p>
            <a:pPr marL="0" indent="0">
              <a:buNone/>
            </a:pPr>
            <a:r>
              <a:rPr lang="en-GB" sz="1800" dirty="0">
                <a:solidFill>
                  <a:srgbClr val="002060"/>
                </a:solidFill>
                <a:latin typeface="Lucida Sans" panose="020B0602030504020204" pitchFamily="34" charset="0"/>
              </a:rPr>
              <a:t> </a:t>
            </a:r>
            <a:r>
              <a:rPr lang="en-GB" sz="1800" dirty="0" smtClean="0">
                <a:solidFill>
                  <a:srgbClr val="002060"/>
                </a:solidFill>
                <a:latin typeface="Lucida Sans" panose="020B0602030504020204" pitchFamily="34" charset="0"/>
              </a:rPr>
              <a:t>                                         FROM </a:t>
            </a:r>
            <a:r>
              <a:rPr lang="en-GB" sz="1800" dirty="0">
                <a:solidFill>
                  <a:srgbClr val="002060"/>
                </a:solidFill>
                <a:latin typeface="Lucida Sans" panose="020B0602030504020204" pitchFamily="34" charset="0"/>
              </a:rPr>
              <a:t>SALES</a:t>
            </a:r>
          </a:p>
          <a:p>
            <a:pPr marL="0" indent="0">
              <a:buNone/>
            </a:pPr>
            <a:r>
              <a:rPr lang="en-GB" sz="1800" dirty="0">
                <a:solidFill>
                  <a:srgbClr val="002060"/>
                </a:solidFill>
                <a:latin typeface="Lucida Sans" panose="020B0602030504020204" pitchFamily="34" charset="0"/>
              </a:rPr>
              <a:t>   </a:t>
            </a:r>
            <a:r>
              <a:rPr lang="en-GB" sz="1800" dirty="0" smtClean="0">
                <a:solidFill>
                  <a:srgbClr val="002060"/>
                </a:solidFill>
                <a:latin typeface="Lucida Sans" panose="020B0602030504020204" pitchFamily="34" charset="0"/>
              </a:rPr>
              <a:t>                                        WHERE </a:t>
            </a:r>
            <a:r>
              <a:rPr lang="en-GB" sz="1800" dirty="0" err="1">
                <a:solidFill>
                  <a:srgbClr val="002060"/>
                </a:solidFill>
                <a:latin typeface="Lucida Sans" panose="020B0602030504020204" pitchFamily="34" charset="0"/>
              </a:rPr>
              <a:t>SALES.CustomerID</a:t>
            </a:r>
            <a:r>
              <a:rPr lang="en-GB" sz="1800" dirty="0">
                <a:solidFill>
                  <a:srgbClr val="002060"/>
                </a:solidFill>
                <a:latin typeface="Lucida Sans" panose="020B0602030504020204" pitchFamily="34" charset="0"/>
              </a:rPr>
              <a:t> = </a:t>
            </a:r>
            <a:r>
              <a:rPr lang="en-GB" sz="1800" dirty="0" err="1">
                <a:solidFill>
                  <a:srgbClr val="002060"/>
                </a:solidFill>
                <a:latin typeface="Lucida Sans" panose="020B0602030504020204" pitchFamily="34" charset="0"/>
              </a:rPr>
              <a:t>CUSTOMER.CustomerID</a:t>
            </a:r>
            <a:r>
              <a:rPr lang="en-GB" sz="1800" dirty="0" smtClean="0">
                <a:solidFill>
                  <a:srgbClr val="002060"/>
                </a:solidFill>
                <a:latin typeface="Lucida Sans" panose="020B0602030504020204" pitchFamily="34" charset="0"/>
              </a:rPr>
              <a:t>);</a:t>
            </a:r>
          </a:p>
          <a:p>
            <a:pPr marL="0" indent="0">
              <a:buNone/>
            </a:pPr>
            <a:endParaRPr lang="en-GB" sz="2000" dirty="0" smtClean="0">
              <a:solidFill>
                <a:srgbClr val="002060"/>
              </a:solidFill>
              <a:latin typeface="Lucida Sans" panose="020B0602030504020204" pitchFamily="34" charset="0"/>
            </a:endParaRPr>
          </a:p>
          <a:p>
            <a:pPr marL="0" indent="0">
              <a:buNone/>
            </a:pPr>
            <a:r>
              <a:rPr lang="en-GB" sz="2000" b="1" u="sng" dirty="0" smtClean="0">
                <a:solidFill>
                  <a:schemeClr val="accent6">
                    <a:lumMod val="50000"/>
                  </a:schemeClr>
                </a:solidFill>
                <a:latin typeface="Lucida Sans" panose="020B0602030504020204" pitchFamily="34" charset="0"/>
              </a:rPr>
              <a:t>NOTE</a:t>
            </a:r>
            <a:r>
              <a:rPr lang="en-GB" sz="2000" dirty="0" smtClean="0">
                <a:solidFill>
                  <a:srgbClr val="002060"/>
                </a:solidFill>
                <a:latin typeface="Lucida Sans" panose="020B0602030504020204" pitchFamily="34" charset="0"/>
              </a:rPr>
              <a:t> : For </a:t>
            </a:r>
            <a:r>
              <a:rPr lang="en-GB" sz="2000" b="1" dirty="0" smtClean="0">
                <a:solidFill>
                  <a:srgbClr val="FF0000"/>
                </a:solidFill>
                <a:latin typeface="Lucida Sans" panose="020B0602030504020204" pitchFamily="34" charset="0"/>
              </a:rPr>
              <a:t>NOT UNIQUE</a:t>
            </a:r>
            <a:r>
              <a:rPr lang="en-GB" sz="2000" dirty="0" smtClean="0">
                <a:solidFill>
                  <a:srgbClr val="002060"/>
                </a:solidFill>
                <a:latin typeface="Lucida Sans" panose="020B0602030504020204" pitchFamily="34" charset="0"/>
              </a:rPr>
              <a:t>, We use </a:t>
            </a:r>
            <a:r>
              <a:rPr lang="en-GB" sz="2000" b="1" dirty="0" smtClean="0">
                <a:solidFill>
                  <a:srgbClr val="C00000"/>
                </a:solidFill>
                <a:latin typeface="Lucida Sans" panose="020B0602030504020204" pitchFamily="34" charset="0"/>
              </a:rPr>
              <a:t>SELECT DISTINCT </a:t>
            </a:r>
            <a:r>
              <a:rPr lang="en-GB" sz="2000" dirty="0" smtClean="0">
                <a:solidFill>
                  <a:srgbClr val="002060"/>
                </a:solidFill>
                <a:latin typeface="Lucida Sans" panose="020B0602030504020204" pitchFamily="34" charset="0"/>
              </a:rPr>
              <a:t>at the first query</a:t>
            </a:r>
            <a:r>
              <a:rPr lang="en-GB" sz="1800" dirty="0" smtClean="0">
                <a:solidFill>
                  <a:srgbClr val="002060"/>
                </a:solidFill>
                <a:latin typeface="Lucida Sans" panose="020B0602030504020204" pitchFamily="34" charset="0"/>
              </a:rPr>
              <a:t>.</a:t>
            </a:r>
            <a:endParaRPr lang="en-IN" sz="1800" dirty="0">
              <a:solidFill>
                <a:srgbClr val="002060"/>
              </a:solidFill>
              <a:latin typeface="Lucida Sans" panose="020B0602030504020204" pitchFamily="34" charset="0"/>
            </a:endParaRPr>
          </a:p>
        </p:txBody>
      </p:sp>
      <p:sp>
        <p:nvSpPr>
          <p:cNvPr id="4" name="Right Brace 3"/>
          <p:cNvSpPr/>
          <p:nvPr/>
        </p:nvSpPr>
        <p:spPr>
          <a:xfrm rot="5400000">
            <a:off x="7450428" y="302657"/>
            <a:ext cx="347729" cy="231819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2471256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2" y="-154545"/>
            <a:ext cx="11147738" cy="824246"/>
          </a:xfrm>
        </p:spPr>
        <p:txBody>
          <a:bodyPr>
            <a:normAutofit/>
          </a:bodyPr>
          <a:lstStyle/>
          <a:p>
            <a:r>
              <a:rPr lang="en-IN" sz="2800" b="1" u="sng" dirty="0" smtClean="0">
                <a:solidFill>
                  <a:srgbClr val="0070C0"/>
                </a:solidFill>
                <a:latin typeface="Lucida Sans" panose="020B0602030504020204" pitchFamily="34" charset="0"/>
              </a:rPr>
              <a:t>Complex Queries</a:t>
            </a:r>
            <a:r>
              <a:rPr lang="en-IN" dirty="0" smtClean="0"/>
              <a:t>:</a:t>
            </a:r>
            <a:endParaRPr lang="en-IN" dirty="0"/>
          </a:p>
        </p:txBody>
      </p:sp>
      <p:sp>
        <p:nvSpPr>
          <p:cNvPr id="3" name="Content Placeholder 2"/>
          <p:cNvSpPr>
            <a:spLocks noGrp="1"/>
          </p:cNvSpPr>
          <p:nvPr>
            <p:ph idx="1"/>
          </p:nvPr>
        </p:nvSpPr>
        <p:spPr>
          <a:xfrm>
            <a:off x="206062" y="669700"/>
            <a:ext cx="11500834" cy="6188299"/>
          </a:xfrm>
        </p:spPr>
        <p:txBody>
          <a:bodyPr>
            <a:normAutofit fontScale="92500" lnSpcReduction="10000"/>
          </a:bodyPr>
          <a:lstStyle/>
          <a:p>
            <a:pPr algn="just"/>
            <a:r>
              <a:rPr lang="en-IN" u="sng" dirty="0" smtClean="0"/>
              <a:t>The </a:t>
            </a:r>
            <a:r>
              <a:rPr lang="en-IN" b="1" u="sng" dirty="0" smtClean="0">
                <a:solidFill>
                  <a:srgbClr val="FF0000"/>
                </a:solidFill>
              </a:rPr>
              <a:t>WITH</a:t>
            </a:r>
            <a:r>
              <a:rPr lang="en-IN" u="sng" dirty="0" smtClean="0"/>
              <a:t> Clause</a:t>
            </a:r>
            <a:r>
              <a:rPr lang="en-IN" dirty="0" smtClean="0"/>
              <a:t>: </a:t>
            </a:r>
            <a:r>
              <a:rPr lang="en-GB" sz="2000" dirty="0">
                <a:latin typeface="Lucida Sans" panose="020B0602030504020204" pitchFamily="34" charset="0"/>
              </a:rPr>
              <a:t>The SQL </a:t>
            </a:r>
            <a:r>
              <a:rPr lang="en-GB" sz="2000" b="1" dirty="0">
                <a:solidFill>
                  <a:srgbClr val="FF0000"/>
                </a:solidFill>
                <a:latin typeface="Lucida Sans" panose="020B0602030504020204" pitchFamily="34" charset="0"/>
              </a:rPr>
              <a:t>WITH </a:t>
            </a:r>
            <a:r>
              <a:rPr lang="en-GB" sz="2000" dirty="0">
                <a:latin typeface="Lucida Sans" panose="020B0602030504020204" pitchFamily="34" charset="0"/>
              </a:rPr>
              <a:t>clause allows you to give a sub-query block a name (a process also called sub-query refactoring), which can be referenced in several places within the main SQL </a:t>
            </a:r>
            <a:r>
              <a:rPr lang="en-GB" sz="2000" dirty="0" smtClean="0">
                <a:latin typeface="Lucida Sans" panose="020B0602030504020204" pitchFamily="34" charset="0"/>
              </a:rPr>
              <a:t>query.</a:t>
            </a:r>
          </a:p>
          <a:p>
            <a:pPr algn="just" fontAlgn="base"/>
            <a:r>
              <a:rPr lang="en-GB" sz="2000" dirty="0">
                <a:latin typeface="Lucida Sans" panose="020B0602030504020204" pitchFamily="34" charset="0"/>
              </a:rPr>
              <a:t>The clause is used for defining a temporary relation such that the output of this temporary relation is available and is used by the query that is associated with the </a:t>
            </a:r>
            <a:r>
              <a:rPr lang="en-GB" sz="2000" b="1" dirty="0">
                <a:solidFill>
                  <a:srgbClr val="FF0000"/>
                </a:solidFill>
                <a:latin typeface="Lucida Sans" panose="020B0602030504020204" pitchFamily="34" charset="0"/>
              </a:rPr>
              <a:t>WITH</a:t>
            </a:r>
            <a:r>
              <a:rPr lang="en-GB" sz="2000" dirty="0">
                <a:latin typeface="Lucida Sans" panose="020B0602030504020204" pitchFamily="34" charset="0"/>
              </a:rPr>
              <a:t> clause.</a:t>
            </a:r>
          </a:p>
          <a:p>
            <a:pPr algn="just" fontAlgn="base"/>
            <a:r>
              <a:rPr lang="en-GB" sz="2000" dirty="0">
                <a:latin typeface="Lucida Sans" panose="020B0602030504020204" pitchFamily="34" charset="0"/>
              </a:rPr>
              <a:t>Queries that have an associated </a:t>
            </a:r>
            <a:r>
              <a:rPr lang="en-GB" sz="2000" b="1" dirty="0">
                <a:solidFill>
                  <a:srgbClr val="FF0000"/>
                </a:solidFill>
                <a:latin typeface="Lucida Sans" panose="020B0602030504020204" pitchFamily="34" charset="0"/>
              </a:rPr>
              <a:t>WITH</a:t>
            </a:r>
            <a:r>
              <a:rPr lang="en-GB" sz="2000" dirty="0">
                <a:latin typeface="Lucida Sans" panose="020B0602030504020204" pitchFamily="34" charset="0"/>
              </a:rPr>
              <a:t> clause can also be written using nested sub-queries but doing so add more complexity to read/debug the SQL query.</a:t>
            </a:r>
          </a:p>
          <a:p>
            <a:pPr algn="just" fontAlgn="base"/>
            <a:r>
              <a:rPr lang="en-GB" sz="2000" b="1" dirty="0">
                <a:solidFill>
                  <a:srgbClr val="FF0000"/>
                </a:solidFill>
                <a:latin typeface="Lucida Sans" panose="020B0602030504020204" pitchFamily="34" charset="0"/>
              </a:rPr>
              <a:t>WITH</a:t>
            </a:r>
            <a:r>
              <a:rPr lang="en-GB" sz="2000" dirty="0">
                <a:latin typeface="Lucida Sans" panose="020B0602030504020204" pitchFamily="34" charset="0"/>
              </a:rPr>
              <a:t> clause is not supported by all database system.</a:t>
            </a:r>
          </a:p>
          <a:p>
            <a:pPr algn="just" fontAlgn="base"/>
            <a:r>
              <a:rPr lang="en-GB" sz="2000" dirty="0">
                <a:latin typeface="Lucida Sans" panose="020B0602030504020204" pitchFamily="34" charset="0"/>
              </a:rPr>
              <a:t>The name assigned to the sub-query is treated as though it was an inline view or table</a:t>
            </a:r>
          </a:p>
          <a:p>
            <a:pPr algn="just" fontAlgn="base"/>
            <a:r>
              <a:rPr lang="en-GB" sz="2000" dirty="0">
                <a:latin typeface="Lucida Sans" panose="020B0602030504020204" pitchFamily="34" charset="0"/>
              </a:rPr>
              <a:t>The SQL </a:t>
            </a:r>
            <a:r>
              <a:rPr lang="en-GB" sz="2000" b="1" dirty="0">
                <a:solidFill>
                  <a:srgbClr val="FF0000"/>
                </a:solidFill>
                <a:latin typeface="Lucida Sans" panose="020B0602030504020204" pitchFamily="34" charset="0"/>
              </a:rPr>
              <a:t>WITH </a:t>
            </a:r>
            <a:r>
              <a:rPr lang="en-GB" sz="2000" dirty="0">
                <a:latin typeface="Lucida Sans" panose="020B0602030504020204" pitchFamily="34" charset="0"/>
              </a:rPr>
              <a:t>clause was introduced by Oracle in the Oracle 9i release 2 </a:t>
            </a:r>
            <a:r>
              <a:rPr lang="en-GB" sz="2000" dirty="0" smtClean="0">
                <a:latin typeface="Lucida Sans" panose="020B0602030504020204" pitchFamily="34" charset="0"/>
              </a:rPr>
              <a:t>database.</a:t>
            </a:r>
            <a:endParaRPr lang="en-GB" sz="2000" dirty="0">
              <a:latin typeface="Lucida Sans" panose="020B0602030504020204" pitchFamily="34" charset="0"/>
            </a:endParaRPr>
          </a:p>
          <a:p>
            <a:pPr algn="just"/>
            <a:r>
              <a:rPr lang="en-GB" sz="2000" b="1" dirty="0" smtClean="0">
                <a:solidFill>
                  <a:schemeClr val="accent6">
                    <a:lumMod val="50000"/>
                  </a:schemeClr>
                </a:solidFill>
                <a:latin typeface="Lucida Sans" panose="020B0602030504020204" pitchFamily="34" charset="0"/>
              </a:rPr>
              <a:t>Example:</a:t>
            </a:r>
            <a:r>
              <a:rPr lang="en-GB" sz="2000" dirty="0" smtClean="0">
                <a:latin typeface="Lucida Sans" panose="020B0602030504020204" pitchFamily="34" charset="0"/>
              </a:rPr>
              <a:t> </a:t>
            </a:r>
            <a:r>
              <a:rPr lang="en-GB" sz="2000" b="1" dirty="0" smtClean="0">
                <a:solidFill>
                  <a:srgbClr val="FF0000"/>
                </a:solidFill>
                <a:latin typeface="Lucida Sans" panose="020B0602030504020204" pitchFamily="34" charset="0"/>
              </a:rPr>
              <a:t>WITH</a:t>
            </a:r>
            <a:r>
              <a:rPr lang="en-GB" sz="2000" b="1" dirty="0" smtClean="0">
                <a:solidFill>
                  <a:srgbClr val="002060"/>
                </a:solidFill>
                <a:latin typeface="Lucida Sans" panose="020B0602030504020204" pitchFamily="34" charset="0"/>
              </a:rPr>
              <a:t> </a:t>
            </a:r>
            <a:r>
              <a:rPr lang="en-GB" sz="2000" b="1" dirty="0" err="1">
                <a:solidFill>
                  <a:srgbClr val="002060"/>
                </a:solidFill>
                <a:latin typeface="Lucida Sans" panose="020B0602030504020204" pitchFamily="34" charset="0"/>
              </a:rPr>
              <a:t>temporaryTable</a:t>
            </a:r>
            <a:r>
              <a:rPr lang="en-GB" sz="2000" b="1" dirty="0">
                <a:solidFill>
                  <a:srgbClr val="002060"/>
                </a:solidFill>
                <a:latin typeface="Lucida Sans" panose="020B0602030504020204" pitchFamily="34" charset="0"/>
              </a:rPr>
              <a:t> (</a:t>
            </a:r>
            <a:r>
              <a:rPr lang="en-GB" sz="2000" b="1" dirty="0" err="1">
                <a:solidFill>
                  <a:srgbClr val="002060"/>
                </a:solidFill>
                <a:latin typeface="Lucida Sans" panose="020B0602030504020204" pitchFamily="34" charset="0"/>
              </a:rPr>
              <a:t>averageValue</a:t>
            </a:r>
            <a:r>
              <a:rPr lang="en-GB" sz="2000" b="1" dirty="0">
                <a:solidFill>
                  <a:srgbClr val="002060"/>
                </a:solidFill>
                <a:latin typeface="Lucida Sans" panose="020B0602030504020204" pitchFamily="34" charset="0"/>
              </a:rPr>
              <a:t>) </a:t>
            </a:r>
            <a:r>
              <a:rPr lang="en-GB" sz="2000" b="1" dirty="0" smtClean="0">
                <a:solidFill>
                  <a:srgbClr val="002060"/>
                </a:solidFill>
                <a:latin typeface="Lucida Sans" panose="020B0602030504020204" pitchFamily="34" charset="0"/>
              </a:rPr>
              <a:t>as</a:t>
            </a:r>
          </a:p>
          <a:p>
            <a:pPr marL="0" indent="0" algn="just">
              <a:buNone/>
            </a:pPr>
            <a:r>
              <a:rPr lang="en-GB" sz="2000" b="1" dirty="0" smtClean="0">
                <a:solidFill>
                  <a:srgbClr val="002060"/>
                </a:solidFill>
                <a:latin typeface="Lucida Sans" panose="020B0602030504020204" pitchFamily="34" charset="0"/>
              </a:rPr>
              <a:t>                  (</a:t>
            </a:r>
            <a:r>
              <a:rPr lang="en-GB" sz="2000" b="1" dirty="0">
                <a:solidFill>
                  <a:srgbClr val="002060"/>
                </a:solidFill>
                <a:latin typeface="Lucida Sans" panose="020B0602030504020204" pitchFamily="34" charset="0"/>
              </a:rPr>
              <a:t>SELECT </a:t>
            </a:r>
            <a:r>
              <a:rPr lang="en-GB" sz="2000" b="1" dirty="0" err="1">
                <a:solidFill>
                  <a:srgbClr val="002060"/>
                </a:solidFill>
                <a:latin typeface="Lucida Sans" panose="020B0602030504020204" pitchFamily="34" charset="0"/>
              </a:rPr>
              <a:t>avg</a:t>
            </a:r>
            <a:r>
              <a:rPr lang="en-GB" sz="2000" b="1" dirty="0">
                <a:solidFill>
                  <a:srgbClr val="002060"/>
                </a:solidFill>
                <a:latin typeface="Lucida Sans" panose="020B0602030504020204" pitchFamily="34" charset="0"/>
              </a:rPr>
              <a:t>(Attr1)</a:t>
            </a:r>
          </a:p>
          <a:p>
            <a:pPr marL="0" indent="0" algn="just">
              <a:buNone/>
            </a:pPr>
            <a:r>
              <a:rPr lang="en-GB" sz="2000" b="1" dirty="0" smtClean="0">
                <a:solidFill>
                  <a:srgbClr val="002060"/>
                </a:solidFill>
                <a:latin typeface="Lucida Sans" panose="020B0602030504020204" pitchFamily="34" charset="0"/>
              </a:rPr>
              <a:t>                   FROM </a:t>
            </a:r>
            <a:r>
              <a:rPr lang="en-GB" sz="2000" b="1" dirty="0">
                <a:solidFill>
                  <a:srgbClr val="002060"/>
                </a:solidFill>
                <a:latin typeface="Lucida Sans" panose="020B0602030504020204" pitchFamily="34" charset="0"/>
              </a:rPr>
              <a:t>Table),</a:t>
            </a:r>
          </a:p>
          <a:p>
            <a:pPr marL="0" indent="0" algn="just">
              <a:buNone/>
            </a:pPr>
            <a:r>
              <a:rPr lang="en-GB" sz="2000" b="1" dirty="0" smtClean="0">
                <a:solidFill>
                  <a:srgbClr val="002060"/>
                </a:solidFill>
                <a:latin typeface="Lucida Sans" panose="020B0602030504020204" pitchFamily="34" charset="0"/>
              </a:rPr>
              <a:t>                   SELECT </a:t>
            </a:r>
            <a:r>
              <a:rPr lang="en-GB" sz="2000" b="1" dirty="0">
                <a:solidFill>
                  <a:srgbClr val="002060"/>
                </a:solidFill>
                <a:latin typeface="Lucida Sans" panose="020B0602030504020204" pitchFamily="34" charset="0"/>
              </a:rPr>
              <a:t>Attr1</a:t>
            </a:r>
          </a:p>
          <a:p>
            <a:pPr marL="0" indent="0" algn="just">
              <a:buNone/>
            </a:pPr>
            <a:r>
              <a:rPr lang="en-GB" sz="2000" b="1" dirty="0" smtClean="0">
                <a:solidFill>
                  <a:srgbClr val="002060"/>
                </a:solidFill>
                <a:latin typeface="Lucida Sans" panose="020B0602030504020204" pitchFamily="34" charset="0"/>
              </a:rPr>
              <a:t>                   FROM </a:t>
            </a:r>
            <a:r>
              <a:rPr lang="en-GB" sz="2000" b="1" dirty="0">
                <a:solidFill>
                  <a:srgbClr val="002060"/>
                </a:solidFill>
                <a:latin typeface="Lucida Sans" panose="020B0602030504020204" pitchFamily="34" charset="0"/>
              </a:rPr>
              <a:t>Table</a:t>
            </a:r>
          </a:p>
          <a:p>
            <a:pPr marL="0" indent="0" algn="just">
              <a:buNone/>
            </a:pPr>
            <a:r>
              <a:rPr lang="en-GB" sz="2000" b="1" dirty="0" smtClean="0">
                <a:solidFill>
                  <a:srgbClr val="002060"/>
                </a:solidFill>
                <a:latin typeface="Lucida Sans" panose="020B0602030504020204" pitchFamily="34" charset="0"/>
              </a:rPr>
              <a:t>                   WHERE </a:t>
            </a:r>
            <a:r>
              <a:rPr lang="en-GB" sz="2000" b="1" dirty="0">
                <a:solidFill>
                  <a:srgbClr val="002060"/>
                </a:solidFill>
                <a:latin typeface="Lucida Sans" panose="020B0602030504020204" pitchFamily="34" charset="0"/>
              </a:rPr>
              <a:t>Table.Attr1 &gt; </a:t>
            </a:r>
            <a:r>
              <a:rPr lang="en-GB" sz="2000" b="1" dirty="0" err="1">
                <a:solidFill>
                  <a:srgbClr val="002060"/>
                </a:solidFill>
                <a:latin typeface="Lucida Sans" panose="020B0602030504020204" pitchFamily="34" charset="0"/>
              </a:rPr>
              <a:t>temporaryTable.averageValue</a:t>
            </a:r>
            <a:r>
              <a:rPr lang="en-GB" sz="2000" b="1" dirty="0" smtClean="0">
                <a:solidFill>
                  <a:srgbClr val="002060"/>
                </a:solidFill>
                <a:latin typeface="Lucida Sans" panose="020B0602030504020204" pitchFamily="34" charset="0"/>
              </a:rPr>
              <a:t>;</a:t>
            </a:r>
          </a:p>
          <a:p>
            <a:pPr marL="0" indent="0" algn="just">
              <a:buNone/>
            </a:pPr>
            <a:r>
              <a:rPr lang="en-GB" sz="2000" b="1" dirty="0" smtClean="0">
                <a:solidFill>
                  <a:srgbClr val="C00000"/>
                </a:solidFill>
                <a:latin typeface="Lucida Sans" panose="020B0602030504020204" pitchFamily="34" charset="0"/>
              </a:rPr>
              <a:t>NOTE</a:t>
            </a:r>
            <a:r>
              <a:rPr lang="en-GB" sz="2000" b="1" dirty="0" smtClean="0">
                <a:solidFill>
                  <a:srgbClr val="002060"/>
                </a:solidFill>
                <a:latin typeface="Lucida Sans" panose="020B0602030504020204" pitchFamily="34" charset="0"/>
              </a:rPr>
              <a:t>: </a:t>
            </a:r>
            <a:r>
              <a:rPr lang="en-GB" sz="2000" b="1" dirty="0" smtClean="0">
                <a:solidFill>
                  <a:srgbClr val="7030A0"/>
                </a:solidFill>
                <a:latin typeface="Lucida Sans" panose="020B0602030504020204" pitchFamily="34" charset="0"/>
              </a:rPr>
              <a:t>In complex queries, we are unable to see the data storage and attributes all. Hence to overcome this drawback , they introduced </a:t>
            </a:r>
            <a:r>
              <a:rPr lang="en-GB" sz="3000" b="1" dirty="0" smtClean="0">
                <a:solidFill>
                  <a:schemeClr val="accent2">
                    <a:lumMod val="50000"/>
                  </a:schemeClr>
                </a:solidFill>
                <a:latin typeface="Lucida Sans" panose="020B0602030504020204" pitchFamily="34" charset="0"/>
              </a:rPr>
              <a:t>VIEWS</a:t>
            </a:r>
            <a:r>
              <a:rPr lang="en-GB" sz="2000" b="1" dirty="0" smtClean="0">
                <a:solidFill>
                  <a:srgbClr val="7030A0"/>
                </a:solidFill>
                <a:latin typeface="Lucida Sans" panose="020B0602030504020204" pitchFamily="34" charset="0"/>
              </a:rPr>
              <a:t>.</a:t>
            </a:r>
            <a:endParaRPr lang="en-IN" sz="2000" b="1" dirty="0">
              <a:solidFill>
                <a:srgbClr val="7030A0"/>
              </a:solidFill>
              <a:latin typeface="Lucida Sans" panose="020B0602030504020204" pitchFamily="34" charset="0"/>
            </a:endParaRPr>
          </a:p>
        </p:txBody>
      </p:sp>
    </p:spTree>
    <p:extLst>
      <p:ext uri="{BB962C8B-B14F-4D97-AF65-F5344CB8AC3E}">
        <p14:creationId xmlns:p14="http://schemas.microsoft.com/office/powerpoint/2010/main" val="33281899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89" y="-334850"/>
            <a:ext cx="11225011" cy="1197735"/>
          </a:xfrm>
        </p:spPr>
        <p:txBody>
          <a:bodyPr>
            <a:normAutofit/>
          </a:bodyPr>
          <a:lstStyle/>
          <a:p>
            <a:r>
              <a:rPr lang="en-IN" sz="3200" b="1" u="sng" dirty="0" smtClean="0">
                <a:solidFill>
                  <a:srgbClr val="0070C0"/>
                </a:solidFill>
                <a:latin typeface="Lucida Sans" panose="020B0602030504020204" pitchFamily="34" charset="0"/>
              </a:rPr>
              <a:t>VIEWS</a:t>
            </a:r>
            <a:r>
              <a:rPr lang="en-IN" sz="3200" b="1" dirty="0" smtClean="0">
                <a:solidFill>
                  <a:srgbClr val="0070C0"/>
                </a:solidFill>
                <a:latin typeface="Lucida Sans" panose="020B0602030504020204" pitchFamily="34" charset="0"/>
              </a:rPr>
              <a:t>:</a:t>
            </a:r>
            <a:endParaRPr lang="en-IN" sz="3200" b="1" dirty="0">
              <a:solidFill>
                <a:srgbClr val="0070C0"/>
              </a:solidFill>
              <a:latin typeface="Lucida Sans" panose="020B0602030504020204" pitchFamily="34" charset="0"/>
            </a:endParaRPr>
          </a:p>
        </p:txBody>
      </p:sp>
      <p:sp>
        <p:nvSpPr>
          <p:cNvPr id="3" name="Content Placeholder 2"/>
          <p:cNvSpPr>
            <a:spLocks noGrp="1"/>
          </p:cNvSpPr>
          <p:nvPr>
            <p:ph idx="1"/>
          </p:nvPr>
        </p:nvSpPr>
        <p:spPr>
          <a:xfrm>
            <a:off x="0" y="528034"/>
            <a:ext cx="12049259" cy="6329966"/>
          </a:xfrm>
        </p:spPr>
        <p:txBody>
          <a:bodyPr>
            <a:normAutofit lnSpcReduction="10000"/>
          </a:bodyPr>
          <a:lstStyle/>
          <a:p>
            <a:pPr algn="just">
              <a:lnSpc>
                <a:spcPct val="150000"/>
              </a:lnSpc>
            </a:pPr>
            <a:r>
              <a:rPr lang="en-GB" sz="2000" b="1" dirty="0">
                <a:solidFill>
                  <a:srgbClr val="C00000"/>
                </a:solidFill>
                <a:latin typeface="Lucida Sans" panose="020B0602030504020204" pitchFamily="34" charset="0"/>
              </a:rPr>
              <a:t>Views in SQL</a:t>
            </a:r>
            <a:r>
              <a:rPr lang="en-GB" sz="2000" dirty="0">
                <a:latin typeface="Lucida Sans" panose="020B0602030504020204" pitchFamily="34" charset="0"/>
              </a:rPr>
              <a:t> are kind of virtual tables. </a:t>
            </a:r>
            <a:endParaRPr lang="en-GB" sz="2000" dirty="0" smtClean="0">
              <a:latin typeface="Lucida Sans" panose="020B0602030504020204" pitchFamily="34" charset="0"/>
            </a:endParaRPr>
          </a:p>
          <a:p>
            <a:pPr algn="just">
              <a:lnSpc>
                <a:spcPct val="150000"/>
              </a:lnSpc>
            </a:pPr>
            <a:r>
              <a:rPr lang="en-GB" sz="2000" dirty="0" smtClean="0">
                <a:latin typeface="Lucida Sans" panose="020B0602030504020204" pitchFamily="34" charset="0"/>
              </a:rPr>
              <a:t>A </a:t>
            </a:r>
            <a:r>
              <a:rPr lang="en-GB" sz="2000" b="1" dirty="0">
                <a:solidFill>
                  <a:srgbClr val="C00000"/>
                </a:solidFill>
                <a:latin typeface="Lucida Sans" panose="020B0602030504020204" pitchFamily="34" charset="0"/>
              </a:rPr>
              <a:t>view</a:t>
            </a:r>
            <a:r>
              <a:rPr lang="en-GB" sz="2000" dirty="0">
                <a:latin typeface="Lucida Sans" panose="020B0602030504020204" pitchFamily="34" charset="0"/>
              </a:rPr>
              <a:t> also has rows and columns as they are in a real table in the database. We can create a view by selecting fields from one or more tables present in the database. </a:t>
            </a:r>
            <a:endParaRPr lang="en-GB" sz="2000" dirty="0" smtClean="0">
              <a:latin typeface="Lucida Sans" panose="020B0602030504020204" pitchFamily="34" charset="0"/>
            </a:endParaRPr>
          </a:p>
          <a:p>
            <a:pPr algn="just">
              <a:lnSpc>
                <a:spcPct val="150000"/>
              </a:lnSpc>
            </a:pPr>
            <a:r>
              <a:rPr lang="en-GB" sz="2000" dirty="0" smtClean="0">
                <a:latin typeface="Lucida Sans" panose="020B0602030504020204" pitchFamily="34" charset="0"/>
              </a:rPr>
              <a:t>A </a:t>
            </a:r>
            <a:r>
              <a:rPr lang="en-GB" sz="2000" b="1" dirty="0">
                <a:solidFill>
                  <a:srgbClr val="C00000"/>
                </a:solidFill>
                <a:latin typeface="Lucida Sans" panose="020B0602030504020204" pitchFamily="34" charset="0"/>
              </a:rPr>
              <a:t>View</a:t>
            </a:r>
            <a:r>
              <a:rPr lang="en-GB" sz="2000" dirty="0">
                <a:latin typeface="Lucida Sans" panose="020B0602030504020204" pitchFamily="34" charset="0"/>
              </a:rPr>
              <a:t> can either have all the rows of a table or specific rows based on certain condition</a:t>
            </a:r>
            <a:r>
              <a:rPr lang="en-GB" sz="2000" dirty="0" smtClean="0">
                <a:latin typeface="Lucida Sans" panose="020B0602030504020204" pitchFamily="34" charset="0"/>
              </a:rPr>
              <a:t>.</a:t>
            </a:r>
          </a:p>
          <a:p>
            <a:pPr algn="just">
              <a:lnSpc>
                <a:spcPct val="150000"/>
              </a:lnSpc>
            </a:pPr>
            <a:r>
              <a:rPr lang="en-GB" sz="2000" dirty="0">
                <a:latin typeface="Lucida Sans" panose="020B0602030504020204" pitchFamily="34" charset="0"/>
              </a:rPr>
              <a:t>A </a:t>
            </a:r>
            <a:r>
              <a:rPr lang="en-GB" sz="2000" b="1" dirty="0">
                <a:solidFill>
                  <a:srgbClr val="C00000"/>
                </a:solidFill>
                <a:latin typeface="Lucida Sans" panose="020B0602030504020204" pitchFamily="34" charset="0"/>
              </a:rPr>
              <a:t>view</a:t>
            </a:r>
            <a:r>
              <a:rPr lang="en-GB" sz="2000" dirty="0">
                <a:latin typeface="Lucida Sans" panose="020B0602030504020204" pitchFamily="34" charset="0"/>
              </a:rPr>
              <a:t> is nothing more than a SQL statement that is stored in the database with an associated </a:t>
            </a:r>
            <a:r>
              <a:rPr lang="en-GB" sz="2000" dirty="0" smtClean="0">
                <a:latin typeface="Lucida Sans" panose="020B0602030504020204" pitchFamily="34" charset="0"/>
              </a:rPr>
              <a:t>name</a:t>
            </a:r>
            <a:r>
              <a:rPr lang="en-GB" sz="2000" dirty="0">
                <a:latin typeface="Lucida Sans" panose="020B0602030504020204" pitchFamily="34" charset="0"/>
              </a:rPr>
              <a:t> </a:t>
            </a:r>
            <a:r>
              <a:rPr lang="en-GB" sz="2000" dirty="0" smtClean="0">
                <a:latin typeface="Lucida Sans" panose="020B0602030504020204" pitchFamily="34" charset="0"/>
              </a:rPr>
              <a:t>and is </a:t>
            </a:r>
            <a:r>
              <a:rPr lang="en-GB" sz="2000" dirty="0">
                <a:latin typeface="Lucida Sans" panose="020B0602030504020204" pitchFamily="34" charset="0"/>
              </a:rPr>
              <a:t>actually a composition of a table in the form of a predefined SQL query</a:t>
            </a:r>
            <a:r>
              <a:rPr lang="en-GB" sz="2000" dirty="0" smtClean="0">
                <a:latin typeface="Lucida Sans" panose="020B0602030504020204" pitchFamily="34" charset="0"/>
              </a:rPr>
              <a:t>.</a:t>
            </a:r>
          </a:p>
          <a:p>
            <a:pPr>
              <a:lnSpc>
                <a:spcPct val="150000"/>
              </a:lnSpc>
            </a:pPr>
            <a:r>
              <a:rPr lang="en-GB" sz="2000" b="1" dirty="0">
                <a:solidFill>
                  <a:srgbClr val="C00000"/>
                </a:solidFill>
                <a:latin typeface="Lucida Sans" panose="020B0602030504020204" pitchFamily="34" charset="0"/>
              </a:rPr>
              <a:t>Views</a:t>
            </a:r>
            <a:r>
              <a:rPr lang="en-GB" sz="2000" dirty="0">
                <a:latin typeface="Lucida Sans" panose="020B0602030504020204" pitchFamily="34" charset="0"/>
              </a:rPr>
              <a:t>, which are a type of virtual tables allow users to do the following −</a:t>
            </a:r>
          </a:p>
          <a:p>
            <a:pPr marL="0" indent="0">
              <a:lnSpc>
                <a:spcPct val="150000"/>
              </a:lnSpc>
              <a:buNone/>
            </a:pPr>
            <a:r>
              <a:rPr lang="en-GB" sz="2000" dirty="0" smtClean="0">
                <a:latin typeface="Lucida Sans" panose="020B0602030504020204" pitchFamily="34" charset="0"/>
              </a:rPr>
              <a:t>-  </a:t>
            </a:r>
            <a:r>
              <a:rPr lang="en-GB" sz="2000" dirty="0" smtClean="0">
                <a:solidFill>
                  <a:srgbClr val="002060"/>
                </a:solidFill>
                <a:latin typeface="Lucida Sans" panose="020B0602030504020204" pitchFamily="34" charset="0"/>
              </a:rPr>
              <a:t>Structure </a:t>
            </a:r>
            <a:r>
              <a:rPr lang="en-GB" sz="2000" dirty="0">
                <a:solidFill>
                  <a:srgbClr val="002060"/>
                </a:solidFill>
                <a:latin typeface="Lucida Sans" panose="020B0602030504020204" pitchFamily="34" charset="0"/>
              </a:rPr>
              <a:t>data in a way that users or classes of users find natural or intuitive.</a:t>
            </a:r>
          </a:p>
          <a:p>
            <a:pPr>
              <a:lnSpc>
                <a:spcPct val="150000"/>
              </a:lnSpc>
              <a:buFontTx/>
              <a:buChar char="-"/>
            </a:pPr>
            <a:r>
              <a:rPr lang="en-GB" sz="2000" dirty="0" smtClean="0">
                <a:solidFill>
                  <a:srgbClr val="002060"/>
                </a:solidFill>
                <a:latin typeface="Lucida Sans" panose="020B0602030504020204" pitchFamily="34" charset="0"/>
              </a:rPr>
              <a:t>Restrict </a:t>
            </a:r>
            <a:r>
              <a:rPr lang="en-GB" sz="2000" dirty="0">
                <a:solidFill>
                  <a:srgbClr val="002060"/>
                </a:solidFill>
                <a:latin typeface="Lucida Sans" panose="020B0602030504020204" pitchFamily="34" charset="0"/>
              </a:rPr>
              <a:t>access to the data in such a way that a user can see and (sometimes) modify exactly </a:t>
            </a:r>
            <a:r>
              <a:rPr lang="en-GB" sz="2000" dirty="0" smtClean="0">
                <a:solidFill>
                  <a:srgbClr val="002060"/>
                </a:solidFill>
                <a:latin typeface="Lucida Sans" panose="020B0602030504020204" pitchFamily="34" charset="0"/>
              </a:rPr>
              <a:t>   </a:t>
            </a:r>
          </a:p>
          <a:p>
            <a:pPr marL="0" indent="0">
              <a:lnSpc>
                <a:spcPct val="150000"/>
              </a:lnSpc>
              <a:buNone/>
            </a:pPr>
            <a:r>
              <a:rPr lang="en-GB" sz="2000" dirty="0">
                <a:solidFill>
                  <a:srgbClr val="002060"/>
                </a:solidFill>
                <a:latin typeface="Lucida Sans" panose="020B0602030504020204" pitchFamily="34" charset="0"/>
              </a:rPr>
              <a:t> </a:t>
            </a:r>
            <a:r>
              <a:rPr lang="en-GB" sz="2000" dirty="0" smtClean="0">
                <a:solidFill>
                  <a:srgbClr val="002060"/>
                </a:solidFill>
                <a:latin typeface="Lucida Sans" panose="020B0602030504020204" pitchFamily="34" charset="0"/>
              </a:rPr>
              <a:t>  what </a:t>
            </a:r>
            <a:r>
              <a:rPr lang="en-GB" sz="2000" dirty="0">
                <a:solidFill>
                  <a:srgbClr val="002060"/>
                </a:solidFill>
                <a:latin typeface="Lucida Sans" panose="020B0602030504020204" pitchFamily="34" charset="0"/>
              </a:rPr>
              <a:t>they need and no more.</a:t>
            </a:r>
          </a:p>
          <a:p>
            <a:pPr marL="0" indent="0">
              <a:lnSpc>
                <a:spcPct val="150000"/>
              </a:lnSpc>
              <a:buNone/>
            </a:pPr>
            <a:r>
              <a:rPr lang="en-GB" sz="2000" dirty="0" smtClean="0">
                <a:solidFill>
                  <a:srgbClr val="002060"/>
                </a:solidFill>
                <a:latin typeface="Lucida Sans" panose="020B0602030504020204" pitchFamily="34" charset="0"/>
              </a:rPr>
              <a:t>-  Summarize </a:t>
            </a:r>
            <a:r>
              <a:rPr lang="en-GB" sz="2000" dirty="0">
                <a:solidFill>
                  <a:srgbClr val="002060"/>
                </a:solidFill>
                <a:latin typeface="Lucida Sans" panose="020B0602030504020204" pitchFamily="34" charset="0"/>
              </a:rPr>
              <a:t>data from various tables which can be used to generate reports.</a:t>
            </a:r>
          </a:p>
          <a:p>
            <a:pPr algn="just"/>
            <a:endParaRPr lang="en-GB" sz="1800" dirty="0" smtClean="0">
              <a:latin typeface="Lucida Sans" panose="020B0602030504020204" pitchFamily="34" charset="0"/>
            </a:endParaRPr>
          </a:p>
          <a:p>
            <a:pPr algn="just"/>
            <a:endParaRPr lang="en-IN" dirty="0"/>
          </a:p>
        </p:txBody>
      </p:sp>
    </p:spTree>
    <p:extLst>
      <p:ext uri="{BB962C8B-B14F-4D97-AF65-F5344CB8AC3E}">
        <p14:creationId xmlns:p14="http://schemas.microsoft.com/office/powerpoint/2010/main" val="25428064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88" y="206062"/>
            <a:ext cx="11835685" cy="6651938"/>
          </a:xfrm>
        </p:spPr>
        <p:txBody>
          <a:bodyPr>
            <a:normAutofit fontScale="92500" lnSpcReduction="10000"/>
          </a:bodyPr>
          <a:lstStyle/>
          <a:p>
            <a:pPr marL="0" indent="0">
              <a:buNone/>
            </a:pPr>
            <a:r>
              <a:rPr lang="en-IN" sz="3000" b="1" u="sng" dirty="0" smtClean="0">
                <a:solidFill>
                  <a:srgbClr val="0070C0"/>
                </a:solidFill>
              </a:rPr>
              <a:t> Creating VIEWS</a:t>
            </a:r>
            <a:r>
              <a:rPr lang="en-IN" sz="3000" dirty="0" smtClean="0"/>
              <a:t>:</a:t>
            </a:r>
          </a:p>
          <a:p>
            <a:pPr algn="just">
              <a:lnSpc>
                <a:spcPct val="110000"/>
              </a:lnSpc>
            </a:pPr>
            <a:r>
              <a:rPr lang="en-GB" sz="2000" dirty="0">
                <a:latin typeface="Lucida Sans" panose="020B0602030504020204" pitchFamily="34" charset="0"/>
              </a:rPr>
              <a:t>Database views are created using the</a:t>
            </a:r>
            <a:r>
              <a:rPr lang="en-GB" sz="2000" b="1" dirty="0">
                <a:solidFill>
                  <a:srgbClr val="FF0000"/>
                </a:solidFill>
                <a:latin typeface="Lucida Sans" panose="020B0602030504020204" pitchFamily="34" charset="0"/>
              </a:rPr>
              <a:t> CREATE VIEW</a:t>
            </a:r>
            <a:r>
              <a:rPr lang="en-GB" sz="2000" dirty="0">
                <a:latin typeface="Lucida Sans" panose="020B0602030504020204" pitchFamily="34" charset="0"/>
              </a:rPr>
              <a:t> statement. Views can be created from a single table, multiple tables or another view.</a:t>
            </a:r>
          </a:p>
          <a:p>
            <a:pPr algn="just">
              <a:lnSpc>
                <a:spcPct val="110000"/>
              </a:lnSpc>
            </a:pPr>
            <a:r>
              <a:rPr lang="en-GB" sz="2000" dirty="0">
                <a:latin typeface="Lucida Sans" panose="020B0602030504020204" pitchFamily="34" charset="0"/>
              </a:rPr>
              <a:t>To create a view, a user must have the appropriate system privilege according to the specific implementation.</a:t>
            </a:r>
          </a:p>
          <a:p>
            <a:pPr>
              <a:lnSpc>
                <a:spcPct val="110000"/>
              </a:lnSpc>
            </a:pPr>
            <a:r>
              <a:rPr lang="en-GB" sz="2000" dirty="0">
                <a:latin typeface="Lucida Sans" panose="020B0602030504020204" pitchFamily="34" charset="0"/>
              </a:rPr>
              <a:t>The basic </a:t>
            </a:r>
            <a:r>
              <a:rPr lang="en-GB" sz="2000" b="1" dirty="0">
                <a:solidFill>
                  <a:srgbClr val="FF0000"/>
                </a:solidFill>
                <a:latin typeface="Lucida Sans" panose="020B0602030504020204" pitchFamily="34" charset="0"/>
              </a:rPr>
              <a:t>CREATE VIEW </a:t>
            </a:r>
            <a:r>
              <a:rPr lang="en-GB" sz="2000" dirty="0">
                <a:latin typeface="Lucida Sans" panose="020B0602030504020204" pitchFamily="34" charset="0"/>
              </a:rPr>
              <a:t>syntax is as follows −</a:t>
            </a:r>
          </a:p>
          <a:p>
            <a:pPr marL="0" indent="0">
              <a:lnSpc>
                <a:spcPct val="110000"/>
              </a:lnSpc>
              <a:buNone/>
            </a:pPr>
            <a:r>
              <a:rPr lang="en-GB" sz="2000" dirty="0" smtClean="0">
                <a:latin typeface="Lucida Sans" panose="020B0602030504020204" pitchFamily="34" charset="0"/>
              </a:rPr>
              <a:t>             </a:t>
            </a:r>
            <a:r>
              <a:rPr lang="en-GB" sz="2000" b="1" dirty="0" smtClean="0">
                <a:solidFill>
                  <a:srgbClr val="C00000"/>
                </a:solidFill>
                <a:latin typeface="Lucida Sans" panose="020B0602030504020204" pitchFamily="34" charset="0"/>
              </a:rPr>
              <a:t>CREATE </a:t>
            </a:r>
            <a:r>
              <a:rPr lang="en-GB" sz="2000" b="1" dirty="0">
                <a:solidFill>
                  <a:srgbClr val="C00000"/>
                </a:solidFill>
                <a:latin typeface="Lucida Sans" panose="020B0602030504020204" pitchFamily="34" charset="0"/>
              </a:rPr>
              <a:t>VIEW </a:t>
            </a:r>
            <a:r>
              <a:rPr lang="en-GB" sz="2000" b="1" dirty="0" err="1">
                <a:solidFill>
                  <a:srgbClr val="0070C0"/>
                </a:solidFill>
                <a:latin typeface="Lucida Sans" panose="020B0602030504020204" pitchFamily="34" charset="0"/>
              </a:rPr>
              <a:t>view_name</a:t>
            </a:r>
            <a:r>
              <a:rPr lang="en-GB" sz="2000" b="1" dirty="0">
                <a:solidFill>
                  <a:srgbClr val="0070C0"/>
                </a:solidFill>
                <a:latin typeface="Lucida Sans" panose="020B0602030504020204" pitchFamily="34" charset="0"/>
              </a:rPr>
              <a:t> AS</a:t>
            </a:r>
          </a:p>
          <a:p>
            <a:pPr marL="0" indent="0">
              <a:lnSpc>
                <a:spcPct val="110000"/>
              </a:lnSpc>
              <a:buNone/>
            </a:pPr>
            <a:r>
              <a:rPr lang="en-GB" sz="2000" b="1" dirty="0" smtClean="0">
                <a:solidFill>
                  <a:srgbClr val="0070C0"/>
                </a:solidFill>
                <a:latin typeface="Lucida Sans" panose="020B0602030504020204" pitchFamily="34" charset="0"/>
              </a:rPr>
              <a:t>             SELECT </a:t>
            </a:r>
            <a:r>
              <a:rPr lang="en-GB" sz="2000" b="1" dirty="0">
                <a:solidFill>
                  <a:srgbClr val="0070C0"/>
                </a:solidFill>
                <a:latin typeface="Lucida Sans" panose="020B0602030504020204" pitchFamily="34" charset="0"/>
              </a:rPr>
              <a:t>column1, column2.....</a:t>
            </a:r>
          </a:p>
          <a:p>
            <a:pPr marL="0" indent="0">
              <a:lnSpc>
                <a:spcPct val="110000"/>
              </a:lnSpc>
              <a:buNone/>
            </a:pPr>
            <a:r>
              <a:rPr lang="en-GB" sz="2000" b="1" dirty="0" smtClean="0">
                <a:solidFill>
                  <a:srgbClr val="0070C0"/>
                </a:solidFill>
                <a:latin typeface="Lucida Sans" panose="020B0602030504020204" pitchFamily="34" charset="0"/>
              </a:rPr>
              <a:t>             FROM </a:t>
            </a:r>
            <a:r>
              <a:rPr lang="en-GB" sz="2000" b="1" dirty="0" err="1">
                <a:solidFill>
                  <a:srgbClr val="0070C0"/>
                </a:solidFill>
                <a:latin typeface="Lucida Sans" panose="020B0602030504020204" pitchFamily="34" charset="0"/>
              </a:rPr>
              <a:t>table_name</a:t>
            </a:r>
            <a:endParaRPr lang="en-GB" sz="2000" b="1" dirty="0">
              <a:solidFill>
                <a:srgbClr val="0070C0"/>
              </a:solidFill>
              <a:latin typeface="Lucida Sans" panose="020B0602030504020204" pitchFamily="34" charset="0"/>
            </a:endParaRPr>
          </a:p>
          <a:p>
            <a:pPr marL="0" indent="0">
              <a:lnSpc>
                <a:spcPct val="110000"/>
              </a:lnSpc>
              <a:buNone/>
            </a:pPr>
            <a:r>
              <a:rPr lang="en-GB" sz="2000" b="1" dirty="0" smtClean="0">
                <a:solidFill>
                  <a:srgbClr val="0070C0"/>
                </a:solidFill>
                <a:latin typeface="Lucida Sans" panose="020B0602030504020204" pitchFamily="34" charset="0"/>
              </a:rPr>
              <a:t>             WHERE </a:t>
            </a:r>
            <a:r>
              <a:rPr lang="en-GB" sz="2000" b="1" dirty="0">
                <a:solidFill>
                  <a:srgbClr val="0070C0"/>
                </a:solidFill>
                <a:latin typeface="Lucida Sans" panose="020B0602030504020204" pitchFamily="34" charset="0"/>
              </a:rPr>
              <a:t>[condition</a:t>
            </a:r>
            <a:r>
              <a:rPr lang="en-GB" sz="2000" b="1" dirty="0" smtClean="0">
                <a:solidFill>
                  <a:srgbClr val="0070C0"/>
                </a:solidFill>
                <a:latin typeface="Lucida Sans" panose="020B0602030504020204" pitchFamily="34" charset="0"/>
              </a:rPr>
              <a:t>];</a:t>
            </a:r>
          </a:p>
          <a:p>
            <a:pPr marL="0" indent="0">
              <a:lnSpc>
                <a:spcPct val="110000"/>
              </a:lnSpc>
              <a:buNone/>
            </a:pPr>
            <a:r>
              <a:rPr lang="en-GB" sz="2000" b="1" u="sng" dirty="0" smtClean="0">
                <a:solidFill>
                  <a:schemeClr val="accent3">
                    <a:lumMod val="50000"/>
                  </a:schemeClr>
                </a:solidFill>
                <a:latin typeface="Lucida Sans" panose="020B0602030504020204" pitchFamily="34" charset="0"/>
              </a:rPr>
              <a:t>Example</a:t>
            </a:r>
            <a:r>
              <a:rPr lang="en-GB" sz="2000" b="1" dirty="0" smtClean="0">
                <a:solidFill>
                  <a:srgbClr val="0070C0"/>
                </a:solidFill>
                <a:latin typeface="Lucida Sans" panose="020B0602030504020204" pitchFamily="34" charset="0"/>
              </a:rPr>
              <a:t>:</a:t>
            </a:r>
          </a:p>
          <a:p>
            <a:pPr marL="0" indent="0">
              <a:lnSpc>
                <a:spcPct val="110000"/>
              </a:lnSpc>
              <a:buNone/>
            </a:pPr>
            <a:r>
              <a:rPr lang="en-GB" sz="2000" b="1" dirty="0">
                <a:solidFill>
                  <a:srgbClr val="0070C0"/>
                </a:solidFill>
                <a:latin typeface="Lucida Sans" panose="020B0602030504020204" pitchFamily="34" charset="0"/>
              </a:rPr>
              <a:t>               </a:t>
            </a:r>
            <a:r>
              <a:rPr lang="en-GB" sz="2000" b="1" dirty="0">
                <a:solidFill>
                  <a:srgbClr val="C00000"/>
                </a:solidFill>
                <a:latin typeface="Lucida Sans" panose="020B0602030504020204" pitchFamily="34" charset="0"/>
              </a:rPr>
              <a:t>CREATE VIEW </a:t>
            </a:r>
            <a:r>
              <a:rPr lang="en-GB" sz="2000" b="1" dirty="0">
                <a:solidFill>
                  <a:schemeClr val="accent4">
                    <a:lumMod val="50000"/>
                  </a:schemeClr>
                </a:solidFill>
                <a:latin typeface="Lucida Sans" panose="020B0602030504020204" pitchFamily="34" charset="0"/>
              </a:rPr>
              <a:t>CUSTOMERS_VIEW AS</a:t>
            </a:r>
          </a:p>
          <a:p>
            <a:pPr marL="0" indent="0">
              <a:lnSpc>
                <a:spcPct val="110000"/>
              </a:lnSpc>
              <a:buNone/>
            </a:pPr>
            <a:r>
              <a:rPr lang="en-GB" sz="2000" b="1" dirty="0" smtClean="0">
                <a:solidFill>
                  <a:schemeClr val="accent4">
                    <a:lumMod val="50000"/>
                  </a:schemeClr>
                </a:solidFill>
                <a:latin typeface="Lucida Sans" panose="020B0602030504020204" pitchFamily="34" charset="0"/>
              </a:rPr>
              <a:t>               SELECT </a:t>
            </a:r>
            <a:r>
              <a:rPr lang="en-GB" sz="2000" b="1" dirty="0">
                <a:solidFill>
                  <a:schemeClr val="accent4">
                    <a:lumMod val="50000"/>
                  </a:schemeClr>
                </a:solidFill>
                <a:latin typeface="Lucida Sans" panose="020B0602030504020204" pitchFamily="34" charset="0"/>
              </a:rPr>
              <a:t>name, age</a:t>
            </a:r>
          </a:p>
          <a:p>
            <a:pPr marL="0" indent="0">
              <a:lnSpc>
                <a:spcPct val="110000"/>
              </a:lnSpc>
              <a:buNone/>
            </a:pPr>
            <a:r>
              <a:rPr lang="en-GB" sz="2000" b="1" dirty="0" smtClean="0">
                <a:solidFill>
                  <a:schemeClr val="accent4">
                    <a:lumMod val="50000"/>
                  </a:schemeClr>
                </a:solidFill>
                <a:latin typeface="Lucida Sans" panose="020B0602030504020204" pitchFamily="34" charset="0"/>
              </a:rPr>
              <a:t>               FROM  </a:t>
            </a:r>
            <a:r>
              <a:rPr lang="en-GB" sz="2000" b="1" dirty="0">
                <a:solidFill>
                  <a:schemeClr val="accent4">
                    <a:lumMod val="50000"/>
                  </a:schemeClr>
                </a:solidFill>
                <a:latin typeface="Lucida Sans" panose="020B0602030504020204" pitchFamily="34" charset="0"/>
              </a:rPr>
              <a:t>CUSTOMERS;</a:t>
            </a:r>
          </a:p>
          <a:p>
            <a:pPr>
              <a:lnSpc>
                <a:spcPct val="110000"/>
              </a:lnSpc>
            </a:pPr>
            <a:r>
              <a:rPr lang="en-GB" sz="2000" dirty="0">
                <a:latin typeface="Lucida Sans" panose="020B0602030504020204" pitchFamily="34" charset="0"/>
              </a:rPr>
              <a:t>You can include multiple tables in your SELECT statement in a similar way as you use them in a normal SQL SELECT query.</a:t>
            </a:r>
            <a:endParaRPr lang="en-IN" sz="2000" dirty="0">
              <a:latin typeface="Lucida Sans" panose="020B0602030504020204" pitchFamily="34" charset="0"/>
            </a:endParaRPr>
          </a:p>
        </p:txBody>
      </p:sp>
    </p:spTree>
    <p:extLst>
      <p:ext uri="{BB962C8B-B14F-4D97-AF65-F5344CB8AC3E}">
        <p14:creationId xmlns:p14="http://schemas.microsoft.com/office/powerpoint/2010/main" val="16859166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1"/>
            <a:ext cx="11173496" cy="811368"/>
          </a:xfrm>
        </p:spPr>
        <p:txBody>
          <a:bodyPr>
            <a:noAutofit/>
          </a:bodyPr>
          <a:lstStyle/>
          <a:p>
            <a:r>
              <a:rPr lang="en-IN" sz="2400" b="1" u="sng" dirty="0" smtClean="0">
                <a:solidFill>
                  <a:srgbClr val="C00000"/>
                </a:solidFill>
                <a:latin typeface="Lucida Sans" panose="020B0602030504020204" pitchFamily="34" charset="0"/>
              </a:rPr>
              <a:t>WITH CHECK </a:t>
            </a:r>
            <a:r>
              <a:rPr lang="en-IN" sz="2400" b="1" u="sng" dirty="0" smtClean="0">
                <a:solidFill>
                  <a:srgbClr val="0070C0"/>
                </a:solidFill>
                <a:latin typeface="Lucida Sans" panose="020B0602030504020204" pitchFamily="34" charset="0"/>
              </a:rPr>
              <a:t>option in VIEWS:</a:t>
            </a:r>
            <a:endParaRPr lang="en-IN" sz="2400" b="1" u="sng" dirty="0">
              <a:solidFill>
                <a:srgbClr val="0070C0"/>
              </a:solidFill>
              <a:latin typeface="Lucida Sans" panose="020B0602030504020204" pitchFamily="34" charset="0"/>
            </a:endParaRPr>
          </a:p>
        </p:txBody>
      </p:sp>
      <p:sp>
        <p:nvSpPr>
          <p:cNvPr id="3" name="Content Placeholder 2"/>
          <p:cNvSpPr>
            <a:spLocks noGrp="1"/>
          </p:cNvSpPr>
          <p:nvPr>
            <p:ph idx="1"/>
          </p:nvPr>
        </p:nvSpPr>
        <p:spPr>
          <a:xfrm>
            <a:off x="180303" y="811368"/>
            <a:ext cx="11745533" cy="5937161"/>
          </a:xfrm>
        </p:spPr>
        <p:txBody>
          <a:bodyPr>
            <a:normAutofit fontScale="92500" lnSpcReduction="20000"/>
          </a:bodyPr>
          <a:lstStyle/>
          <a:p>
            <a:pPr>
              <a:lnSpc>
                <a:spcPct val="150000"/>
              </a:lnSpc>
            </a:pPr>
            <a:r>
              <a:rPr lang="en-GB" sz="2000" dirty="0">
                <a:latin typeface="Lucida Sans" panose="020B0602030504020204" pitchFamily="34" charset="0"/>
              </a:rPr>
              <a:t>The </a:t>
            </a:r>
            <a:r>
              <a:rPr lang="en-GB" sz="2000" b="1" dirty="0">
                <a:solidFill>
                  <a:srgbClr val="FF0000"/>
                </a:solidFill>
                <a:latin typeface="Lucida Sans" panose="020B0602030504020204" pitchFamily="34" charset="0"/>
              </a:rPr>
              <a:t>WITH CHECK </a:t>
            </a:r>
            <a:r>
              <a:rPr lang="en-GB" sz="2000" dirty="0">
                <a:latin typeface="Lucida Sans" panose="020B0602030504020204" pitchFamily="34" charset="0"/>
              </a:rPr>
              <a:t>OPTION is a </a:t>
            </a:r>
            <a:r>
              <a:rPr lang="en-GB" sz="2000" dirty="0">
                <a:solidFill>
                  <a:srgbClr val="C00000"/>
                </a:solidFill>
                <a:latin typeface="Lucida Sans" panose="020B0602030504020204" pitchFamily="34" charset="0"/>
              </a:rPr>
              <a:t>CREATE VIEW </a:t>
            </a:r>
            <a:r>
              <a:rPr lang="en-GB" sz="2000" dirty="0">
                <a:latin typeface="Lucida Sans" panose="020B0602030504020204" pitchFamily="34" charset="0"/>
              </a:rPr>
              <a:t>statement option. </a:t>
            </a:r>
            <a:endParaRPr lang="en-GB" sz="2000" dirty="0" smtClean="0">
              <a:latin typeface="Lucida Sans" panose="020B0602030504020204" pitchFamily="34" charset="0"/>
            </a:endParaRPr>
          </a:p>
          <a:p>
            <a:pPr>
              <a:lnSpc>
                <a:spcPct val="150000"/>
              </a:lnSpc>
            </a:pPr>
            <a:r>
              <a:rPr lang="en-GB" sz="2000" dirty="0" smtClean="0">
                <a:latin typeface="Lucida Sans" panose="020B0602030504020204" pitchFamily="34" charset="0"/>
              </a:rPr>
              <a:t>The </a:t>
            </a:r>
            <a:r>
              <a:rPr lang="en-GB" sz="2000" dirty="0">
                <a:latin typeface="Lucida Sans" panose="020B0602030504020204" pitchFamily="34" charset="0"/>
              </a:rPr>
              <a:t>purpose of the </a:t>
            </a:r>
            <a:r>
              <a:rPr lang="en-GB" sz="2000" b="1" dirty="0">
                <a:solidFill>
                  <a:srgbClr val="FF0000"/>
                </a:solidFill>
                <a:latin typeface="Lucida Sans" panose="020B0602030504020204" pitchFamily="34" charset="0"/>
              </a:rPr>
              <a:t>WITH CHECK </a:t>
            </a:r>
            <a:r>
              <a:rPr lang="en-GB" sz="2000" dirty="0">
                <a:latin typeface="Lucida Sans" panose="020B0602030504020204" pitchFamily="34" charset="0"/>
              </a:rPr>
              <a:t>OPTION is to ensure that all UPDATE and INSERTs satisfy the condition(s) in the view definition.</a:t>
            </a:r>
          </a:p>
          <a:p>
            <a:pPr>
              <a:lnSpc>
                <a:spcPct val="150000"/>
              </a:lnSpc>
            </a:pPr>
            <a:r>
              <a:rPr lang="en-GB" sz="2000" dirty="0">
                <a:latin typeface="Lucida Sans" panose="020B0602030504020204" pitchFamily="34" charset="0"/>
              </a:rPr>
              <a:t>If they do not satisfy the condition(s), the UPDATE or INSERT returns an error.</a:t>
            </a:r>
          </a:p>
          <a:p>
            <a:pPr>
              <a:lnSpc>
                <a:spcPct val="150000"/>
              </a:lnSpc>
            </a:pPr>
            <a:r>
              <a:rPr lang="en-GB" sz="2000" dirty="0">
                <a:latin typeface="Lucida Sans" panose="020B0602030504020204" pitchFamily="34" charset="0"/>
              </a:rPr>
              <a:t>The following code block has an example of creating same view CUSTOMERS_VIEW with the </a:t>
            </a:r>
            <a:r>
              <a:rPr lang="en-GB" sz="2000" b="1" dirty="0">
                <a:solidFill>
                  <a:srgbClr val="FF0000"/>
                </a:solidFill>
                <a:latin typeface="Lucida Sans" panose="020B0602030504020204" pitchFamily="34" charset="0"/>
              </a:rPr>
              <a:t>WITH CHECK </a:t>
            </a:r>
            <a:r>
              <a:rPr lang="en-GB" sz="2000" dirty="0" smtClean="0">
                <a:latin typeface="Lucida Sans" panose="020B0602030504020204" pitchFamily="34" charset="0"/>
              </a:rPr>
              <a:t>OPTION:</a:t>
            </a:r>
          </a:p>
          <a:p>
            <a:pPr marL="0" indent="0">
              <a:lnSpc>
                <a:spcPct val="110000"/>
              </a:lnSpc>
              <a:buNone/>
            </a:pPr>
            <a:r>
              <a:rPr lang="en-GB" sz="2000" b="1" u="sng" dirty="0">
                <a:solidFill>
                  <a:schemeClr val="accent3">
                    <a:lumMod val="50000"/>
                  </a:schemeClr>
                </a:solidFill>
                <a:latin typeface="Lucida Sans" panose="020B0602030504020204" pitchFamily="34" charset="0"/>
              </a:rPr>
              <a:t>Syntax</a:t>
            </a:r>
            <a:r>
              <a:rPr lang="en-GB" sz="2000" dirty="0">
                <a:latin typeface="Lucida Sans" panose="020B0602030504020204" pitchFamily="34" charset="0"/>
              </a:rPr>
              <a:t>: </a:t>
            </a:r>
            <a:r>
              <a:rPr lang="en-GB" sz="1800" b="1" dirty="0">
                <a:solidFill>
                  <a:srgbClr val="0070C0"/>
                </a:solidFill>
                <a:latin typeface="Lucida Sans" panose="020B0602030504020204" pitchFamily="34" charset="0"/>
              </a:rPr>
              <a:t>CREATE VIEW CUSTOMERS_VIEW AS</a:t>
            </a:r>
          </a:p>
          <a:p>
            <a:pPr marL="0" indent="0">
              <a:lnSpc>
                <a:spcPct val="110000"/>
              </a:lnSpc>
              <a:buNone/>
            </a:pPr>
            <a:r>
              <a:rPr lang="en-GB" sz="1800" b="1" dirty="0" smtClean="0">
                <a:solidFill>
                  <a:srgbClr val="0070C0"/>
                </a:solidFill>
                <a:latin typeface="Lucida Sans" panose="020B0602030504020204" pitchFamily="34" charset="0"/>
              </a:rPr>
              <a:t>              SELECT </a:t>
            </a:r>
            <a:r>
              <a:rPr lang="en-GB" sz="1800" b="1" dirty="0">
                <a:solidFill>
                  <a:srgbClr val="0070C0"/>
                </a:solidFill>
                <a:latin typeface="Lucida Sans" panose="020B0602030504020204" pitchFamily="34" charset="0"/>
              </a:rPr>
              <a:t>name, age</a:t>
            </a:r>
          </a:p>
          <a:p>
            <a:pPr marL="0" indent="0">
              <a:lnSpc>
                <a:spcPct val="110000"/>
              </a:lnSpc>
              <a:buNone/>
            </a:pPr>
            <a:r>
              <a:rPr lang="en-GB" sz="1800" b="1" dirty="0" smtClean="0">
                <a:solidFill>
                  <a:srgbClr val="0070C0"/>
                </a:solidFill>
                <a:latin typeface="Lucida Sans" panose="020B0602030504020204" pitchFamily="34" charset="0"/>
              </a:rPr>
              <a:t>              FROM  </a:t>
            </a:r>
            <a:r>
              <a:rPr lang="en-GB" sz="1800" b="1" dirty="0">
                <a:solidFill>
                  <a:srgbClr val="0070C0"/>
                </a:solidFill>
                <a:latin typeface="Lucida Sans" panose="020B0602030504020204" pitchFamily="34" charset="0"/>
              </a:rPr>
              <a:t>CUSTOMERS</a:t>
            </a:r>
          </a:p>
          <a:p>
            <a:pPr marL="0" indent="0">
              <a:lnSpc>
                <a:spcPct val="110000"/>
              </a:lnSpc>
              <a:buNone/>
            </a:pPr>
            <a:r>
              <a:rPr lang="en-GB" sz="1800" b="1" dirty="0" smtClean="0">
                <a:solidFill>
                  <a:srgbClr val="0070C0"/>
                </a:solidFill>
                <a:latin typeface="Lucida Sans" panose="020B0602030504020204" pitchFamily="34" charset="0"/>
              </a:rPr>
              <a:t>              WHERE </a:t>
            </a:r>
            <a:r>
              <a:rPr lang="en-GB" sz="1800" b="1" dirty="0">
                <a:solidFill>
                  <a:srgbClr val="0070C0"/>
                </a:solidFill>
                <a:latin typeface="Lucida Sans" panose="020B0602030504020204" pitchFamily="34" charset="0"/>
              </a:rPr>
              <a:t>age IS NOT NULL</a:t>
            </a:r>
          </a:p>
          <a:p>
            <a:pPr marL="0" indent="0">
              <a:lnSpc>
                <a:spcPct val="110000"/>
              </a:lnSpc>
              <a:buNone/>
            </a:pPr>
            <a:r>
              <a:rPr lang="en-GB" sz="1800" b="1" dirty="0" smtClean="0">
                <a:solidFill>
                  <a:srgbClr val="0070C0"/>
                </a:solidFill>
                <a:latin typeface="Lucida Sans" panose="020B0602030504020204" pitchFamily="34" charset="0"/>
              </a:rPr>
              <a:t>              </a:t>
            </a:r>
            <a:r>
              <a:rPr lang="en-GB" sz="1800" b="1" dirty="0" smtClean="0">
                <a:solidFill>
                  <a:srgbClr val="FF0000"/>
                </a:solidFill>
                <a:latin typeface="Lucida Sans" panose="020B0602030504020204" pitchFamily="34" charset="0"/>
              </a:rPr>
              <a:t>WITH </a:t>
            </a:r>
            <a:r>
              <a:rPr lang="en-GB" sz="1800" b="1" dirty="0">
                <a:solidFill>
                  <a:srgbClr val="FF0000"/>
                </a:solidFill>
                <a:latin typeface="Lucida Sans" panose="020B0602030504020204" pitchFamily="34" charset="0"/>
              </a:rPr>
              <a:t>CHECK </a:t>
            </a:r>
            <a:r>
              <a:rPr lang="en-GB" sz="1800" b="1" dirty="0">
                <a:solidFill>
                  <a:srgbClr val="0070C0"/>
                </a:solidFill>
                <a:latin typeface="Lucida Sans" panose="020B0602030504020204" pitchFamily="34" charset="0"/>
              </a:rPr>
              <a:t>OPTION</a:t>
            </a:r>
            <a:r>
              <a:rPr lang="en-GB" sz="1800" b="1" dirty="0" smtClean="0">
                <a:solidFill>
                  <a:srgbClr val="0070C0"/>
                </a:solidFill>
                <a:latin typeface="Lucida Sans" panose="020B0602030504020204" pitchFamily="34" charset="0"/>
              </a:rPr>
              <a:t>;</a:t>
            </a:r>
          </a:p>
          <a:p>
            <a:pPr marL="0" indent="0">
              <a:lnSpc>
                <a:spcPct val="110000"/>
              </a:lnSpc>
              <a:buNone/>
            </a:pPr>
            <a:endParaRPr lang="en-GB" sz="1800" b="1" dirty="0" smtClean="0">
              <a:solidFill>
                <a:srgbClr val="0070C0"/>
              </a:solidFill>
              <a:latin typeface="Lucida Sans" panose="020B0602030504020204" pitchFamily="34" charset="0"/>
            </a:endParaRPr>
          </a:p>
          <a:p>
            <a:pPr marL="0" indent="0" algn="just">
              <a:lnSpc>
                <a:spcPct val="110000"/>
              </a:lnSpc>
              <a:buNone/>
            </a:pPr>
            <a:r>
              <a:rPr lang="en-GB" sz="2600" b="1" u="sng" dirty="0" smtClean="0">
                <a:solidFill>
                  <a:schemeClr val="accent6">
                    <a:lumMod val="75000"/>
                  </a:schemeClr>
                </a:solidFill>
                <a:latin typeface="Lucida Sans" panose="020B0602030504020204" pitchFamily="34" charset="0"/>
              </a:rPr>
              <a:t>NOTE</a:t>
            </a:r>
            <a:r>
              <a:rPr lang="en-GB" sz="1800" b="1" dirty="0" smtClean="0">
                <a:solidFill>
                  <a:srgbClr val="0070C0"/>
                </a:solidFill>
                <a:latin typeface="Lucida Sans" panose="020B0602030504020204" pitchFamily="34" charset="0"/>
              </a:rPr>
              <a:t>: </a:t>
            </a:r>
            <a:r>
              <a:rPr lang="en-GB" sz="2000" i="1" dirty="0">
                <a:solidFill>
                  <a:srgbClr val="7030A0"/>
                </a:solidFill>
                <a:latin typeface="Lucida Sans" panose="020B0602030504020204" pitchFamily="34" charset="0"/>
              </a:rPr>
              <a:t>The </a:t>
            </a:r>
            <a:r>
              <a:rPr lang="en-GB" sz="2000" i="1" dirty="0">
                <a:solidFill>
                  <a:srgbClr val="C00000"/>
                </a:solidFill>
                <a:latin typeface="Lucida Sans" panose="020B0602030504020204" pitchFamily="34" charset="0"/>
              </a:rPr>
              <a:t>WITH CHECK </a:t>
            </a:r>
            <a:r>
              <a:rPr lang="en-GB" sz="2000" i="1" dirty="0">
                <a:solidFill>
                  <a:srgbClr val="7030A0"/>
                </a:solidFill>
                <a:latin typeface="Lucida Sans" panose="020B0602030504020204" pitchFamily="34" charset="0"/>
              </a:rPr>
              <a:t>OPTION in this case should deny the entry of any NULL values in the view's AGE column, because the view is defined by data that does not have a NULL value in the AGE column.</a:t>
            </a:r>
            <a:endParaRPr lang="en-GB" sz="2000" b="1" i="1" dirty="0">
              <a:solidFill>
                <a:srgbClr val="7030A0"/>
              </a:solidFill>
              <a:latin typeface="Lucida Sans" panose="020B0602030504020204" pitchFamily="34" charset="0"/>
            </a:endParaRPr>
          </a:p>
          <a:p>
            <a:endParaRPr lang="en-IN" dirty="0"/>
          </a:p>
        </p:txBody>
      </p:sp>
    </p:spTree>
    <p:extLst>
      <p:ext uri="{BB962C8B-B14F-4D97-AF65-F5344CB8AC3E}">
        <p14:creationId xmlns:p14="http://schemas.microsoft.com/office/powerpoint/2010/main" val="12258570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1" y="-193182"/>
            <a:ext cx="11250769" cy="978794"/>
          </a:xfrm>
        </p:spPr>
        <p:txBody>
          <a:bodyPr/>
          <a:lstStyle/>
          <a:p>
            <a:r>
              <a:rPr lang="en-IN" sz="2800" b="1" u="sng" dirty="0" smtClean="0">
                <a:latin typeface="Lucida Sans" panose="020B0602030504020204" pitchFamily="34" charset="0"/>
              </a:rPr>
              <a:t>How to </a:t>
            </a:r>
            <a:r>
              <a:rPr lang="en-IN" sz="2800" b="1" u="sng" dirty="0" smtClean="0">
                <a:solidFill>
                  <a:srgbClr val="C00000"/>
                </a:solidFill>
                <a:latin typeface="Lucida Sans" panose="020B0602030504020204" pitchFamily="34" charset="0"/>
              </a:rPr>
              <a:t>UPDATE</a:t>
            </a:r>
            <a:r>
              <a:rPr lang="en-IN" sz="2800" b="1" u="sng" dirty="0" smtClean="0">
                <a:latin typeface="Lucida Sans" panose="020B0602030504020204" pitchFamily="34" charset="0"/>
              </a:rPr>
              <a:t> a </a:t>
            </a:r>
            <a:r>
              <a:rPr lang="en-IN" sz="2800" b="1" u="sng" dirty="0" smtClean="0">
                <a:solidFill>
                  <a:srgbClr val="C00000"/>
                </a:solidFill>
                <a:latin typeface="Lucida Sans" panose="020B0602030504020204" pitchFamily="34" charset="0"/>
              </a:rPr>
              <a:t>VIEW</a:t>
            </a:r>
            <a:r>
              <a:rPr lang="en-IN" dirty="0" smtClean="0"/>
              <a:t>:</a:t>
            </a:r>
            <a:endParaRPr lang="en-IN" dirty="0"/>
          </a:p>
        </p:txBody>
      </p:sp>
      <p:sp>
        <p:nvSpPr>
          <p:cNvPr id="3" name="Content Placeholder 2"/>
          <p:cNvSpPr>
            <a:spLocks noGrp="1"/>
          </p:cNvSpPr>
          <p:nvPr>
            <p:ph idx="1"/>
          </p:nvPr>
        </p:nvSpPr>
        <p:spPr>
          <a:xfrm>
            <a:off x="270456" y="592428"/>
            <a:ext cx="11758412" cy="6143223"/>
          </a:xfrm>
        </p:spPr>
        <p:txBody>
          <a:bodyPr>
            <a:normAutofit lnSpcReduction="10000"/>
          </a:bodyPr>
          <a:lstStyle/>
          <a:p>
            <a:r>
              <a:rPr lang="en-GB" sz="2000" dirty="0">
                <a:latin typeface="Lucida Sans" panose="020B0602030504020204" pitchFamily="34" charset="0"/>
              </a:rPr>
              <a:t>A view can be updated under certain </a:t>
            </a:r>
            <a:r>
              <a:rPr lang="en-GB" sz="2000" b="1" dirty="0">
                <a:solidFill>
                  <a:srgbClr val="C00000"/>
                </a:solidFill>
                <a:latin typeface="Lucida Sans" panose="020B0602030504020204" pitchFamily="34" charset="0"/>
              </a:rPr>
              <a:t>conditions</a:t>
            </a:r>
            <a:r>
              <a:rPr lang="en-GB" sz="2000" dirty="0">
                <a:latin typeface="Lucida Sans" panose="020B0602030504020204" pitchFamily="34" charset="0"/>
              </a:rPr>
              <a:t> which are given below −</a:t>
            </a:r>
          </a:p>
          <a:p>
            <a:r>
              <a:rPr lang="en-GB" sz="2000" dirty="0">
                <a:latin typeface="Lucida Sans" panose="020B0602030504020204" pitchFamily="34" charset="0"/>
              </a:rPr>
              <a:t>The SELECT clause may not contain the keyword DISTINCT.</a:t>
            </a:r>
          </a:p>
          <a:p>
            <a:r>
              <a:rPr lang="en-GB" sz="2000" dirty="0">
                <a:latin typeface="Lucida Sans" panose="020B0602030504020204" pitchFamily="34" charset="0"/>
              </a:rPr>
              <a:t>The SELECT clause may not contain summary functions.</a:t>
            </a:r>
          </a:p>
          <a:p>
            <a:r>
              <a:rPr lang="en-GB" sz="2000" dirty="0">
                <a:latin typeface="Lucida Sans" panose="020B0602030504020204" pitchFamily="34" charset="0"/>
              </a:rPr>
              <a:t>The SELECT clause may not contain set functions.</a:t>
            </a:r>
          </a:p>
          <a:p>
            <a:r>
              <a:rPr lang="en-GB" sz="2000" dirty="0">
                <a:latin typeface="Lucida Sans" panose="020B0602030504020204" pitchFamily="34" charset="0"/>
              </a:rPr>
              <a:t>The SELECT clause may not contain set operators.</a:t>
            </a:r>
          </a:p>
          <a:p>
            <a:r>
              <a:rPr lang="en-GB" sz="2000" dirty="0">
                <a:latin typeface="Lucida Sans" panose="020B0602030504020204" pitchFamily="34" charset="0"/>
              </a:rPr>
              <a:t>The SELECT clause may not contain an ORDER BY clause.</a:t>
            </a:r>
          </a:p>
          <a:p>
            <a:r>
              <a:rPr lang="en-GB" sz="2000" dirty="0">
                <a:latin typeface="Lucida Sans" panose="020B0602030504020204" pitchFamily="34" charset="0"/>
              </a:rPr>
              <a:t>The FROM clause may not contain multiple tables.</a:t>
            </a:r>
          </a:p>
          <a:p>
            <a:r>
              <a:rPr lang="en-GB" sz="2000" dirty="0">
                <a:latin typeface="Lucida Sans" panose="020B0602030504020204" pitchFamily="34" charset="0"/>
              </a:rPr>
              <a:t>The WHERE clause may not contain </a:t>
            </a:r>
            <a:r>
              <a:rPr lang="en-GB" sz="2000" dirty="0" err="1">
                <a:latin typeface="Lucida Sans" panose="020B0602030504020204" pitchFamily="34" charset="0"/>
              </a:rPr>
              <a:t>subqueries</a:t>
            </a:r>
            <a:r>
              <a:rPr lang="en-GB" sz="2000" dirty="0">
                <a:latin typeface="Lucida Sans" panose="020B0602030504020204" pitchFamily="34" charset="0"/>
              </a:rPr>
              <a:t>.</a:t>
            </a:r>
          </a:p>
          <a:p>
            <a:r>
              <a:rPr lang="en-GB" sz="2000" dirty="0">
                <a:latin typeface="Lucida Sans" panose="020B0602030504020204" pitchFamily="34" charset="0"/>
              </a:rPr>
              <a:t>The query may not contain GROUP BY or HAVING.</a:t>
            </a:r>
          </a:p>
          <a:p>
            <a:r>
              <a:rPr lang="en-GB" sz="2000" dirty="0">
                <a:latin typeface="Lucida Sans" panose="020B0602030504020204" pitchFamily="34" charset="0"/>
              </a:rPr>
              <a:t>Calculated columns may not be updated.</a:t>
            </a:r>
          </a:p>
          <a:p>
            <a:r>
              <a:rPr lang="en-GB" sz="2000" dirty="0">
                <a:latin typeface="Lucida Sans" panose="020B0602030504020204" pitchFamily="34" charset="0"/>
              </a:rPr>
              <a:t>All NOT NULL columns from the base table must be included in the view in order for the INSERT query to function.</a:t>
            </a:r>
          </a:p>
          <a:p>
            <a:r>
              <a:rPr lang="en-GB" sz="2000" dirty="0">
                <a:latin typeface="Lucida Sans" panose="020B0602030504020204" pitchFamily="34" charset="0"/>
              </a:rPr>
              <a:t>So, if a view satisfies all the above-mentioned rules then you can update that view. </a:t>
            </a:r>
            <a:endParaRPr lang="en-GB" sz="2000" dirty="0" smtClean="0">
              <a:latin typeface="Lucida Sans" panose="020B0602030504020204" pitchFamily="34" charset="0"/>
            </a:endParaRPr>
          </a:p>
          <a:p>
            <a:r>
              <a:rPr lang="en-GB" sz="2000" dirty="0" smtClean="0">
                <a:latin typeface="Lucida Sans" panose="020B0602030504020204" pitchFamily="34" charset="0"/>
              </a:rPr>
              <a:t>The </a:t>
            </a:r>
            <a:r>
              <a:rPr lang="en-GB" sz="2000" dirty="0">
                <a:latin typeface="Lucida Sans" panose="020B0602030504020204" pitchFamily="34" charset="0"/>
              </a:rPr>
              <a:t>following code block has an example to update the age of </a:t>
            </a:r>
            <a:r>
              <a:rPr lang="en-GB" sz="2000" dirty="0" smtClean="0">
                <a:latin typeface="Lucida Sans" panose="020B0602030504020204" pitchFamily="34" charset="0"/>
              </a:rPr>
              <a:t>Ramesh</a:t>
            </a:r>
            <a:r>
              <a:rPr lang="en-GB" sz="2000" dirty="0">
                <a:latin typeface="Lucida Sans" panose="020B0602030504020204" pitchFamily="34" charset="0"/>
              </a:rPr>
              <a:t>:</a:t>
            </a:r>
            <a:endParaRPr lang="en-GB" sz="2000" dirty="0" smtClean="0">
              <a:latin typeface="Lucida Sans" panose="020B0602030504020204" pitchFamily="34" charset="0"/>
            </a:endParaRPr>
          </a:p>
          <a:p>
            <a:pPr marL="0" indent="0">
              <a:buNone/>
            </a:pPr>
            <a:r>
              <a:rPr lang="en-GB" sz="2000" dirty="0" smtClean="0">
                <a:latin typeface="Lucida Sans" panose="020B0602030504020204" pitchFamily="34" charset="0"/>
              </a:rPr>
              <a:t>           </a:t>
            </a:r>
            <a:r>
              <a:rPr lang="en-GB" sz="2000" b="1" dirty="0" smtClean="0">
                <a:solidFill>
                  <a:srgbClr val="7030A0"/>
                </a:solidFill>
                <a:latin typeface="Lucida Sans" panose="020B0602030504020204" pitchFamily="34" charset="0"/>
              </a:rPr>
              <a:t>UPDATE </a:t>
            </a:r>
            <a:r>
              <a:rPr lang="en-GB" sz="2000" b="1" dirty="0">
                <a:solidFill>
                  <a:srgbClr val="7030A0"/>
                </a:solidFill>
                <a:latin typeface="Lucida Sans" panose="020B0602030504020204" pitchFamily="34" charset="0"/>
              </a:rPr>
              <a:t>CUSTOMERS_VIEW</a:t>
            </a:r>
          </a:p>
          <a:p>
            <a:pPr marL="0" indent="0">
              <a:buNone/>
            </a:pPr>
            <a:r>
              <a:rPr lang="en-GB" sz="2000" b="1" dirty="0" smtClean="0">
                <a:solidFill>
                  <a:srgbClr val="7030A0"/>
                </a:solidFill>
                <a:latin typeface="Lucida Sans" panose="020B0602030504020204" pitchFamily="34" charset="0"/>
              </a:rPr>
              <a:t>           </a:t>
            </a:r>
            <a:r>
              <a:rPr lang="en-GB" sz="2000" b="1" dirty="0">
                <a:solidFill>
                  <a:srgbClr val="7030A0"/>
                </a:solidFill>
                <a:latin typeface="Lucida Sans" panose="020B0602030504020204" pitchFamily="34" charset="0"/>
              </a:rPr>
              <a:t>SET AGE = 35</a:t>
            </a:r>
          </a:p>
          <a:p>
            <a:pPr marL="0" indent="0">
              <a:buNone/>
            </a:pPr>
            <a:r>
              <a:rPr lang="en-GB" sz="2000" b="1" dirty="0" smtClean="0">
                <a:solidFill>
                  <a:srgbClr val="7030A0"/>
                </a:solidFill>
                <a:latin typeface="Lucida Sans" panose="020B0602030504020204" pitchFamily="34" charset="0"/>
              </a:rPr>
              <a:t>           WHERE </a:t>
            </a:r>
            <a:r>
              <a:rPr lang="en-GB" sz="2000" b="1" dirty="0">
                <a:solidFill>
                  <a:srgbClr val="7030A0"/>
                </a:solidFill>
                <a:latin typeface="Lucida Sans" panose="020B0602030504020204" pitchFamily="34" charset="0"/>
              </a:rPr>
              <a:t>name = 'Ramesh';</a:t>
            </a:r>
          </a:p>
          <a:p>
            <a:endParaRPr lang="en-IN" sz="2000" dirty="0">
              <a:latin typeface="Lucida Sans" panose="020B0602030504020204" pitchFamily="34" charset="0"/>
            </a:endParaRPr>
          </a:p>
        </p:txBody>
      </p:sp>
    </p:spTree>
    <p:extLst>
      <p:ext uri="{BB962C8B-B14F-4D97-AF65-F5344CB8AC3E}">
        <p14:creationId xmlns:p14="http://schemas.microsoft.com/office/powerpoint/2010/main" val="8739088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34851"/>
            <a:ext cx="11173496" cy="1313645"/>
          </a:xfrm>
        </p:spPr>
        <p:txBody>
          <a:bodyPr/>
          <a:lstStyle/>
          <a:p>
            <a:r>
              <a:rPr lang="en-IN" sz="2800" b="1" u="sng" dirty="0" smtClean="0">
                <a:solidFill>
                  <a:srgbClr val="0070C0"/>
                </a:solidFill>
                <a:latin typeface="Lucida Sans" panose="020B0602030504020204" pitchFamily="34" charset="0"/>
              </a:rPr>
              <a:t>Modification of the Database</a:t>
            </a:r>
            <a:r>
              <a:rPr lang="en-IN" dirty="0" smtClean="0"/>
              <a:t>:</a:t>
            </a:r>
            <a:endParaRPr lang="en-IN" dirty="0"/>
          </a:p>
        </p:txBody>
      </p:sp>
      <p:sp>
        <p:nvSpPr>
          <p:cNvPr id="3" name="Content Placeholder 2"/>
          <p:cNvSpPr>
            <a:spLocks noGrp="1"/>
          </p:cNvSpPr>
          <p:nvPr>
            <p:ph idx="1"/>
          </p:nvPr>
        </p:nvSpPr>
        <p:spPr>
          <a:xfrm>
            <a:off x="180303" y="605306"/>
            <a:ext cx="11745533" cy="5937161"/>
          </a:xfrm>
        </p:spPr>
        <p:txBody>
          <a:bodyPr>
            <a:normAutofit fontScale="77500" lnSpcReduction="20000"/>
          </a:bodyPr>
          <a:lstStyle/>
          <a:p>
            <a:pPr marL="514350" indent="-514350">
              <a:buAutoNum type="arabicPeriod"/>
            </a:pPr>
            <a:r>
              <a:rPr lang="en-IN" b="1" dirty="0" smtClean="0">
                <a:solidFill>
                  <a:srgbClr val="C00000"/>
                </a:solidFill>
                <a:latin typeface="Lucida Sans" panose="020B0602030504020204" pitchFamily="34" charset="0"/>
              </a:rPr>
              <a:t>CREATE DATABASE </a:t>
            </a:r>
            <a:r>
              <a:rPr lang="en-IN" dirty="0" smtClean="0"/>
              <a:t>Command: </a:t>
            </a:r>
          </a:p>
          <a:p>
            <a:pPr marL="0" indent="0">
              <a:buNone/>
            </a:pPr>
            <a:r>
              <a:rPr lang="en-IN" dirty="0"/>
              <a:t> </a:t>
            </a:r>
            <a:r>
              <a:rPr lang="en-IN" dirty="0" smtClean="0"/>
              <a:t>    </a:t>
            </a:r>
            <a:r>
              <a:rPr lang="en-GB" sz="2000" dirty="0" smtClean="0">
                <a:latin typeface="Lucida Sans" panose="020B0602030504020204" pitchFamily="34" charset="0"/>
              </a:rPr>
              <a:t>The </a:t>
            </a:r>
            <a:r>
              <a:rPr lang="en-GB" sz="2000" dirty="0">
                <a:latin typeface="Lucida Sans" panose="020B0602030504020204" pitchFamily="34" charset="0"/>
              </a:rPr>
              <a:t>SQL </a:t>
            </a:r>
            <a:r>
              <a:rPr lang="en-GB" sz="2000" dirty="0">
                <a:solidFill>
                  <a:srgbClr val="C00000"/>
                </a:solidFill>
                <a:latin typeface="Lucida Sans" panose="020B0602030504020204" pitchFamily="34" charset="0"/>
              </a:rPr>
              <a:t>CREATE DATABASE</a:t>
            </a:r>
            <a:r>
              <a:rPr lang="en-GB" sz="2000" dirty="0">
                <a:latin typeface="Lucida Sans" panose="020B0602030504020204" pitchFamily="34" charset="0"/>
              </a:rPr>
              <a:t> statement is used to create a new SQL database.</a:t>
            </a:r>
          </a:p>
          <a:p>
            <a:pPr marL="0" indent="0">
              <a:buNone/>
            </a:pPr>
            <a:r>
              <a:rPr lang="en-GB" sz="1800" b="1" dirty="0" smtClean="0">
                <a:solidFill>
                  <a:schemeClr val="accent6">
                    <a:lumMod val="50000"/>
                  </a:schemeClr>
                </a:solidFill>
                <a:latin typeface="Lucida Sans" panose="020B0602030504020204" pitchFamily="34" charset="0"/>
              </a:rPr>
              <a:t>Syntax:</a:t>
            </a:r>
            <a:endParaRPr lang="en-GB" sz="1800" dirty="0">
              <a:latin typeface="Lucida Sans" panose="020B0602030504020204" pitchFamily="34" charset="0"/>
            </a:endParaRPr>
          </a:p>
          <a:p>
            <a:pPr marL="0" indent="0">
              <a:buNone/>
            </a:pPr>
            <a:r>
              <a:rPr lang="en-GB" sz="2400" dirty="0" smtClean="0">
                <a:latin typeface="Lucida Sans" panose="020B0602030504020204" pitchFamily="34" charset="0"/>
              </a:rPr>
              <a:t>            </a:t>
            </a:r>
            <a:r>
              <a:rPr lang="en-GB" sz="2000" dirty="0" smtClean="0">
                <a:solidFill>
                  <a:srgbClr val="C00000"/>
                </a:solidFill>
                <a:latin typeface="Lucida Sans" panose="020B0602030504020204" pitchFamily="34" charset="0"/>
              </a:rPr>
              <a:t>CREATE </a:t>
            </a:r>
            <a:r>
              <a:rPr lang="en-GB" sz="2000" dirty="0">
                <a:solidFill>
                  <a:srgbClr val="C00000"/>
                </a:solidFill>
                <a:latin typeface="Lucida Sans" panose="020B0602030504020204" pitchFamily="34" charset="0"/>
              </a:rPr>
              <a:t>DATABASE </a:t>
            </a:r>
            <a:r>
              <a:rPr lang="en-GB" sz="2000" dirty="0" err="1">
                <a:latin typeface="Lucida Sans" panose="020B0602030504020204" pitchFamily="34" charset="0"/>
              </a:rPr>
              <a:t>DatabaseName</a:t>
            </a:r>
            <a:r>
              <a:rPr lang="en-GB" sz="2000" dirty="0">
                <a:latin typeface="Lucida Sans" panose="020B0602030504020204" pitchFamily="34" charset="0"/>
              </a:rPr>
              <a:t>;</a:t>
            </a:r>
          </a:p>
          <a:p>
            <a:pPr marL="0" indent="0">
              <a:buNone/>
            </a:pPr>
            <a:r>
              <a:rPr lang="en-GB" sz="2000" b="1" dirty="0" smtClean="0">
                <a:solidFill>
                  <a:srgbClr val="002060"/>
                </a:solidFill>
                <a:latin typeface="Lucida Sans" panose="020B0602030504020204" pitchFamily="34" charset="0"/>
              </a:rPr>
              <a:t>NOTE</a:t>
            </a:r>
            <a:r>
              <a:rPr lang="en-GB" sz="2000" dirty="0" smtClean="0">
                <a:latin typeface="Lucida Sans" panose="020B0602030504020204" pitchFamily="34" charset="0"/>
              </a:rPr>
              <a:t>: Always </a:t>
            </a:r>
            <a:r>
              <a:rPr lang="en-GB" sz="2000" dirty="0">
                <a:latin typeface="Lucida Sans" panose="020B0602030504020204" pitchFamily="34" charset="0"/>
              </a:rPr>
              <a:t>the database name should be unique within the RDBMS</a:t>
            </a:r>
            <a:r>
              <a:rPr lang="en-GB" sz="2000" dirty="0" smtClean="0">
                <a:latin typeface="Lucida Sans" panose="020B0602030504020204" pitchFamily="34" charset="0"/>
              </a:rPr>
              <a:t>.</a:t>
            </a:r>
          </a:p>
          <a:p>
            <a:pPr marL="0" indent="0">
              <a:buNone/>
            </a:pPr>
            <a:endParaRPr lang="en-GB" sz="2000" dirty="0" smtClean="0">
              <a:latin typeface="Lucida Sans" panose="020B0602030504020204" pitchFamily="34" charset="0"/>
            </a:endParaRPr>
          </a:p>
          <a:p>
            <a:pPr marL="0" indent="0">
              <a:buNone/>
            </a:pPr>
            <a:r>
              <a:rPr lang="en-GB" sz="2400" b="1" dirty="0" smtClean="0">
                <a:solidFill>
                  <a:srgbClr val="C00000"/>
                </a:solidFill>
                <a:latin typeface="Lucida Sans" panose="020B0602030504020204" pitchFamily="34" charset="0"/>
              </a:rPr>
              <a:t>2</a:t>
            </a:r>
            <a:r>
              <a:rPr lang="en-GB" sz="2400" dirty="0" smtClean="0">
                <a:latin typeface="Lucida Sans" panose="020B0602030504020204" pitchFamily="34" charset="0"/>
              </a:rPr>
              <a:t>. </a:t>
            </a:r>
            <a:r>
              <a:rPr lang="en-GB" b="1" dirty="0" smtClean="0">
                <a:solidFill>
                  <a:srgbClr val="C00000"/>
                </a:solidFill>
                <a:latin typeface="Lucida Sans" panose="020B0602030504020204" pitchFamily="34" charset="0"/>
              </a:rPr>
              <a:t>CREATE</a:t>
            </a:r>
            <a:r>
              <a:rPr lang="en-GB" sz="2400" dirty="0" smtClean="0">
                <a:latin typeface="Lucida Sans" panose="020B0602030504020204" pitchFamily="34" charset="0"/>
              </a:rPr>
              <a:t> Command:</a:t>
            </a:r>
          </a:p>
          <a:p>
            <a:pPr marL="0" indent="0">
              <a:buNone/>
            </a:pPr>
            <a:r>
              <a:rPr lang="en-GB" sz="2400" dirty="0">
                <a:latin typeface="Lucida Sans" panose="020B0602030504020204" pitchFamily="34" charset="0"/>
              </a:rPr>
              <a:t> </a:t>
            </a:r>
            <a:r>
              <a:rPr lang="en-GB" sz="2400" dirty="0" smtClean="0">
                <a:latin typeface="Lucida Sans" panose="020B0602030504020204" pitchFamily="34" charset="0"/>
              </a:rPr>
              <a:t>   </a:t>
            </a:r>
            <a:r>
              <a:rPr lang="en-GB" sz="2400" dirty="0"/>
              <a:t>The SQL </a:t>
            </a:r>
            <a:r>
              <a:rPr lang="en-GB" sz="2400" b="1" dirty="0">
                <a:solidFill>
                  <a:srgbClr val="C00000"/>
                </a:solidFill>
              </a:rPr>
              <a:t>CREATE TABLE</a:t>
            </a:r>
            <a:r>
              <a:rPr lang="en-GB" sz="2400" dirty="0"/>
              <a:t> statement is used to create a new table</a:t>
            </a:r>
            <a:r>
              <a:rPr lang="en-GB" sz="2400" dirty="0" smtClean="0"/>
              <a:t>.</a:t>
            </a:r>
          </a:p>
          <a:p>
            <a:pPr marL="0" indent="0">
              <a:buNone/>
            </a:pPr>
            <a:r>
              <a:rPr lang="en-GB" sz="2000" dirty="0" smtClean="0">
                <a:latin typeface="Lucida Sans" panose="020B0602030504020204" pitchFamily="34" charset="0"/>
              </a:rPr>
              <a:t>Here, Creating </a:t>
            </a:r>
            <a:r>
              <a:rPr lang="en-GB" sz="2000" dirty="0">
                <a:latin typeface="Lucida Sans" panose="020B0602030504020204" pitchFamily="34" charset="0"/>
              </a:rPr>
              <a:t>a basic table involves naming the table and defining its columns and each </a:t>
            </a:r>
            <a:r>
              <a:rPr lang="en-GB" sz="2000" dirty="0" smtClean="0">
                <a:latin typeface="Lucida Sans" panose="020B0602030504020204" pitchFamily="34" charset="0"/>
              </a:rPr>
              <a:t>column's </a:t>
            </a:r>
            <a:r>
              <a:rPr lang="en-GB" sz="2000" dirty="0">
                <a:latin typeface="Lucida Sans" panose="020B0602030504020204" pitchFamily="34" charset="0"/>
              </a:rPr>
              <a:t>data type</a:t>
            </a:r>
            <a:r>
              <a:rPr lang="en-GB" sz="2000" dirty="0" smtClean="0">
                <a:solidFill>
                  <a:srgbClr val="000000"/>
                </a:solidFill>
                <a:latin typeface="Lucida Sans" panose="020B0602030504020204" pitchFamily="34" charset="0"/>
              </a:rPr>
              <a:t>.</a:t>
            </a:r>
          </a:p>
          <a:p>
            <a:pPr marL="0" indent="0">
              <a:buNone/>
            </a:pPr>
            <a:r>
              <a:rPr lang="en-GB" sz="2000" b="1" dirty="0">
                <a:solidFill>
                  <a:schemeClr val="accent6">
                    <a:lumMod val="50000"/>
                  </a:schemeClr>
                </a:solidFill>
                <a:latin typeface="Lucida Sans" panose="020B0602030504020204" pitchFamily="34" charset="0"/>
              </a:rPr>
              <a:t>Syntax:   </a:t>
            </a:r>
            <a:r>
              <a:rPr lang="en-GB" sz="2000" b="1" dirty="0">
                <a:solidFill>
                  <a:srgbClr val="7030A0"/>
                </a:solidFill>
                <a:latin typeface="Lucida Sans" panose="020B0602030504020204" pitchFamily="34" charset="0"/>
              </a:rPr>
              <a:t>The basic syntax of the CREATE TABLE statement is as follows −</a:t>
            </a:r>
          </a:p>
          <a:p>
            <a:pPr marL="0" indent="0">
              <a:buNone/>
            </a:pPr>
            <a:endParaRPr lang="en-GB" sz="2000" b="1" dirty="0">
              <a:solidFill>
                <a:srgbClr val="7030A0"/>
              </a:solidFill>
              <a:latin typeface="Lucida Sans" panose="020B0602030504020204" pitchFamily="34" charset="0"/>
            </a:endParaRPr>
          </a:p>
          <a:p>
            <a:pPr marL="0" indent="0">
              <a:buNone/>
            </a:pPr>
            <a:r>
              <a:rPr lang="en-GB" sz="2000" b="1" dirty="0" smtClean="0">
                <a:solidFill>
                  <a:srgbClr val="7030A0"/>
                </a:solidFill>
                <a:latin typeface="Lucida Sans" panose="020B0602030504020204" pitchFamily="34" charset="0"/>
              </a:rPr>
              <a:t>               </a:t>
            </a:r>
            <a:r>
              <a:rPr lang="en-GB" sz="2000" b="1" dirty="0" smtClean="0">
                <a:solidFill>
                  <a:schemeClr val="accent5">
                    <a:lumMod val="50000"/>
                  </a:schemeClr>
                </a:solidFill>
                <a:latin typeface="Lucida Sans" panose="020B0602030504020204" pitchFamily="34" charset="0"/>
              </a:rPr>
              <a:t>CREATE </a:t>
            </a:r>
            <a:r>
              <a:rPr lang="en-GB" sz="2000" b="1" dirty="0">
                <a:solidFill>
                  <a:schemeClr val="accent5">
                    <a:lumMod val="50000"/>
                  </a:schemeClr>
                </a:solidFill>
                <a:latin typeface="Lucida Sans" panose="020B0602030504020204" pitchFamily="34" charset="0"/>
              </a:rPr>
              <a:t>TABLE </a:t>
            </a:r>
            <a:r>
              <a:rPr lang="en-GB" sz="2000" b="1" dirty="0" err="1">
                <a:solidFill>
                  <a:schemeClr val="accent5">
                    <a:lumMod val="50000"/>
                  </a:schemeClr>
                </a:solidFill>
                <a:latin typeface="Lucida Sans" panose="020B0602030504020204" pitchFamily="34" charset="0"/>
              </a:rPr>
              <a:t>table_name</a:t>
            </a:r>
            <a:r>
              <a:rPr lang="en-GB" sz="2000" b="1" dirty="0">
                <a:solidFill>
                  <a:schemeClr val="accent5">
                    <a:lumMod val="50000"/>
                  </a:schemeClr>
                </a:solidFill>
                <a:latin typeface="Lucida Sans" panose="020B0602030504020204" pitchFamily="34" charset="0"/>
              </a:rPr>
              <a:t>(</a:t>
            </a:r>
          </a:p>
          <a:p>
            <a:pPr marL="0" indent="0">
              <a:buNone/>
            </a:pPr>
            <a:r>
              <a:rPr lang="en-GB" sz="2000" b="1" dirty="0">
                <a:solidFill>
                  <a:schemeClr val="accent5">
                    <a:lumMod val="50000"/>
                  </a:schemeClr>
                </a:solidFill>
                <a:latin typeface="Lucida Sans" panose="020B0602030504020204" pitchFamily="34" charset="0"/>
              </a:rPr>
              <a:t>   </a:t>
            </a:r>
            <a:r>
              <a:rPr lang="en-GB" sz="2000" b="1" dirty="0" smtClean="0">
                <a:solidFill>
                  <a:schemeClr val="accent5">
                    <a:lumMod val="50000"/>
                  </a:schemeClr>
                </a:solidFill>
                <a:latin typeface="Lucida Sans" panose="020B0602030504020204" pitchFamily="34" charset="0"/>
              </a:rPr>
              <a:t>            column1 </a:t>
            </a:r>
            <a:r>
              <a:rPr lang="en-GB" sz="2000" b="1" dirty="0" err="1">
                <a:solidFill>
                  <a:schemeClr val="accent5">
                    <a:lumMod val="50000"/>
                  </a:schemeClr>
                </a:solidFill>
                <a:latin typeface="Lucida Sans" panose="020B0602030504020204" pitchFamily="34" charset="0"/>
              </a:rPr>
              <a:t>datatype</a:t>
            </a:r>
            <a:r>
              <a:rPr lang="en-GB" sz="2000" b="1" dirty="0">
                <a:solidFill>
                  <a:schemeClr val="accent5">
                    <a:lumMod val="50000"/>
                  </a:schemeClr>
                </a:solidFill>
                <a:latin typeface="Lucida Sans" panose="020B0602030504020204" pitchFamily="34" charset="0"/>
              </a:rPr>
              <a:t>,</a:t>
            </a:r>
          </a:p>
          <a:p>
            <a:pPr marL="0" indent="0">
              <a:buNone/>
            </a:pPr>
            <a:r>
              <a:rPr lang="en-GB" sz="2000" b="1" dirty="0">
                <a:solidFill>
                  <a:schemeClr val="accent5">
                    <a:lumMod val="50000"/>
                  </a:schemeClr>
                </a:solidFill>
                <a:latin typeface="Lucida Sans" panose="020B0602030504020204" pitchFamily="34" charset="0"/>
              </a:rPr>
              <a:t>   </a:t>
            </a:r>
            <a:r>
              <a:rPr lang="en-GB" sz="2000" b="1" dirty="0" smtClean="0">
                <a:solidFill>
                  <a:schemeClr val="accent5">
                    <a:lumMod val="50000"/>
                  </a:schemeClr>
                </a:solidFill>
                <a:latin typeface="Lucida Sans" panose="020B0602030504020204" pitchFamily="34" charset="0"/>
              </a:rPr>
              <a:t>            column2 </a:t>
            </a:r>
            <a:r>
              <a:rPr lang="en-GB" sz="2000" b="1" dirty="0" err="1">
                <a:solidFill>
                  <a:schemeClr val="accent5">
                    <a:lumMod val="50000"/>
                  </a:schemeClr>
                </a:solidFill>
                <a:latin typeface="Lucida Sans" panose="020B0602030504020204" pitchFamily="34" charset="0"/>
              </a:rPr>
              <a:t>datatype</a:t>
            </a:r>
            <a:r>
              <a:rPr lang="en-GB" sz="2000" b="1" dirty="0">
                <a:solidFill>
                  <a:schemeClr val="accent5">
                    <a:lumMod val="50000"/>
                  </a:schemeClr>
                </a:solidFill>
                <a:latin typeface="Lucida Sans" panose="020B0602030504020204" pitchFamily="34" charset="0"/>
              </a:rPr>
              <a:t>,</a:t>
            </a:r>
          </a:p>
          <a:p>
            <a:pPr marL="0" indent="0">
              <a:buNone/>
            </a:pPr>
            <a:r>
              <a:rPr lang="en-GB" sz="2000" b="1" dirty="0">
                <a:solidFill>
                  <a:schemeClr val="accent5">
                    <a:lumMod val="50000"/>
                  </a:schemeClr>
                </a:solidFill>
                <a:latin typeface="Lucida Sans" panose="020B0602030504020204" pitchFamily="34" charset="0"/>
              </a:rPr>
              <a:t>   </a:t>
            </a:r>
            <a:r>
              <a:rPr lang="en-GB" sz="2000" b="1" dirty="0" smtClean="0">
                <a:solidFill>
                  <a:schemeClr val="accent5">
                    <a:lumMod val="50000"/>
                  </a:schemeClr>
                </a:solidFill>
                <a:latin typeface="Lucida Sans" panose="020B0602030504020204" pitchFamily="34" charset="0"/>
              </a:rPr>
              <a:t>            column3 </a:t>
            </a:r>
            <a:r>
              <a:rPr lang="en-GB" sz="2000" b="1" dirty="0" err="1">
                <a:solidFill>
                  <a:schemeClr val="accent5">
                    <a:lumMod val="50000"/>
                  </a:schemeClr>
                </a:solidFill>
                <a:latin typeface="Lucida Sans" panose="020B0602030504020204" pitchFamily="34" charset="0"/>
              </a:rPr>
              <a:t>datatype</a:t>
            </a:r>
            <a:r>
              <a:rPr lang="en-GB" sz="2000" b="1" dirty="0">
                <a:solidFill>
                  <a:schemeClr val="accent5">
                    <a:lumMod val="50000"/>
                  </a:schemeClr>
                </a:solidFill>
                <a:latin typeface="Lucida Sans" panose="020B0602030504020204" pitchFamily="34" charset="0"/>
              </a:rPr>
              <a:t>,</a:t>
            </a:r>
          </a:p>
          <a:p>
            <a:pPr marL="0" indent="0">
              <a:buNone/>
            </a:pPr>
            <a:r>
              <a:rPr lang="en-GB" sz="2000" b="1" dirty="0">
                <a:solidFill>
                  <a:schemeClr val="accent5">
                    <a:lumMod val="50000"/>
                  </a:schemeClr>
                </a:solidFill>
                <a:latin typeface="Lucida Sans" panose="020B0602030504020204" pitchFamily="34" charset="0"/>
              </a:rPr>
              <a:t>   </a:t>
            </a:r>
            <a:r>
              <a:rPr lang="en-GB" sz="2000" b="1" dirty="0" smtClean="0">
                <a:solidFill>
                  <a:schemeClr val="accent5">
                    <a:lumMod val="50000"/>
                  </a:schemeClr>
                </a:solidFill>
                <a:latin typeface="Lucida Sans" panose="020B0602030504020204" pitchFamily="34" charset="0"/>
              </a:rPr>
              <a:t>             .....</a:t>
            </a:r>
            <a:endParaRPr lang="en-GB" sz="2000" b="1" dirty="0">
              <a:solidFill>
                <a:schemeClr val="accent5">
                  <a:lumMod val="50000"/>
                </a:schemeClr>
              </a:solidFill>
              <a:latin typeface="Lucida Sans" panose="020B0602030504020204" pitchFamily="34" charset="0"/>
            </a:endParaRPr>
          </a:p>
          <a:p>
            <a:pPr marL="0" indent="0">
              <a:buNone/>
            </a:pPr>
            <a:r>
              <a:rPr lang="en-GB" sz="2000" b="1" dirty="0">
                <a:solidFill>
                  <a:schemeClr val="accent5">
                    <a:lumMod val="50000"/>
                  </a:schemeClr>
                </a:solidFill>
                <a:latin typeface="Lucida Sans" panose="020B0602030504020204" pitchFamily="34" charset="0"/>
              </a:rPr>
              <a:t>  </a:t>
            </a:r>
            <a:r>
              <a:rPr lang="en-GB" sz="2000" b="1" dirty="0" smtClean="0">
                <a:solidFill>
                  <a:schemeClr val="accent5">
                    <a:lumMod val="50000"/>
                  </a:schemeClr>
                </a:solidFill>
                <a:latin typeface="Lucida Sans" panose="020B0602030504020204" pitchFamily="34" charset="0"/>
              </a:rPr>
              <a:t>             </a:t>
            </a:r>
            <a:r>
              <a:rPr lang="en-GB" sz="2000" b="1" dirty="0" err="1">
                <a:solidFill>
                  <a:schemeClr val="accent5">
                    <a:lumMod val="50000"/>
                  </a:schemeClr>
                </a:solidFill>
                <a:latin typeface="Lucida Sans" panose="020B0602030504020204" pitchFamily="34" charset="0"/>
              </a:rPr>
              <a:t>columnN</a:t>
            </a:r>
            <a:r>
              <a:rPr lang="en-GB" sz="2000" b="1" dirty="0">
                <a:solidFill>
                  <a:schemeClr val="accent5">
                    <a:lumMod val="50000"/>
                  </a:schemeClr>
                </a:solidFill>
                <a:latin typeface="Lucida Sans" panose="020B0602030504020204" pitchFamily="34" charset="0"/>
              </a:rPr>
              <a:t> </a:t>
            </a:r>
            <a:r>
              <a:rPr lang="en-GB" sz="2000" b="1" dirty="0" err="1">
                <a:solidFill>
                  <a:schemeClr val="accent5">
                    <a:lumMod val="50000"/>
                  </a:schemeClr>
                </a:solidFill>
                <a:latin typeface="Lucida Sans" panose="020B0602030504020204" pitchFamily="34" charset="0"/>
              </a:rPr>
              <a:t>datatype</a:t>
            </a:r>
            <a:r>
              <a:rPr lang="en-GB" sz="2000" b="1" dirty="0">
                <a:solidFill>
                  <a:schemeClr val="accent5">
                    <a:lumMod val="50000"/>
                  </a:schemeClr>
                </a:solidFill>
                <a:latin typeface="Lucida Sans" panose="020B0602030504020204" pitchFamily="34" charset="0"/>
              </a:rPr>
              <a:t>,</a:t>
            </a:r>
          </a:p>
          <a:p>
            <a:pPr marL="0" indent="0">
              <a:buNone/>
            </a:pPr>
            <a:r>
              <a:rPr lang="en-GB" sz="2000" b="1" dirty="0">
                <a:solidFill>
                  <a:schemeClr val="accent5">
                    <a:lumMod val="50000"/>
                  </a:schemeClr>
                </a:solidFill>
                <a:latin typeface="Lucida Sans" panose="020B0602030504020204" pitchFamily="34" charset="0"/>
              </a:rPr>
              <a:t>  </a:t>
            </a:r>
            <a:r>
              <a:rPr lang="en-GB" sz="2000" b="1" dirty="0" smtClean="0">
                <a:solidFill>
                  <a:schemeClr val="accent5">
                    <a:lumMod val="50000"/>
                  </a:schemeClr>
                </a:solidFill>
                <a:latin typeface="Lucida Sans" panose="020B0602030504020204" pitchFamily="34" charset="0"/>
              </a:rPr>
              <a:t>             </a:t>
            </a:r>
            <a:r>
              <a:rPr lang="en-GB" sz="2000" b="1" dirty="0">
                <a:solidFill>
                  <a:schemeClr val="accent5">
                    <a:lumMod val="50000"/>
                  </a:schemeClr>
                </a:solidFill>
                <a:latin typeface="Lucida Sans" panose="020B0602030504020204" pitchFamily="34" charset="0"/>
              </a:rPr>
              <a:t>PRIMARY KEY( one or more columns )</a:t>
            </a:r>
          </a:p>
          <a:p>
            <a:pPr marL="0" indent="0">
              <a:buNone/>
            </a:pPr>
            <a:r>
              <a:rPr lang="en-GB" sz="2000" b="1" dirty="0" smtClean="0">
                <a:solidFill>
                  <a:schemeClr val="accent5">
                    <a:lumMod val="50000"/>
                  </a:schemeClr>
                </a:solidFill>
                <a:latin typeface="Lucida Sans" panose="020B0602030504020204" pitchFamily="34" charset="0"/>
              </a:rPr>
              <a:t>               );</a:t>
            </a:r>
            <a:endParaRPr lang="en-IN" sz="2000" b="1" dirty="0" smtClean="0">
              <a:solidFill>
                <a:schemeClr val="accent5">
                  <a:lumMod val="50000"/>
                </a:schemeClr>
              </a:solidFill>
              <a:latin typeface="Lucida Sans" panose="020B0602030504020204" pitchFamily="34" charset="0"/>
            </a:endParaRPr>
          </a:p>
        </p:txBody>
      </p:sp>
    </p:spTree>
    <p:extLst>
      <p:ext uri="{BB962C8B-B14F-4D97-AF65-F5344CB8AC3E}">
        <p14:creationId xmlns:p14="http://schemas.microsoft.com/office/powerpoint/2010/main" val="2587547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545" y="193183"/>
            <a:ext cx="11809927" cy="6542468"/>
          </a:xfrm>
        </p:spPr>
        <p:txBody>
          <a:bodyPr/>
          <a:lstStyle/>
          <a:p>
            <a:r>
              <a:rPr lang="en-IN" dirty="0" smtClean="0">
                <a:solidFill>
                  <a:schemeClr val="accent2">
                    <a:lumMod val="50000"/>
                  </a:schemeClr>
                </a:solidFill>
              </a:rPr>
              <a:t>Example:</a:t>
            </a:r>
            <a:r>
              <a:rPr lang="en-IN" dirty="0" smtClean="0"/>
              <a:t>  </a:t>
            </a:r>
            <a:r>
              <a:rPr lang="en-GB" sz="1600" dirty="0">
                <a:latin typeface="Lucida Sans" panose="020B0602030504020204" pitchFamily="34" charset="0"/>
              </a:rPr>
              <a:t>CREATE TABLE </a:t>
            </a:r>
            <a:r>
              <a:rPr lang="en-GB" sz="1600" dirty="0" smtClean="0">
                <a:latin typeface="Lucida Sans" panose="020B0602030504020204" pitchFamily="34" charset="0"/>
              </a:rPr>
              <a:t>CUSTOMERS</a:t>
            </a:r>
          </a:p>
          <a:p>
            <a:pPr marL="0" indent="0">
              <a:lnSpc>
                <a:spcPct val="100000"/>
              </a:lnSpc>
              <a:buNone/>
            </a:pPr>
            <a:r>
              <a:rPr lang="en-GB" sz="1600" dirty="0" smtClean="0">
                <a:latin typeface="Lucida Sans" panose="020B0602030504020204" pitchFamily="34" charset="0"/>
              </a:rPr>
              <a:t>                          ( ID   </a:t>
            </a:r>
            <a:r>
              <a:rPr lang="en-GB" sz="1600" dirty="0">
                <a:latin typeface="Lucida Sans" panose="020B0602030504020204" pitchFamily="34" charset="0"/>
              </a:rPr>
              <a:t>INT              NOT NULL,</a:t>
            </a:r>
          </a:p>
          <a:p>
            <a:pPr marL="0" indent="0">
              <a:lnSpc>
                <a:spcPct val="100000"/>
              </a:lnSpc>
              <a:buNone/>
            </a:pPr>
            <a:r>
              <a:rPr lang="en-GB" sz="1600" dirty="0">
                <a:latin typeface="Lucida Sans" panose="020B0602030504020204" pitchFamily="34" charset="0"/>
              </a:rPr>
              <a:t>   </a:t>
            </a:r>
            <a:r>
              <a:rPr lang="en-GB" sz="1600" dirty="0" smtClean="0">
                <a:latin typeface="Lucida Sans" panose="020B0602030504020204" pitchFamily="34" charset="0"/>
              </a:rPr>
              <a:t>                        NAME </a:t>
            </a:r>
            <a:r>
              <a:rPr lang="en-GB" sz="1600" dirty="0">
                <a:latin typeface="Lucida Sans" panose="020B0602030504020204" pitchFamily="34" charset="0"/>
              </a:rPr>
              <a:t>VARCHAR (20)     NOT NULL,</a:t>
            </a:r>
          </a:p>
          <a:p>
            <a:pPr marL="0" indent="0">
              <a:lnSpc>
                <a:spcPct val="100000"/>
              </a:lnSpc>
              <a:buNone/>
            </a:pPr>
            <a:r>
              <a:rPr lang="en-GB" sz="1600" dirty="0">
                <a:latin typeface="Lucida Sans" panose="020B0602030504020204" pitchFamily="34" charset="0"/>
              </a:rPr>
              <a:t>   </a:t>
            </a:r>
            <a:r>
              <a:rPr lang="en-GB" sz="1600" dirty="0" smtClean="0">
                <a:latin typeface="Lucida Sans" panose="020B0602030504020204" pitchFamily="34" charset="0"/>
              </a:rPr>
              <a:t>                        AGE  </a:t>
            </a:r>
            <a:r>
              <a:rPr lang="en-GB" sz="1600" dirty="0">
                <a:latin typeface="Lucida Sans" panose="020B0602030504020204" pitchFamily="34" charset="0"/>
              </a:rPr>
              <a:t>INT              NOT NULL,</a:t>
            </a:r>
          </a:p>
          <a:p>
            <a:pPr marL="0" indent="0">
              <a:lnSpc>
                <a:spcPct val="100000"/>
              </a:lnSpc>
              <a:buNone/>
            </a:pPr>
            <a:r>
              <a:rPr lang="en-GB" sz="1600" dirty="0">
                <a:latin typeface="Lucida Sans" panose="020B0602030504020204" pitchFamily="34" charset="0"/>
              </a:rPr>
              <a:t>   </a:t>
            </a:r>
            <a:r>
              <a:rPr lang="en-GB" sz="1600" dirty="0" smtClean="0">
                <a:latin typeface="Lucida Sans" panose="020B0602030504020204" pitchFamily="34" charset="0"/>
              </a:rPr>
              <a:t>                        ADDRESS  </a:t>
            </a:r>
            <a:r>
              <a:rPr lang="en-GB" sz="1600" dirty="0">
                <a:latin typeface="Lucida Sans" panose="020B0602030504020204" pitchFamily="34" charset="0"/>
              </a:rPr>
              <a:t>CHAR (25) ,</a:t>
            </a:r>
          </a:p>
          <a:p>
            <a:pPr marL="0" indent="0">
              <a:lnSpc>
                <a:spcPct val="100000"/>
              </a:lnSpc>
              <a:buNone/>
            </a:pPr>
            <a:r>
              <a:rPr lang="en-GB" sz="1600" dirty="0">
                <a:latin typeface="Lucida Sans" panose="020B0602030504020204" pitchFamily="34" charset="0"/>
              </a:rPr>
              <a:t>   </a:t>
            </a:r>
            <a:r>
              <a:rPr lang="en-GB" sz="1600" dirty="0" smtClean="0">
                <a:latin typeface="Lucida Sans" panose="020B0602030504020204" pitchFamily="34" charset="0"/>
              </a:rPr>
              <a:t>                       SALARY   </a:t>
            </a:r>
            <a:r>
              <a:rPr lang="en-GB" sz="1600" dirty="0">
                <a:latin typeface="Lucida Sans" panose="020B0602030504020204" pitchFamily="34" charset="0"/>
              </a:rPr>
              <a:t>DECIMAL (18, 2),       </a:t>
            </a:r>
          </a:p>
          <a:p>
            <a:pPr marL="0" indent="0">
              <a:lnSpc>
                <a:spcPct val="100000"/>
              </a:lnSpc>
              <a:buNone/>
            </a:pPr>
            <a:r>
              <a:rPr lang="en-GB" sz="1600" dirty="0">
                <a:latin typeface="Lucida Sans" panose="020B0602030504020204" pitchFamily="34" charset="0"/>
              </a:rPr>
              <a:t>   </a:t>
            </a:r>
            <a:r>
              <a:rPr lang="en-GB" sz="1600" dirty="0" smtClean="0">
                <a:latin typeface="Lucida Sans" panose="020B0602030504020204" pitchFamily="34" charset="0"/>
              </a:rPr>
              <a:t>                       PRIMARY </a:t>
            </a:r>
            <a:r>
              <a:rPr lang="en-GB" sz="1600" dirty="0">
                <a:latin typeface="Lucida Sans" panose="020B0602030504020204" pitchFamily="34" charset="0"/>
              </a:rPr>
              <a:t>KEY (ID</a:t>
            </a:r>
            <a:r>
              <a:rPr lang="en-GB" sz="1600" dirty="0" smtClean="0">
                <a:latin typeface="Lucida Sans" panose="020B0602030504020204" pitchFamily="34" charset="0"/>
              </a:rPr>
              <a:t>));</a:t>
            </a:r>
          </a:p>
          <a:p>
            <a:pPr marL="0" indent="0">
              <a:lnSpc>
                <a:spcPct val="100000"/>
              </a:lnSpc>
              <a:buNone/>
            </a:pPr>
            <a:r>
              <a:rPr lang="en-GB" sz="2000" dirty="0">
                <a:latin typeface="Lucida Sans" panose="020B0602030504020204" pitchFamily="34" charset="0"/>
              </a:rPr>
              <a:t>You can verify if your table has been created successfully by looking at the message displayed by the SQL server, otherwise you can use the </a:t>
            </a:r>
            <a:r>
              <a:rPr lang="en-GB" sz="2000" b="1" dirty="0">
                <a:solidFill>
                  <a:srgbClr val="C00000"/>
                </a:solidFill>
                <a:latin typeface="Lucida Sans" panose="020B0602030504020204" pitchFamily="34" charset="0"/>
              </a:rPr>
              <a:t>DESC</a:t>
            </a:r>
            <a:r>
              <a:rPr lang="en-GB" sz="2000" dirty="0">
                <a:latin typeface="Lucida Sans" panose="020B0602030504020204" pitchFamily="34" charset="0"/>
              </a:rPr>
              <a:t> command as follows </a:t>
            </a:r>
            <a:r>
              <a:rPr lang="en-GB" sz="2000" dirty="0" smtClean="0">
                <a:latin typeface="Lucida Sans" panose="020B0602030504020204" pitchFamily="34" charset="0"/>
              </a:rPr>
              <a:t>−</a:t>
            </a:r>
          </a:p>
          <a:p>
            <a:pPr marL="0" indent="0">
              <a:lnSpc>
                <a:spcPct val="100000"/>
              </a:lnSpc>
              <a:buNone/>
            </a:pPr>
            <a:endParaRPr lang="en-IN" sz="2000" dirty="0">
              <a:latin typeface="Lucida Sans" panose="020B0602030504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7132" y="3721995"/>
            <a:ext cx="7675809" cy="2794716"/>
          </a:xfrm>
          <a:prstGeom prst="rect">
            <a:avLst/>
          </a:prstGeom>
        </p:spPr>
      </p:pic>
    </p:spTree>
    <p:extLst>
      <p:ext uri="{BB962C8B-B14F-4D97-AF65-F5344CB8AC3E}">
        <p14:creationId xmlns:p14="http://schemas.microsoft.com/office/powerpoint/2010/main" val="13427124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46" y="-450760"/>
            <a:ext cx="11199254" cy="1442434"/>
          </a:xfrm>
        </p:spPr>
        <p:txBody>
          <a:bodyPr/>
          <a:lstStyle/>
          <a:p>
            <a:r>
              <a:rPr lang="en-IN" sz="2400" b="1" dirty="0" smtClean="0">
                <a:solidFill>
                  <a:srgbClr val="C00000"/>
                </a:solidFill>
                <a:latin typeface="Lucida Sans" panose="020B0602030504020204" pitchFamily="34" charset="0"/>
              </a:rPr>
              <a:t>3. INSERT Command</a:t>
            </a:r>
            <a:r>
              <a:rPr lang="en-IN" dirty="0" smtClean="0"/>
              <a:t>:</a:t>
            </a:r>
            <a:endParaRPr lang="en-IN" dirty="0"/>
          </a:p>
        </p:txBody>
      </p:sp>
      <p:sp>
        <p:nvSpPr>
          <p:cNvPr id="3" name="Content Placeholder 2"/>
          <p:cNvSpPr>
            <a:spLocks noGrp="1"/>
          </p:cNvSpPr>
          <p:nvPr>
            <p:ph idx="1"/>
          </p:nvPr>
        </p:nvSpPr>
        <p:spPr>
          <a:xfrm>
            <a:off x="154546" y="618186"/>
            <a:ext cx="11732654" cy="6239814"/>
          </a:xfrm>
        </p:spPr>
        <p:txBody>
          <a:bodyPr>
            <a:normAutofit/>
          </a:bodyPr>
          <a:lstStyle/>
          <a:p>
            <a:r>
              <a:rPr lang="en-GB" sz="2000" dirty="0">
                <a:latin typeface="Lucida Sans" panose="020B0602030504020204" pitchFamily="34" charset="0"/>
              </a:rPr>
              <a:t>The SQL </a:t>
            </a:r>
            <a:r>
              <a:rPr lang="en-GB" sz="2000" b="1" dirty="0">
                <a:solidFill>
                  <a:srgbClr val="C00000"/>
                </a:solidFill>
                <a:latin typeface="Lucida Sans" panose="020B0602030504020204" pitchFamily="34" charset="0"/>
              </a:rPr>
              <a:t>INSERT INTO</a:t>
            </a:r>
            <a:r>
              <a:rPr lang="en-GB" sz="2000" dirty="0">
                <a:latin typeface="Lucida Sans" panose="020B0602030504020204" pitchFamily="34" charset="0"/>
              </a:rPr>
              <a:t> </a:t>
            </a:r>
            <a:r>
              <a:rPr lang="en-GB" sz="2000" dirty="0" smtClean="0">
                <a:latin typeface="Lucida Sans" panose="020B0602030504020204" pitchFamily="34" charset="0"/>
              </a:rPr>
              <a:t>Statement </a:t>
            </a:r>
            <a:r>
              <a:rPr lang="en-GB" sz="2000" dirty="0">
                <a:latin typeface="Lucida Sans" panose="020B0602030504020204" pitchFamily="34" charset="0"/>
              </a:rPr>
              <a:t>is used to add new rows of data to a table in the </a:t>
            </a:r>
            <a:r>
              <a:rPr lang="en-GB" sz="2000" dirty="0" smtClean="0">
                <a:latin typeface="Lucida Sans" panose="020B0602030504020204" pitchFamily="34" charset="0"/>
              </a:rPr>
              <a:t>database.</a:t>
            </a:r>
          </a:p>
          <a:p>
            <a:r>
              <a:rPr lang="en-GB" sz="2000" b="1" i="1" dirty="0" smtClean="0">
                <a:solidFill>
                  <a:schemeClr val="accent6">
                    <a:lumMod val="50000"/>
                  </a:schemeClr>
                </a:solidFill>
                <a:latin typeface="Lucida Sans" panose="020B0602030504020204" pitchFamily="34" charset="0"/>
              </a:rPr>
              <a:t>Syntax</a:t>
            </a:r>
            <a:r>
              <a:rPr lang="en-GB" sz="2000" dirty="0" smtClean="0">
                <a:latin typeface="Lucida Sans" panose="020B0602030504020204" pitchFamily="34" charset="0"/>
              </a:rPr>
              <a:t>:</a:t>
            </a:r>
          </a:p>
          <a:p>
            <a:pPr marL="0" indent="0">
              <a:lnSpc>
                <a:spcPct val="150000"/>
              </a:lnSpc>
              <a:buNone/>
            </a:pPr>
            <a:r>
              <a:rPr lang="en-GB" sz="2000" dirty="0">
                <a:latin typeface="Lucida Sans" panose="020B0602030504020204" pitchFamily="34" charset="0"/>
              </a:rPr>
              <a:t>               </a:t>
            </a:r>
            <a:r>
              <a:rPr lang="en-GB" sz="1800" dirty="0">
                <a:latin typeface="Lucida Sans" panose="020B0602030504020204" pitchFamily="34" charset="0"/>
              </a:rPr>
              <a:t>There are two basic syntaxes of the </a:t>
            </a:r>
            <a:r>
              <a:rPr lang="en-GB" sz="1800" b="1" dirty="0">
                <a:solidFill>
                  <a:srgbClr val="C00000"/>
                </a:solidFill>
                <a:latin typeface="Lucida Sans" panose="020B0602030504020204" pitchFamily="34" charset="0"/>
              </a:rPr>
              <a:t>INSERT INTO </a:t>
            </a:r>
            <a:r>
              <a:rPr lang="en-GB" sz="1800" dirty="0">
                <a:latin typeface="Lucida Sans" panose="020B0602030504020204" pitchFamily="34" charset="0"/>
              </a:rPr>
              <a:t>statement which are shown below.</a:t>
            </a:r>
          </a:p>
          <a:p>
            <a:pPr marL="0" indent="0">
              <a:lnSpc>
                <a:spcPct val="150000"/>
              </a:lnSpc>
              <a:buNone/>
            </a:pPr>
            <a:r>
              <a:rPr lang="en-GB" sz="2000" dirty="0" smtClean="0">
                <a:latin typeface="Lucida Sans" panose="020B0602030504020204" pitchFamily="34" charset="0"/>
              </a:rPr>
              <a:t>             </a:t>
            </a:r>
            <a:r>
              <a:rPr lang="en-GB" sz="1800" b="1" dirty="0" smtClean="0">
                <a:solidFill>
                  <a:srgbClr val="FF0000"/>
                </a:solidFill>
                <a:latin typeface="Lucida Sans" panose="020B0602030504020204" pitchFamily="34" charset="0"/>
              </a:rPr>
              <a:t>INSERT </a:t>
            </a:r>
            <a:r>
              <a:rPr lang="en-GB" sz="1800" b="1" dirty="0">
                <a:solidFill>
                  <a:srgbClr val="FF0000"/>
                </a:solidFill>
                <a:latin typeface="Lucida Sans" panose="020B0602030504020204" pitchFamily="34" charset="0"/>
              </a:rPr>
              <a:t>INTO </a:t>
            </a:r>
            <a:r>
              <a:rPr lang="en-GB" sz="1800" b="1" dirty="0">
                <a:solidFill>
                  <a:schemeClr val="accent2">
                    <a:lumMod val="50000"/>
                  </a:schemeClr>
                </a:solidFill>
                <a:latin typeface="Lucida Sans" panose="020B0602030504020204" pitchFamily="34" charset="0"/>
              </a:rPr>
              <a:t>TABLE_NAME (column1, column2, column3,...</a:t>
            </a:r>
            <a:r>
              <a:rPr lang="en-GB" sz="1800" b="1" dirty="0" err="1">
                <a:solidFill>
                  <a:schemeClr val="accent2">
                    <a:lumMod val="50000"/>
                  </a:schemeClr>
                </a:solidFill>
                <a:latin typeface="Lucida Sans" panose="020B0602030504020204" pitchFamily="34" charset="0"/>
              </a:rPr>
              <a:t>columnN</a:t>
            </a:r>
            <a:r>
              <a:rPr lang="en-GB" sz="1800" b="1" dirty="0">
                <a:solidFill>
                  <a:schemeClr val="accent2">
                    <a:lumMod val="50000"/>
                  </a:schemeClr>
                </a:solidFill>
                <a:latin typeface="Lucida Sans" panose="020B0602030504020204" pitchFamily="34" charset="0"/>
              </a:rPr>
              <a:t>)  </a:t>
            </a:r>
          </a:p>
          <a:p>
            <a:pPr marL="0" indent="0">
              <a:lnSpc>
                <a:spcPct val="150000"/>
              </a:lnSpc>
              <a:buNone/>
            </a:pPr>
            <a:r>
              <a:rPr lang="en-GB" sz="1800" b="1" dirty="0" smtClean="0">
                <a:solidFill>
                  <a:schemeClr val="accent2">
                    <a:lumMod val="50000"/>
                  </a:schemeClr>
                </a:solidFill>
                <a:latin typeface="Lucida Sans" panose="020B0602030504020204" pitchFamily="34" charset="0"/>
              </a:rPr>
              <a:t>              VALUES </a:t>
            </a:r>
            <a:r>
              <a:rPr lang="en-GB" sz="1800" b="1" dirty="0">
                <a:solidFill>
                  <a:schemeClr val="accent2">
                    <a:lumMod val="50000"/>
                  </a:schemeClr>
                </a:solidFill>
                <a:latin typeface="Lucida Sans" panose="020B0602030504020204" pitchFamily="34" charset="0"/>
              </a:rPr>
              <a:t>(value1, value2, value3,...</a:t>
            </a:r>
            <a:r>
              <a:rPr lang="en-GB" sz="1800" b="1" dirty="0" err="1">
                <a:solidFill>
                  <a:schemeClr val="accent2">
                    <a:lumMod val="50000"/>
                  </a:schemeClr>
                </a:solidFill>
                <a:latin typeface="Lucida Sans" panose="020B0602030504020204" pitchFamily="34" charset="0"/>
              </a:rPr>
              <a:t>valueN</a:t>
            </a:r>
            <a:r>
              <a:rPr lang="en-GB" sz="1800" b="1" dirty="0">
                <a:solidFill>
                  <a:schemeClr val="accent2">
                    <a:lumMod val="50000"/>
                  </a:schemeClr>
                </a:solidFill>
                <a:latin typeface="Lucida Sans" panose="020B0602030504020204" pitchFamily="34" charset="0"/>
              </a:rPr>
              <a:t>);</a:t>
            </a:r>
          </a:p>
          <a:p>
            <a:pPr marL="0" indent="0">
              <a:lnSpc>
                <a:spcPct val="150000"/>
              </a:lnSpc>
              <a:buNone/>
            </a:pPr>
            <a:r>
              <a:rPr lang="en-GB" sz="1800" dirty="0">
                <a:latin typeface="Lucida Sans" panose="020B0602030504020204" pitchFamily="34" charset="0"/>
              </a:rPr>
              <a:t>Here, column1, column2, column3,...</a:t>
            </a:r>
            <a:r>
              <a:rPr lang="en-GB" sz="1800" dirty="0" err="1">
                <a:latin typeface="Lucida Sans" panose="020B0602030504020204" pitchFamily="34" charset="0"/>
              </a:rPr>
              <a:t>columnN</a:t>
            </a:r>
            <a:r>
              <a:rPr lang="en-GB" sz="1800" dirty="0">
                <a:latin typeface="Lucida Sans" panose="020B0602030504020204" pitchFamily="34" charset="0"/>
              </a:rPr>
              <a:t> are the names of the columns in the table into which you want to insert the data.</a:t>
            </a:r>
          </a:p>
          <a:p>
            <a:pPr marL="0" indent="0" algn="just">
              <a:lnSpc>
                <a:spcPct val="150000"/>
              </a:lnSpc>
              <a:buNone/>
            </a:pPr>
            <a:r>
              <a:rPr lang="en-GB" sz="1800" dirty="0" smtClean="0">
                <a:latin typeface="Lucida Sans" panose="020B0602030504020204" pitchFamily="34" charset="0"/>
              </a:rPr>
              <a:t>You </a:t>
            </a:r>
            <a:r>
              <a:rPr lang="en-GB" sz="1800" dirty="0">
                <a:latin typeface="Lucida Sans" panose="020B0602030504020204" pitchFamily="34" charset="0"/>
              </a:rPr>
              <a:t>may not need to specify the column(s) name in the SQL query if you are adding values for all the columns of the table. But make sure the order of the values is in the same order as the columns in the table.</a:t>
            </a:r>
          </a:p>
          <a:p>
            <a:pPr marL="0" indent="0">
              <a:buNone/>
            </a:pPr>
            <a:r>
              <a:rPr lang="en-GB" sz="1800" dirty="0" smtClean="0">
                <a:latin typeface="Lucida Sans" panose="020B0602030504020204" pitchFamily="34" charset="0"/>
              </a:rPr>
              <a:t>             The </a:t>
            </a:r>
            <a:r>
              <a:rPr lang="en-GB" sz="1800" dirty="0">
                <a:latin typeface="Lucida Sans" panose="020B0602030504020204" pitchFamily="34" charset="0"/>
              </a:rPr>
              <a:t>SQL </a:t>
            </a:r>
            <a:r>
              <a:rPr lang="en-GB" sz="1800" b="1" dirty="0">
                <a:solidFill>
                  <a:srgbClr val="FF0000"/>
                </a:solidFill>
                <a:latin typeface="Lucida Sans" panose="020B0602030504020204" pitchFamily="34" charset="0"/>
              </a:rPr>
              <a:t>INSERT INTO </a:t>
            </a:r>
            <a:r>
              <a:rPr lang="en-GB" sz="1800" dirty="0">
                <a:latin typeface="Lucida Sans" panose="020B0602030504020204" pitchFamily="34" charset="0"/>
              </a:rPr>
              <a:t>syntax will be as follows −</a:t>
            </a:r>
          </a:p>
          <a:p>
            <a:pPr marL="0" indent="0">
              <a:buNone/>
            </a:pPr>
            <a:endParaRPr lang="en-GB" sz="1800" dirty="0">
              <a:latin typeface="Lucida Sans" panose="020B0602030504020204" pitchFamily="34" charset="0"/>
            </a:endParaRPr>
          </a:p>
          <a:p>
            <a:pPr marL="0" indent="0">
              <a:buNone/>
            </a:pPr>
            <a:r>
              <a:rPr lang="en-GB" sz="1800" b="1" dirty="0" smtClean="0">
                <a:solidFill>
                  <a:srgbClr val="FF0000"/>
                </a:solidFill>
                <a:latin typeface="Lucida Sans" panose="020B0602030504020204" pitchFamily="34" charset="0"/>
              </a:rPr>
              <a:t>             INSERT </a:t>
            </a:r>
            <a:r>
              <a:rPr lang="en-GB" sz="1800" b="1" dirty="0">
                <a:solidFill>
                  <a:srgbClr val="FF0000"/>
                </a:solidFill>
                <a:latin typeface="Lucida Sans" panose="020B0602030504020204" pitchFamily="34" charset="0"/>
              </a:rPr>
              <a:t>INTO </a:t>
            </a:r>
            <a:r>
              <a:rPr lang="en-GB" sz="1800" dirty="0">
                <a:latin typeface="Lucida Sans" panose="020B0602030504020204" pitchFamily="34" charset="0"/>
              </a:rPr>
              <a:t>TABLE_NAME VALUES (value1,value2,value3,...</a:t>
            </a:r>
            <a:r>
              <a:rPr lang="en-GB" sz="1800" dirty="0" err="1">
                <a:latin typeface="Lucida Sans" panose="020B0602030504020204" pitchFamily="34" charset="0"/>
              </a:rPr>
              <a:t>valueN</a:t>
            </a:r>
            <a:r>
              <a:rPr lang="en-GB" sz="1800" dirty="0">
                <a:latin typeface="Lucida Sans" panose="020B0602030504020204" pitchFamily="34" charset="0"/>
              </a:rPr>
              <a:t>);</a:t>
            </a:r>
            <a:endParaRPr lang="en-IN" sz="1800" dirty="0">
              <a:latin typeface="Lucida Sans" panose="020B0602030504020204" pitchFamily="34" charset="0"/>
            </a:endParaRPr>
          </a:p>
        </p:txBody>
      </p:sp>
    </p:spTree>
    <p:extLst>
      <p:ext uri="{BB962C8B-B14F-4D97-AF65-F5344CB8AC3E}">
        <p14:creationId xmlns:p14="http://schemas.microsoft.com/office/powerpoint/2010/main" val="3612423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72732"/>
          </a:xfrm>
        </p:spPr>
        <p:txBody>
          <a:bodyPr/>
          <a:lstStyle/>
          <a:p>
            <a:r>
              <a:rPr lang="en-IN" u="sng" dirty="0" smtClean="0">
                <a:latin typeface="Lucida Sans" panose="020B0602030504020204" pitchFamily="34" charset="0"/>
              </a:rPr>
              <a:t>Overview</a:t>
            </a:r>
            <a:r>
              <a:rPr lang="en-IN" dirty="0" smtClean="0">
                <a:latin typeface="Lucida Sans" panose="020B0602030504020204" pitchFamily="34" charset="0"/>
              </a:rPr>
              <a:t> :</a:t>
            </a:r>
            <a:endParaRPr lang="en-IN" dirty="0">
              <a:latin typeface="Lucida Sans" panose="020B0602030504020204" pitchFamily="34" charset="0"/>
            </a:endParaRPr>
          </a:p>
        </p:txBody>
      </p:sp>
      <p:sp>
        <p:nvSpPr>
          <p:cNvPr id="3" name="Content Placeholder 2"/>
          <p:cNvSpPr>
            <a:spLocks noGrp="1"/>
          </p:cNvSpPr>
          <p:nvPr>
            <p:ph idx="1"/>
          </p:nvPr>
        </p:nvSpPr>
        <p:spPr>
          <a:xfrm>
            <a:off x="103031" y="772732"/>
            <a:ext cx="11848563" cy="5924282"/>
          </a:xfrm>
        </p:spPr>
        <p:txBody>
          <a:bodyPr>
            <a:normAutofit/>
          </a:bodyPr>
          <a:lstStyle/>
          <a:p>
            <a:pPr algn="just"/>
            <a:r>
              <a:rPr lang="en-GB" dirty="0">
                <a:latin typeface="Lucida Sans" panose="020B0602030504020204" pitchFamily="34" charset="0"/>
              </a:rPr>
              <a:t>SQL </a:t>
            </a:r>
            <a:r>
              <a:rPr lang="en-GB" sz="2000" dirty="0">
                <a:latin typeface="Lucida Sans" panose="020B0602030504020204" pitchFamily="34" charset="0"/>
              </a:rPr>
              <a:t>is </a:t>
            </a:r>
            <a:r>
              <a:rPr lang="en-GB" sz="2000" b="1" dirty="0">
                <a:solidFill>
                  <a:srgbClr val="FF0000"/>
                </a:solidFill>
                <a:latin typeface="Lucida Sans" panose="020B0602030504020204" pitchFamily="34" charset="0"/>
              </a:rPr>
              <a:t>Structured Query Language</a:t>
            </a:r>
            <a:r>
              <a:rPr lang="en-GB" sz="2000" dirty="0">
                <a:latin typeface="Lucida Sans" panose="020B0602030504020204" pitchFamily="34" charset="0"/>
              </a:rPr>
              <a:t>, which is a computer language for </a:t>
            </a:r>
            <a:r>
              <a:rPr lang="en-GB" sz="2000" b="1" i="1" dirty="0">
                <a:latin typeface="Lucida Sans" panose="020B0602030504020204" pitchFamily="34" charset="0"/>
              </a:rPr>
              <a:t>storing</a:t>
            </a:r>
            <a:r>
              <a:rPr lang="en-GB" sz="2000" dirty="0">
                <a:latin typeface="Lucida Sans" panose="020B0602030504020204" pitchFamily="34" charset="0"/>
              </a:rPr>
              <a:t>, </a:t>
            </a:r>
            <a:r>
              <a:rPr lang="en-GB" sz="2000" b="1" i="1" dirty="0">
                <a:latin typeface="Lucida Sans" panose="020B0602030504020204" pitchFamily="34" charset="0"/>
              </a:rPr>
              <a:t>manipulating</a:t>
            </a:r>
            <a:r>
              <a:rPr lang="en-GB" sz="2000" dirty="0">
                <a:latin typeface="Lucida Sans" panose="020B0602030504020204" pitchFamily="34" charset="0"/>
              </a:rPr>
              <a:t> and </a:t>
            </a:r>
            <a:r>
              <a:rPr lang="en-GB" sz="2000" b="1" dirty="0">
                <a:latin typeface="Lucida Sans" panose="020B0602030504020204" pitchFamily="34" charset="0"/>
              </a:rPr>
              <a:t>retrieving</a:t>
            </a:r>
            <a:r>
              <a:rPr lang="en-GB" sz="2000" dirty="0">
                <a:latin typeface="Lucida Sans" panose="020B0602030504020204" pitchFamily="34" charset="0"/>
              </a:rPr>
              <a:t> data </a:t>
            </a:r>
            <a:r>
              <a:rPr lang="en-GB" sz="2000" dirty="0" smtClean="0">
                <a:latin typeface="Lucida Sans" panose="020B0602030504020204" pitchFamily="34" charset="0"/>
              </a:rPr>
              <a:t>stored </a:t>
            </a:r>
            <a:r>
              <a:rPr lang="en-GB" sz="2000" dirty="0">
                <a:latin typeface="Lucida Sans" panose="020B0602030504020204" pitchFamily="34" charset="0"/>
              </a:rPr>
              <a:t>in a relational database</a:t>
            </a:r>
            <a:r>
              <a:rPr lang="en-GB" dirty="0" smtClean="0"/>
              <a:t>.</a:t>
            </a:r>
          </a:p>
          <a:p>
            <a:pPr algn="just">
              <a:lnSpc>
                <a:spcPct val="100000"/>
              </a:lnSpc>
            </a:pPr>
            <a:r>
              <a:rPr lang="en-IN" dirty="0"/>
              <a:t>SQL </a:t>
            </a:r>
            <a:r>
              <a:rPr lang="en-IN" sz="2000" dirty="0">
                <a:latin typeface="Lucida Sans" panose="020B0602030504020204" pitchFamily="34" charset="0"/>
              </a:rPr>
              <a:t>is the standard language for Relational Database System. All the Relational Database Management Systems (</a:t>
            </a:r>
            <a:r>
              <a:rPr lang="en-IN" sz="2000" dirty="0" smtClean="0">
                <a:solidFill>
                  <a:srgbClr val="FF0000"/>
                </a:solidFill>
                <a:latin typeface="Lucida Sans" panose="020B0602030504020204" pitchFamily="34" charset="0"/>
              </a:rPr>
              <a:t>RDBMS</a:t>
            </a:r>
            <a:r>
              <a:rPr lang="en-IN" sz="2000" dirty="0">
                <a:latin typeface="Lucida Sans" panose="020B0602030504020204" pitchFamily="34" charset="0"/>
              </a:rPr>
              <a:t>) like MySQL, MS Access, Oracle, Sybase, Informix, Postgres and SQL Server use </a:t>
            </a:r>
            <a:r>
              <a:rPr lang="en-IN" sz="2000" dirty="0" smtClean="0">
                <a:latin typeface="Lucida Sans" panose="020B0602030504020204" pitchFamily="34" charset="0"/>
              </a:rPr>
              <a:t>SQL </a:t>
            </a:r>
            <a:r>
              <a:rPr lang="en-IN" sz="2000" dirty="0">
                <a:latin typeface="Lucida Sans" panose="020B0602030504020204" pitchFamily="34" charset="0"/>
              </a:rPr>
              <a:t>as their standard database language</a:t>
            </a:r>
            <a:r>
              <a:rPr lang="en-IN" sz="2000" dirty="0" smtClean="0">
                <a:latin typeface="Lucida Sans" panose="020B0602030504020204" pitchFamily="34" charset="0"/>
              </a:rPr>
              <a:t>.</a:t>
            </a:r>
          </a:p>
          <a:p>
            <a:pPr algn="just"/>
            <a:r>
              <a:rPr lang="en-GB" sz="2000" dirty="0">
                <a:latin typeface="Algerian" panose="04020705040A02060702" pitchFamily="82" charset="0"/>
              </a:rPr>
              <a:t>Why SQL</a:t>
            </a:r>
            <a:r>
              <a:rPr lang="en-GB" sz="2000" dirty="0"/>
              <a:t>?</a:t>
            </a:r>
          </a:p>
          <a:p>
            <a:pPr marL="0" indent="0">
              <a:buNone/>
            </a:pPr>
            <a:r>
              <a:rPr lang="en-GB" sz="2000" b="1" dirty="0" smtClean="0">
                <a:solidFill>
                  <a:srgbClr val="002060"/>
                </a:solidFill>
                <a:latin typeface="Lucida Sans" panose="020B0602030504020204" pitchFamily="34" charset="0"/>
              </a:rPr>
              <a:t>   </a:t>
            </a:r>
            <a:r>
              <a:rPr lang="en-GB" sz="2000" b="1" dirty="0" smtClean="0">
                <a:solidFill>
                  <a:schemeClr val="accent4">
                    <a:lumMod val="50000"/>
                  </a:schemeClr>
                </a:solidFill>
                <a:latin typeface="Lucida Sans" panose="020B0602030504020204" pitchFamily="34" charset="0"/>
              </a:rPr>
              <a:t>SQL </a:t>
            </a:r>
            <a:r>
              <a:rPr lang="en-GB" sz="2000" b="1" dirty="0">
                <a:solidFill>
                  <a:schemeClr val="accent4">
                    <a:lumMod val="50000"/>
                  </a:schemeClr>
                </a:solidFill>
                <a:latin typeface="Lucida Sans" panose="020B0602030504020204" pitchFamily="34" charset="0"/>
              </a:rPr>
              <a:t>is widely popular because it offers the following advantages </a:t>
            </a:r>
            <a:r>
              <a:rPr lang="en-GB" sz="2000" b="1" dirty="0">
                <a:solidFill>
                  <a:srgbClr val="002060"/>
                </a:solidFill>
                <a:latin typeface="Lucida Sans" panose="020B0602030504020204" pitchFamily="34" charset="0"/>
              </a:rPr>
              <a:t>−</a:t>
            </a:r>
          </a:p>
          <a:p>
            <a:pPr marL="457200" indent="-457200" algn="just">
              <a:buFont typeface="+mj-lt"/>
              <a:buAutoNum type="arabicPeriod"/>
            </a:pPr>
            <a:r>
              <a:rPr lang="en-GB" sz="2000" b="1" dirty="0">
                <a:solidFill>
                  <a:srgbClr val="002060"/>
                </a:solidFill>
                <a:latin typeface="Lucida Sans" panose="020B0602030504020204" pitchFamily="34" charset="0"/>
              </a:rPr>
              <a:t>Allows users to access data in the relational database management systems.</a:t>
            </a:r>
          </a:p>
          <a:p>
            <a:pPr marL="457200" indent="-457200" algn="just">
              <a:buFont typeface="+mj-lt"/>
              <a:buAutoNum type="arabicPeriod"/>
            </a:pPr>
            <a:r>
              <a:rPr lang="en-GB" sz="2000" b="1" dirty="0">
                <a:solidFill>
                  <a:srgbClr val="002060"/>
                </a:solidFill>
                <a:latin typeface="Lucida Sans" panose="020B0602030504020204" pitchFamily="34" charset="0"/>
              </a:rPr>
              <a:t>Allows users to describe the data.</a:t>
            </a:r>
          </a:p>
          <a:p>
            <a:pPr marL="457200" indent="-457200" algn="just">
              <a:buFont typeface="+mj-lt"/>
              <a:buAutoNum type="arabicPeriod"/>
            </a:pPr>
            <a:r>
              <a:rPr lang="en-GB" sz="2000" b="1" dirty="0">
                <a:solidFill>
                  <a:srgbClr val="002060"/>
                </a:solidFill>
                <a:latin typeface="Lucida Sans" panose="020B0602030504020204" pitchFamily="34" charset="0"/>
              </a:rPr>
              <a:t>Allows users to define the data in a database and manipulate that data.</a:t>
            </a:r>
          </a:p>
          <a:p>
            <a:pPr marL="457200" indent="-457200" algn="just">
              <a:buFont typeface="+mj-lt"/>
              <a:buAutoNum type="arabicPeriod"/>
            </a:pPr>
            <a:r>
              <a:rPr lang="en-GB" sz="2000" b="1" dirty="0">
                <a:solidFill>
                  <a:srgbClr val="002060"/>
                </a:solidFill>
                <a:latin typeface="Lucida Sans" panose="020B0602030504020204" pitchFamily="34" charset="0"/>
              </a:rPr>
              <a:t>Allows to embed within other languages using SQL modules, libraries &amp; pre-compilers.</a:t>
            </a:r>
          </a:p>
          <a:p>
            <a:pPr marL="457200" indent="-457200" algn="just">
              <a:buFont typeface="+mj-lt"/>
              <a:buAutoNum type="arabicPeriod"/>
            </a:pPr>
            <a:r>
              <a:rPr lang="en-GB" sz="2000" b="1" dirty="0">
                <a:solidFill>
                  <a:srgbClr val="002060"/>
                </a:solidFill>
                <a:latin typeface="Lucida Sans" panose="020B0602030504020204" pitchFamily="34" charset="0"/>
              </a:rPr>
              <a:t>Allows users to create and drop databases and tables.</a:t>
            </a:r>
          </a:p>
          <a:p>
            <a:pPr marL="457200" indent="-457200" algn="just">
              <a:buFont typeface="+mj-lt"/>
              <a:buAutoNum type="arabicPeriod"/>
            </a:pPr>
            <a:r>
              <a:rPr lang="en-GB" sz="2000" b="1" dirty="0">
                <a:solidFill>
                  <a:srgbClr val="002060"/>
                </a:solidFill>
                <a:latin typeface="Lucida Sans" panose="020B0602030504020204" pitchFamily="34" charset="0"/>
              </a:rPr>
              <a:t>Allows users to create view, stored procedure, functions in a database.</a:t>
            </a:r>
          </a:p>
          <a:p>
            <a:pPr marL="457200" indent="-457200" algn="just">
              <a:buFont typeface="+mj-lt"/>
              <a:buAutoNum type="arabicPeriod"/>
            </a:pPr>
            <a:r>
              <a:rPr lang="en-GB" sz="2000" b="1" dirty="0">
                <a:solidFill>
                  <a:srgbClr val="002060"/>
                </a:solidFill>
                <a:latin typeface="Lucida Sans" panose="020B0602030504020204" pitchFamily="34" charset="0"/>
              </a:rPr>
              <a:t>Allows users to set permissions on tables, procedures and views.</a:t>
            </a:r>
          </a:p>
          <a:p>
            <a:pPr algn="just">
              <a:lnSpc>
                <a:spcPct val="100000"/>
              </a:lnSpc>
            </a:pPr>
            <a:endParaRPr lang="en-IN" sz="2000" b="1" dirty="0">
              <a:solidFill>
                <a:srgbClr val="002060"/>
              </a:solidFill>
              <a:latin typeface="Lucida Sans" panose="020B0602030504020204" pitchFamily="34" charset="0"/>
            </a:endParaRPr>
          </a:p>
        </p:txBody>
      </p:sp>
    </p:spTree>
    <p:extLst>
      <p:ext uri="{BB962C8B-B14F-4D97-AF65-F5344CB8AC3E}">
        <p14:creationId xmlns:p14="http://schemas.microsoft.com/office/powerpoint/2010/main" val="34232571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10" y="-103031"/>
            <a:ext cx="11655380" cy="1017431"/>
          </a:xfrm>
        </p:spPr>
        <p:txBody>
          <a:bodyPr>
            <a:normAutofit/>
          </a:bodyPr>
          <a:lstStyle/>
          <a:p>
            <a:r>
              <a:rPr lang="en-IN" sz="2400" b="1" dirty="0" smtClean="0">
                <a:solidFill>
                  <a:srgbClr val="0070C0"/>
                </a:solidFill>
                <a:latin typeface="Lucida Sans" panose="020B0602030504020204" pitchFamily="34" charset="0"/>
              </a:rPr>
              <a:t>Example:</a:t>
            </a:r>
            <a:endParaRPr lang="en-IN" sz="2400" b="1" dirty="0">
              <a:solidFill>
                <a:srgbClr val="0070C0"/>
              </a:solidFill>
              <a:latin typeface="Lucida Sans" panose="020B0602030504020204" pitchFamily="34" charset="0"/>
            </a:endParaRPr>
          </a:p>
        </p:txBody>
      </p:sp>
      <p:sp>
        <p:nvSpPr>
          <p:cNvPr id="3" name="Content Placeholder 2"/>
          <p:cNvSpPr>
            <a:spLocks noGrp="1"/>
          </p:cNvSpPr>
          <p:nvPr>
            <p:ph idx="1"/>
          </p:nvPr>
        </p:nvSpPr>
        <p:spPr>
          <a:xfrm>
            <a:off x="296214" y="772731"/>
            <a:ext cx="11662893" cy="5847009"/>
          </a:xfrm>
        </p:spPr>
        <p:txBody>
          <a:bodyPr>
            <a:normAutofit/>
          </a:bodyPr>
          <a:lstStyle/>
          <a:p>
            <a:r>
              <a:rPr lang="en-GB" sz="1800" dirty="0">
                <a:latin typeface="Lucida Sans" panose="020B0602030504020204" pitchFamily="34" charset="0"/>
              </a:rPr>
              <a:t>The following statements would create six records in the CUSTOMERS table.</a:t>
            </a:r>
          </a:p>
          <a:p>
            <a:pPr marL="0" indent="0">
              <a:buNone/>
            </a:pPr>
            <a:r>
              <a:rPr lang="en-GB" sz="1800" dirty="0" smtClean="0">
                <a:latin typeface="Lucida Sans" panose="020B0602030504020204" pitchFamily="34" charset="0"/>
              </a:rPr>
              <a:t>                      </a:t>
            </a:r>
            <a:r>
              <a:rPr lang="en-GB" sz="1800" b="1" dirty="0" smtClean="0">
                <a:solidFill>
                  <a:srgbClr val="C00000"/>
                </a:solidFill>
                <a:latin typeface="Lucida Sans" panose="020B0602030504020204" pitchFamily="34" charset="0"/>
              </a:rPr>
              <a:t>INSERT </a:t>
            </a:r>
            <a:r>
              <a:rPr lang="en-GB" sz="1800" b="1" dirty="0">
                <a:solidFill>
                  <a:srgbClr val="C00000"/>
                </a:solidFill>
                <a:latin typeface="Lucida Sans" panose="020B0602030504020204" pitchFamily="34" charset="0"/>
              </a:rPr>
              <a:t>INTO </a:t>
            </a:r>
            <a:r>
              <a:rPr lang="en-GB" sz="1800" dirty="0">
                <a:latin typeface="Lucida Sans" panose="020B0602030504020204" pitchFamily="34" charset="0"/>
              </a:rPr>
              <a:t>CUSTOMERS (ID,NAME,AGE,ADDRESS,SALARY)</a:t>
            </a:r>
          </a:p>
          <a:p>
            <a:pPr marL="0" indent="0">
              <a:buNone/>
            </a:pPr>
            <a:r>
              <a:rPr lang="en-GB" sz="1800" dirty="0" smtClean="0">
                <a:latin typeface="Lucida Sans" panose="020B0602030504020204" pitchFamily="34" charset="0"/>
              </a:rPr>
              <a:t>                      VALUES (</a:t>
            </a:r>
            <a:r>
              <a:rPr lang="en-GB" sz="1800" dirty="0">
                <a:latin typeface="Lucida Sans" panose="020B0602030504020204" pitchFamily="34" charset="0"/>
              </a:rPr>
              <a:t>1, 'Ramesh', 32, 'Ahmedabad', 2000.00 </a:t>
            </a:r>
            <a:r>
              <a:rPr lang="en-GB" sz="1800" dirty="0" smtClean="0">
                <a:latin typeface="Lucida Sans" panose="020B0602030504020204" pitchFamily="34" charset="0"/>
              </a:rPr>
              <a:t>);</a:t>
            </a:r>
          </a:p>
          <a:p>
            <a:pPr marL="0" indent="0">
              <a:buNone/>
            </a:pPr>
            <a:r>
              <a:rPr lang="en-GB" sz="1800" dirty="0">
                <a:latin typeface="Lucida Sans" panose="020B0602030504020204" pitchFamily="34" charset="0"/>
              </a:rPr>
              <a:t>	</a:t>
            </a:r>
            <a:r>
              <a:rPr lang="en-GB" sz="1800" dirty="0" smtClean="0">
                <a:latin typeface="Lucida Sans" panose="020B0602030504020204" pitchFamily="34" charset="0"/>
              </a:rPr>
              <a:t>			</a:t>
            </a:r>
            <a:r>
              <a:rPr lang="en-GB" sz="1800" b="1" dirty="0" smtClean="0">
                <a:solidFill>
                  <a:schemeClr val="accent6">
                    <a:lumMod val="75000"/>
                  </a:schemeClr>
                </a:solidFill>
                <a:latin typeface="Lucida Sans" panose="020B0602030504020204" pitchFamily="34" charset="0"/>
              </a:rPr>
              <a:t>{OR}</a:t>
            </a:r>
          </a:p>
          <a:p>
            <a:pPr marL="0" indent="0">
              <a:buNone/>
            </a:pPr>
            <a:r>
              <a:rPr lang="en-GB" sz="1800" b="1" dirty="0">
                <a:solidFill>
                  <a:schemeClr val="accent6">
                    <a:lumMod val="75000"/>
                  </a:schemeClr>
                </a:solidFill>
                <a:latin typeface="Lucida Sans" panose="020B0602030504020204" pitchFamily="34" charset="0"/>
              </a:rPr>
              <a:t>  </a:t>
            </a:r>
            <a:r>
              <a:rPr lang="en-GB" sz="1800" dirty="0">
                <a:latin typeface="Lucida Sans" panose="020B0602030504020204" pitchFamily="34" charset="0"/>
              </a:rPr>
              <a:t>You can create a record in the CUSTOMERS table by using the second syntax as shown below.</a:t>
            </a:r>
          </a:p>
          <a:p>
            <a:pPr marL="0" indent="0">
              <a:buNone/>
            </a:pPr>
            <a:r>
              <a:rPr lang="en-GB" sz="1800" b="1" dirty="0" smtClean="0">
                <a:solidFill>
                  <a:srgbClr val="C00000"/>
                </a:solidFill>
                <a:latin typeface="Lucida Sans" panose="020B0602030504020204" pitchFamily="34" charset="0"/>
              </a:rPr>
              <a:t>                      INSERT </a:t>
            </a:r>
            <a:r>
              <a:rPr lang="en-GB" sz="1800" b="1" dirty="0">
                <a:solidFill>
                  <a:srgbClr val="C00000"/>
                </a:solidFill>
                <a:latin typeface="Lucida Sans" panose="020B0602030504020204" pitchFamily="34" charset="0"/>
              </a:rPr>
              <a:t>INTO </a:t>
            </a:r>
            <a:r>
              <a:rPr lang="en-GB" sz="1800" dirty="0">
                <a:latin typeface="Lucida Sans" panose="020B0602030504020204" pitchFamily="34" charset="0"/>
              </a:rPr>
              <a:t>CUSTOMERS </a:t>
            </a:r>
            <a:r>
              <a:rPr lang="en-GB" sz="1800" dirty="0" smtClean="0">
                <a:latin typeface="Lucida Sans" panose="020B0602030504020204" pitchFamily="34" charset="0"/>
              </a:rPr>
              <a:t>VALUES </a:t>
            </a:r>
            <a:r>
              <a:rPr lang="en-GB" sz="1800" dirty="0">
                <a:latin typeface="Lucida Sans" panose="020B0602030504020204" pitchFamily="34" charset="0"/>
              </a:rPr>
              <a:t>(7, '</a:t>
            </a:r>
            <a:r>
              <a:rPr lang="en-GB" sz="1800" dirty="0" err="1">
                <a:latin typeface="Lucida Sans" panose="020B0602030504020204" pitchFamily="34" charset="0"/>
              </a:rPr>
              <a:t>Muffy</a:t>
            </a:r>
            <a:r>
              <a:rPr lang="en-GB" sz="1800" dirty="0">
                <a:latin typeface="Lucida Sans" panose="020B0602030504020204" pitchFamily="34" charset="0"/>
              </a:rPr>
              <a:t>', 24, 'Indore', 10000.00 </a:t>
            </a:r>
            <a:r>
              <a:rPr lang="en-GB" sz="1800" dirty="0" smtClean="0">
                <a:latin typeface="Lucida Sans" panose="020B0602030504020204" pitchFamily="34" charset="0"/>
              </a:rPr>
              <a:t>);</a:t>
            </a:r>
          </a:p>
          <a:p>
            <a:pPr marL="0" indent="0">
              <a:buNone/>
            </a:pPr>
            <a:r>
              <a:rPr lang="en-GB" sz="1800" dirty="0">
                <a:latin typeface="Lucida Sans" panose="020B0602030504020204" pitchFamily="34" charset="0"/>
              </a:rPr>
              <a:t>All the above statements would produce the following records in the CUSTOMERS table as shown below. </a:t>
            </a:r>
            <a:endParaRPr lang="en-GB" sz="1800" dirty="0" smtClean="0">
              <a:latin typeface="Lucida Sans" panose="020B0602030504020204" pitchFamily="34" charset="0"/>
            </a:endParaRPr>
          </a:p>
          <a:p>
            <a:pPr marL="0" indent="0">
              <a:buNone/>
            </a:pPr>
            <a:r>
              <a:rPr lang="en-GB" sz="1800" dirty="0">
                <a:latin typeface="Lucida Sans" panose="020B0602030504020204" pitchFamily="34" charset="0"/>
              </a:rPr>
              <a:t> </a:t>
            </a:r>
            <a:r>
              <a:rPr lang="en-GB" sz="1800" dirty="0" smtClean="0">
                <a:latin typeface="Lucida Sans" panose="020B0602030504020204" pitchFamily="34" charset="0"/>
              </a:rPr>
              <a:t>                   SELECT </a:t>
            </a:r>
            <a:r>
              <a:rPr lang="en-GB" sz="1800" dirty="0">
                <a:latin typeface="Lucida Sans" panose="020B0602030504020204" pitchFamily="34" charset="0"/>
              </a:rPr>
              <a:t>* FROM </a:t>
            </a:r>
            <a:r>
              <a:rPr lang="en-GB" sz="1800" dirty="0" smtClean="0">
                <a:latin typeface="Lucida Sans" panose="020B0602030504020204" pitchFamily="34" charset="0"/>
              </a:rPr>
              <a:t>CUSTOMERS;</a:t>
            </a:r>
          </a:p>
          <a:p>
            <a:pPr marL="0" indent="0">
              <a:buNone/>
            </a:pPr>
            <a:endParaRPr lang="en-GB" sz="1800" dirty="0" smtClean="0">
              <a:latin typeface="Lucida Sans" panose="020B0602030504020204" pitchFamily="34" charset="0"/>
            </a:endParaRPr>
          </a:p>
          <a:p>
            <a:pPr marL="0" indent="0">
              <a:buNone/>
            </a:pPr>
            <a:endParaRPr lang="en-IN" sz="1800" dirty="0">
              <a:latin typeface="Lucida Sans" panose="020B0602030504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042" y="4134118"/>
            <a:ext cx="7868991" cy="2614411"/>
          </a:xfrm>
          <a:prstGeom prst="rect">
            <a:avLst/>
          </a:prstGeom>
        </p:spPr>
      </p:pic>
    </p:spTree>
    <p:extLst>
      <p:ext uri="{BB962C8B-B14F-4D97-AF65-F5344CB8AC3E}">
        <p14:creationId xmlns:p14="http://schemas.microsoft.com/office/powerpoint/2010/main" val="30126981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2" y="-162908"/>
            <a:ext cx="11147738" cy="884126"/>
          </a:xfrm>
        </p:spPr>
        <p:txBody>
          <a:bodyPr/>
          <a:lstStyle/>
          <a:p>
            <a:r>
              <a:rPr lang="en-IN" sz="2400" b="1" dirty="0" smtClean="0">
                <a:solidFill>
                  <a:srgbClr val="C00000"/>
                </a:solidFill>
                <a:latin typeface="Lucida Sans" panose="020B0602030504020204" pitchFamily="34" charset="0"/>
              </a:rPr>
              <a:t>4.UPDATE Command</a:t>
            </a:r>
            <a:r>
              <a:rPr lang="en-IN" dirty="0" smtClean="0"/>
              <a:t>:</a:t>
            </a:r>
            <a:endParaRPr lang="en-IN" dirty="0"/>
          </a:p>
        </p:txBody>
      </p:sp>
      <p:sp>
        <p:nvSpPr>
          <p:cNvPr id="3" name="Content Placeholder 2"/>
          <p:cNvSpPr>
            <a:spLocks noGrp="1"/>
          </p:cNvSpPr>
          <p:nvPr>
            <p:ph idx="1"/>
          </p:nvPr>
        </p:nvSpPr>
        <p:spPr>
          <a:xfrm>
            <a:off x="90152" y="489396"/>
            <a:ext cx="11688650" cy="6465195"/>
          </a:xfrm>
        </p:spPr>
        <p:txBody>
          <a:bodyPr>
            <a:normAutofit fontScale="85000" lnSpcReduction="10000"/>
          </a:bodyPr>
          <a:lstStyle/>
          <a:p>
            <a:pPr algn="just">
              <a:lnSpc>
                <a:spcPct val="150000"/>
              </a:lnSpc>
            </a:pPr>
            <a:r>
              <a:rPr lang="en-GB" sz="2100" dirty="0">
                <a:latin typeface="Lucida Sans" panose="020B0602030504020204" pitchFamily="34" charset="0"/>
              </a:rPr>
              <a:t>The SQL </a:t>
            </a:r>
            <a:r>
              <a:rPr lang="en-GB" sz="2100" b="1" dirty="0">
                <a:solidFill>
                  <a:srgbClr val="C00000"/>
                </a:solidFill>
                <a:latin typeface="Lucida Sans" panose="020B0602030504020204" pitchFamily="34" charset="0"/>
              </a:rPr>
              <a:t>UPDATE</a:t>
            </a:r>
            <a:r>
              <a:rPr lang="en-GB" sz="2100" dirty="0">
                <a:latin typeface="Lucida Sans" panose="020B0602030504020204" pitchFamily="34" charset="0"/>
              </a:rPr>
              <a:t> Query is used to modify the existing records in a table. You can use the WHERE clause with the UPDATE query to update the selected rows, otherwise all the rows would be </a:t>
            </a:r>
            <a:r>
              <a:rPr lang="en-GB" sz="2100" dirty="0" smtClean="0">
                <a:latin typeface="Lucida Sans" panose="020B0602030504020204" pitchFamily="34" charset="0"/>
              </a:rPr>
              <a:t>affected.</a:t>
            </a:r>
          </a:p>
          <a:p>
            <a:pPr algn="just">
              <a:lnSpc>
                <a:spcPct val="150000"/>
              </a:lnSpc>
            </a:pPr>
            <a:r>
              <a:rPr lang="en-GB" sz="2100" b="1" dirty="0" smtClean="0">
                <a:solidFill>
                  <a:schemeClr val="accent6">
                    <a:lumMod val="50000"/>
                  </a:schemeClr>
                </a:solidFill>
                <a:latin typeface="Lucida Sans" panose="020B0602030504020204" pitchFamily="34" charset="0"/>
              </a:rPr>
              <a:t>Syntax</a:t>
            </a:r>
            <a:r>
              <a:rPr lang="en-GB" sz="2100" dirty="0">
                <a:latin typeface="Lucida Sans" panose="020B0602030504020204" pitchFamily="34" charset="0"/>
              </a:rPr>
              <a:t>:  The basic syntax of the UPDATE query with a WHERE clause is as follows −</a:t>
            </a:r>
          </a:p>
          <a:p>
            <a:pPr marL="0" indent="0">
              <a:lnSpc>
                <a:spcPct val="150000"/>
              </a:lnSpc>
              <a:buNone/>
            </a:pPr>
            <a:r>
              <a:rPr lang="en-GB" sz="2100" dirty="0" smtClean="0">
                <a:latin typeface="Lucida Sans" panose="020B0602030504020204" pitchFamily="34" charset="0"/>
              </a:rPr>
              <a:t>		</a:t>
            </a:r>
            <a:r>
              <a:rPr lang="en-GB" sz="2100" b="1" dirty="0" smtClean="0">
                <a:solidFill>
                  <a:srgbClr val="0070C0"/>
                </a:solidFill>
                <a:latin typeface="Lucida Sans" panose="020B0602030504020204" pitchFamily="34" charset="0"/>
              </a:rPr>
              <a:t>UPDATE </a:t>
            </a:r>
            <a:r>
              <a:rPr lang="en-GB" sz="2100" b="1" dirty="0" err="1" smtClean="0">
                <a:solidFill>
                  <a:srgbClr val="0070C0"/>
                </a:solidFill>
                <a:latin typeface="Lucida Sans" panose="020B0602030504020204" pitchFamily="34" charset="0"/>
              </a:rPr>
              <a:t>table_name</a:t>
            </a:r>
            <a:endParaRPr lang="en-GB" sz="2100" b="1" dirty="0">
              <a:solidFill>
                <a:srgbClr val="0070C0"/>
              </a:solidFill>
              <a:latin typeface="Lucida Sans" panose="020B0602030504020204" pitchFamily="34" charset="0"/>
            </a:endParaRPr>
          </a:p>
          <a:p>
            <a:pPr marL="0" indent="0">
              <a:lnSpc>
                <a:spcPct val="150000"/>
              </a:lnSpc>
              <a:buNone/>
            </a:pPr>
            <a:r>
              <a:rPr lang="en-GB" sz="2100" b="1" dirty="0" smtClean="0">
                <a:solidFill>
                  <a:srgbClr val="0070C0"/>
                </a:solidFill>
                <a:latin typeface="Lucida Sans" panose="020B0602030504020204" pitchFamily="34" charset="0"/>
              </a:rPr>
              <a:t>		SET </a:t>
            </a:r>
            <a:r>
              <a:rPr lang="en-GB" sz="2100" b="1" dirty="0">
                <a:solidFill>
                  <a:srgbClr val="0070C0"/>
                </a:solidFill>
                <a:latin typeface="Lucida Sans" panose="020B0602030504020204" pitchFamily="34" charset="0"/>
              </a:rPr>
              <a:t>column1 = value1, column2 = value2...., </a:t>
            </a:r>
            <a:r>
              <a:rPr lang="en-GB" sz="2100" b="1" dirty="0" err="1">
                <a:solidFill>
                  <a:srgbClr val="0070C0"/>
                </a:solidFill>
                <a:latin typeface="Lucida Sans" panose="020B0602030504020204" pitchFamily="34" charset="0"/>
              </a:rPr>
              <a:t>columnN</a:t>
            </a:r>
            <a:r>
              <a:rPr lang="en-GB" sz="2100" b="1" dirty="0">
                <a:solidFill>
                  <a:srgbClr val="0070C0"/>
                </a:solidFill>
                <a:latin typeface="Lucida Sans" panose="020B0602030504020204" pitchFamily="34" charset="0"/>
              </a:rPr>
              <a:t> = </a:t>
            </a:r>
            <a:r>
              <a:rPr lang="en-GB" sz="2100" b="1" dirty="0" err="1">
                <a:solidFill>
                  <a:srgbClr val="0070C0"/>
                </a:solidFill>
                <a:latin typeface="Lucida Sans" panose="020B0602030504020204" pitchFamily="34" charset="0"/>
              </a:rPr>
              <a:t>valueN</a:t>
            </a:r>
            <a:endParaRPr lang="en-GB" sz="2100" b="1" dirty="0">
              <a:solidFill>
                <a:srgbClr val="0070C0"/>
              </a:solidFill>
              <a:latin typeface="Lucida Sans" panose="020B0602030504020204" pitchFamily="34" charset="0"/>
            </a:endParaRPr>
          </a:p>
          <a:p>
            <a:pPr marL="0" indent="0">
              <a:lnSpc>
                <a:spcPct val="150000"/>
              </a:lnSpc>
              <a:buNone/>
            </a:pPr>
            <a:r>
              <a:rPr lang="en-GB" sz="2100" b="1" dirty="0" smtClean="0">
                <a:solidFill>
                  <a:srgbClr val="0070C0"/>
                </a:solidFill>
                <a:latin typeface="Lucida Sans" panose="020B0602030504020204" pitchFamily="34" charset="0"/>
              </a:rPr>
              <a:t>		WHERE </a:t>
            </a:r>
            <a:r>
              <a:rPr lang="en-GB" sz="2100" b="1" dirty="0">
                <a:solidFill>
                  <a:srgbClr val="0070C0"/>
                </a:solidFill>
                <a:latin typeface="Lucida Sans" panose="020B0602030504020204" pitchFamily="34" charset="0"/>
              </a:rPr>
              <a:t>[condition];</a:t>
            </a:r>
          </a:p>
          <a:p>
            <a:pPr algn="just">
              <a:lnSpc>
                <a:spcPct val="150000"/>
              </a:lnSpc>
            </a:pPr>
            <a:r>
              <a:rPr lang="en-GB" sz="2100" dirty="0">
                <a:latin typeface="Lucida Sans" panose="020B0602030504020204" pitchFamily="34" charset="0"/>
              </a:rPr>
              <a:t>You can combine N number of conditions using the AND or the OR operators</a:t>
            </a:r>
            <a:r>
              <a:rPr lang="en-GB" sz="2100" dirty="0" smtClean="0">
                <a:latin typeface="Lucida Sans" panose="020B0602030504020204" pitchFamily="34" charset="0"/>
              </a:rPr>
              <a:t>.</a:t>
            </a:r>
          </a:p>
          <a:p>
            <a:pPr algn="just">
              <a:lnSpc>
                <a:spcPct val="150000"/>
              </a:lnSpc>
            </a:pPr>
            <a:r>
              <a:rPr lang="en-IN" sz="2100" b="1" dirty="0" smtClean="0">
                <a:solidFill>
                  <a:schemeClr val="accent6">
                    <a:lumMod val="50000"/>
                  </a:schemeClr>
                </a:solidFill>
                <a:latin typeface="Lucida Sans" panose="020B0602030504020204" pitchFamily="34" charset="0"/>
              </a:rPr>
              <a:t>Example</a:t>
            </a:r>
            <a:r>
              <a:rPr lang="en-IN" sz="2100" dirty="0" smtClean="0">
                <a:latin typeface="Lucida Sans" panose="020B0602030504020204" pitchFamily="34" charset="0"/>
              </a:rPr>
              <a:t>:</a:t>
            </a:r>
            <a:r>
              <a:rPr lang="en-GB" sz="2100" dirty="0">
                <a:latin typeface="Lucida Sans" panose="020B0602030504020204" pitchFamily="34" charset="0"/>
              </a:rPr>
              <a:t>The following query will update the ADDRESS for a customer whose ID number is </a:t>
            </a:r>
            <a:endParaRPr lang="en-GB" sz="2100" dirty="0" smtClean="0">
              <a:latin typeface="Lucida Sans" panose="020B0602030504020204" pitchFamily="34" charset="0"/>
            </a:endParaRPr>
          </a:p>
          <a:p>
            <a:pPr marL="0" indent="0" algn="just">
              <a:lnSpc>
                <a:spcPct val="150000"/>
              </a:lnSpc>
              <a:buNone/>
            </a:pPr>
            <a:r>
              <a:rPr lang="en-GB" sz="2100" dirty="0" smtClean="0">
                <a:latin typeface="Lucida Sans" panose="020B0602030504020204" pitchFamily="34" charset="0"/>
              </a:rPr>
              <a:t>                  6 </a:t>
            </a:r>
            <a:r>
              <a:rPr lang="en-GB" sz="2100" dirty="0">
                <a:latin typeface="Lucida Sans" panose="020B0602030504020204" pitchFamily="34" charset="0"/>
              </a:rPr>
              <a:t>in the table.</a:t>
            </a:r>
          </a:p>
          <a:p>
            <a:pPr marL="0" indent="0" algn="just">
              <a:lnSpc>
                <a:spcPct val="150000"/>
              </a:lnSpc>
              <a:buNone/>
            </a:pPr>
            <a:r>
              <a:rPr lang="en-GB" sz="2100" dirty="0" smtClean="0">
                <a:latin typeface="Lucida Sans" panose="020B0602030504020204" pitchFamily="34" charset="0"/>
              </a:rPr>
              <a:t>		</a:t>
            </a:r>
            <a:r>
              <a:rPr lang="en-GB" sz="2100" b="1" dirty="0" smtClean="0">
                <a:solidFill>
                  <a:schemeClr val="accent4">
                    <a:lumMod val="50000"/>
                  </a:schemeClr>
                </a:solidFill>
                <a:latin typeface="Lucida Sans" panose="020B0602030504020204" pitchFamily="34" charset="0"/>
              </a:rPr>
              <a:t>UPDATE </a:t>
            </a:r>
            <a:r>
              <a:rPr lang="en-GB" sz="2100" b="1" dirty="0">
                <a:solidFill>
                  <a:schemeClr val="accent4">
                    <a:lumMod val="50000"/>
                  </a:schemeClr>
                </a:solidFill>
                <a:latin typeface="Lucida Sans" panose="020B0602030504020204" pitchFamily="34" charset="0"/>
              </a:rPr>
              <a:t>CUSTOMERS</a:t>
            </a:r>
          </a:p>
          <a:p>
            <a:pPr marL="0" indent="0" algn="just">
              <a:lnSpc>
                <a:spcPct val="150000"/>
              </a:lnSpc>
              <a:buNone/>
            </a:pPr>
            <a:r>
              <a:rPr lang="en-GB" sz="2100" b="1" dirty="0" smtClean="0">
                <a:solidFill>
                  <a:schemeClr val="accent4">
                    <a:lumMod val="50000"/>
                  </a:schemeClr>
                </a:solidFill>
                <a:latin typeface="Lucida Sans" panose="020B0602030504020204" pitchFamily="34" charset="0"/>
              </a:rPr>
              <a:t>		SET </a:t>
            </a:r>
            <a:r>
              <a:rPr lang="en-GB" sz="2100" b="1" dirty="0">
                <a:solidFill>
                  <a:schemeClr val="accent4">
                    <a:lumMod val="50000"/>
                  </a:schemeClr>
                </a:solidFill>
                <a:latin typeface="Lucida Sans" panose="020B0602030504020204" pitchFamily="34" charset="0"/>
              </a:rPr>
              <a:t>ADDRESS = 'Pune'</a:t>
            </a:r>
          </a:p>
          <a:p>
            <a:pPr marL="0" indent="0" algn="just">
              <a:lnSpc>
                <a:spcPct val="150000"/>
              </a:lnSpc>
              <a:buNone/>
            </a:pPr>
            <a:r>
              <a:rPr lang="en-GB" sz="2100" b="1" dirty="0" smtClean="0">
                <a:solidFill>
                  <a:schemeClr val="accent4">
                    <a:lumMod val="50000"/>
                  </a:schemeClr>
                </a:solidFill>
                <a:latin typeface="Lucida Sans" panose="020B0602030504020204" pitchFamily="34" charset="0"/>
              </a:rPr>
              <a:t>		WHERE </a:t>
            </a:r>
            <a:r>
              <a:rPr lang="en-GB" sz="2100" b="1" dirty="0">
                <a:solidFill>
                  <a:schemeClr val="accent4">
                    <a:lumMod val="50000"/>
                  </a:schemeClr>
                </a:solidFill>
                <a:latin typeface="Lucida Sans" panose="020B0602030504020204" pitchFamily="34" charset="0"/>
              </a:rPr>
              <a:t>ID = 6;</a:t>
            </a:r>
            <a:endParaRPr lang="en-IN" sz="2100" b="1" dirty="0" smtClean="0">
              <a:solidFill>
                <a:schemeClr val="accent4">
                  <a:lumMod val="50000"/>
                </a:schemeClr>
              </a:solidFill>
              <a:latin typeface="Lucida Sans" panose="020B0602030504020204" pitchFamily="34" charset="0"/>
            </a:endParaRPr>
          </a:p>
          <a:p>
            <a:pPr marL="0" indent="0" algn="just">
              <a:lnSpc>
                <a:spcPct val="150000"/>
              </a:lnSpc>
              <a:buNone/>
            </a:pPr>
            <a:r>
              <a:rPr lang="en-IN" sz="2000" dirty="0">
                <a:latin typeface="Lucida Sans" panose="020B0602030504020204" pitchFamily="34" charset="0"/>
              </a:rPr>
              <a:t> </a:t>
            </a:r>
            <a:r>
              <a:rPr lang="en-IN" sz="2000" dirty="0" smtClean="0">
                <a:latin typeface="Lucida Sans" panose="020B0602030504020204" pitchFamily="34" charset="0"/>
              </a:rPr>
              <a:t>                      </a:t>
            </a:r>
          </a:p>
          <a:p>
            <a:pPr marL="0" indent="0" algn="just">
              <a:buNone/>
            </a:pPr>
            <a:endParaRPr lang="en-IN" sz="2000" dirty="0">
              <a:latin typeface="Lucida Sans" panose="020B0602030504020204" pitchFamily="34" charset="0"/>
            </a:endParaRPr>
          </a:p>
        </p:txBody>
      </p:sp>
    </p:spTree>
    <p:extLst>
      <p:ext uri="{BB962C8B-B14F-4D97-AF65-F5344CB8AC3E}">
        <p14:creationId xmlns:p14="http://schemas.microsoft.com/office/powerpoint/2010/main" val="15141425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656823"/>
            <a:ext cx="11186375" cy="1906073"/>
          </a:xfrm>
        </p:spPr>
        <p:txBody>
          <a:bodyPr/>
          <a:lstStyle/>
          <a:p>
            <a:r>
              <a:rPr lang="en-IN" sz="2800" b="1" dirty="0" smtClean="0">
                <a:solidFill>
                  <a:srgbClr val="C00000"/>
                </a:solidFill>
                <a:latin typeface="Lucida Sans" panose="020B0602030504020204" pitchFamily="34" charset="0"/>
              </a:rPr>
              <a:t>6. ALTER Command</a:t>
            </a:r>
            <a:r>
              <a:rPr lang="en-IN" dirty="0" smtClean="0"/>
              <a:t>:</a:t>
            </a:r>
            <a:endParaRPr lang="en-IN" dirty="0"/>
          </a:p>
        </p:txBody>
      </p:sp>
      <p:sp>
        <p:nvSpPr>
          <p:cNvPr id="3" name="Content Placeholder 2"/>
          <p:cNvSpPr>
            <a:spLocks noGrp="1"/>
          </p:cNvSpPr>
          <p:nvPr>
            <p:ph idx="1"/>
          </p:nvPr>
        </p:nvSpPr>
        <p:spPr>
          <a:xfrm>
            <a:off x="167426" y="643945"/>
            <a:ext cx="11900078" cy="6001554"/>
          </a:xfrm>
        </p:spPr>
        <p:txBody>
          <a:bodyPr>
            <a:normAutofit fontScale="92500" lnSpcReduction="10000"/>
          </a:bodyPr>
          <a:lstStyle/>
          <a:p>
            <a:pPr algn="just"/>
            <a:r>
              <a:rPr lang="en-GB" sz="2000" dirty="0">
                <a:latin typeface="Lucida Sans" panose="020B0602030504020204" pitchFamily="34" charset="0"/>
              </a:rPr>
              <a:t>The SQL </a:t>
            </a:r>
            <a:r>
              <a:rPr lang="en-GB" sz="2000" b="1" dirty="0">
                <a:solidFill>
                  <a:srgbClr val="C00000"/>
                </a:solidFill>
                <a:latin typeface="Lucida Sans" panose="020B0602030504020204" pitchFamily="34" charset="0"/>
              </a:rPr>
              <a:t>ALTER TABLE </a:t>
            </a:r>
            <a:r>
              <a:rPr lang="en-GB" sz="2000" dirty="0">
                <a:latin typeface="Lucida Sans" panose="020B0602030504020204" pitchFamily="34" charset="0"/>
              </a:rPr>
              <a:t>command is used to add, delete or modify columns in an existing table. </a:t>
            </a:r>
            <a:endParaRPr lang="en-GB" sz="2000" dirty="0" smtClean="0">
              <a:latin typeface="Lucida Sans" panose="020B0602030504020204" pitchFamily="34" charset="0"/>
            </a:endParaRPr>
          </a:p>
          <a:p>
            <a:pPr algn="just"/>
            <a:r>
              <a:rPr lang="en-GB" sz="2000" dirty="0" smtClean="0">
                <a:latin typeface="Lucida Sans" panose="020B0602030504020204" pitchFamily="34" charset="0"/>
              </a:rPr>
              <a:t>You </a:t>
            </a:r>
            <a:r>
              <a:rPr lang="en-GB" sz="2000" dirty="0">
                <a:latin typeface="Lucida Sans" panose="020B0602030504020204" pitchFamily="34" charset="0"/>
              </a:rPr>
              <a:t>should also use the </a:t>
            </a:r>
            <a:r>
              <a:rPr lang="en-GB" sz="2000" b="1" dirty="0">
                <a:solidFill>
                  <a:srgbClr val="C00000"/>
                </a:solidFill>
                <a:latin typeface="Lucida Sans" panose="020B0602030504020204" pitchFamily="34" charset="0"/>
              </a:rPr>
              <a:t>ALTER TABLE </a:t>
            </a:r>
            <a:r>
              <a:rPr lang="en-GB" sz="2000" dirty="0">
                <a:latin typeface="Lucida Sans" panose="020B0602030504020204" pitchFamily="34" charset="0"/>
              </a:rPr>
              <a:t>command to add and drop various constraints on an existing table</a:t>
            </a:r>
            <a:r>
              <a:rPr lang="en-GB" sz="2000" dirty="0" smtClean="0">
                <a:latin typeface="Lucida Sans" panose="020B0602030504020204" pitchFamily="34" charset="0"/>
              </a:rPr>
              <a:t>.</a:t>
            </a:r>
          </a:p>
          <a:p>
            <a:pPr algn="just"/>
            <a:r>
              <a:rPr lang="en-GB" sz="2000" b="1" dirty="0" smtClean="0">
                <a:solidFill>
                  <a:srgbClr val="FF0000"/>
                </a:solidFill>
                <a:latin typeface="Lucida Sans" panose="020B0602030504020204" pitchFamily="34" charset="0"/>
              </a:rPr>
              <a:t>Syntax</a:t>
            </a:r>
            <a:r>
              <a:rPr lang="en-GB" sz="2000" b="1" dirty="0">
                <a:solidFill>
                  <a:schemeClr val="accent6">
                    <a:lumMod val="50000"/>
                  </a:schemeClr>
                </a:solidFill>
                <a:latin typeface="Lucida Sans" panose="020B0602030504020204" pitchFamily="34" charset="0"/>
              </a:rPr>
              <a:t>: </a:t>
            </a:r>
            <a:r>
              <a:rPr lang="en-GB" sz="2000" b="1" dirty="0">
                <a:solidFill>
                  <a:srgbClr val="7030A0"/>
                </a:solidFill>
                <a:latin typeface="Lucida Sans" panose="020B0602030504020204" pitchFamily="34" charset="0"/>
              </a:rPr>
              <a:t>The basic syntax of an ALTER TABLE command to add a New Column in an existing </a:t>
            </a:r>
            <a:r>
              <a:rPr lang="en-GB" sz="2000" b="1" dirty="0" smtClean="0">
                <a:solidFill>
                  <a:srgbClr val="7030A0"/>
                </a:solidFill>
                <a:latin typeface="Lucida Sans" panose="020B0602030504020204" pitchFamily="34" charset="0"/>
              </a:rPr>
              <a:t>  </a:t>
            </a:r>
          </a:p>
          <a:p>
            <a:pPr marL="0" indent="0" algn="just">
              <a:buNone/>
            </a:pPr>
            <a:r>
              <a:rPr lang="en-GB" sz="2000" b="1" dirty="0" smtClean="0">
                <a:solidFill>
                  <a:srgbClr val="7030A0"/>
                </a:solidFill>
                <a:latin typeface="Lucida Sans" panose="020B0602030504020204" pitchFamily="34" charset="0"/>
              </a:rPr>
              <a:t>                table </a:t>
            </a:r>
            <a:r>
              <a:rPr lang="en-GB" sz="2000" b="1" dirty="0">
                <a:solidFill>
                  <a:srgbClr val="7030A0"/>
                </a:solidFill>
                <a:latin typeface="Lucida Sans" panose="020B0602030504020204" pitchFamily="34" charset="0"/>
              </a:rPr>
              <a:t>is </a:t>
            </a:r>
            <a:r>
              <a:rPr lang="en-GB" sz="2000" b="1" dirty="0" smtClean="0">
                <a:solidFill>
                  <a:srgbClr val="7030A0"/>
                </a:solidFill>
                <a:latin typeface="Lucida Sans" panose="020B0602030504020204" pitchFamily="34" charset="0"/>
              </a:rPr>
              <a:t>as follows</a:t>
            </a:r>
            <a:r>
              <a:rPr lang="en-GB" sz="2000" b="1" dirty="0">
                <a:solidFill>
                  <a:srgbClr val="7030A0"/>
                </a:solidFill>
                <a:latin typeface="Lucida Sans" panose="020B0602030504020204" pitchFamily="34" charset="0"/>
              </a:rPr>
              <a:t>.</a:t>
            </a:r>
          </a:p>
          <a:p>
            <a:pPr marL="0" indent="0" algn="just">
              <a:buNone/>
            </a:pPr>
            <a:r>
              <a:rPr lang="en-GB" sz="2000" b="1" dirty="0" smtClean="0">
                <a:solidFill>
                  <a:schemeClr val="accent6">
                    <a:lumMod val="50000"/>
                  </a:schemeClr>
                </a:solidFill>
                <a:latin typeface="Lucida Sans" panose="020B0602030504020204" pitchFamily="34" charset="0"/>
              </a:rPr>
              <a:t>                </a:t>
            </a:r>
            <a:r>
              <a:rPr lang="en-GB" sz="2000" b="1" dirty="0" smtClean="0">
                <a:solidFill>
                  <a:schemeClr val="accent4">
                    <a:lumMod val="50000"/>
                  </a:schemeClr>
                </a:solidFill>
                <a:latin typeface="Lucida Sans" panose="020B0602030504020204" pitchFamily="34" charset="0"/>
              </a:rPr>
              <a:t>ALTER </a:t>
            </a:r>
            <a:r>
              <a:rPr lang="en-GB" sz="2000" b="1" dirty="0">
                <a:solidFill>
                  <a:schemeClr val="accent4">
                    <a:lumMod val="50000"/>
                  </a:schemeClr>
                </a:solidFill>
                <a:latin typeface="Lucida Sans" panose="020B0602030504020204" pitchFamily="34" charset="0"/>
              </a:rPr>
              <a:t>TABLE </a:t>
            </a:r>
            <a:r>
              <a:rPr lang="en-GB" sz="2000" b="1" dirty="0" err="1">
                <a:solidFill>
                  <a:schemeClr val="accent4">
                    <a:lumMod val="50000"/>
                  </a:schemeClr>
                </a:solidFill>
                <a:latin typeface="Lucida Sans" panose="020B0602030504020204" pitchFamily="34" charset="0"/>
              </a:rPr>
              <a:t>table_name</a:t>
            </a:r>
            <a:r>
              <a:rPr lang="en-GB" sz="2000" b="1" dirty="0">
                <a:solidFill>
                  <a:schemeClr val="accent4">
                    <a:lumMod val="50000"/>
                  </a:schemeClr>
                </a:solidFill>
                <a:latin typeface="Lucida Sans" panose="020B0602030504020204" pitchFamily="34" charset="0"/>
              </a:rPr>
              <a:t> ADD </a:t>
            </a:r>
            <a:r>
              <a:rPr lang="en-GB" sz="2000" b="1" dirty="0" err="1">
                <a:solidFill>
                  <a:schemeClr val="accent4">
                    <a:lumMod val="50000"/>
                  </a:schemeClr>
                </a:solidFill>
                <a:latin typeface="Lucida Sans" panose="020B0602030504020204" pitchFamily="34" charset="0"/>
              </a:rPr>
              <a:t>column_name</a:t>
            </a:r>
            <a:r>
              <a:rPr lang="en-GB" sz="2000" b="1" dirty="0">
                <a:solidFill>
                  <a:schemeClr val="accent4">
                    <a:lumMod val="50000"/>
                  </a:schemeClr>
                </a:solidFill>
                <a:latin typeface="Lucida Sans" panose="020B0602030504020204" pitchFamily="34" charset="0"/>
              </a:rPr>
              <a:t> </a:t>
            </a:r>
            <a:r>
              <a:rPr lang="en-GB" sz="2000" b="1" dirty="0" err="1">
                <a:solidFill>
                  <a:schemeClr val="accent4">
                    <a:lumMod val="50000"/>
                  </a:schemeClr>
                </a:solidFill>
                <a:latin typeface="Lucida Sans" panose="020B0602030504020204" pitchFamily="34" charset="0"/>
              </a:rPr>
              <a:t>datatype</a:t>
            </a:r>
            <a:r>
              <a:rPr lang="en-GB" sz="2000" b="1" dirty="0">
                <a:solidFill>
                  <a:schemeClr val="accent4">
                    <a:lumMod val="50000"/>
                  </a:schemeClr>
                </a:solidFill>
                <a:latin typeface="Lucida Sans" panose="020B0602030504020204" pitchFamily="34" charset="0"/>
              </a:rPr>
              <a:t>;</a:t>
            </a:r>
          </a:p>
          <a:p>
            <a:pPr algn="just"/>
            <a:r>
              <a:rPr lang="en-GB" sz="2000" b="1" dirty="0">
                <a:solidFill>
                  <a:srgbClr val="7030A0"/>
                </a:solidFill>
                <a:latin typeface="Lucida Sans" panose="020B0602030504020204" pitchFamily="34" charset="0"/>
              </a:rPr>
              <a:t>The basic syntax of an ALTER TABLE command to DROP COLUMN in an existing table is as follows</a:t>
            </a:r>
            <a:r>
              <a:rPr lang="en-GB" sz="2000" b="1" dirty="0">
                <a:solidFill>
                  <a:schemeClr val="accent6">
                    <a:lumMod val="50000"/>
                  </a:schemeClr>
                </a:solidFill>
                <a:latin typeface="Lucida Sans" panose="020B0602030504020204" pitchFamily="34" charset="0"/>
              </a:rPr>
              <a:t>.</a:t>
            </a:r>
          </a:p>
          <a:p>
            <a:pPr marL="0" indent="0" algn="just">
              <a:buNone/>
            </a:pPr>
            <a:r>
              <a:rPr lang="en-GB" sz="2000" b="1" dirty="0" smtClean="0">
                <a:solidFill>
                  <a:schemeClr val="accent6">
                    <a:lumMod val="50000"/>
                  </a:schemeClr>
                </a:solidFill>
                <a:latin typeface="Lucida Sans" panose="020B0602030504020204" pitchFamily="34" charset="0"/>
              </a:rPr>
              <a:t>               </a:t>
            </a:r>
            <a:r>
              <a:rPr lang="en-GB" sz="2000" b="1" dirty="0" smtClean="0">
                <a:solidFill>
                  <a:schemeClr val="accent4">
                    <a:lumMod val="50000"/>
                  </a:schemeClr>
                </a:solidFill>
                <a:latin typeface="Lucida Sans" panose="020B0602030504020204" pitchFamily="34" charset="0"/>
              </a:rPr>
              <a:t>ALTER </a:t>
            </a:r>
            <a:r>
              <a:rPr lang="en-GB" sz="2000" b="1" dirty="0">
                <a:solidFill>
                  <a:schemeClr val="accent4">
                    <a:lumMod val="50000"/>
                  </a:schemeClr>
                </a:solidFill>
                <a:latin typeface="Lucida Sans" panose="020B0602030504020204" pitchFamily="34" charset="0"/>
              </a:rPr>
              <a:t>TABLE </a:t>
            </a:r>
            <a:r>
              <a:rPr lang="en-GB" sz="2000" b="1" dirty="0" err="1">
                <a:solidFill>
                  <a:schemeClr val="accent4">
                    <a:lumMod val="50000"/>
                  </a:schemeClr>
                </a:solidFill>
                <a:latin typeface="Lucida Sans" panose="020B0602030504020204" pitchFamily="34" charset="0"/>
              </a:rPr>
              <a:t>table_name</a:t>
            </a:r>
            <a:r>
              <a:rPr lang="en-GB" sz="2000" b="1" dirty="0">
                <a:solidFill>
                  <a:schemeClr val="accent4">
                    <a:lumMod val="50000"/>
                  </a:schemeClr>
                </a:solidFill>
                <a:latin typeface="Lucida Sans" panose="020B0602030504020204" pitchFamily="34" charset="0"/>
              </a:rPr>
              <a:t> DROP COLUMN </a:t>
            </a:r>
            <a:r>
              <a:rPr lang="en-GB" sz="2000" b="1" dirty="0" err="1">
                <a:solidFill>
                  <a:schemeClr val="accent4">
                    <a:lumMod val="50000"/>
                  </a:schemeClr>
                </a:solidFill>
                <a:latin typeface="Lucida Sans" panose="020B0602030504020204" pitchFamily="34" charset="0"/>
              </a:rPr>
              <a:t>column_name</a:t>
            </a:r>
            <a:r>
              <a:rPr lang="en-GB" sz="2000" b="1" dirty="0">
                <a:solidFill>
                  <a:schemeClr val="accent4">
                    <a:lumMod val="50000"/>
                  </a:schemeClr>
                </a:solidFill>
                <a:latin typeface="Lucida Sans" panose="020B0602030504020204" pitchFamily="34" charset="0"/>
              </a:rPr>
              <a:t>;</a:t>
            </a:r>
          </a:p>
          <a:p>
            <a:pPr algn="just"/>
            <a:r>
              <a:rPr lang="en-GB" sz="2000" b="1" dirty="0">
                <a:solidFill>
                  <a:srgbClr val="7030A0"/>
                </a:solidFill>
                <a:latin typeface="Lucida Sans" panose="020B0602030504020204" pitchFamily="34" charset="0"/>
              </a:rPr>
              <a:t>The basic syntax of an ALTER TABLE command to change the DATA TYPE of a column in a table is as follows.</a:t>
            </a:r>
          </a:p>
          <a:p>
            <a:pPr marL="0" indent="0" algn="just">
              <a:buNone/>
            </a:pPr>
            <a:r>
              <a:rPr lang="en-GB" sz="2000" b="1" dirty="0" smtClean="0">
                <a:solidFill>
                  <a:schemeClr val="accent6">
                    <a:lumMod val="50000"/>
                  </a:schemeClr>
                </a:solidFill>
                <a:latin typeface="Lucida Sans" panose="020B0602030504020204" pitchFamily="34" charset="0"/>
              </a:rPr>
              <a:t>               </a:t>
            </a:r>
            <a:r>
              <a:rPr lang="en-GB" sz="2000" b="1" dirty="0" smtClean="0">
                <a:solidFill>
                  <a:schemeClr val="accent4">
                    <a:lumMod val="50000"/>
                  </a:schemeClr>
                </a:solidFill>
                <a:latin typeface="Lucida Sans" panose="020B0602030504020204" pitchFamily="34" charset="0"/>
              </a:rPr>
              <a:t>ALTER </a:t>
            </a:r>
            <a:r>
              <a:rPr lang="en-GB" sz="2000" b="1" dirty="0">
                <a:solidFill>
                  <a:schemeClr val="accent4">
                    <a:lumMod val="50000"/>
                  </a:schemeClr>
                </a:solidFill>
                <a:latin typeface="Lucida Sans" panose="020B0602030504020204" pitchFamily="34" charset="0"/>
              </a:rPr>
              <a:t>TABLE </a:t>
            </a:r>
            <a:r>
              <a:rPr lang="en-GB" sz="2000" b="1" dirty="0" err="1">
                <a:solidFill>
                  <a:schemeClr val="accent4">
                    <a:lumMod val="50000"/>
                  </a:schemeClr>
                </a:solidFill>
                <a:latin typeface="Lucida Sans" panose="020B0602030504020204" pitchFamily="34" charset="0"/>
              </a:rPr>
              <a:t>table_name</a:t>
            </a:r>
            <a:r>
              <a:rPr lang="en-GB" sz="2000" b="1" dirty="0">
                <a:solidFill>
                  <a:schemeClr val="accent4">
                    <a:lumMod val="50000"/>
                  </a:schemeClr>
                </a:solidFill>
                <a:latin typeface="Lucida Sans" panose="020B0602030504020204" pitchFamily="34" charset="0"/>
              </a:rPr>
              <a:t> MODIFY COLUMN </a:t>
            </a:r>
            <a:r>
              <a:rPr lang="en-GB" sz="2000" b="1" dirty="0" err="1">
                <a:solidFill>
                  <a:schemeClr val="accent4">
                    <a:lumMod val="50000"/>
                  </a:schemeClr>
                </a:solidFill>
                <a:latin typeface="Lucida Sans" panose="020B0602030504020204" pitchFamily="34" charset="0"/>
              </a:rPr>
              <a:t>column_name</a:t>
            </a:r>
            <a:r>
              <a:rPr lang="en-GB" sz="2000" b="1" dirty="0">
                <a:solidFill>
                  <a:schemeClr val="accent4">
                    <a:lumMod val="50000"/>
                  </a:schemeClr>
                </a:solidFill>
                <a:latin typeface="Lucida Sans" panose="020B0602030504020204" pitchFamily="34" charset="0"/>
              </a:rPr>
              <a:t> </a:t>
            </a:r>
            <a:r>
              <a:rPr lang="en-GB" sz="2000" b="1" dirty="0" err="1">
                <a:solidFill>
                  <a:schemeClr val="accent4">
                    <a:lumMod val="50000"/>
                  </a:schemeClr>
                </a:solidFill>
                <a:latin typeface="Lucida Sans" panose="020B0602030504020204" pitchFamily="34" charset="0"/>
              </a:rPr>
              <a:t>datatype</a:t>
            </a:r>
            <a:r>
              <a:rPr lang="en-GB" sz="2000" b="1" dirty="0">
                <a:solidFill>
                  <a:schemeClr val="accent4">
                    <a:lumMod val="50000"/>
                  </a:schemeClr>
                </a:solidFill>
                <a:latin typeface="Lucida Sans" panose="020B0602030504020204" pitchFamily="34" charset="0"/>
              </a:rPr>
              <a:t>;</a:t>
            </a:r>
          </a:p>
          <a:p>
            <a:pPr algn="just"/>
            <a:r>
              <a:rPr lang="en-GB" sz="2000" b="1" dirty="0">
                <a:solidFill>
                  <a:srgbClr val="7030A0"/>
                </a:solidFill>
                <a:latin typeface="Lucida Sans" panose="020B0602030504020204" pitchFamily="34" charset="0"/>
              </a:rPr>
              <a:t>The basic syntax of an ALTER TABLE command to add a NOT NULL constraint to a column in a table is as follows.</a:t>
            </a:r>
          </a:p>
          <a:p>
            <a:pPr marL="0" indent="0" algn="just">
              <a:buNone/>
            </a:pPr>
            <a:r>
              <a:rPr lang="en-GB" sz="2000" b="1" dirty="0" smtClean="0">
                <a:solidFill>
                  <a:schemeClr val="accent6">
                    <a:lumMod val="50000"/>
                  </a:schemeClr>
                </a:solidFill>
                <a:latin typeface="Lucida Sans" panose="020B0602030504020204" pitchFamily="34" charset="0"/>
              </a:rPr>
              <a:t>              </a:t>
            </a:r>
            <a:r>
              <a:rPr lang="en-GB" sz="2000" b="1" dirty="0" smtClean="0">
                <a:solidFill>
                  <a:schemeClr val="accent4">
                    <a:lumMod val="50000"/>
                  </a:schemeClr>
                </a:solidFill>
                <a:latin typeface="Lucida Sans" panose="020B0602030504020204" pitchFamily="34" charset="0"/>
              </a:rPr>
              <a:t>ALTER </a:t>
            </a:r>
            <a:r>
              <a:rPr lang="en-GB" sz="2000" b="1" dirty="0">
                <a:solidFill>
                  <a:schemeClr val="accent4">
                    <a:lumMod val="50000"/>
                  </a:schemeClr>
                </a:solidFill>
                <a:latin typeface="Lucida Sans" panose="020B0602030504020204" pitchFamily="34" charset="0"/>
              </a:rPr>
              <a:t>TABLE </a:t>
            </a:r>
            <a:r>
              <a:rPr lang="en-GB" sz="2000" b="1" dirty="0" err="1">
                <a:solidFill>
                  <a:schemeClr val="accent4">
                    <a:lumMod val="50000"/>
                  </a:schemeClr>
                </a:solidFill>
                <a:latin typeface="Lucida Sans" panose="020B0602030504020204" pitchFamily="34" charset="0"/>
              </a:rPr>
              <a:t>table_name</a:t>
            </a:r>
            <a:r>
              <a:rPr lang="en-GB" sz="2000" b="1" dirty="0">
                <a:solidFill>
                  <a:schemeClr val="accent4">
                    <a:lumMod val="50000"/>
                  </a:schemeClr>
                </a:solidFill>
                <a:latin typeface="Lucida Sans" panose="020B0602030504020204" pitchFamily="34" charset="0"/>
              </a:rPr>
              <a:t> MODIFY </a:t>
            </a:r>
            <a:r>
              <a:rPr lang="en-GB" sz="2000" b="1" dirty="0" err="1">
                <a:solidFill>
                  <a:schemeClr val="accent4">
                    <a:lumMod val="50000"/>
                  </a:schemeClr>
                </a:solidFill>
                <a:latin typeface="Lucida Sans" panose="020B0602030504020204" pitchFamily="34" charset="0"/>
              </a:rPr>
              <a:t>column_name</a:t>
            </a:r>
            <a:r>
              <a:rPr lang="en-GB" sz="2000" b="1" dirty="0">
                <a:solidFill>
                  <a:schemeClr val="accent4">
                    <a:lumMod val="50000"/>
                  </a:schemeClr>
                </a:solidFill>
                <a:latin typeface="Lucida Sans" panose="020B0602030504020204" pitchFamily="34" charset="0"/>
              </a:rPr>
              <a:t> </a:t>
            </a:r>
            <a:r>
              <a:rPr lang="en-GB" sz="2000" b="1" dirty="0" err="1">
                <a:solidFill>
                  <a:schemeClr val="accent4">
                    <a:lumMod val="50000"/>
                  </a:schemeClr>
                </a:solidFill>
                <a:latin typeface="Lucida Sans" panose="020B0602030504020204" pitchFamily="34" charset="0"/>
              </a:rPr>
              <a:t>datatype</a:t>
            </a:r>
            <a:r>
              <a:rPr lang="en-GB" sz="2000" b="1" dirty="0">
                <a:solidFill>
                  <a:schemeClr val="accent4">
                    <a:lumMod val="50000"/>
                  </a:schemeClr>
                </a:solidFill>
                <a:latin typeface="Lucida Sans" panose="020B0602030504020204" pitchFamily="34" charset="0"/>
              </a:rPr>
              <a:t> NOT NULL;</a:t>
            </a:r>
          </a:p>
          <a:p>
            <a:pPr algn="just"/>
            <a:r>
              <a:rPr lang="en-GB" sz="2000" b="1" dirty="0">
                <a:solidFill>
                  <a:srgbClr val="7030A0"/>
                </a:solidFill>
                <a:latin typeface="Lucida Sans" panose="020B0602030504020204" pitchFamily="34" charset="0"/>
              </a:rPr>
              <a:t>The basic syntax of ALTER TABLE to ADD UNIQUE CONSTRAINT to a table is as follows.</a:t>
            </a:r>
          </a:p>
          <a:p>
            <a:pPr marL="0" indent="0" algn="just">
              <a:buNone/>
            </a:pPr>
            <a:r>
              <a:rPr lang="en-GB" sz="2000" b="1" dirty="0" smtClean="0">
                <a:solidFill>
                  <a:schemeClr val="accent6">
                    <a:lumMod val="50000"/>
                  </a:schemeClr>
                </a:solidFill>
                <a:latin typeface="Lucida Sans" panose="020B0602030504020204" pitchFamily="34" charset="0"/>
              </a:rPr>
              <a:t>              </a:t>
            </a:r>
            <a:r>
              <a:rPr lang="en-GB" sz="2000" b="1" dirty="0" smtClean="0">
                <a:solidFill>
                  <a:schemeClr val="accent4">
                    <a:lumMod val="50000"/>
                  </a:schemeClr>
                </a:solidFill>
                <a:latin typeface="Lucida Sans" panose="020B0602030504020204" pitchFamily="34" charset="0"/>
              </a:rPr>
              <a:t>ALTER </a:t>
            </a:r>
            <a:r>
              <a:rPr lang="en-GB" sz="2000" b="1" dirty="0">
                <a:solidFill>
                  <a:schemeClr val="accent4">
                    <a:lumMod val="50000"/>
                  </a:schemeClr>
                </a:solidFill>
                <a:latin typeface="Lucida Sans" panose="020B0602030504020204" pitchFamily="34" charset="0"/>
              </a:rPr>
              <a:t>TABLE </a:t>
            </a:r>
            <a:r>
              <a:rPr lang="en-GB" sz="2000" b="1" dirty="0" err="1">
                <a:solidFill>
                  <a:schemeClr val="accent4">
                    <a:lumMod val="50000"/>
                  </a:schemeClr>
                </a:solidFill>
                <a:latin typeface="Lucida Sans" panose="020B0602030504020204" pitchFamily="34" charset="0"/>
              </a:rPr>
              <a:t>table_name</a:t>
            </a:r>
            <a:r>
              <a:rPr lang="en-GB" sz="2000" b="1" dirty="0">
                <a:solidFill>
                  <a:schemeClr val="accent4">
                    <a:lumMod val="50000"/>
                  </a:schemeClr>
                </a:solidFill>
                <a:latin typeface="Lucida Sans" panose="020B0602030504020204" pitchFamily="34" charset="0"/>
              </a:rPr>
              <a:t> </a:t>
            </a:r>
          </a:p>
          <a:p>
            <a:pPr marL="0" indent="0" algn="just">
              <a:buNone/>
            </a:pPr>
            <a:r>
              <a:rPr lang="en-GB" sz="2000" b="1" dirty="0" smtClean="0">
                <a:solidFill>
                  <a:schemeClr val="accent4">
                    <a:lumMod val="50000"/>
                  </a:schemeClr>
                </a:solidFill>
                <a:latin typeface="Lucida Sans" panose="020B0602030504020204" pitchFamily="34" charset="0"/>
              </a:rPr>
              <a:t>              ADD </a:t>
            </a:r>
            <a:r>
              <a:rPr lang="en-GB" sz="2000" b="1" dirty="0">
                <a:solidFill>
                  <a:schemeClr val="accent4">
                    <a:lumMod val="50000"/>
                  </a:schemeClr>
                </a:solidFill>
                <a:latin typeface="Lucida Sans" panose="020B0602030504020204" pitchFamily="34" charset="0"/>
              </a:rPr>
              <a:t>CONSTRAINT </a:t>
            </a:r>
            <a:r>
              <a:rPr lang="en-GB" sz="2000" b="1" dirty="0" err="1">
                <a:solidFill>
                  <a:schemeClr val="accent4">
                    <a:lumMod val="50000"/>
                  </a:schemeClr>
                </a:solidFill>
                <a:latin typeface="Lucida Sans" panose="020B0602030504020204" pitchFamily="34" charset="0"/>
              </a:rPr>
              <a:t>MyUniqueConstraint</a:t>
            </a:r>
            <a:r>
              <a:rPr lang="en-GB" sz="2000" b="1" dirty="0">
                <a:solidFill>
                  <a:schemeClr val="accent4">
                    <a:lumMod val="50000"/>
                  </a:schemeClr>
                </a:solidFill>
                <a:latin typeface="Lucida Sans" panose="020B0602030504020204" pitchFamily="34" charset="0"/>
              </a:rPr>
              <a:t> UNIQUE(column1, column2...);</a:t>
            </a:r>
            <a:endParaRPr lang="en-IN" sz="2000" b="1" dirty="0">
              <a:solidFill>
                <a:schemeClr val="accent4">
                  <a:lumMod val="50000"/>
                </a:schemeClr>
              </a:solidFill>
              <a:latin typeface="Lucida Sans" panose="020B0602030504020204" pitchFamily="34" charset="0"/>
            </a:endParaRPr>
          </a:p>
        </p:txBody>
      </p:sp>
    </p:spTree>
    <p:extLst>
      <p:ext uri="{BB962C8B-B14F-4D97-AF65-F5344CB8AC3E}">
        <p14:creationId xmlns:p14="http://schemas.microsoft.com/office/powerpoint/2010/main" val="18817445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2276"/>
            <a:ext cx="10515600" cy="1613415"/>
          </a:xfrm>
        </p:spPr>
        <p:txBody>
          <a:bodyPr/>
          <a:lstStyle/>
          <a:p>
            <a:r>
              <a:rPr lang="en-IN" sz="2400" b="1" dirty="0" smtClean="0">
                <a:solidFill>
                  <a:srgbClr val="C00000"/>
                </a:solidFill>
                <a:latin typeface="Lucida Sans" panose="020B0602030504020204" pitchFamily="34" charset="0"/>
              </a:rPr>
              <a:t>7. DELETE Command</a:t>
            </a:r>
            <a:r>
              <a:rPr lang="en-IN" dirty="0" smtClean="0"/>
              <a:t>:</a:t>
            </a:r>
            <a:endParaRPr lang="en-IN" dirty="0"/>
          </a:p>
        </p:txBody>
      </p:sp>
      <p:sp>
        <p:nvSpPr>
          <p:cNvPr id="3" name="Content Placeholder 2"/>
          <p:cNvSpPr>
            <a:spLocks noGrp="1"/>
          </p:cNvSpPr>
          <p:nvPr>
            <p:ph idx="1"/>
          </p:nvPr>
        </p:nvSpPr>
        <p:spPr>
          <a:xfrm>
            <a:off x="91224" y="631064"/>
            <a:ext cx="11911885" cy="6226936"/>
          </a:xfrm>
        </p:spPr>
        <p:txBody>
          <a:bodyPr>
            <a:normAutofit/>
          </a:bodyPr>
          <a:lstStyle/>
          <a:p>
            <a:pPr algn="just"/>
            <a:r>
              <a:rPr lang="en-GB" sz="1800" dirty="0">
                <a:latin typeface="Lucida Sans" panose="020B0602030504020204" pitchFamily="34" charset="0"/>
              </a:rPr>
              <a:t>The SQL </a:t>
            </a:r>
            <a:r>
              <a:rPr lang="en-GB" sz="1800" b="1" dirty="0">
                <a:solidFill>
                  <a:srgbClr val="C00000"/>
                </a:solidFill>
                <a:latin typeface="Lucida Sans" panose="020B0602030504020204" pitchFamily="34" charset="0"/>
              </a:rPr>
              <a:t>DELETE</a:t>
            </a:r>
            <a:r>
              <a:rPr lang="en-GB" sz="1800" dirty="0">
                <a:latin typeface="Lucida Sans" panose="020B0602030504020204" pitchFamily="34" charset="0"/>
              </a:rPr>
              <a:t> Query is used to delete the existing records from a table.</a:t>
            </a:r>
          </a:p>
          <a:p>
            <a:pPr algn="just"/>
            <a:r>
              <a:rPr lang="en-GB" sz="1800" dirty="0">
                <a:latin typeface="Lucida Sans" panose="020B0602030504020204" pitchFamily="34" charset="0"/>
              </a:rPr>
              <a:t>You can use the </a:t>
            </a:r>
            <a:r>
              <a:rPr lang="en-GB" sz="1800" b="1" dirty="0">
                <a:latin typeface="Lucida Sans" panose="020B0602030504020204" pitchFamily="34" charset="0"/>
              </a:rPr>
              <a:t>WHERE</a:t>
            </a:r>
            <a:r>
              <a:rPr lang="en-GB" sz="1800" dirty="0">
                <a:latin typeface="Lucida Sans" panose="020B0602030504020204" pitchFamily="34" charset="0"/>
              </a:rPr>
              <a:t> clause with a </a:t>
            </a:r>
            <a:r>
              <a:rPr lang="en-GB" sz="1800" b="1" dirty="0">
                <a:solidFill>
                  <a:srgbClr val="C00000"/>
                </a:solidFill>
                <a:latin typeface="Lucida Sans" panose="020B0602030504020204" pitchFamily="34" charset="0"/>
              </a:rPr>
              <a:t>DELETE</a:t>
            </a:r>
            <a:r>
              <a:rPr lang="en-GB" sz="1800" dirty="0">
                <a:latin typeface="Lucida Sans" panose="020B0602030504020204" pitchFamily="34" charset="0"/>
              </a:rPr>
              <a:t> query to delete the selected rows, otherwise all the records would be deleted</a:t>
            </a:r>
            <a:r>
              <a:rPr lang="en-GB" dirty="0" smtClean="0"/>
              <a:t>.</a:t>
            </a:r>
          </a:p>
          <a:p>
            <a:pPr algn="just"/>
            <a:r>
              <a:rPr lang="en-GB" b="1" dirty="0" smtClean="0">
                <a:solidFill>
                  <a:schemeClr val="accent6">
                    <a:lumMod val="50000"/>
                  </a:schemeClr>
                </a:solidFill>
              </a:rPr>
              <a:t>Syntax</a:t>
            </a:r>
            <a:r>
              <a:rPr lang="en-GB" dirty="0" smtClean="0"/>
              <a:t>:</a:t>
            </a:r>
            <a:r>
              <a:rPr lang="en-IN" dirty="0" smtClean="0"/>
              <a:t> </a:t>
            </a:r>
            <a:r>
              <a:rPr lang="en-IN" sz="2000" dirty="0" smtClean="0">
                <a:latin typeface="Lucida Sans" panose="020B0602030504020204" pitchFamily="34" charset="0"/>
              </a:rPr>
              <a:t>t</a:t>
            </a:r>
            <a:r>
              <a:rPr lang="en-GB" sz="2000" dirty="0" smtClean="0">
                <a:latin typeface="Lucida Sans" panose="020B0602030504020204" pitchFamily="34" charset="0"/>
              </a:rPr>
              <a:t>he </a:t>
            </a:r>
            <a:r>
              <a:rPr lang="en-GB" sz="2000" dirty="0">
                <a:latin typeface="Lucida Sans" panose="020B0602030504020204" pitchFamily="34" charset="0"/>
              </a:rPr>
              <a:t>basic syntax of the DELETE query with the WHERE clause is as follows −</a:t>
            </a:r>
          </a:p>
          <a:p>
            <a:pPr marL="0" indent="0" algn="just">
              <a:buNone/>
            </a:pPr>
            <a:r>
              <a:rPr lang="en-GB" sz="2000" dirty="0" smtClean="0">
                <a:latin typeface="Lucida Sans" panose="020B0602030504020204" pitchFamily="34" charset="0"/>
              </a:rPr>
              <a:t>		</a:t>
            </a:r>
            <a:r>
              <a:rPr lang="en-GB" sz="2000" b="1" dirty="0" smtClean="0">
                <a:solidFill>
                  <a:srgbClr val="FF0000"/>
                </a:solidFill>
                <a:latin typeface="Lucida Sans" panose="020B0602030504020204" pitchFamily="34" charset="0"/>
              </a:rPr>
              <a:t>DELETE</a:t>
            </a:r>
            <a:r>
              <a:rPr lang="en-GB" sz="2000" b="1" dirty="0" smtClean="0">
                <a:solidFill>
                  <a:schemeClr val="accent2">
                    <a:lumMod val="50000"/>
                  </a:schemeClr>
                </a:solidFill>
                <a:latin typeface="Lucida Sans" panose="020B0602030504020204" pitchFamily="34" charset="0"/>
              </a:rPr>
              <a:t> </a:t>
            </a:r>
            <a:r>
              <a:rPr lang="en-GB" sz="2000" b="1" dirty="0">
                <a:solidFill>
                  <a:schemeClr val="accent2">
                    <a:lumMod val="50000"/>
                  </a:schemeClr>
                </a:solidFill>
                <a:latin typeface="Lucida Sans" panose="020B0602030504020204" pitchFamily="34" charset="0"/>
              </a:rPr>
              <a:t>FROM </a:t>
            </a:r>
            <a:r>
              <a:rPr lang="en-GB" sz="2000" b="1" dirty="0" err="1">
                <a:solidFill>
                  <a:schemeClr val="accent2">
                    <a:lumMod val="50000"/>
                  </a:schemeClr>
                </a:solidFill>
                <a:latin typeface="Lucida Sans" panose="020B0602030504020204" pitchFamily="34" charset="0"/>
              </a:rPr>
              <a:t>table_name</a:t>
            </a:r>
            <a:endParaRPr lang="en-GB" sz="2000" b="1" dirty="0">
              <a:solidFill>
                <a:schemeClr val="accent2">
                  <a:lumMod val="50000"/>
                </a:schemeClr>
              </a:solidFill>
              <a:latin typeface="Lucida Sans" panose="020B0602030504020204" pitchFamily="34" charset="0"/>
            </a:endParaRPr>
          </a:p>
          <a:p>
            <a:pPr marL="0" indent="0" algn="just">
              <a:buNone/>
            </a:pPr>
            <a:r>
              <a:rPr lang="en-GB" sz="2000" b="1" dirty="0" smtClean="0">
                <a:solidFill>
                  <a:schemeClr val="accent2">
                    <a:lumMod val="50000"/>
                  </a:schemeClr>
                </a:solidFill>
                <a:latin typeface="Lucida Sans" panose="020B0602030504020204" pitchFamily="34" charset="0"/>
              </a:rPr>
              <a:t>		</a:t>
            </a:r>
            <a:r>
              <a:rPr lang="en-GB" sz="2000" b="1" dirty="0" smtClean="0">
                <a:solidFill>
                  <a:schemeClr val="accent6">
                    <a:lumMod val="75000"/>
                  </a:schemeClr>
                </a:solidFill>
                <a:latin typeface="Lucida Sans" panose="020B0602030504020204" pitchFamily="34" charset="0"/>
              </a:rPr>
              <a:t>WHERE</a:t>
            </a:r>
            <a:r>
              <a:rPr lang="en-GB" sz="2000" b="1" dirty="0" smtClean="0">
                <a:solidFill>
                  <a:schemeClr val="accent2">
                    <a:lumMod val="50000"/>
                  </a:schemeClr>
                </a:solidFill>
                <a:latin typeface="Lucida Sans" panose="020B0602030504020204" pitchFamily="34" charset="0"/>
              </a:rPr>
              <a:t> </a:t>
            </a:r>
            <a:r>
              <a:rPr lang="en-GB" sz="2000" b="1" dirty="0">
                <a:solidFill>
                  <a:schemeClr val="accent2">
                    <a:lumMod val="50000"/>
                  </a:schemeClr>
                </a:solidFill>
                <a:latin typeface="Lucida Sans" panose="020B0602030504020204" pitchFamily="34" charset="0"/>
              </a:rPr>
              <a:t>[condition];</a:t>
            </a:r>
          </a:p>
          <a:p>
            <a:pPr algn="just"/>
            <a:r>
              <a:rPr lang="en-GB" sz="2000" dirty="0">
                <a:latin typeface="Lucida Sans" panose="020B0602030504020204" pitchFamily="34" charset="0"/>
              </a:rPr>
              <a:t>You can combine N number of conditions using AND or </a:t>
            </a:r>
            <a:r>
              <a:rPr lang="en-GB" sz="2000" dirty="0" err="1">
                <a:latin typeface="Lucida Sans" panose="020B0602030504020204" pitchFamily="34" charset="0"/>
              </a:rPr>
              <a:t>OR</a:t>
            </a:r>
            <a:r>
              <a:rPr lang="en-GB" sz="2000" dirty="0">
                <a:latin typeface="Lucida Sans" panose="020B0602030504020204" pitchFamily="34" charset="0"/>
              </a:rPr>
              <a:t> operators</a:t>
            </a:r>
            <a:r>
              <a:rPr lang="en-GB" sz="2000" dirty="0" smtClean="0">
                <a:latin typeface="Lucida Sans" panose="020B0602030504020204" pitchFamily="34" charset="0"/>
              </a:rPr>
              <a:t>.</a:t>
            </a:r>
          </a:p>
          <a:p>
            <a:pPr algn="just"/>
            <a:r>
              <a:rPr lang="en-GB" sz="2400" b="1" dirty="0" smtClean="0">
                <a:solidFill>
                  <a:schemeClr val="accent6">
                    <a:lumMod val="50000"/>
                  </a:schemeClr>
                </a:solidFill>
                <a:latin typeface="Lucida Sans" panose="020B0602030504020204" pitchFamily="34" charset="0"/>
              </a:rPr>
              <a:t>Example:  </a:t>
            </a:r>
          </a:p>
          <a:p>
            <a:pPr marL="0" indent="0" algn="just">
              <a:buNone/>
            </a:pPr>
            <a:r>
              <a:rPr lang="en-GB" sz="2400" b="1" dirty="0">
                <a:solidFill>
                  <a:schemeClr val="accent6">
                    <a:lumMod val="50000"/>
                  </a:schemeClr>
                </a:solidFill>
                <a:latin typeface="Lucida Sans" panose="020B0602030504020204" pitchFamily="34" charset="0"/>
              </a:rPr>
              <a:t>	</a:t>
            </a:r>
            <a:r>
              <a:rPr lang="en-GB" sz="2000" b="1" dirty="0">
                <a:solidFill>
                  <a:schemeClr val="accent6">
                    <a:lumMod val="50000"/>
                  </a:schemeClr>
                </a:solidFill>
                <a:latin typeface="Lucida Sans" panose="020B0602030504020204" pitchFamily="34" charset="0"/>
              </a:rPr>
              <a:t>	 </a:t>
            </a:r>
            <a:r>
              <a:rPr lang="en-GB" sz="2000" b="1" dirty="0">
                <a:solidFill>
                  <a:srgbClr val="FF0000"/>
                </a:solidFill>
                <a:latin typeface="Lucida Sans" panose="020B0602030504020204" pitchFamily="34" charset="0"/>
              </a:rPr>
              <a:t>DELETE</a:t>
            </a:r>
            <a:r>
              <a:rPr lang="en-GB" sz="1800" b="1" dirty="0">
                <a:solidFill>
                  <a:schemeClr val="accent6">
                    <a:lumMod val="50000"/>
                  </a:schemeClr>
                </a:solidFill>
                <a:latin typeface="Lucida Sans" panose="020B0602030504020204" pitchFamily="34" charset="0"/>
              </a:rPr>
              <a:t> FROM CUSTOMERS</a:t>
            </a:r>
          </a:p>
          <a:p>
            <a:pPr marL="0" indent="0" algn="just">
              <a:buNone/>
            </a:pPr>
            <a:r>
              <a:rPr lang="en-GB" sz="1800" b="1" dirty="0" smtClean="0">
                <a:solidFill>
                  <a:schemeClr val="accent6">
                    <a:lumMod val="50000"/>
                  </a:schemeClr>
                </a:solidFill>
                <a:latin typeface="Lucida Sans" panose="020B0602030504020204" pitchFamily="34" charset="0"/>
              </a:rPr>
              <a:t>		 </a:t>
            </a:r>
            <a:r>
              <a:rPr lang="en-GB" sz="1800" b="1" dirty="0" smtClean="0">
                <a:solidFill>
                  <a:schemeClr val="accent2">
                    <a:lumMod val="50000"/>
                  </a:schemeClr>
                </a:solidFill>
                <a:latin typeface="Lucida Sans" panose="020B0602030504020204" pitchFamily="34" charset="0"/>
              </a:rPr>
              <a:t>WHERE</a:t>
            </a:r>
            <a:r>
              <a:rPr lang="en-GB" sz="1800" b="1" dirty="0" smtClean="0">
                <a:solidFill>
                  <a:schemeClr val="accent6">
                    <a:lumMod val="50000"/>
                  </a:schemeClr>
                </a:solidFill>
                <a:latin typeface="Lucida Sans" panose="020B0602030504020204" pitchFamily="34" charset="0"/>
              </a:rPr>
              <a:t> </a:t>
            </a:r>
            <a:r>
              <a:rPr lang="en-GB" sz="1800" b="1" dirty="0">
                <a:solidFill>
                  <a:schemeClr val="accent6">
                    <a:lumMod val="50000"/>
                  </a:schemeClr>
                </a:solidFill>
                <a:latin typeface="Lucida Sans" panose="020B0602030504020204" pitchFamily="34" charset="0"/>
              </a:rPr>
              <a:t>ID = 6</a:t>
            </a:r>
            <a:r>
              <a:rPr lang="en-GB" sz="1800" b="1" dirty="0" smtClean="0">
                <a:solidFill>
                  <a:schemeClr val="accent6">
                    <a:lumMod val="50000"/>
                  </a:schemeClr>
                </a:solidFill>
                <a:latin typeface="Lucida Sans" panose="020B0602030504020204" pitchFamily="34" charset="0"/>
              </a:rPr>
              <a:t>;</a:t>
            </a:r>
          </a:p>
          <a:p>
            <a:pPr marL="0" indent="0" algn="just">
              <a:buNone/>
            </a:pPr>
            <a:endParaRPr lang="en-GB" sz="1800" b="1" dirty="0" smtClean="0">
              <a:solidFill>
                <a:schemeClr val="accent6">
                  <a:lumMod val="50000"/>
                </a:schemeClr>
              </a:solidFill>
              <a:latin typeface="Lucida Sans" panose="020B0602030504020204" pitchFamily="34" charset="0"/>
            </a:endParaRPr>
          </a:p>
          <a:p>
            <a:pPr marL="0" indent="0" algn="just">
              <a:buNone/>
            </a:pPr>
            <a:r>
              <a:rPr lang="en-GB" b="1" dirty="0" smtClean="0">
                <a:solidFill>
                  <a:srgbClr val="0070C0"/>
                </a:solidFill>
                <a:latin typeface="Lucida Sans" panose="020B0602030504020204" pitchFamily="34" charset="0"/>
              </a:rPr>
              <a:t>NOTE: </a:t>
            </a:r>
            <a:r>
              <a:rPr lang="en-GB" sz="1800" b="1" dirty="0" smtClean="0">
                <a:solidFill>
                  <a:schemeClr val="accent6">
                    <a:lumMod val="50000"/>
                  </a:schemeClr>
                </a:solidFill>
                <a:latin typeface="Lucida Sans" panose="020B0602030504020204" pitchFamily="34" charset="0"/>
              </a:rPr>
              <a:t>If </a:t>
            </a:r>
            <a:r>
              <a:rPr lang="en-GB" sz="1800" b="1" dirty="0">
                <a:solidFill>
                  <a:schemeClr val="accent6">
                    <a:lumMod val="50000"/>
                  </a:schemeClr>
                </a:solidFill>
                <a:latin typeface="Lucida Sans" panose="020B0602030504020204" pitchFamily="34" charset="0"/>
              </a:rPr>
              <a:t>you want to </a:t>
            </a:r>
            <a:r>
              <a:rPr lang="en-GB" sz="1800" b="1" dirty="0">
                <a:solidFill>
                  <a:srgbClr val="C00000"/>
                </a:solidFill>
                <a:latin typeface="Lucida Sans" panose="020B0602030504020204" pitchFamily="34" charset="0"/>
              </a:rPr>
              <a:t>DELETE</a:t>
            </a:r>
            <a:r>
              <a:rPr lang="en-GB" sz="1800" b="1" dirty="0">
                <a:solidFill>
                  <a:schemeClr val="accent6">
                    <a:lumMod val="50000"/>
                  </a:schemeClr>
                </a:solidFill>
                <a:latin typeface="Lucida Sans" panose="020B0602030504020204" pitchFamily="34" charset="0"/>
              </a:rPr>
              <a:t> all the records from the CUSTOMERS table, you do not need to use </a:t>
            </a:r>
            <a:r>
              <a:rPr lang="en-GB" sz="1800" b="1" dirty="0" smtClean="0">
                <a:solidFill>
                  <a:schemeClr val="accent6">
                    <a:lumMod val="50000"/>
                  </a:schemeClr>
                </a:solidFill>
                <a:latin typeface="Lucida Sans" panose="020B0602030504020204" pitchFamily="34" charset="0"/>
              </a:rPr>
              <a:t>  </a:t>
            </a:r>
          </a:p>
          <a:p>
            <a:pPr marL="0" indent="0" algn="just">
              <a:buNone/>
            </a:pPr>
            <a:r>
              <a:rPr lang="en-GB" sz="1800" b="1" dirty="0">
                <a:solidFill>
                  <a:schemeClr val="accent6">
                    <a:lumMod val="50000"/>
                  </a:schemeClr>
                </a:solidFill>
                <a:latin typeface="Lucida Sans" panose="020B0602030504020204" pitchFamily="34" charset="0"/>
              </a:rPr>
              <a:t> </a:t>
            </a:r>
            <a:r>
              <a:rPr lang="en-GB" sz="1800" b="1" dirty="0" smtClean="0">
                <a:solidFill>
                  <a:schemeClr val="accent6">
                    <a:lumMod val="50000"/>
                  </a:schemeClr>
                </a:solidFill>
                <a:latin typeface="Lucida Sans" panose="020B0602030504020204" pitchFamily="34" charset="0"/>
              </a:rPr>
              <a:t>                the </a:t>
            </a:r>
            <a:r>
              <a:rPr lang="en-GB" sz="1800" b="1" dirty="0">
                <a:solidFill>
                  <a:schemeClr val="accent6">
                    <a:lumMod val="50000"/>
                  </a:schemeClr>
                </a:solidFill>
                <a:latin typeface="Lucida Sans" panose="020B0602030504020204" pitchFamily="34" charset="0"/>
              </a:rPr>
              <a:t>WHERE clause and the </a:t>
            </a:r>
            <a:r>
              <a:rPr lang="en-GB" sz="1800" b="1" dirty="0">
                <a:solidFill>
                  <a:srgbClr val="C00000"/>
                </a:solidFill>
                <a:latin typeface="Lucida Sans" panose="020B0602030504020204" pitchFamily="34" charset="0"/>
              </a:rPr>
              <a:t>DELETE</a:t>
            </a:r>
            <a:r>
              <a:rPr lang="en-GB" sz="1800" b="1" dirty="0">
                <a:solidFill>
                  <a:schemeClr val="accent6">
                    <a:lumMod val="50000"/>
                  </a:schemeClr>
                </a:solidFill>
                <a:latin typeface="Lucida Sans" panose="020B0602030504020204" pitchFamily="34" charset="0"/>
              </a:rPr>
              <a:t> query would be as follows −</a:t>
            </a:r>
          </a:p>
          <a:p>
            <a:pPr marL="0" indent="0" algn="just">
              <a:buNone/>
            </a:pPr>
            <a:r>
              <a:rPr lang="en-GB" sz="1800" b="1" dirty="0" smtClean="0">
                <a:solidFill>
                  <a:schemeClr val="accent6">
                    <a:lumMod val="50000"/>
                  </a:schemeClr>
                </a:solidFill>
                <a:latin typeface="Lucida Sans" panose="020B0602030504020204" pitchFamily="34" charset="0"/>
              </a:rPr>
              <a:t>		 </a:t>
            </a:r>
            <a:r>
              <a:rPr lang="en-GB" sz="1800" b="1" dirty="0">
                <a:solidFill>
                  <a:srgbClr val="FF0000"/>
                </a:solidFill>
                <a:latin typeface="Lucida Sans" panose="020B0602030504020204" pitchFamily="34" charset="0"/>
              </a:rPr>
              <a:t>DELETE</a:t>
            </a:r>
            <a:r>
              <a:rPr lang="en-GB" sz="1800" b="1" dirty="0">
                <a:solidFill>
                  <a:schemeClr val="accent6">
                    <a:lumMod val="50000"/>
                  </a:schemeClr>
                </a:solidFill>
                <a:latin typeface="Lucida Sans" panose="020B0602030504020204" pitchFamily="34" charset="0"/>
              </a:rPr>
              <a:t> FROM CUSTOMERS;</a:t>
            </a:r>
          </a:p>
          <a:p>
            <a:pPr marL="0" indent="0" algn="just">
              <a:buNone/>
            </a:pPr>
            <a:r>
              <a:rPr lang="en-GB" sz="1800" b="1" dirty="0">
                <a:solidFill>
                  <a:schemeClr val="accent6">
                    <a:lumMod val="50000"/>
                  </a:schemeClr>
                </a:solidFill>
                <a:latin typeface="Lucida Sans" panose="020B0602030504020204" pitchFamily="34" charset="0"/>
              </a:rPr>
              <a:t>Now, the CUSTOMERS table would not have any record.</a:t>
            </a:r>
          </a:p>
        </p:txBody>
      </p:sp>
    </p:spTree>
    <p:extLst>
      <p:ext uri="{BB962C8B-B14F-4D97-AF65-F5344CB8AC3E}">
        <p14:creationId xmlns:p14="http://schemas.microsoft.com/office/powerpoint/2010/main" val="37875131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89" y="-278818"/>
            <a:ext cx="10515600" cy="1141704"/>
          </a:xfrm>
        </p:spPr>
        <p:txBody>
          <a:bodyPr>
            <a:normAutofit/>
          </a:bodyPr>
          <a:lstStyle/>
          <a:p>
            <a:r>
              <a:rPr lang="en-IN" sz="2400" b="1" dirty="0" smtClean="0">
                <a:solidFill>
                  <a:srgbClr val="C00000"/>
                </a:solidFill>
                <a:latin typeface="Lucida Sans" panose="020B0602030504020204" pitchFamily="34" charset="0"/>
              </a:rPr>
              <a:t>  8. DROP Command:</a:t>
            </a:r>
            <a:endParaRPr lang="en-IN" sz="24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93183" y="502276"/>
            <a:ext cx="11848563" cy="6355724"/>
          </a:xfrm>
        </p:spPr>
        <p:txBody>
          <a:bodyPr>
            <a:normAutofit fontScale="92500" lnSpcReduction="20000"/>
          </a:bodyPr>
          <a:lstStyle/>
          <a:p>
            <a:pPr algn="just">
              <a:lnSpc>
                <a:spcPct val="150000"/>
              </a:lnSpc>
            </a:pPr>
            <a:r>
              <a:rPr lang="en-GB" sz="2000" dirty="0">
                <a:latin typeface="Lucida Sans" panose="020B0602030504020204" pitchFamily="34" charset="0"/>
              </a:rPr>
              <a:t>The SQL </a:t>
            </a:r>
            <a:r>
              <a:rPr lang="en-GB" sz="2000" b="1" dirty="0">
                <a:solidFill>
                  <a:srgbClr val="FF0000"/>
                </a:solidFill>
                <a:latin typeface="Lucida Sans" panose="020B0602030504020204" pitchFamily="34" charset="0"/>
              </a:rPr>
              <a:t>DROP</a:t>
            </a:r>
            <a:r>
              <a:rPr lang="en-GB" sz="2000" dirty="0">
                <a:latin typeface="Lucida Sans" panose="020B0602030504020204" pitchFamily="34" charset="0"/>
              </a:rPr>
              <a:t> DATABASE statement is used to drop an existing database in SQL schema.</a:t>
            </a:r>
          </a:p>
          <a:p>
            <a:pPr marL="0" indent="0" algn="just">
              <a:lnSpc>
                <a:spcPct val="150000"/>
              </a:lnSpc>
              <a:buNone/>
            </a:pPr>
            <a:r>
              <a:rPr lang="en-GB" b="1" dirty="0" smtClean="0">
                <a:solidFill>
                  <a:schemeClr val="accent6">
                    <a:lumMod val="75000"/>
                  </a:schemeClr>
                </a:solidFill>
                <a:latin typeface="Lucida Sans" panose="020B0602030504020204" pitchFamily="34" charset="0"/>
              </a:rPr>
              <a:t>Syntax:  </a:t>
            </a:r>
            <a:r>
              <a:rPr lang="en-GB" sz="2000" dirty="0" smtClean="0">
                <a:latin typeface="Lucida Sans" panose="020B0602030504020204" pitchFamily="34" charset="0"/>
              </a:rPr>
              <a:t>The </a:t>
            </a:r>
            <a:r>
              <a:rPr lang="en-GB" sz="2000" dirty="0">
                <a:latin typeface="Lucida Sans" panose="020B0602030504020204" pitchFamily="34" charset="0"/>
              </a:rPr>
              <a:t>basic syntax of </a:t>
            </a:r>
            <a:r>
              <a:rPr lang="en-GB" sz="2000" b="1" dirty="0">
                <a:solidFill>
                  <a:srgbClr val="FF0000"/>
                </a:solidFill>
                <a:latin typeface="Lucida Sans" panose="020B0602030504020204" pitchFamily="34" charset="0"/>
              </a:rPr>
              <a:t>DROP</a:t>
            </a:r>
            <a:r>
              <a:rPr lang="en-GB" sz="2000" dirty="0">
                <a:latin typeface="Lucida Sans" panose="020B0602030504020204" pitchFamily="34" charset="0"/>
              </a:rPr>
              <a:t> DATABASE statement is as follows −</a:t>
            </a:r>
          </a:p>
          <a:p>
            <a:pPr marL="0" indent="0" algn="just">
              <a:lnSpc>
                <a:spcPct val="150000"/>
              </a:lnSpc>
              <a:buNone/>
            </a:pPr>
            <a:r>
              <a:rPr lang="en-GB" sz="2000" dirty="0" smtClean="0">
                <a:latin typeface="Lucida Sans" panose="020B0602030504020204" pitchFamily="34" charset="0"/>
              </a:rPr>
              <a:t>                        </a:t>
            </a:r>
            <a:r>
              <a:rPr lang="en-GB" sz="2000" b="1" dirty="0" smtClean="0">
                <a:solidFill>
                  <a:srgbClr val="FF0000"/>
                </a:solidFill>
                <a:latin typeface="Lucida Sans" panose="020B0602030504020204" pitchFamily="34" charset="0"/>
              </a:rPr>
              <a:t>DROP</a:t>
            </a:r>
            <a:r>
              <a:rPr lang="en-GB" sz="2000" dirty="0" smtClean="0">
                <a:latin typeface="Lucida Sans" panose="020B0602030504020204" pitchFamily="34" charset="0"/>
              </a:rPr>
              <a:t> </a:t>
            </a:r>
            <a:r>
              <a:rPr lang="en-GB" sz="2000" dirty="0">
                <a:latin typeface="Lucida Sans" panose="020B0602030504020204" pitchFamily="34" charset="0"/>
              </a:rPr>
              <a:t>DATABASE </a:t>
            </a:r>
            <a:r>
              <a:rPr lang="en-GB" sz="2000" dirty="0" err="1">
                <a:latin typeface="Lucida Sans" panose="020B0602030504020204" pitchFamily="34" charset="0"/>
              </a:rPr>
              <a:t>DatabaseName</a:t>
            </a:r>
            <a:r>
              <a:rPr lang="en-GB" sz="2000" dirty="0">
                <a:latin typeface="Lucida Sans" panose="020B0602030504020204" pitchFamily="34" charset="0"/>
              </a:rPr>
              <a:t>;</a:t>
            </a:r>
          </a:p>
          <a:p>
            <a:pPr marL="0" indent="0" algn="just">
              <a:lnSpc>
                <a:spcPct val="150000"/>
              </a:lnSpc>
              <a:buNone/>
            </a:pPr>
            <a:r>
              <a:rPr lang="en-GB" sz="2400" b="1" dirty="0" smtClean="0">
                <a:solidFill>
                  <a:srgbClr val="0070C0"/>
                </a:solidFill>
                <a:latin typeface="Lucida Sans" panose="020B0602030504020204" pitchFamily="34" charset="0"/>
              </a:rPr>
              <a:t>NOTE</a:t>
            </a:r>
            <a:r>
              <a:rPr lang="en-GB" sz="2000" dirty="0" smtClean="0">
                <a:latin typeface="Lucida Sans" panose="020B0602030504020204" pitchFamily="34" charset="0"/>
              </a:rPr>
              <a:t>: </a:t>
            </a:r>
            <a:r>
              <a:rPr lang="en-GB" sz="2000" dirty="0" smtClean="0">
                <a:solidFill>
                  <a:srgbClr val="002060"/>
                </a:solidFill>
                <a:latin typeface="Lucida Sans" panose="020B0602030504020204" pitchFamily="34" charset="0"/>
              </a:rPr>
              <a:t>Always </a:t>
            </a:r>
            <a:r>
              <a:rPr lang="en-GB" sz="2000" dirty="0">
                <a:solidFill>
                  <a:srgbClr val="002060"/>
                </a:solidFill>
                <a:latin typeface="Lucida Sans" panose="020B0602030504020204" pitchFamily="34" charset="0"/>
              </a:rPr>
              <a:t>the </a:t>
            </a:r>
            <a:r>
              <a:rPr lang="en-GB" sz="2000" dirty="0" smtClean="0">
                <a:solidFill>
                  <a:srgbClr val="002060"/>
                </a:solidFill>
                <a:latin typeface="Lucida Sans" panose="020B0602030504020204" pitchFamily="34" charset="0"/>
              </a:rPr>
              <a:t>database </a:t>
            </a:r>
            <a:r>
              <a:rPr lang="en-GB" sz="2000" dirty="0">
                <a:solidFill>
                  <a:srgbClr val="002060"/>
                </a:solidFill>
                <a:latin typeface="Lucida Sans" panose="020B0602030504020204" pitchFamily="34" charset="0"/>
              </a:rPr>
              <a:t>name should be unique within the RDBMS</a:t>
            </a:r>
            <a:r>
              <a:rPr lang="en-GB" dirty="0" smtClean="0">
                <a:solidFill>
                  <a:srgbClr val="002060"/>
                </a:solidFill>
              </a:rPr>
              <a:t>.</a:t>
            </a:r>
          </a:p>
          <a:p>
            <a:pPr marL="0" indent="0" algn="just">
              <a:lnSpc>
                <a:spcPct val="150000"/>
              </a:lnSpc>
              <a:buNone/>
            </a:pPr>
            <a:r>
              <a:rPr lang="en-GB" sz="2400" b="1" dirty="0">
                <a:solidFill>
                  <a:srgbClr val="0070C0"/>
                </a:solidFill>
                <a:latin typeface="Lucida Sans" panose="020B0602030504020204" pitchFamily="34" charset="0"/>
              </a:rPr>
              <a:t>NOTE</a:t>
            </a:r>
            <a:r>
              <a:rPr lang="en-GB" sz="2000" dirty="0">
                <a:latin typeface="Lucida Sans" panose="020B0602030504020204" pitchFamily="34" charset="0"/>
              </a:rPr>
              <a:t> </a:t>
            </a:r>
            <a:r>
              <a:rPr lang="en-GB" sz="2000" dirty="0" smtClean="0">
                <a:latin typeface="Lucida Sans" panose="020B0602030504020204" pitchFamily="34" charset="0"/>
              </a:rPr>
              <a:t>: </a:t>
            </a:r>
            <a:r>
              <a:rPr lang="en-GB" sz="2000" dirty="0">
                <a:solidFill>
                  <a:srgbClr val="7030A0"/>
                </a:solidFill>
                <a:latin typeface="Lucida Sans" panose="020B0602030504020204" pitchFamily="34" charset="0"/>
              </a:rPr>
              <a:t>Be careful before using this operation because by deleting an existing database </a:t>
            </a:r>
            <a:endParaRPr lang="en-GB" sz="2000" dirty="0" smtClean="0">
              <a:solidFill>
                <a:srgbClr val="7030A0"/>
              </a:solidFill>
              <a:latin typeface="Lucida Sans" panose="020B0602030504020204" pitchFamily="34" charset="0"/>
            </a:endParaRPr>
          </a:p>
          <a:p>
            <a:pPr marL="0" indent="0" algn="just">
              <a:lnSpc>
                <a:spcPct val="150000"/>
              </a:lnSpc>
              <a:buNone/>
            </a:pPr>
            <a:r>
              <a:rPr lang="en-GB" sz="2000" dirty="0">
                <a:solidFill>
                  <a:srgbClr val="7030A0"/>
                </a:solidFill>
                <a:latin typeface="Lucida Sans" panose="020B0602030504020204" pitchFamily="34" charset="0"/>
              </a:rPr>
              <a:t> </a:t>
            </a:r>
            <a:r>
              <a:rPr lang="en-GB" sz="2000" dirty="0" smtClean="0">
                <a:solidFill>
                  <a:srgbClr val="7030A0"/>
                </a:solidFill>
                <a:latin typeface="Lucida Sans" panose="020B0602030504020204" pitchFamily="34" charset="0"/>
              </a:rPr>
              <a:t>             would </a:t>
            </a:r>
            <a:r>
              <a:rPr lang="en-GB" sz="2000" dirty="0">
                <a:solidFill>
                  <a:srgbClr val="7030A0"/>
                </a:solidFill>
                <a:latin typeface="Lucida Sans" panose="020B0602030504020204" pitchFamily="34" charset="0"/>
              </a:rPr>
              <a:t>result in loss of complete information stored in the database</a:t>
            </a:r>
            <a:r>
              <a:rPr lang="en-GB" sz="2000" dirty="0" smtClean="0">
                <a:latin typeface="Lucida Sans" panose="020B0602030504020204" pitchFamily="34" charset="0"/>
              </a:rPr>
              <a:t>.</a:t>
            </a:r>
          </a:p>
          <a:p>
            <a:pPr marL="0" indent="0" algn="just">
              <a:lnSpc>
                <a:spcPct val="150000"/>
              </a:lnSpc>
              <a:buNone/>
            </a:pPr>
            <a:r>
              <a:rPr lang="en-IN" sz="2400" b="1" dirty="0" smtClean="0">
                <a:solidFill>
                  <a:srgbClr val="C00000"/>
                </a:solidFill>
                <a:latin typeface="Lucida Sans" panose="020B0602030504020204" pitchFamily="34" charset="0"/>
              </a:rPr>
              <a:t>9. RENAME/Alias Command</a:t>
            </a:r>
            <a:r>
              <a:rPr lang="en-IN" sz="2000" dirty="0" smtClean="0">
                <a:latin typeface="Lucida Sans" panose="020B0602030504020204" pitchFamily="34" charset="0"/>
              </a:rPr>
              <a:t>:</a:t>
            </a:r>
          </a:p>
          <a:p>
            <a:pPr algn="just">
              <a:lnSpc>
                <a:spcPct val="150000"/>
              </a:lnSpc>
            </a:pPr>
            <a:r>
              <a:rPr lang="en-GB" sz="2000" dirty="0">
                <a:latin typeface="Lucida Sans" panose="020B0602030504020204" pitchFamily="34" charset="0"/>
              </a:rPr>
              <a:t>You can </a:t>
            </a:r>
            <a:r>
              <a:rPr lang="en-GB" sz="2000" b="1" dirty="0">
                <a:solidFill>
                  <a:srgbClr val="FF0000"/>
                </a:solidFill>
                <a:latin typeface="Lucida Sans" panose="020B0602030504020204" pitchFamily="34" charset="0"/>
              </a:rPr>
              <a:t>rename</a:t>
            </a:r>
            <a:r>
              <a:rPr lang="en-GB" sz="2000" dirty="0">
                <a:latin typeface="Lucida Sans" panose="020B0602030504020204" pitchFamily="34" charset="0"/>
              </a:rPr>
              <a:t> a table or a column temporarily by giving another name known as </a:t>
            </a:r>
            <a:r>
              <a:rPr lang="en-GB" sz="2400" dirty="0" smtClean="0">
                <a:solidFill>
                  <a:srgbClr val="C00000"/>
                </a:solidFill>
                <a:latin typeface="Lucida Sans" panose="020B0602030504020204" pitchFamily="34" charset="0"/>
              </a:rPr>
              <a:t>Alias.</a:t>
            </a:r>
          </a:p>
          <a:p>
            <a:pPr algn="just">
              <a:lnSpc>
                <a:spcPct val="150000"/>
              </a:lnSpc>
            </a:pPr>
            <a:r>
              <a:rPr lang="en-GB" sz="2000" dirty="0">
                <a:latin typeface="Lucida Sans" panose="020B0602030504020204" pitchFamily="34" charset="0"/>
              </a:rPr>
              <a:t>The use of table </a:t>
            </a:r>
            <a:r>
              <a:rPr lang="en-GB" sz="2000" dirty="0">
                <a:solidFill>
                  <a:srgbClr val="C00000"/>
                </a:solidFill>
                <a:latin typeface="Lucida Sans" panose="020B0602030504020204" pitchFamily="34" charset="0"/>
              </a:rPr>
              <a:t>aliases</a:t>
            </a:r>
            <a:r>
              <a:rPr lang="en-GB" sz="2000" dirty="0">
                <a:latin typeface="Lucida Sans" panose="020B0602030504020204" pitchFamily="34" charset="0"/>
              </a:rPr>
              <a:t> is to rename a table in a specific SQL statement. </a:t>
            </a:r>
            <a:endParaRPr lang="en-GB" sz="2000" dirty="0" smtClean="0">
              <a:latin typeface="Lucida Sans" panose="020B0602030504020204" pitchFamily="34" charset="0"/>
            </a:endParaRPr>
          </a:p>
          <a:p>
            <a:pPr algn="just">
              <a:lnSpc>
                <a:spcPct val="150000"/>
              </a:lnSpc>
            </a:pPr>
            <a:r>
              <a:rPr lang="en-GB" sz="2000" dirty="0" smtClean="0">
                <a:latin typeface="Lucida Sans" panose="020B0602030504020204" pitchFamily="34" charset="0"/>
              </a:rPr>
              <a:t>The </a:t>
            </a:r>
            <a:r>
              <a:rPr lang="en-GB" sz="2000" dirty="0">
                <a:latin typeface="Lucida Sans" panose="020B0602030504020204" pitchFamily="34" charset="0"/>
              </a:rPr>
              <a:t>renaming is a </a:t>
            </a:r>
            <a:r>
              <a:rPr lang="en-GB" sz="2000" b="1" dirty="0">
                <a:solidFill>
                  <a:srgbClr val="C00000"/>
                </a:solidFill>
                <a:latin typeface="Lucida Sans" panose="020B0602030504020204" pitchFamily="34" charset="0"/>
              </a:rPr>
              <a:t>temporary change </a:t>
            </a:r>
            <a:r>
              <a:rPr lang="en-GB" sz="2000" dirty="0">
                <a:latin typeface="Lucida Sans" panose="020B0602030504020204" pitchFamily="34" charset="0"/>
              </a:rPr>
              <a:t>and the actual table name does not change in the database. The column aliases are used to rename a table's columns for the purpose of a particular SQL query.</a:t>
            </a:r>
            <a:endParaRPr lang="en-IN" sz="2000" dirty="0">
              <a:latin typeface="Lucida Sans" panose="020B0602030504020204" pitchFamily="34" charset="0"/>
            </a:endParaRPr>
          </a:p>
        </p:txBody>
      </p:sp>
    </p:spTree>
    <p:extLst>
      <p:ext uri="{BB962C8B-B14F-4D97-AF65-F5344CB8AC3E}">
        <p14:creationId xmlns:p14="http://schemas.microsoft.com/office/powerpoint/2010/main" val="21839455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89" y="1"/>
            <a:ext cx="11225011" cy="463638"/>
          </a:xfrm>
        </p:spPr>
        <p:txBody>
          <a:bodyPr>
            <a:normAutofit fontScale="90000"/>
          </a:bodyPr>
          <a:lstStyle/>
          <a:p>
            <a:r>
              <a:rPr lang="en-IN" sz="2400" b="1" dirty="0" smtClean="0">
                <a:solidFill>
                  <a:schemeClr val="accent6">
                    <a:lumMod val="75000"/>
                  </a:schemeClr>
                </a:solidFill>
                <a:latin typeface="Lucida Sans" panose="020B0602030504020204" pitchFamily="34" charset="0"/>
              </a:rPr>
              <a:t>Syntax</a:t>
            </a:r>
            <a:r>
              <a:rPr lang="en-IN" dirty="0" smtClean="0"/>
              <a:t>:</a:t>
            </a:r>
            <a:endParaRPr lang="en-IN" dirty="0"/>
          </a:p>
        </p:txBody>
      </p:sp>
      <p:sp>
        <p:nvSpPr>
          <p:cNvPr id="3" name="Content Placeholder 2"/>
          <p:cNvSpPr>
            <a:spLocks noGrp="1"/>
          </p:cNvSpPr>
          <p:nvPr>
            <p:ph idx="1"/>
          </p:nvPr>
        </p:nvSpPr>
        <p:spPr>
          <a:xfrm>
            <a:off x="128789" y="463639"/>
            <a:ext cx="11951594" cy="6297769"/>
          </a:xfrm>
        </p:spPr>
        <p:txBody>
          <a:bodyPr>
            <a:normAutofit lnSpcReduction="10000"/>
          </a:bodyPr>
          <a:lstStyle/>
          <a:p>
            <a:r>
              <a:rPr lang="en-GB" sz="2000" dirty="0">
                <a:latin typeface="Lucida Sans" panose="020B0602030504020204" pitchFamily="34" charset="0"/>
              </a:rPr>
              <a:t>The basic syntax of a table </a:t>
            </a:r>
            <a:r>
              <a:rPr lang="en-GB" sz="2000" b="1" dirty="0">
                <a:solidFill>
                  <a:srgbClr val="C00000"/>
                </a:solidFill>
                <a:latin typeface="Lucida Sans" panose="020B0602030504020204" pitchFamily="34" charset="0"/>
              </a:rPr>
              <a:t>alias</a:t>
            </a:r>
            <a:r>
              <a:rPr lang="en-GB" sz="2000" dirty="0">
                <a:latin typeface="Lucida Sans" panose="020B0602030504020204" pitchFamily="34" charset="0"/>
              </a:rPr>
              <a:t> is as follows.</a:t>
            </a:r>
          </a:p>
          <a:p>
            <a:pPr marL="0" indent="0">
              <a:buNone/>
            </a:pPr>
            <a:r>
              <a:rPr lang="en-GB" sz="2000" dirty="0" smtClean="0">
                <a:latin typeface="Lucida Sans" panose="020B0602030504020204" pitchFamily="34" charset="0"/>
              </a:rPr>
              <a:t>		SELECT </a:t>
            </a:r>
            <a:r>
              <a:rPr lang="en-GB" sz="2000" dirty="0">
                <a:latin typeface="Lucida Sans" panose="020B0602030504020204" pitchFamily="34" charset="0"/>
              </a:rPr>
              <a:t>column1, column2....</a:t>
            </a:r>
          </a:p>
          <a:p>
            <a:pPr marL="0" indent="0">
              <a:buNone/>
            </a:pPr>
            <a:r>
              <a:rPr lang="en-GB" sz="2000" dirty="0" smtClean="0">
                <a:latin typeface="Lucida Sans" panose="020B0602030504020204" pitchFamily="34" charset="0"/>
              </a:rPr>
              <a:t>		FROM </a:t>
            </a:r>
            <a:r>
              <a:rPr lang="en-GB" sz="2000" dirty="0" err="1">
                <a:latin typeface="Lucida Sans" panose="020B0602030504020204" pitchFamily="34" charset="0"/>
              </a:rPr>
              <a:t>table_name</a:t>
            </a:r>
            <a:r>
              <a:rPr lang="en-GB" sz="2000" dirty="0">
                <a:latin typeface="Lucida Sans" panose="020B0602030504020204" pitchFamily="34" charset="0"/>
              </a:rPr>
              <a:t> AS </a:t>
            </a:r>
            <a:r>
              <a:rPr lang="en-GB" sz="2000" b="1" dirty="0" err="1">
                <a:solidFill>
                  <a:srgbClr val="FF0000"/>
                </a:solidFill>
                <a:latin typeface="Lucida Sans" panose="020B0602030504020204" pitchFamily="34" charset="0"/>
              </a:rPr>
              <a:t>alias_name</a:t>
            </a:r>
            <a:endParaRPr lang="en-GB" sz="2000" b="1" dirty="0">
              <a:solidFill>
                <a:srgbClr val="FF0000"/>
              </a:solidFill>
              <a:latin typeface="Lucida Sans" panose="020B0602030504020204" pitchFamily="34" charset="0"/>
            </a:endParaRPr>
          </a:p>
          <a:p>
            <a:pPr marL="0" indent="0">
              <a:buNone/>
            </a:pPr>
            <a:r>
              <a:rPr lang="en-GB" sz="2000" dirty="0" smtClean="0">
                <a:latin typeface="Lucida Sans" panose="020B0602030504020204" pitchFamily="34" charset="0"/>
              </a:rPr>
              <a:t>		WHERE </a:t>
            </a:r>
            <a:r>
              <a:rPr lang="en-GB" sz="2000" dirty="0">
                <a:latin typeface="Lucida Sans" panose="020B0602030504020204" pitchFamily="34" charset="0"/>
              </a:rPr>
              <a:t>[condition];</a:t>
            </a:r>
          </a:p>
          <a:p>
            <a:r>
              <a:rPr lang="en-GB" sz="2000" dirty="0">
                <a:latin typeface="Lucida Sans" panose="020B0602030504020204" pitchFamily="34" charset="0"/>
              </a:rPr>
              <a:t>The basic syntax of a </a:t>
            </a:r>
            <a:r>
              <a:rPr lang="en-GB" sz="2000" b="1" dirty="0">
                <a:solidFill>
                  <a:srgbClr val="C00000"/>
                </a:solidFill>
                <a:latin typeface="Lucida Sans" panose="020B0602030504020204" pitchFamily="34" charset="0"/>
              </a:rPr>
              <a:t>column alias </a:t>
            </a:r>
            <a:r>
              <a:rPr lang="en-GB" sz="2000" dirty="0">
                <a:latin typeface="Lucida Sans" panose="020B0602030504020204" pitchFamily="34" charset="0"/>
              </a:rPr>
              <a:t>is as follows.</a:t>
            </a:r>
          </a:p>
          <a:p>
            <a:pPr marL="0" indent="0">
              <a:buNone/>
            </a:pPr>
            <a:r>
              <a:rPr lang="en-GB" sz="2000" dirty="0">
                <a:latin typeface="Lucida Sans" panose="020B0602030504020204" pitchFamily="34" charset="0"/>
              </a:rPr>
              <a:t>	</a:t>
            </a:r>
            <a:r>
              <a:rPr lang="en-GB" sz="2000" dirty="0" smtClean="0">
                <a:latin typeface="Lucida Sans" panose="020B0602030504020204" pitchFamily="34" charset="0"/>
              </a:rPr>
              <a:t>	SELECT </a:t>
            </a:r>
            <a:r>
              <a:rPr lang="en-GB" sz="2000" dirty="0" err="1" smtClean="0">
                <a:latin typeface="Lucida Sans" panose="020B0602030504020204" pitchFamily="34" charset="0"/>
              </a:rPr>
              <a:t>column_name</a:t>
            </a:r>
            <a:r>
              <a:rPr lang="en-GB" sz="2000" dirty="0" smtClean="0">
                <a:latin typeface="Lucida Sans" panose="020B0602030504020204" pitchFamily="34" charset="0"/>
              </a:rPr>
              <a:t> AS </a:t>
            </a:r>
            <a:r>
              <a:rPr lang="en-GB" sz="2000" b="1" dirty="0" err="1" smtClean="0">
                <a:solidFill>
                  <a:srgbClr val="FF0000"/>
                </a:solidFill>
                <a:latin typeface="Lucida Sans" panose="020B0602030504020204" pitchFamily="34" charset="0"/>
              </a:rPr>
              <a:t>alias_name</a:t>
            </a:r>
            <a:endParaRPr lang="en-GB" sz="2000" b="1" dirty="0" smtClean="0">
              <a:solidFill>
                <a:srgbClr val="FF0000"/>
              </a:solidFill>
              <a:latin typeface="Lucida Sans" panose="020B0602030504020204" pitchFamily="34" charset="0"/>
            </a:endParaRPr>
          </a:p>
          <a:p>
            <a:pPr marL="0" indent="0">
              <a:buNone/>
            </a:pPr>
            <a:r>
              <a:rPr lang="en-GB" sz="2000" dirty="0" smtClean="0">
                <a:latin typeface="Lucida Sans" panose="020B0602030504020204" pitchFamily="34" charset="0"/>
              </a:rPr>
              <a:t>		FROM </a:t>
            </a:r>
            <a:r>
              <a:rPr lang="en-GB" sz="2000" dirty="0" err="1">
                <a:latin typeface="Lucida Sans" panose="020B0602030504020204" pitchFamily="34" charset="0"/>
              </a:rPr>
              <a:t>table_name</a:t>
            </a:r>
            <a:endParaRPr lang="en-GB" sz="2000" dirty="0">
              <a:latin typeface="Lucida Sans" panose="020B0602030504020204" pitchFamily="34" charset="0"/>
            </a:endParaRPr>
          </a:p>
          <a:p>
            <a:pPr marL="0" indent="0">
              <a:buNone/>
            </a:pPr>
            <a:r>
              <a:rPr lang="en-GB" sz="2000" dirty="0" smtClean="0">
                <a:latin typeface="Lucida Sans" panose="020B0602030504020204" pitchFamily="34" charset="0"/>
              </a:rPr>
              <a:t>		WHERE </a:t>
            </a:r>
            <a:r>
              <a:rPr lang="en-GB" sz="2000" dirty="0">
                <a:latin typeface="Lucida Sans" panose="020B0602030504020204" pitchFamily="34" charset="0"/>
              </a:rPr>
              <a:t>[condition</a:t>
            </a:r>
            <a:r>
              <a:rPr lang="en-GB" sz="2000" dirty="0" smtClean="0">
                <a:latin typeface="Lucida Sans" panose="020B0602030504020204" pitchFamily="34" charset="0"/>
              </a:rPr>
              <a:t>];</a:t>
            </a:r>
          </a:p>
          <a:p>
            <a:pPr marL="0" indent="0">
              <a:buNone/>
            </a:pPr>
            <a:r>
              <a:rPr lang="en-GB" sz="2000" b="1" dirty="0" smtClean="0">
                <a:solidFill>
                  <a:schemeClr val="accent6">
                    <a:lumMod val="50000"/>
                  </a:schemeClr>
                </a:solidFill>
                <a:latin typeface="Lucida Sans" panose="020B0602030504020204" pitchFamily="34" charset="0"/>
              </a:rPr>
              <a:t>Example:</a:t>
            </a:r>
          </a:p>
          <a:p>
            <a:pPr marL="0" indent="0">
              <a:buNone/>
            </a:pPr>
            <a:r>
              <a:rPr lang="en-GB" sz="2000" b="1" dirty="0">
                <a:solidFill>
                  <a:schemeClr val="accent6">
                    <a:lumMod val="50000"/>
                  </a:schemeClr>
                </a:solidFill>
                <a:latin typeface="Lucida Sans" panose="020B0602030504020204" pitchFamily="34" charset="0"/>
              </a:rPr>
              <a:t>                       </a:t>
            </a:r>
            <a:r>
              <a:rPr lang="en-GB" sz="2000" b="1" dirty="0" smtClean="0">
                <a:solidFill>
                  <a:schemeClr val="accent6">
                    <a:lumMod val="50000"/>
                  </a:schemeClr>
                </a:solidFill>
                <a:latin typeface="Lucida Sans" panose="020B0602030504020204" pitchFamily="34" charset="0"/>
              </a:rPr>
              <a:t> </a:t>
            </a:r>
            <a:r>
              <a:rPr lang="en-GB" sz="2000" b="1" dirty="0" smtClean="0">
                <a:solidFill>
                  <a:srgbClr val="0070C0"/>
                </a:solidFill>
                <a:latin typeface="Lucida Sans" panose="020B0602030504020204" pitchFamily="34" charset="0"/>
              </a:rPr>
              <a:t>SELECT </a:t>
            </a:r>
            <a:r>
              <a:rPr lang="en-GB" sz="2000" b="1" dirty="0">
                <a:solidFill>
                  <a:srgbClr val="0070C0"/>
                </a:solidFill>
                <a:latin typeface="Lucida Sans" panose="020B0602030504020204" pitchFamily="34" charset="0"/>
              </a:rPr>
              <a:t>C.ID, C.NAME, C.AGE, O.AMOUNT </a:t>
            </a:r>
          </a:p>
          <a:p>
            <a:pPr marL="0" indent="0">
              <a:buNone/>
            </a:pPr>
            <a:r>
              <a:rPr lang="en-GB" sz="2000" b="1" dirty="0">
                <a:solidFill>
                  <a:srgbClr val="0070C0"/>
                </a:solidFill>
                <a:latin typeface="Lucida Sans" panose="020B0602030504020204" pitchFamily="34" charset="0"/>
              </a:rPr>
              <a:t>   </a:t>
            </a:r>
            <a:r>
              <a:rPr lang="en-GB" sz="2000" b="1" dirty="0" smtClean="0">
                <a:solidFill>
                  <a:srgbClr val="0070C0"/>
                </a:solidFill>
                <a:latin typeface="Lucida Sans" panose="020B0602030504020204" pitchFamily="34" charset="0"/>
              </a:rPr>
              <a:t>		 FROM </a:t>
            </a:r>
            <a:r>
              <a:rPr lang="en-GB" sz="2000" b="1" dirty="0">
                <a:solidFill>
                  <a:srgbClr val="0070C0"/>
                </a:solidFill>
                <a:latin typeface="Lucida Sans" panose="020B0602030504020204" pitchFamily="34" charset="0"/>
              </a:rPr>
              <a:t>CUSTOMERS AS C, ORDERS AS </a:t>
            </a:r>
            <a:r>
              <a:rPr lang="en-GB" sz="2000" b="1" dirty="0" smtClean="0">
                <a:solidFill>
                  <a:srgbClr val="0070C0"/>
                </a:solidFill>
                <a:latin typeface="Lucida Sans" panose="020B0602030504020204" pitchFamily="34" charset="0"/>
              </a:rPr>
              <a:t>O            </a:t>
            </a:r>
            <a:r>
              <a:rPr lang="en-GB" sz="2000" b="1" dirty="0" smtClean="0">
                <a:solidFill>
                  <a:srgbClr val="C00000"/>
                </a:solidFill>
                <a:latin typeface="Lucida Sans" panose="020B0602030504020204" pitchFamily="34" charset="0"/>
              </a:rPr>
              <a:t>Table</a:t>
            </a:r>
            <a:r>
              <a:rPr lang="en-GB" sz="2000" b="1" dirty="0" smtClean="0">
                <a:solidFill>
                  <a:srgbClr val="0070C0"/>
                </a:solidFill>
                <a:latin typeface="Lucida Sans" panose="020B0602030504020204" pitchFamily="34" charset="0"/>
              </a:rPr>
              <a:t> </a:t>
            </a:r>
            <a:r>
              <a:rPr lang="en-GB" sz="2000" b="1" dirty="0" smtClean="0">
                <a:solidFill>
                  <a:srgbClr val="C00000"/>
                </a:solidFill>
                <a:latin typeface="Lucida Sans" panose="020B0602030504020204" pitchFamily="34" charset="0"/>
              </a:rPr>
              <a:t>Alias</a:t>
            </a:r>
            <a:endParaRPr lang="en-GB" sz="2000" b="1" dirty="0">
              <a:solidFill>
                <a:srgbClr val="C00000"/>
              </a:solidFill>
              <a:latin typeface="Lucida Sans" panose="020B0602030504020204" pitchFamily="34" charset="0"/>
            </a:endParaRPr>
          </a:p>
          <a:p>
            <a:pPr marL="0" indent="0">
              <a:buNone/>
            </a:pPr>
            <a:r>
              <a:rPr lang="en-GB" sz="2000" b="1" dirty="0">
                <a:solidFill>
                  <a:srgbClr val="0070C0"/>
                </a:solidFill>
                <a:latin typeface="Lucida Sans" panose="020B0602030504020204" pitchFamily="34" charset="0"/>
              </a:rPr>
              <a:t>   </a:t>
            </a:r>
            <a:r>
              <a:rPr lang="en-GB" sz="2000" b="1" dirty="0" smtClean="0">
                <a:solidFill>
                  <a:srgbClr val="0070C0"/>
                </a:solidFill>
                <a:latin typeface="Lucida Sans" panose="020B0602030504020204" pitchFamily="34" charset="0"/>
              </a:rPr>
              <a:t>		 WHERE  </a:t>
            </a:r>
            <a:r>
              <a:rPr lang="en-GB" sz="2000" b="1" dirty="0">
                <a:solidFill>
                  <a:srgbClr val="0070C0"/>
                </a:solidFill>
                <a:latin typeface="Lucida Sans" panose="020B0602030504020204" pitchFamily="34" charset="0"/>
              </a:rPr>
              <a:t>C.ID = </a:t>
            </a:r>
            <a:r>
              <a:rPr lang="en-GB" sz="2000" b="1" dirty="0" smtClean="0">
                <a:solidFill>
                  <a:srgbClr val="0070C0"/>
                </a:solidFill>
                <a:latin typeface="Lucida Sans" panose="020B0602030504020204" pitchFamily="34" charset="0"/>
              </a:rPr>
              <a:t>O.CUSTOMER_ID;</a:t>
            </a:r>
            <a:endParaRPr lang="en-GB" sz="2000" b="1" dirty="0" smtClean="0">
              <a:solidFill>
                <a:schemeClr val="tx1">
                  <a:lumMod val="95000"/>
                  <a:lumOff val="5000"/>
                </a:schemeClr>
              </a:solidFill>
              <a:latin typeface="Lucida Sans" panose="020B0602030504020204" pitchFamily="34" charset="0"/>
            </a:endParaRPr>
          </a:p>
          <a:p>
            <a:pPr marL="0" indent="0">
              <a:buNone/>
            </a:pPr>
            <a:r>
              <a:rPr lang="en-GB" sz="2000" b="1" dirty="0">
                <a:solidFill>
                  <a:schemeClr val="tx1">
                    <a:lumMod val="95000"/>
                    <a:lumOff val="5000"/>
                  </a:schemeClr>
                </a:solidFill>
                <a:latin typeface="Lucida Sans" panose="020B0602030504020204" pitchFamily="34" charset="0"/>
              </a:rPr>
              <a:t> </a:t>
            </a:r>
            <a:r>
              <a:rPr lang="en-GB" sz="2000" b="1" dirty="0" smtClean="0">
                <a:solidFill>
                  <a:schemeClr val="tx1">
                    <a:lumMod val="95000"/>
                    <a:lumOff val="5000"/>
                  </a:schemeClr>
                </a:solidFill>
                <a:latin typeface="Lucida Sans" panose="020B0602030504020204" pitchFamily="34" charset="0"/>
              </a:rPr>
              <a:t>                      -------------------------------------------------------------------------------------------------</a:t>
            </a:r>
          </a:p>
          <a:p>
            <a:pPr marL="0" indent="0">
              <a:buNone/>
            </a:pPr>
            <a:r>
              <a:rPr lang="en-GB" sz="2000" b="1" dirty="0">
                <a:solidFill>
                  <a:srgbClr val="0070C0"/>
                </a:solidFill>
                <a:latin typeface="Lucida Sans" panose="020B0602030504020204" pitchFamily="34" charset="0"/>
              </a:rPr>
              <a:t>                       </a:t>
            </a:r>
            <a:r>
              <a:rPr lang="en-GB" sz="2000" b="1" dirty="0" smtClean="0">
                <a:solidFill>
                  <a:srgbClr val="0070C0"/>
                </a:solidFill>
                <a:latin typeface="Lucida Sans" panose="020B0602030504020204" pitchFamily="34" charset="0"/>
              </a:rPr>
              <a:t> </a:t>
            </a:r>
            <a:r>
              <a:rPr lang="en-GB" sz="2000" b="1" dirty="0" smtClean="0">
                <a:solidFill>
                  <a:srgbClr val="7030A0"/>
                </a:solidFill>
                <a:latin typeface="Lucida Sans" panose="020B0602030504020204" pitchFamily="34" charset="0"/>
              </a:rPr>
              <a:t>SELECT  </a:t>
            </a:r>
            <a:r>
              <a:rPr lang="en-GB" sz="2000" b="1" dirty="0">
                <a:solidFill>
                  <a:srgbClr val="7030A0"/>
                </a:solidFill>
                <a:latin typeface="Lucida Sans" panose="020B0602030504020204" pitchFamily="34" charset="0"/>
              </a:rPr>
              <a:t>ID AS CUSTOMER_ID, NAME AS CUSTOMER_NAME</a:t>
            </a:r>
          </a:p>
          <a:p>
            <a:pPr marL="0" indent="0">
              <a:buNone/>
            </a:pPr>
            <a:r>
              <a:rPr lang="en-GB" sz="2000" b="1" dirty="0">
                <a:solidFill>
                  <a:srgbClr val="7030A0"/>
                </a:solidFill>
                <a:latin typeface="Lucida Sans" panose="020B0602030504020204" pitchFamily="34" charset="0"/>
              </a:rPr>
              <a:t>  </a:t>
            </a:r>
            <a:r>
              <a:rPr lang="en-GB" sz="2000" b="1" dirty="0" smtClean="0">
                <a:solidFill>
                  <a:srgbClr val="7030A0"/>
                </a:solidFill>
                <a:latin typeface="Lucida Sans" panose="020B0602030504020204" pitchFamily="34" charset="0"/>
              </a:rPr>
              <a:t>		 </a:t>
            </a:r>
            <a:r>
              <a:rPr lang="en-GB" sz="2000" b="1" dirty="0">
                <a:solidFill>
                  <a:srgbClr val="7030A0"/>
                </a:solidFill>
                <a:latin typeface="Lucida Sans" panose="020B0602030504020204" pitchFamily="34" charset="0"/>
              </a:rPr>
              <a:t>FROM </a:t>
            </a:r>
            <a:r>
              <a:rPr lang="en-GB" sz="2000" b="1" dirty="0" smtClean="0">
                <a:solidFill>
                  <a:srgbClr val="7030A0"/>
                </a:solidFill>
                <a:latin typeface="Lucida Sans" panose="020B0602030504020204" pitchFamily="34" charset="0"/>
              </a:rPr>
              <a:t>CUSTOMERS						       </a:t>
            </a:r>
            <a:r>
              <a:rPr lang="en-GB" sz="2000" b="1" dirty="0" smtClean="0">
                <a:solidFill>
                  <a:srgbClr val="C00000"/>
                </a:solidFill>
                <a:latin typeface="Lucida Sans" panose="020B0602030504020204" pitchFamily="34" charset="0"/>
              </a:rPr>
              <a:t>Column Alias</a:t>
            </a:r>
            <a:endParaRPr lang="en-GB" sz="2000" b="1" dirty="0">
              <a:solidFill>
                <a:srgbClr val="C00000"/>
              </a:solidFill>
              <a:latin typeface="Lucida Sans" panose="020B0602030504020204" pitchFamily="34" charset="0"/>
            </a:endParaRPr>
          </a:p>
          <a:p>
            <a:pPr marL="0" indent="0">
              <a:buNone/>
            </a:pPr>
            <a:r>
              <a:rPr lang="en-GB" sz="2000" b="1" dirty="0">
                <a:solidFill>
                  <a:srgbClr val="7030A0"/>
                </a:solidFill>
                <a:latin typeface="Lucida Sans" panose="020B0602030504020204" pitchFamily="34" charset="0"/>
              </a:rPr>
              <a:t>   </a:t>
            </a:r>
            <a:r>
              <a:rPr lang="en-GB" sz="2000" b="1" dirty="0" smtClean="0">
                <a:solidFill>
                  <a:srgbClr val="7030A0"/>
                </a:solidFill>
                <a:latin typeface="Lucida Sans" panose="020B0602030504020204" pitchFamily="34" charset="0"/>
              </a:rPr>
              <a:t>		 WHERE </a:t>
            </a:r>
            <a:r>
              <a:rPr lang="en-GB" sz="2000" b="1" dirty="0">
                <a:solidFill>
                  <a:srgbClr val="7030A0"/>
                </a:solidFill>
                <a:latin typeface="Lucida Sans" panose="020B0602030504020204" pitchFamily="34" charset="0"/>
              </a:rPr>
              <a:t>SALARY IS NOT NULL;</a:t>
            </a:r>
            <a:endParaRPr lang="en-IN" sz="2000" b="1" dirty="0">
              <a:solidFill>
                <a:srgbClr val="7030A0"/>
              </a:solidFill>
              <a:latin typeface="Lucida Sans" panose="020B0602030504020204" pitchFamily="34" charset="0"/>
            </a:endParaRPr>
          </a:p>
        </p:txBody>
      </p:sp>
      <p:sp>
        <p:nvSpPr>
          <p:cNvPr id="8" name="Right Brace 7"/>
          <p:cNvSpPr/>
          <p:nvPr/>
        </p:nvSpPr>
        <p:spPr>
          <a:xfrm>
            <a:off x="7392473" y="3786389"/>
            <a:ext cx="618185" cy="10818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Right Brace 8"/>
          <p:cNvSpPr/>
          <p:nvPr/>
        </p:nvSpPr>
        <p:spPr>
          <a:xfrm>
            <a:off x="9594761" y="5074276"/>
            <a:ext cx="476518" cy="13007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0780549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89" y="1"/>
            <a:ext cx="11225011" cy="798489"/>
          </a:xfrm>
        </p:spPr>
        <p:txBody>
          <a:bodyPr>
            <a:normAutofit/>
          </a:bodyPr>
          <a:lstStyle/>
          <a:p>
            <a:r>
              <a:rPr lang="en-IN" sz="3200" b="1" u="sng" dirty="0" smtClean="0">
                <a:solidFill>
                  <a:srgbClr val="002060"/>
                </a:solidFill>
                <a:latin typeface="Lucida Sans" panose="020B0602030504020204" pitchFamily="34" charset="0"/>
              </a:rPr>
              <a:t>Transaction Commands:</a:t>
            </a:r>
            <a:endParaRPr lang="en-IN" sz="3200" b="1" u="sng" dirty="0">
              <a:solidFill>
                <a:srgbClr val="002060"/>
              </a:solidFill>
              <a:latin typeface="Lucida Sans" panose="020B0602030504020204" pitchFamily="34" charset="0"/>
            </a:endParaRPr>
          </a:p>
        </p:txBody>
      </p:sp>
      <p:sp>
        <p:nvSpPr>
          <p:cNvPr id="3" name="Content Placeholder 2"/>
          <p:cNvSpPr>
            <a:spLocks noGrp="1"/>
          </p:cNvSpPr>
          <p:nvPr>
            <p:ph idx="1"/>
          </p:nvPr>
        </p:nvSpPr>
        <p:spPr>
          <a:xfrm>
            <a:off x="231820" y="708337"/>
            <a:ext cx="11771290" cy="6149663"/>
          </a:xfrm>
        </p:spPr>
        <p:txBody>
          <a:bodyPr>
            <a:normAutofit/>
          </a:bodyPr>
          <a:lstStyle/>
          <a:p>
            <a:pPr marL="0" indent="0" algn="just">
              <a:buNone/>
            </a:pPr>
            <a:r>
              <a:rPr lang="en-GB" sz="2000" dirty="0" smtClean="0">
                <a:latin typeface="Lucida Sans" panose="020B0602030504020204" pitchFamily="34" charset="0"/>
              </a:rPr>
              <a:t>- A </a:t>
            </a:r>
            <a:r>
              <a:rPr lang="en-GB" sz="2000" dirty="0">
                <a:solidFill>
                  <a:srgbClr val="C00000"/>
                </a:solidFill>
                <a:latin typeface="Lucida Sans" panose="020B0602030504020204" pitchFamily="34" charset="0"/>
              </a:rPr>
              <a:t>transaction</a:t>
            </a:r>
            <a:r>
              <a:rPr lang="en-GB" sz="2000" dirty="0">
                <a:latin typeface="Lucida Sans" panose="020B0602030504020204" pitchFamily="34" charset="0"/>
              </a:rPr>
              <a:t> is a unit of work that is performed against a database. </a:t>
            </a:r>
            <a:endParaRPr lang="en-GB" sz="2000" dirty="0" smtClean="0">
              <a:latin typeface="Lucida Sans" panose="020B0602030504020204" pitchFamily="34" charset="0"/>
            </a:endParaRPr>
          </a:p>
          <a:p>
            <a:pPr algn="just">
              <a:buFontTx/>
              <a:buChar char="-"/>
            </a:pPr>
            <a:r>
              <a:rPr lang="en-GB" sz="2000" dirty="0" smtClean="0">
                <a:solidFill>
                  <a:srgbClr val="C00000"/>
                </a:solidFill>
                <a:latin typeface="Lucida Sans" panose="020B0602030504020204" pitchFamily="34" charset="0"/>
              </a:rPr>
              <a:t>Transactions</a:t>
            </a:r>
            <a:r>
              <a:rPr lang="en-GB" sz="2000" dirty="0" smtClean="0">
                <a:latin typeface="Lucida Sans" panose="020B0602030504020204" pitchFamily="34" charset="0"/>
              </a:rPr>
              <a:t> </a:t>
            </a:r>
            <a:r>
              <a:rPr lang="en-GB" sz="2000" dirty="0">
                <a:latin typeface="Lucida Sans" panose="020B0602030504020204" pitchFamily="34" charset="0"/>
              </a:rPr>
              <a:t>are units or sequences of work accomplished in a logical order, whether in a manual fashion by a user or automatically by some sort of a database program</a:t>
            </a:r>
            <a:r>
              <a:rPr lang="en-GB" sz="2000" dirty="0" smtClean="0">
                <a:latin typeface="Lucida Sans" panose="020B0602030504020204" pitchFamily="34" charset="0"/>
              </a:rPr>
              <a:t>.</a:t>
            </a:r>
          </a:p>
          <a:p>
            <a:pPr algn="just">
              <a:buFontTx/>
              <a:buChar char="-"/>
            </a:pPr>
            <a:r>
              <a:rPr lang="en-GB" sz="3200" b="1" u="sng" dirty="0" smtClean="0">
                <a:solidFill>
                  <a:schemeClr val="accent6">
                    <a:lumMod val="50000"/>
                  </a:schemeClr>
                </a:solidFill>
                <a:latin typeface="Lucida Sans" panose="020B0602030504020204" pitchFamily="34" charset="0"/>
              </a:rPr>
              <a:t>NOTE</a:t>
            </a:r>
            <a:r>
              <a:rPr lang="en-GB" sz="2000" dirty="0" smtClean="0">
                <a:latin typeface="Lucida Sans" panose="020B0602030504020204" pitchFamily="34" charset="0"/>
              </a:rPr>
              <a:t>: </a:t>
            </a:r>
            <a:r>
              <a:rPr lang="en-GB" sz="1800" i="1" dirty="0">
                <a:solidFill>
                  <a:srgbClr val="002060"/>
                </a:solidFill>
                <a:latin typeface="Lucida Sans" panose="020B0602030504020204" pitchFamily="34" charset="0"/>
              </a:rPr>
              <a:t>Practically, you will club many SQL queries into a group and you will execute all of them together as a part of a transaction</a:t>
            </a:r>
            <a:r>
              <a:rPr lang="en-GB" sz="1800" i="1" dirty="0" smtClean="0">
                <a:solidFill>
                  <a:srgbClr val="002060"/>
                </a:solidFill>
                <a:latin typeface="Lucida Sans" panose="020B0602030504020204" pitchFamily="34" charset="0"/>
              </a:rPr>
              <a:t>.</a:t>
            </a:r>
          </a:p>
          <a:p>
            <a:r>
              <a:rPr lang="en-GB" sz="2400" b="1" dirty="0">
                <a:solidFill>
                  <a:srgbClr val="C00000"/>
                </a:solidFill>
                <a:latin typeface="Lucida Sans" panose="020B0602030504020204" pitchFamily="34" charset="0"/>
              </a:rPr>
              <a:t>Properties of </a:t>
            </a:r>
            <a:r>
              <a:rPr lang="en-GB" sz="2400" b="1" dirty="0" smtClean="0">
                <a:solidFill>
                  <a:srgbClr val="C00000"/>
                </a:solidFill>
                <a:latin typeface="Lucida Sans" panose="020B0602030504020204" pitchFamily="34" charset="0"/>
              </a:rPr>
              <a:t>Transactions: </a:t>
            </a:r>
            <a:r>
              <a:rPr lang="en-GB" sz="1800" b="1" dirty="0" smtClean="0">
                <a:solidFill>
                  <a:srgbClr val="C00000"/>
                </a:solidFill>
                <a:latin typeface="Lucida Sans" panose="020B0602030504020204" pitchFamily="34" charset="0"/>
              </a:rPr>
              <a:t>Transactions</a:t>
            </a:r>
            <a:r>
              <a:rPr lang="en-GB" sz="2000" dirty="0" smtClean="0">
                <a:solidFill>
                  <a:schemeClr val="accent2">
                    <a:lumMod val="50000"/>
                  </a:schemeClr>
                </a:solidFill>
                <a:latin typeface="Lucida Sans" panose="020B0602030504020204" pitchFamily="34" charset="0"/>
              </a:rPr>
              <a:t> </a:t>
            </a:r>
            <a:r>
              <a:rPr lang="en-GB" sz="2000" dirty="0">
                <a:solidFill>
                  <a:schemeClr val="accent2">
                    <a:lumMod val="50000"/>
                  </a:schemeClr>
                </a:solidFill>
                <a:latin typeface="Lucida Sans" panose="020B0602030504020204" pitchFamily="34" charset="0"/>
              </a:rPr>
              <a:t>have the following four standard properties, usually referred to by the acronym </a:t>
            </a:r>
            <a:r>
              <a:rPr lang="en-GB" b="1" dirty="0">
                <a:solidFill>
                  <a:srgbClr val="7030A0"/>
                </a:solidFill>
                <a:latin typeface="Lucida Sans" panose="020B0602030504020204" pitchFamily="34" charset="0"/>
              </a:rPr>
              <a:t>ACID</a:t>
            </a:r>
            <a:r>
              <a:rPr lang="en-GB" dirty="0">
                <a:solidFill>
                  <a:schemeClr val="accent2">
                    <a:lumMod val="50000"/>
                  </a:schemeClr>
                </a:solidFill>
                <a:latin typeface="Lucida Sans" panose="020B0602030504020204" pitchFamily="34" charset="0"/>
              </a:rPr>
              <a:t>.</a:t>
            </a:r>
          </a:p>
          <a:p>
            <a:pPr marL="342900" indent="-342900">
              <a:buFont typeface="+mj-lt"/>
              <a:buAutoNum type="arabicPeriod"/>
            </a:pPr>
            <a:r>
              <a:rPr lang="en-GB" sz="2000" b="1" dirty="0">
                <a:solidFill>
                  <a:srgbClr val="7030A0"/>
                </a:solidFill>
                <a:latin typeface="Lucida Sans" panose="020B0602030504020204" pitchFamily="34" charset="0"/>
              </a:rPr>
              <a:t>Atomicity</a:t>
            </a:r>
            <a:r>
              <a:rPr lang="en-GB" sz="2000" dirty="0">
                <a:solidFill>
                  <a:schemeClr val="accent2">
                    <a:lumMod val="50000"/>
                  </a:schemeClr>
                </a:solidFill>
                <a:latin typeface="Lucida Sans" panose="020B0602030504020204" pitchFamily="34" charset="0"/>
              </a:rPr>
              <a:t> − ensures that all operations within the work unit are completed successfully. Otherwise, the transaction is aborted at the point of failure and all the previous operations are rolled back to their former state.</a:t>
            </a:r>
          </a:p>
          <a:p>
            <a:pPr marL="342900" indent="-342900">
              <a:buFont typeface="+mj-lt"/>
              <a:buAutoNum type="arabicPeriod"/>
            </a:pPr>
            <a:r>
              <a:rPr lang="en-GB" sz="2000" b="1" dirty="0">
                <a:solidFill>
                  <a:srgbClr val="7030A0"/>
                </a:solidFill>
                <a:latin typeface="Lucida Sans" panose="020B0602030504020204" pitchFamily="34" charset="0"/>
              </a:rPr>
              <a:t>Consistency</a:t>
            </a:r>
            <a:r>
              <a:rPr lang="en-GB" sz="2000" dirty="0">
                <a:solidFill>
                  <a:schemeClr val="accent2">
                    <a:lumMod val="50000"/>
                  </a:schemeClr>
                </a:solidFill>
                <a:latin typeface="Lucida Sans" panose="020B0602030504020204" pitchFamily="34" charset="0"/>
              </a:rPr>
              <a:t> − ensures that the database properly changes states upon a successfully committed transaction.</a:t>
            </a:r>
          </a:p>
          <a:p>
            <a:pPr marL="342900" indent="-342900">
              <a:buFont typeface="+mj-lt"/>
              <a:buAutoNum type="arabicPeriod"/>
            </a:pPr>
            <a:r>
              <a:rPr lang="en-GB" sz="2000" b="1" dirty="0">
                <a:solidFill>
                  <a:srgbClr val="7030A0"/>
                </a:solidFill>
                <a:latin typeface="Lucida Sans" panose="020B0602030504020204" pitchFamily="34" charset="0"/>
              </a:rPr>
              <a:t>Isolation</a:t>
            </a:r>
            <a:r>
              <a:rPr lang="en-GB" sz="2000" dirty="0">
                <a:solidFill>
                  <a:schemeClr val="accent2">
                    <a:lumMod val="50000"/>
                  </a:schemeClr>
                </a:solidFill>
                <a:latin typeface="Lucida Sans" panose="020B0602030504020204" pitchFamily="34" charset="0"/>
              </a:rPr>
              <a:t> − enables transactions to operate independently of and transparent to each other.</a:t>
            </a:r>
          </a:p>
          <a:p>
            <a:pPr marL="342900" indent="-342900">
              <a:buFont typeface="+mj-lt"/>
              <a:buAutoNum type="arabicPeriod"/>
            </a:pPr>
            <a:r>
              <a:rPr lang="en-GB" sz="2000" b="1" dirty="0">
                <a:solidFill>
                  <a:srgbClr val="7030A0"/>
                </a:solidFill>
                <a:latin typeface="Lucida Sans" panose="020B0602030504020204" pitchFamily="34" charset="0"/>
              </a:rPr>
              <a:t>Durability</a:t>
            </a:r>
            <a:r>
              <a:rPr lang="en-GB" sz="2000" dirty="0">
                <a:solidFill>
                  <a:schemeClr val="accent2">
                    <a:lumMod val="50000"/>
                  </a:schemeClr>
                </a:solidFill>
                <a:latin typeface="Lucida Sans" panose="020B0602030504020204" pitchFamily="34" charset="0"/>
              </a:rPr>
              <a:t> − </a:t>
            </a:r>
            <a:r>
              <a:rPr lang="en-GB" sz="2400" dirty="0">
                <a:solidFill>
                  <a:schemeClr val="accent2">
                    <a:lumMod val="50000"/>
                  </a:schemeClr>
                </a:solidFill>
              </a:rPr>
              <a:t>ensures that the result or effect of a committed transaction persists in case of a system failure.</a:t>
            </a:r>
          </a:p>
          <a:p>
            <a:pPr algn="just">
              <a:buFontTx/>
              <a:buChar char="-"/>
            </a:pPr>
            <a:endParaRPr lang="en-IN" sz="2400" i="1" dirty="0" smtClean="0">
              <a:solidFill>
                <a:schemeClr val="accent2">
                  <a:lumMod val="50000"/>
                </a:schemeClr>
              </a:solidFill>
              <a:latin typeface="Lucida Sans" panose="020B0602030504020204" pitchFamily="34" charset="0"/>
            </a:endParaRPr>
          </a:p>
        </p:txBody>
      </p:sp>
    </p:spTree>
    <p:extLst>
      <p:ext uri="{BB962C8B-B14F-4D97-AF65-F5344CB8AC3E}">
        <p14:creationId xmlns:p14="http://schemas.microsoft.com/office/powerpoint/2010/main" val="6898846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85610"/>
          </a:xfrm>
        </p:spPr>
        <p:txBody>
          <a:bodyPr/>
          <a:lstStyle/>
          <a:p>
            <a:r>
              <a:rPr lang="en-IN" sz="2800" b="1" dirty="0" smtClean="0">
                <a:solidFill>
                  <a:srgbClr val="C00000"/>
                </a:solidFill>
                <a:latin typeface="Lucida Sans" panose="020B0602030504020204" pitchFamily="34" charset="0"/>
              </a:rPr>
              <a:t>Transaction Control Commands</a:t>
            </a:r>
            <a:r>
              <a:rPr lang="en-IN" dirty="0" smtClean="0"/>
              <a:t>:</a:t>
            </a:r>
            <a:endParaRPr lang="en-IN" dirty="0"/>
          </a:p>
        </p:txBody>
      </p:sp>
      <p:sp>
        <p:nvSpPr>
          <p:cNvPr id="3" name="Content Placeholder 2"/>
          <p:cNvSpPr>
            <a:spLocks noGrp="1"/>
          </p:cNvSpPr>
          <p:nvPr>
            <p:ph idx="1"/>
          </p:nvPr>
        </p:nvSpPr>
        <p:spPr>
          <a:xfrm>
            <a:off x="193183" y="785611"/>
            <a:ext cx="11784169" cy="5872766"/>
          </a:xfrm>
        </p:spPr>
        <p:txBody>
          <a:bodyPr>
            <a:normAutofit fontScale="92500" lnSpcReduction="10000"/>
          </a:bodyPr>
          <a:lstStyle/>
          <a:p>
            <a:pPr marL="0" indent="0">
              <a:buNone/>
            </a:pPr>
            <a:r>
              <a:rPr lang="en-GB" sz="2000" dirty="0">
                <a:latin typeface="Lucida Sans" panose="020B0602030504020204" pitchFamily="34" charset="0"/>
              </a:rPr>
              <a:t>The following commands are used to control transactions.</a:t>
            </a:r>
          </a:p>
          <a:p>
            <a:pPr marL="0" indent="0">
              <a:buNone/>
            </a:pPr>
            <a:r>
              <a:rPr lang="en-GB" sz="2000" b="1" i="1" dirty="0" smtClean="0">
                <a:latin typeface="Lucida Sans" panose="020B0602030504020204" pitchFamily="34" charset="0"/>
              </a:rPr>
              <a:t>10. </a:t>
            </a:r>
            <a:r>
              <a:rPr lang="en-GB" sz="2400" b="1" dirty="0" smtClean="0">
                <a:solidFill>
                  <a:srgbClr val="002060"/>
                </a:solidFill>
                <a:latin typeface="Lucida Sans" panose="020B0602030504020204" pitchFamily="34" charset="0"/>
              </a:rPr>
              <a:t>COMMIT</a:t>
            </a:r>
            <a:r>
              <a:rPr lang="en-GB" sz="2000" dirty="0">
                <a:latin typeface="Lucida Sans" panose="020B0602030504020204" pitchFamily="34" charset="0"/>
              </a:rPr>
              <a:t> − to save the </a:t>
            </a:r>
            <a:r>
              <a:rPr lang="en-GB" sz="2000" dirty="0" smtClean="0">
                <a:latin typeface="Lucida Sans" panose="020B0602030504020204" pitchFamily="34" charset="0"/>
              </a:rPr>
              <a:t>changes.</a:t>
            </a:r>
            <a:r>
              <a:rPr lang="en-GB" sz="2000" dirty="0"/>
              <a:t> The </a:t>
            </a:r>
            <a:r>
              <a:rPr lang="en-GB" sz="2000" dirty="0">
                <a:solidFill>
                  <a:srgbClr val="002060"/>
                </a:solidFill>
              </a:rPr>
              <a:t>COMMIT</a:t>
            </a:r>
            <a:r>
              <a:rPr lang="en-GB" sz="2000" dirty="0"/>
              <a:t> command saves all the transactions to the database </a:t>
            </a:r>
            <a:r>
              <a:rPr lang="en-GB" sz="2000" dirty="0" smtClean="0"/>
              <a:t> </a:t>
            </a:r>
          </a:p>
          <a:p>
            <a:pPr marL="0" indent="0">
              <a:buNone/>
            </a:pPr>
            <a:r>
              <a:rPr lang="en-GB" sz="2000" dirty="0"/>
              <a:t> </a:t>
            </a:r>
            <a:r>
              <a:rPr lang="en-GB" sz="2000" dirty="0" smtClean="0"/>
              <a:t>                                     since </a:t>
            </a:r>
            <a:r>
              <a:rPr lang="en-GB" sz="2000" dirty="0"/>
              <a:t>the last COMMIT or ROLLBACK command</a:t>
            </a:r>
            <a:r>
              <a:rPr lang="en-GB" sz="2000" dirty="0" smtClean="0"/>
              <a:t>.</a:t>
            </a:r>
          </a:p>
          <a:p>
            <a:pPr marL="0" indent="0">
              <a:buNone/>
            </a:pPr>
            <a:r>
              <a:rPr lang="en-GB" sz="2000" dirty="0">
                <a:latin typeface="Lucida Sans" panose="020B0602030504020204" pitchFamily="34" charset="0"/>
              </a:rPr>
              <a:t>The syntax for the </a:t>
            </a:r>
            <a:r>
              <a:rPr lang="en-GB" sz="2000" b="1" dirty="0">
                <a:solidFill>
                  <a:srgbClr val="FF0000"/>
                </a:solidFill>
                <a:latin typeface="Lucida Sans" panose="020B0602030504020204" pitchFamily="34" charset="0"/>
              </a:rPr>
              <a:t>COMMIT</a:t>
            </a:r>
            <a:r>
              <a:rPr lang="en-GB" sz="2000" dirty="0">
                <a:latin typeface="Lucida Sans" panose="020B0602030504020204" pitchFamily="34" charset="0"/>
              </a:rPr>
              <a:t> command is as follows.</a:t>
            </a:r>
          </a:p>
          <a:p>
            <a:pPr marL="0" indent="0">
              <a:buNone/>
            </a:pPr>
            <a:r>
              <a:rPr lang="en-GB" sz="2000" dirty="0" smtClean="0">
                <a:latin typeface="Lucida Sans" panose="020B0602030504020204" pitchFamily="34" charset="0"/>
              </a:rPr>
              <a:t>		      </a:t>
            </a:r>
            <a:r>
              <a:rPr lang="en-GB" sz="2000" b="1" dirty="0" smtClean="0">
                <a:solidFill>
                  <a:srgbClr val="FF0000"/>
                </a:solidFill>
                <a:latin typeface="Lucida Sans" panose="020B0602030504020204" pitchFamily="34" charset="0"/>
              </a:rPr>
              <a:t>COMMIT</a:t>
            </a:r>
            <a:r>
              <a:rPr lang="en-GB" sz="2000" dirty="0" smtClean="0">
                <a:latin typeface="Lucida Sans" panose="020B0602030504020204" pitchFamily="34" charset="0"/>
              </a:rPr>
              <a:t>;</a:t>
            </a:r>
          </a:p>
          <a:p>
            <a:pPr marL="0" indent="0">
              <a:buNone/>
            </a:pPr>
            <a:r>
              <a:rPr lang="en-GB" sz="2000" b="1" dirty="0">
                <a:solidFill>
                  <a:schemeClr val="accent6">
                    <a:lumMod val="50000"/>
                  </a:schemeClr>
                </a:solidFill>
                <a:latin typeface="Lucida Sans" panose="020B0602030504020204" pitchFamily="34" charset="0"/>
              </a:rPr>
              <a:t>Example</a:t>
            </a:r>
            <a:r>
              <a:rPr lang="en-GB" sz="2000" dirty="0">
                <a:latin typeface="Lucida Sans" panose="020B0602030504020204" pitchFamily="34" charset="0"/>
              </a:rPr>
              <a:t>: </a:t>
            </a:r>
            <a:r>
              <a:rPr lang="en-GB" sz="2000" dirty="0" smtClean="0">
                <a:latin typeface="Lucida Sans" panose="020B0602030504020204" pitchFamily="34" charset="0"/>
              </a:rPr>
              <a:t>	SQL</a:t>
            </a:r>
            <a:r>
              <a:rPr lang="en-GB" sz="2000" dirty="0">
                <a:latin typeface="Lucida Sans" panose="020B0602030504020204" pitchFamily="34" charset="0"/>
              </a:rPr>
              <a:t>&gt; DELETE FROM CUSTOMERS</a:t>
            </a:r>
          </a:p>
          <a:p>
            <a:pPr marL="0" indent="0">
              <a:buNone/>
            </a:pPr>
            <a:r>
              <a:rPr lang="en-GB" sz="2000" dirty="0">
                <a:latin typeface="Lucida Sans" panose="020B0602030504020204" pitchFamily="34" charset="0"/>
              </a:rPr>
              <a:t>   </a:t>
            </a:r>
            <a:r>
              <a:rPr lang="en-GB" sz="2000" dirty="0" smtClean="0">
                <a:latin typeface="Lucida Sans" panose="020B0602030504020204" pitchFamily="34" charset="0"/>
              </a:rPr>
              <a:t>		WHERE </a:t>
            </a:r>
            <a:r>
              <a:rPr lang="en-GB" sz="2000" dirty="0">
                <a:latin typeface="Lucida Sans" panose="020B0602030504020204" pitchFamily="34" charset="0"/>
              </a:rPr>
              <a:t>AGE = 25;</a:t>
            </a:r>
          </a:p>
          <a:p>
            <a:pPr marL="0" indent="0">
              <a:buNone/>
            </a:pPr>
            <a:r>
              <a:rPr lang="en-GB" sz="2000" dirty="0" smtClean="0">
                <a:latin typeface="Lucida Sans" panose="020B0602030504020204" pitchFamily="34" charset="0"/>
              </a:rPr>
              <a:t>		SQL</a:t>
            </a:r>
            <a:r>
              <a:rPr lang="en-GB" sz="2000" dirty="0">
                <a:latin typeface="Lucida Sans" panose="020B0602030504020204" pitchFamily="34" charset="0"/>
              </a:rPr>
              <a:t>&gt; </a:t>
            </a:r>
            <a:r>
              <a:rPr lang="en-GB" sz="2000" b="1" dirty="0">
                <a:solidFill>
                  <a:srgbClr val="FF0000"/>
                </a:solidFill>
                <a:latin typeface="Lucida Sans" panose="020B0602030504020204" pitchFamily="34" charset="0"/>
              </a:rPr>
              <a:t>COMMIT</a:t>
            </a:r>
            <a:r>
              <a:rPr lang="en-GB" sz="2000" dirty="0" smtClean="0">
                <a:latin typeface="Lucida Sans" panose="020B0602030504020204" pitchFamily="34" charset="0"/>
              </a:rPr>
              <a:t>;   </a:t>
            </a:r>
          </a:p>
          <a:p>
            <a:pPr marL="0" indent="0">
              <a:lnSpc>
                <a:spcPct val="100000"/>
              </a:lnSpc>
              <a:buNone/>
            </a:pPr>
            <a:r>
              <a:rPr lang="en-GB" sz="2000" b="1" i="1" dirty="0" smtClean="0">
                <a:latin typeface="Lucida Sans" panose="020B0602030504020204" pitchFamily="34" charset="0"/>
              </a:rPr>
              <a:t>11. </a:t>
            </a:r>
            <a:r>
              <a:rPr lang="en-GB" sz="2400" b="1" dirty="0" smtClean="0">
                <a:solidFill>
                  <a:srgbClr val="002060"/>
                </a:solidFill>
                <a:latin typeface="Lucida Sans" panose="020B0602030504020204" pitchFamily="34" charset="0"/>
              </a:rPr>
              <a:t>ROLLBACK</a:t>
            </a:r>
            <a:r>
              <a:rPr lang="en-GB" sz="2000" dirty="0">
                <a:solidFill>
                  <a:srgbClr val="C00000"/>
                </a:solidFill>
                <a:latin typeface="Lucida Sans" panose="020B0602030504020204" pitchFamily="34" charset="0"/>
              </a:rPr>
              <a:t> −</a:t>
            </a:r>
            <a:r>
              <a:rPr lang="en-GB" sz="2000" dirty="0">
                <a:latin typeface="Lucida Sans" panose="020B0602030504020204" pitchFamily="34" charset="0"/>
              </a:rPr>
              <a:t> to roll back the changes</a:t>
            </a:r>
            <a:r>
              <a:rPr lang="en-GB" sz="2000" dirty="0" smtClean="0">
                <a:latin typeface="Lucida Sans" panose="020B0602030504020204" pitchFamily="34" charset="0"/>
              </a:rPr>
              <a:t>.</a:t>
            </a:r>
            <a:r>
              <a:rPr lang="en-GB" sz="2000" dirty="0"/>
              <a:t> </a:t>
            </a:r>
            <a:r>
              <a:rPr lang="en-GB" sz="1800" dirty="0">
                <a:latin typeface="Lucida Sans" panose="020B0602030504020204" pitchFamily="34" charset="0"/>
              </a:rPr>
              <a:t>This command can only be used to undo transactions </a:t>
            </a:r>
            <a:endParaRPr lang="en-GB" sz="1800" dirty="0" smtClean="0">
              <a:latin typeface="Lucida Sans" panose="020B0602030504020204" pitchFamily="34" charset="0"/>
            </a:endParaRPr>
          </a:p>
          <a:p>
            <a:pPr marL="0" indent="0">
              <a:lnSpc>
                <a:spcPct val="100000"/>
              </a:lnSpc>
              <a:buNone/>
            </a:pPr>
            <a:r>
              <a:rPr lang="en-GB" sz="1800" dirty="0">
                <a:latin typeface="Lucida Sans" panose="020B0602030504020204" pitchFamily="34" charset="0"/>
              </a:rPr>
              <a:t> </a:t>
            </a:r>
            <a:r>
              <a:rPr lang="en-GB" sz="1800" dirty="0" smtClean="0">
                <a:latin typeface="Lucida Sans" panose="020B0602030504020204" pitchFamily="34" charset="0"/>
              </a:rPr>
              <a:t>                                 since </a:t>
            </a:r>
            <a:r>
              <a:rPr lang="en-GB" sz="1800" dirty="0">
                <a:latin typeface="Lucida Sans" panose="020B0602030504020204" pitchFamily="34" charset="0"/>
              </a:rPr>
              <a:t>the last COMMIT or ROLLBACK command was issued.</a:t>
            </a:r>
            <a:endParaRPr lang="en-GB" sz="1800" dirty="0" smtClean="0">
              <a:latin typeface="Lucida Sans" panose="020B0602030504020204" pitchFamily="34" charset="0"/>
            </a:endParaRPr>
          </a:p>
          <a:p>
            <a:pPr marL="0" indent="0">
              <a:buNone/>
            </a:pPr>
            <a:r>
              <a:rPr lang="en-GB" sz="2000" dirty="0">
                <a:latin typeface="Lucida Sans" panose="020B0602030504020204" pitchFamily="34" charset="0"/>
              </a:rPr>
              <a:t>The syntax for a </a:t>
            </a:r>
            <a:r>
              <a:rPr lang="en-GB" sz="2000" b="1" dirty="0">
                <a:solidFill>
                  <a:srgbClr val="FF0000"/>
                </a:solidFill>
                <a:latin typeface="Lucida Sans" panose="020B0602030504020204" pitchFamily="34" charset="0"/>
              </a:rPr>
              <a:t>ROLLBACK</a:t>
            </a:r>
            <a:r>
              <a:rPr lang="en-GB" sz="2000" dirty="0">
                <a:latin typeface="Lucida Sans" panose="020B0602030504020204" pitchFamily="34" charset="0"/>
              </a:rPr>
              <a:t> command is as follows −</a:t>
            </a:r>
          </a:p>
          <a:p>
            <a:pPr marL="0" indent="0">
              <a:buNone/>
            </a:pPr>
            <a:r>
              <a:rPr lang="en-GB" sz="2000" dirty="0" smtClean="0">
                <a:latin typeface="Lucida Sans" panose="020B0602030504020204" pitchFamily="34" charset="0"/>
              </a:rPr>
              <a:t>		   </a:t>
            </a:r>
            <a:r>
              <a:rPr lang="en-GB" sz="2000" b="1" dirty="0" smtClean="0">
                <a:solidFill>
                  <a:srgbClr val="FF0000"/>
                </a:solidFill>
                <a:latin typeface="Lucida Sans" panose="020B0602030504020204" pitchFamily="34" charset="0"/>
              </a:rPr>
              <a:t>ROLLBACK;</a:t>
            </a:r>
          </a:p>
          <a:p>
            <a:pPr marL="0" indent="0">
              <a:buNone/>
            </a:pPr>
            <a:r>
              <a:rPr lang="en-GB" sz="2000" b="1" dirty="0" smtClean="0">
                <a:solidFill>
                  <a:schemeClr val="accent6">
                    <a:lumMod val="50000"/>
                  </a:schemeClr>
                </a:solidFill>
                <a:latin typeface="Lucida Sans" panose="020B0602030504020204" pitchFamily="34" charset="0"/>
              </a:rPr>
              <a:t>Example:</a:t>
            </a:r>
            <a:r>
              <a:rPr lang="en-GB" sz="2000" b="1" dirty="0">
                <a:solidFill>
                  <a:srgbClr val="FF0000"/>
                </a:solidFill>
                <a:latin typeface="Lucida Sans" panose="020B0602030504020204" pitchFamily="34" charset="0"/>
              </a:rPr>
              <a:t>   </a:t>
            </a:r>
            <a:r>
              <a:rPr lang="en-GB" sz="2000" b="1" dirty="0" smtClean="0">
                <a:solidFill>
                  <a:srgbClr val="FF0000"/>
                </a:solidFill>
                <a:latin typeface="Lucida Sans" panose="020B0602030504020204" pitchFamily="34" charset="0"/>
              </a:rPr>
              <a:t>      </a:t>
            </a:r>
            <a:r>
              <a:rPr lang="en-GB" sz="2000" dirty="0" smtClean="0">
                <a:latin typeface="Lucida Sans" panose="020B0602030504020204" pitchFamily="34" charset="0"/>
              </a:rPr>
              <a:t>SQL</a:t>
            </a:r>
            <a:r>
              <a:rPr lang="en-GB" sz="2000" dirty="0">
                <a:latin typeface="Lucida Sans" panose="020B0602030504020204" pitchFamily="34" charset="0"/>
              </a:rPr>
              <a:t>&gt; DELETE FROM CUSTOMERS</a:t>
            </a:r>
          </a:p>
          <a:p>
            <a:pPr marL="0" indent="0">
              <a:buNone/>
            </a:pPr>
            <a:r>
              <a:rPr lang="en-GB" sz="2000" dirty="0">
                <a:latin typeface="Lucida Sans" panose="020B0602030504020204" pitchFamily="34" charset="0"/>
              </a:rPr>
              <a:t>   </a:t>
            </a:r>
            <a:r>
              <a:rPr lang="en-GB" sz="2000" dirty="0" smtClean="0">
                <a:latin typeface="Lucida Sans" panose="020B0602030504020204" pitchFamily="34" charset="0"/>
              </a:rPr>
              <a:t>                     WHERE </a:t>
            </a:r>
            <a:r>
              <a:rPr lang="en-GB" sz="2000" dirty="0">
                <a:latin typeface="Lucida Sans" panose="020B0602030504020204" pitchFamily="34" charset="0"/>
              </a:rPr>
              <a:t>AGE = 25;</a:t>
            </a:r>
          </a:p>
          <a:p>
            <a:pPr marL="0" indent="0">
              <a:buNone/>
            </a:pPr>
            <a:r>
              <a:rPr lang="en-GB" sz="2000" dirty="0" smtClean="0">
                <a:latin typeface="Lucida Sans" panose="020B0602030504020204" pitchFamily="34" charset="0"/>
              </a:rPr>
              <a:t>                        SQL</a:t>
            </a:r>
            <a:r>
              <a:rPr lang="en-GB" sz="2000" dirty="0">
                <a:latin typeface="Lucida Sans" panose="020B0602030504020204" pitchFamily="34" charset="0"/>
              </a:rPr>
              <a:t>&gt; </a:t>
            </a:r>
            <a:r>
              <a:rPr lang="en-GB" sz="2000" b="1" dirty="0">
                <a:solidFill>
                  <a:srgbClr val="FF0000"/>
                </a:solidFill>
                <a:latin typeface="Lucida Sans" panose="020B0602030504020204" pitchFamily="34" charset="0"/>
              </a:rPr>
              <a:t>ROLLBACK</a:t>
            </a:r>
            <a:r>
              <a:rPr lang="en-GB" sz="2000" dirty="0">
                <a:latin typeface="Lucida Sans" panose="020B0602030504020204" pitchFamily="34" charset="0"/>
              </a:rPr>
              <a:t>;</a:t>
            </a:r>
          </a:p>
          <a:p>
            <a:endParaRPr lang="en-IN" dirty="0"/>
          </a:p>
        </p:txBody>
      </p:sp>
    </p:spTree>
    <p:extLst>
      <p:ext uri="{BB962C8B-B14F-4D97-AF65-F5344CB8AC3E}">
        <p14:creationId xmlns:p14="http://schemas.microsoft.com/office/powerpoint/2010/main" val="32306417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668" y="90152"/>
            <a:ext cx="11912957" cy="6671256"/>
          </a:xfrm>
        </p:spPr>
        <p:txBody>
          <a:bodyPr>
            <a:normAutofit fontScale="92500" lnSpcReduction="20000"/>
          </a:bodyPr>
          <a:lstStyle/>
          <a:p>
            <a:pPr marL="0" indent="0">
              <a:lnSpc>
                <a:spcPct val="120000"/>
              </a:lnSpc>
              <a:buNone/>
            </a:pPr>
            <a:r>
              <a:rPr lang="en-GB" b="1" i="1" dirty="0">
                <a:latin typeface="Lucida Sans" panose="020B0602030504020204" pitchFamily="34" charset="0"/>
              </a:rPr>
              <a:t>12. </a:t>
            </a:r>
            <a:r>
              <a:rPr lang="en-GB" sz="3200" b="1" dirty="0">
                <a:solidFill>
                  <a:srgbClr val="002060"/>
                </a:solidFill>
                <a:latin typeface="Lucida Sans" panose="020B0602030504020204" pitchFamily="34" charset="0"/>
              </a:rPr>
              <a:t>SAVEPOINT</a:t>
            </a:r>
            <a:r>
              <a:rPr lang="en-GB" dirty="0">
                <a:solidFill>
                  <a:srgbClr val="002060"/>
                </a:solidFill>
                <a:latin typeface="Lucida Sans" panose="020B0602030504020204" pitchFamily="34" charset="0"/>
              </a:rPr>
              <a:t> </a:t>
            </a:r>
            <a:r>
              <a:rPr lang="en-GB" dirty="0">
                <a:latin typeface="Lucida Sans" panose="020B0602030504020204" pitchFamily="34" charset="0"/>
              </a:rPr>
              <a:t>− </a:t>
            </a:r>
            <a:r>
              <a:rPr lang="en-GB" sz="2400" dirty="0">
                <a:latin typeface="Lucida Sans" panose="020B0602030504020204" pitchFamily="34" charset="0"/>
              </a:rPr>
              <a:t>creates points within the groups of transactions in which </a:t>
            </a:r>
            <a:r>
              <a:rPr lang="en-GB" sz="2400" dirty="0" smtClean="0">
                <a:latin typeface="Lucida Sans" panose="020B0602030504020204" pitchFamily="34" charset="0"/>
              </a:rPr>
              <a:t>to 				ROLLBACK.</a:t>
            </a:r>
          </a:p>
          <a:p>
            <a:pPr marL="0" indent="0">
              <a:lnSpc>
                <a:spcPct val="120000"/>
              </a:lnSpc>
              <a:buNone/>
            </a:pPr>
            <a:r>
              <a:rPr lang="en-GB" sz="2400" b="1" dirty="0" smtClean="0">
                <a:solidFill>
                  <a:srgbClr val="FF0000"/>
                </a:solidFill>
                <a:latin typeface="Lucida Sans" panose="020B0602030504020204" pitchFamily="34" charset="0"/>
              </a:rPr>
              <a:t>SAVEPOINT</a:t>
            </a:r>
            <a:r>
              <a:rPr lang="en-GB" sz="2400" dirty="0" smtClean="0">
                <a:latin typeface="Lucida Sans" panose="020B0602030504020204" pitchFamily="34" charset="0"/>
              </a:rPr>
              <a:t> </a:t>
            </a:r>
            <a:r>
              <a:rPr lang="en-GB" sz="2400" dirty="0">
                <a:latin typeface="Lucida Sans" panose="020B0602030504020204" pitchFamily="34" charset="0"/>
              </a:rPr>
              <a:t>is a point in a transaction when you can roll the transaction back to a certain point without rolling back the entire transaction.</a:t>
            </a:r>
          </a:p>
          <a:p>
            <a:pPr marL="0" indent="0">
              <a:buNone/>
            </a:pPr>
            <a:r>
              <a:rPr lang="en-GB" dirty="0" smtClean="0">
                <a:latin typeface="Lucida Sans" panose="020B0602030504020204" pitchFamily="34" charset="0"/>
              </a:rPr>
              <a:t>The </a:t>
            </a:r>
            <a:r>
              <a:rPr lang="en-GB" b="1" dirty="0">
                <a:solidFill>
                  <a:schemeClr val="accent6">
                    <a:lumMod val="50000"/>
                  </a:schemeClr>
                </a:solidFill>
                <a:latin typeface="Lucida Sans" panose="020B0602030504020204" pitchFamily="34" charset="0"/>
              </a:rPr>
              <a:t>syntax</a:t>
            </a:r>
            <a:r>
              <a:rPr lang="en-GB" dirty="0">
                <a:latin typeface="Lucida Sans" panose="020B0602030504020204" pitchFamily="34" charset="0"/>
              </a:rPr>
              <a:t> for a </a:t>
            </a:r>
            <a:r>
              <a:rPr lang="en-GB" b="1" dirty="0">
                <a:solidFill>
                  <a:srgbClr val="FF0000"/>
                </a:solidFill>
                <a:latin typeface="Lucida Sans" panose="020B0602030504020204" pitchFamily="34" charset="0"/>
              </a:rPr>
              <a:t>SAVEPOINT</a:t>
            </a:r>
            <a:r>
              <a:rPr lang="en-GB" dirty="0">
                <a:latin typeface="Lucida Sans" panose="020B0602030504020204" pitchFamily="34" charset="0"/>
              </a:rPr>
              <a:t> command is as shown below.</a:t>
            </a:r>
          </a:p>
          <a:p>
            <a:pPr marL="0" indent="0">
              <a:buNone/>
            </a:pPr>
            <a:endParaRPr lang="en-GB" dirty="0">
              <a:latin typeface="Lucida Sans" panose="020B0602030504020204" pitchFamily="34" charset="0"/>
            </a:endParaRPr>
          </a:p>
          <a:p>
            <a:pPr marL="0" indent="0">
              <a:buNone/>
            </a:pPr>
            <a:r>
              <a:rPr lang="en-GB" dirty="0" smtClean="0">
                <a:latin typeface="Lucida Sans" panose="020B0602030504020204" pitchFamily="34" charset="0"/>
              </a:rPr>
              <a:t>                 </a:t>
            </a:r>
            <a:r>
              <a:rPr lang="en-GB" b="1" dirty="0" smtClean="0">
                <a:solidFill>
                  <a:srgbClr val="FF0000"/>
                </a:solidFill>
                <a:latin typeface="Lucida Sans" panose="020B0602030504020204" pitchFamily="34" charset="0"/>
              </a:rPr>
              <a:t>SAVEPOINT</a:t>
            </a:r>
            <a:r>
              <a:rPr lang="en-GB" dirty="0" smtClean="0">
                <a:latin typeface="Lucida Sans" panose="020B0602030504020204" pitchFamily="34" charset="0"/>
              </a:rPr>
              <a:t> </a:t>
            </a:r>
            <a:r>
              <a:rPr lang="en-GB" dirty="0">
                <a:latin typeface="Lucida Sans" panose="020B0602030504020204" pitchFamily="34" charset="0"/>
              </a:rPr>
              <a:t>SAVEPOINT_NAME</a:t>
            </a:r>
            <a:r>
              <a:rPr lang="en-GB" dirty="0" smtClean="0">
                <a:latin typeface="Lucida Sans" panose="020B0602030504020204" pitchFamily="34" charset="0"/>
              </a:rPr>
              <a:t>;</a:t>
            </a:r>
          </a:p>
          <a:p>
            <a:pPr marL="0" indent="0">
              <a:buNone/>
            </a:pPr>
            <a:endParaRPr lang="en-GB" dirty="0">
              <a:latin typeface="Lucida Sans" panose="020B0602030504020204" pitchFamily="34" charset="0"/>
            </a:endParaRPr>
          </a:p>
          <a:p>
            <a:pPr marL="0" indent="0">
              <a:lnSpc>
                <a:spcPct val="160000"/>
              </a:lnSpc>
              <a:buNone/>
            </a:pPr>
            <a:r>
              <a:rPr lang="en-GB" sz="2600" dirty="0">
                <a:latin typeface="Lucida Sans" panose="020B0602030504020204" pitchFamily="34" charset="0"/>
              </a:rPr>
              <a:t>This command serves only in the creation of a </a:t>
            </a:r>
            <a:r>
              <a:rPr lang="en-GB" sz="2600" b="1" dirty="0">
                <a:solidFill>
                  <a:srgbClr val="FF0000"/>
                </a:solidFill>
                <a:latin typeface="Lucida Sans" panose="020B0602030504020204" pitchFamily="34" charset="0"/>
              </a:rPr>
              <a:t>SAVEPOINT</a:t>
            </a:r>
            <a:r>
              <a:rPr lang="en-GB" sz="2600" dirty="0">
                <a:latin typeface="Lucida Sans" panose="020B0602030504020204" pitchFamily="34" charset="0"/>
              </a:rPr>
              <a:t> among all the transactional statements. The ROLLBACK command is used to undo a group of transactions.</a:t>
            </a:r>
          </a:p>
          <a:p>
            <a:pPr marL="0" indent="0">
              <a:buNone/>
            </a:pPr>
            <a:endParaRPr lang="en-GB" sz="2600" dirty="0">
              <a:latin typeface="Lucida Sans" panose="020B0602030504020204" pitchFamily="34" charset="0"/>
            </a:endParaRPr>
          </a:p>
          <a:p>
            <a:pPr marL="0" indent="0">
              <a:buNone/>
            </a:pPr>
            <a:r>
              <a:rPr lang="en-GB" dirty="0">
                <a:latin typeface="Lucida Sans" panose="020B0602030504020204" pitchFamily="34" charset="0"/>
              </a:rPr>
              <a:t>The </a:t>
            </a:r>
            <a:r>
              <a:rPr lang="en-GB" b="1" dirty="0">
                <a:solidFill>
                  <a:schemeClr val="accent6">
                    <a:lumMod val="50000"/>
                  </a:schemeClr>
                </a:solidFill>
                <a:latin typeface="Lucida Sans" panose="020B0602030504020204" pitchFamily="34" charset="0"/>
              </a:rPr>
              <a:t>syntax</a:t>
            </a:r>
            <a:r>
              <a:rPr lang="en-GB" dirty="0">
                <a:latin typeface="Lucida Sans" panose="020B0602030504020204" pitchFamily="34" charset="0"/>
              </a:rPr>
              <a:t> for </a:t>
            </a:r>
            <a:r>
              <a:rPr lang="en-GB" b="1" dirty="0">
                <a:solidFill>
                  <a:srgbClr val="002060"/>
                </a:solidFill>
                <a:latin typeface="Lucida Sans" panose="020B0602030504020204" pitchFamily="34" charset="0"/>
              </a:rPr>
              <a:t>rolling</a:t>
            </a:r>
            <a:r>
              <a:rPr lang="en-GB" dirty="0">
                <a:latin typeface="Lucida Sans" panose="020B0602030504020204" pitchFamily="34" charset="0"/>
              </a:rPr>
              <a:t> back to a </a:t>
            </a:r>
            <a:r>
              <a:rPr lang="en-GB" b="1" dirty="0">
                <a:solidFill>
                  <a:srgbClr val="FF0000"/>
                </a:solidFill>
                <a:latin typeface="Lucida Sans" panose="020B0602030504020204" pitchFamily="34" charset="0"/>
              </a:rPr>
              <a:t>SAVEPOINT</a:t>
            </a:r>
            <a:r>
              <a:rPr lang="en-GB" dirty="0">
                <a:latin typeface="Lucida Sans" panose="020B0602030504020204" pitchFamily="34" charset="0"/>
              </a:rPr>
              <a:t> is as shown below.</a:t>
            </a:r>
          </a:p>
          <a:p>
            <a:pPr marL="0" indent="0">
              <a:buNone/>
            </a:pPr>
            <a:endParaRPr lang="en-GB" dirty="0">
              <a:latin typeface="Lucida Sans" panose="020B0602030504020204" pitchFamily="34" charset="0"/>
            </a:endParaRPr>
          </a:p>
          <a:p>
            <a:pPr marL="0" indent="0">
              <a:buNone/>
            </a:pPr>
            <a:r>
              <a:rPr lang="en-GB" dirty="0" smtClean="0">
                <a:solidFill>
                  <a:srgbClr val="002060"/>
                </a:solidFill>
                <a:latin typeface="Lucida Sans" panose="020B0602030504020204" pitchFamily="34" charset="0"/>
              </a:rPr>
              <a:t>                ROLLBACK</a:t>
            </a:r>
            <a:r>
              <a:rPr lang="en-GB" dirty="0" smtClean="0">
                <a:latin typeface="Lucida Sans" panose="020B0602030504020204" pitchFamily="34" charset="0"/>
              </a:rPr>
              <a:t> </a:t>
            </a:r>
            <a:r>
              <a:rPr lang="en-GB" dirty="0">
                <a:latin typeface="Lucida Sans" panose="020B0602030504020204" pitchFamily="34" charset="0"/>
              </a:rPr>
              <a:t>TO SAVEPOINT_NAME;</a:t>
            </a:r>
          </a:p>
          <a:p>
            <a:pPr marL="0" indent="0">
              <a:buNone/>
            </a:pPr>
            <a:endParaRPr lang="en-GB" dirty="0">
              <a:latin typeface="Lucida Sans" panose="020B0602030504020204" pitchFamily="34" charset="0"/>
            </a:endParaRPr>
          </a:p>
          <a:p>
            <a:endParaRPr lang="en-IN" dirty="0"/>
          </a:p>
        </p:txBody>
      </p:sp>
    </p:spTree>
    <p:extLst>
      <p:ext uri="{BB962C8B-B14F-4D97-AF65-F5344CB8AC3E}">
        <p14:creationId xmlns:p14="http://schemas.microsoft.com/office/powerpoint/2010/main" val="34385753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89" y="0"/>
            <a:ext cx="11225011" cy="1648496"/>
          </a:xfrm>
        </p:spPr>
        <p:txBody>
          <a:bodyPr>
            <a:normAutofit/>
          </a:bodyPr>
          <a:lstStyle/>
          <a:p>
            <a:r>
              <a:rPr lang="en-GB" sz="2800" b="1" i="1" dirty="0">
                <a:latin typeface="Lucida Sans" panose="020B0602030504020204" pitchFamily="34" charset="0"/>
              </a:rPr>
              <a:t>13. </a:t>
            </a:r>
            <a:r>
              <a:rPr lang="en-GB" sz="2800" b="1" i="1" dirty="0">
                <a:solidFill>
                  <a:srgbClr val="002060"/>
                </a:solidFill>
                <a:latin typeface="Lucida Sans" panose="020B0602030504020204" pitchFamily="34" charset="0"/>
              </a:rPr>
              <a:t>SET TRANSACTION</a:t>
            </a:r>
            <a:r>
              <a:rPr lang="en-GB" sz="2800" dirty="0">
                <a:latin typeface="Lucida Sans" panose="020B0602030504020204" pitchFamily="34" charset="0"/>
              </a:rPr>
              <a:t> − Places a name on a transaction.</a:t>
            </a:r>
            <a:br>
              <a:rPr lang="en-GB" sz="2800" dirty="0">
                <a:latin typeface="Lucida Sans" panose="020B0602030504020204" pitchFamily="34" charset="0"/>
              </a:rPr>
            </a:br>
            <a:endParaRPr lang="en-IN" sz="2800" dirty="0"/>
          </a:p>
        </p:txBody>
      </p:sp>
      <p:sp>
        <p:nvSpPr>
          <p:cNvPr id="3" name="Content Placeholder 2"/>
          <p:cNvSpPr>
            <a:spLocks noGrp="1"/>
          </p:cNvSpPr>
          <p:nvPr>
            <p:ph idx="1"/>
          </p:nvPr>
        </p:nvSpPr>
        <p:spPr>
          <a:xfrm>
            <a:off x="128789" y="1378039"/>
            <a:ext cx="11874321" cy="5331854"/>
          </a:xfrm>
        </p:spPr>
        <p:txBody>
          <a:bodyPr/>
          <a:lstStyle/>
          <a:p>
            <a:pPr algn="just">
              <a:lnSpc>
                <a:spcPct val="150000"/>
              </a:lnSpc>
            </a:pPr>
            <a:r>
              <a:rPr lang="en-GB" sz="2000" dirty="0">
                <a:latin typeface="Lucida Sans" panose="020B0602030504020204" pitchFamily="34" charset="0"/>
              </a:rPr>
              <a:t>The SET TRANSACTION command can be used to initiate a database transaction. This command is used to specify characteristics for the transaction that follows. For example, you can specify a transaction to be read only or read write</a:t>
            </a:r>
            <a:r>
              <a:rPr lang="en-GB" sz="2000" dirty="0" smtClean="0">
                <a:latin typeface="Lucida Sans" panose="020B0602030504020204" pitchFamily="34" charset="0"/>
              </a:rPr>
              <a:t>.</a:t>
            </a:r>
            <a:endParaRPr lang="en-GB" sz="2000" dirty="0">
              <a:latin typeface="Lucida Sans" panose="020B0602030504020204" pitchFamily="34" charset="0"/>
            </a:endParaRPr>
          </a:p>
          <a:p>
            <a:pPr algn="just">
              <a:lnSpc>
                <a:spcPct val="150000"/>
              </a:lnSpc>
            </a:pPr>
            <a:r>
              <a:rPr lang="en-GB" sz="2000" dirty="0">
                <a:latin typeface="Lucida Sans" panose="020B0602030504020204" pitchFamily="34" charset="0"/>
              </a:rPr>
              <a:t>The syntax for a </a:t>
            </a:r>
            <a:r>
              <a:rPr lang="en-GB" sz="2000" b="1" dirty="0">
                <a:solidFill>
                  <a:srgbClr val="FF0000"/>
                </a:solidFill>
                <a:latin typeface="Lucida Sans" panose="020B0602030504020204" pitchFamily="34" charset="0"/>
              </a:rPr>
              <a:t>SET TRANSACTION </a:t>
            </a:r>
            <a:r>
              <a:rPr lang="en-GB" sz="2000" dirty="0">
                <a:latin typeface="Lucida Sans" panose="020B0602030504020204" pitchFamily="34" charset="0"/>
              </a:rPr>
              <a:t>command is as follows.</a:t>
            </a:r>
          </a:p>
          <a:p>
            <a:pPr marL="0" indent="0" algn="just">
              <a:lnSpc>
                <a:spcPct val="150000"/>
              </a:lnSpc>
              <a:buNone/>
            </a:pPr>
            <a:r>
              <a:rPr lang="en-GB" sz="2000" dirty="0" smtClean="0">
                <a:latin typeface="Lucida Sans" panose="020B0602030504020204" pitchFamily="34" charset="0"/>
              </a:rPr>
              <a:t>                 </a:t>
            </a:r>
            <a:r>
              <a:rPr lang="en-GB" sz="2000" b="1" dirty="0" smtClean="0">
                <a:solidFill>
                  <a:srgbClr val="FF0000"/>
                </a:solidFill>
                <a:latin typeface="Lucida Sans" panose="020B0602030504020204" pitchFamily="34" charset="0"/>
              </a:rPr>
              <a:t>SET TRANSACTION </a:t>
            </a:r>
            <a:r>
              <a:rPr lang="en-GB" sz="2000" dirty="0">
                <a:latin typeface="Lucida Sans" panose="020B0602030504020204" pitchFamily="34" charset="0"/>
              </a:rPr>
              <a:t>[ READ WRITE | READ ONLY </a:t>
            </a:r>
            <a:r>
              <a:rPr lang="en-GB" sz="2000" dirty="0" smtClean="0">
                <a:latin typeface="Lucida Sans" panose="020B0602030504020204" pitchFamily="34" charset="0"/>
              </a:rPr>
              <a:t>];</a:t>
            </a:r>
          </a:p>
          <a:p>
            <a:pPr marL="0" indent="0" algn="just">
              <a:lnSpc>
                <a:spcPct val="150000"/>
              </a:lnSpc>
              <a:buNone/>
            </a:pPr>
            <a:endParaRPr lang="en-IN" sz="2000" dirty="0">
              <a:latin typeface="Lucida Sans" panose="020B0602030504020204" pitchFamily="34" charset="0"/>
            </a:endParaRPr>
          </a:p>
        </p:txBody>
      </p:sp>
    </p:spTree>
    <p:extLst>
      <p:ext uri="{BB962C8B-B14F-4D97-AF65-F5344CB8AC3E}">
        <p14:creationId xmlns:p14="http://schemas.microsoft.com/office/powerpoint/2010/main" val="2891221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17430"/>
          </a:xfrm>
        </p:spPr>
        <p:txBody>
          <a:bodyPr/>
          <a:lstStyle/>
          <a:p>
            <a:r>
              <a:rPr lang="en-IN" u="sng" dirty="0" smtClean="0">
                <a:latin typeface="Lucida Sans" panose="020B0602030504020204" pitchFamily="34" charset="0"/>
              </a:rPr>
              <a:t>SQL Process/Architecture</a:t>
            </a:r>
            <a:r>
              <a:rPr lang="en-IN" dirty="0" smtClean="0"/>
              <a:t>:</a:t>
            </a:r>
            <a:endParaRPr lang="en-IN" dirty="0"/>
          </a:p>
        </p:txBody>
      </p:sp>
      <p:pic>
        <p:nvPicPr>
          <p:cNvPr id="4" name="Content Placeholder 3"/>
          <p:cNvPicPr>
            <a:picLocks noGrp="1" noChangeAspect="1"/>
          </p:cNvPicPr>
          <p:nvPr>
            <p:ph idx="1"/>
          </p:nvPr>
        </p:nvPicPr>
        <p:blipFill>
          <a:blip r:embed="rId2"/>
          <a:stretch>
            <a:fillRect/>
          </a:stretch>
        </p:blipFill>
        <p:spPr>
          <a:xfrm>
            <a:off x="1043189" y="1159098"/>
            <a:ext cx="8873543" cy="5061397"/>
          </a:xfrm>
          <a:prstGeom prst="rect">
            <a:avLst/>
          </a:prstGeom>
        </p:spPr>
      </p:pic>
      <p:sp>
        <p:nvSpPr>
          <p:cNvPr id="5" name="Rectangle 4"/>
          <p:cNvSpPr/>
          <p:nvPr/>
        </p:nvSpPr>
        <p:spPr>
          <a:xfrm>
            <a:off x="10121721" y="3105834"/>
            <a:ext cx="1804116" cy="2585323"/>
          </a:xfrm>
          <a:prstGeom prst="rect">
            <a:avLst/>
          </a:prstGeom>
        </p:spPr>
        <p:txBody>
          <a:bodyPr wrap="square">
            <a:spAutoFit/>
          </a:bodyPr>
          <a:lstStyle/>
          <a:p>
            <a:r>
              <a:rPr lang="en-GB" b="1" dirty="0" smtClean="0">
                <a:solidFill>
                  <a:srgbClr val="FF0000"/>
                </a:solidFill>
                <a:latin typeface="Arial" panose="020B0604020202020204" pitchFamily="34" charset="0"/>
              </a:rPr>
              <a:t>NOTE </a:t>
            </a:r>
            <a:r>
              <a:rPr lang="en-GB" dirty="0" smtClean="0">
                <a:solidFill>
                  <a:srgbClr val="000000"/>
                </a:solidFill>
                <a:latin typeface="Arial" panose="020B0604020202020204" pitchFamily="34" charset="0"/>
              </a:rPr>
              <a:t>:</a:t>
            </a:r>
          </a:p>
          <a:p>
            <a:r>
              <a:rPr lang="en-GB" dirty="0" smtClean="0">
                <a:solidFill>
                  <a:srgbClr val="000000"/>
                </a:solidFill>
                <a:latin typeface="Arial" panose="020B0604020202020204" pitchFamily="34" charset="0"/>
              </a:rPr>
              <a:t>A </a:t>
            </a:r>
            <a:r>
              <a:rPr lang="en-GB" dirty="0">
                <a:solidFill>
                  <a:srgbClr val="000000"/>
                </a:solidFill>
                <a:latin typeface="Arial" panose="020B0604020202020204" pitchFamily="34" charset="0"/>
              </a:rPr>
              <a:t>classic query engine handles all the non-SQL queries, but a SQL query engine won't handle logical files.</a:t>
            </a:r>
            <a:endParaRPr lang="en-IN" dirty="0"/>
          </a:p>
        </p:txBody>
      </p:sp>
    </p:spTree>
    <p:extLst>
      <p:ext uri="{BB962C8B-B14F-4D97-AF65-F5344CB8AC3E}">
        <p14:creationId xmlns:p14="http://schemas.microsoft.com/office/powerpoint/2010/main" val="13295522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495467" cy="708338"/>
          </a:xfrm>
        </p:spPr>
        <p:txBody>
          <a:bodyPr/>
          <a:lstStyle/>
          <a:p>
            <a:r>
              <a:rPr lang="en-IN" sz="4000" b="1" dirty="0" smtClean="0">
                <a:solidFill>
                  <a:srgbClr val="C00000"/>
                </a:solidFill>
                <a:latin typeface="Lucida Sans" panose="020B0602030504020204" pitchFamily="34" charset="0"/>
              </a:rPr>
              <a:t>JOIN Expressions</a:t>
            </a:r>
            <a:r>
              <a:rPr lang="en-IN" dirty="0" smtClean="0"/>
              <a:t>:</a:t>
            </a:r>
            <a:endParaRPr lang="en-IN" dirty="0"/>
          </a:p>
        </p:txBody>
      </p:sp>
      <p:sp>
        <p:nvSpPr>
          <p:cNvPr id="3" name="Content Placeholder 2"/>
          <p:cNvSpPr>
            <a:spLocks noGrp="1"/>
          </p:cNvSpPr>
          <p:nvPr>
            <p:ph idx="1"/>
          </p:nvPr>
        </p:nvSpPr>
        <p:spPr>
          <a:xfrm>
            <a:off x="128789" y="708338"/>
            <a:ext cx="11822805" cy="6149662"/>
          </a:xfrm>
        </p:spPr>
        <p:txBody>
          <a:bodyPr>
            <a:normAutofit lnSpcReduction="10000"/>
          </a:bodyPr>
          <a:lstStyle/>
          <a:p>
            <a:pPr algn="just">
              <a:lnSpc>
                <a:spcPct val="200000"/>
              </a:lnSpc>
            </a:pPr>
            <a:r>
              <a:rPr lang="en-GB" sz="2000" dirty="0">
                <a:latin typeface="Lucida Sans" panose="020B0602030504020204" pitchFamily="34" charset="0"/>
              </a:rPr>
              <a:t>The </a:t>
            </a:r>
            <a:r>
              <a:rPr lang="en-GB" sz="2000" dirty="0">
                <a:solidFill>
                  <a:srgbClr val="C00000"/>
                </a:solidFill>
                <a:latin typeface="Lucida Sans" panose="020B0602030504020204" pitchFamily="34" charset="0"/>
              </a:rPr>
              <a:t>SQL </a:t>
            </a:r>
            <a:r>
              <a:rPr lang="en-GB" sz="2000" b="1" dirty="0" smtClean="0">
                <a:solidFill>
                  <a:srgbClr val="C00000"/>
                </a:solidFill>
                <a:latin typeface="Lucida Sans" panose="020B0602030504020204" pitchFamily="34" charset="0"/>
              </a:rPr>
              <a:t>JOINS</a:t>
            </a:r>
            <a:r>
              <a:rPr lang="en-GB" sz="2000" dirty="0">
                <a:latin typeface="Lucida Sans" panose="020B0602030504020204" pitchFamily="34" charset="0"/>
              </a:rPr>
              <a:t> clause is used to combine records from two or more tables in a database. A </a:t>
            </a:r>
            <a:r>
              <a:rPr lang="en-GB" sz="2000" b="1" dirty="0" smtClean="0">
                <a:solidFill>
                  <a:srgbClr val="C00000"/>
                </a:solidFill>
                <a:latin typeface="Lucida Sans" panose="020B0602030504020204" pitchFamily="34" charset="0"/>
              </a:rPr>
              <a:t>JOIN</a:t>
            </a:r>
            <a:r>
              <a:rPr lang="en-GB" sz="2000" dirty="0" smtClean="0">
                <a:latin typeface="Lucida Sans" panose="020B0602030504020204" pitchFamily="34" charset="0"/>
              </a:rPr>
              <a:t> </a:t>
            </a:r>
            <a:r>
              <a:rPr lang="en-GB" sz="2000" dirty="0">
                <a:latin typeface="Lucida Sans" panose="020B0602030504020204" pitchFamily="34" charset="0"/>
              </a:rPr>
              <a:t>is a </a:t>
            </a:r>
            <a:r>
              <a:rPr lang="en-GB" sz="2000" dirty="0" smtClean="0">
                <a:latin typeface="Lucida Sans" panose="020B0602030504020204" pitchFamily="34" charset="0"/>
              </a:rPr>
              <a:t>means. </a:t>
            </a:r>
            <a:r>
              <a:rPr lang="en-GB" sz="2000" dirty="0">
                <a:latin typeface="Lucida Sans" panose="020B0602030504020204" pitchFamily="34" charset="0"/>
              </a:rPr>
              <a:t>for combining fields from two tables by using values common to </a:t>
            </a:r>
            <a:r>
              <a:rPr lang="en-GB" sz="2000" dirty="0" smtClean="0">
                <a:latin typeface="Lucida Sans" panose="020B0602030504020204" pitchFamily="34" charset="0"/>
              </a:rPr>
              <a:t>each</a:t>
            </a:r>
          </a:p>
          <a:p>
            <a:pPr marL="0" indent="0" algn="just">
              <a:lnSpc>
                <a:spcPct val="200000"/>
              </a:lnSpc>
              <a:buNone/>
            </a:pPr>
            <a:r>
              <a:rPr lang="en-GB" sz="2000" dirty="0">
                <a:latin typeface="Lucida Sans" panose="020B0602030504020204" pitchFamily="34" charset="0"/>
              </a:rPr>
              <a:t>Now, let us join these two tables in our SELECT statement as shown below.</a:t>
            </a:r>
          </a:p>
          <a:p>
            <a:pPr marL="0" indent="0" algn="just">
              <a:lnSpc>
                <a:spcPct val="200000"/>
              </a:lnSpc>
              <a:buNone/>
            </a:pPr>
            <a:r>
              <a:rPr lang="en-GB" sz="2000" dirty="0" smtClean="0">
                <a:latin typeface="Lucida Sans" panose="020B0602030504020204" pitchFamily="34" charset="0"/>
              </a:rPr>
              <a:t>                    </a:t>
            </a:r>
            <a:r>
              <a:rPr lang="en-GB" sz="2000" b="1" dirty="0" smtClean="0">
                <a:solidFill>
                  <a:srgbClr val="002060"/>
                </a:solidFill>
                <a:latin typeface="Lucida Sans" panose="020B0602030504020204" pitchFamily="34" charset="0"/>
              </a:rPr>
              <a:t>SQL</a:t>
            </a:r>
            <a:r>
              <a:rPr lang="en-GB" sz="2000" b="1" dirty="0">
                <a:solidFill>
                  <a:srgbClr val="002060"/>
                </a:solidFill>
                <a:latin typeface="Lucida Sans" panose="020B0602030504020204" pitchFamily="34" charset="0"/>
              </a:rPr>
              <a:t>&gt; SELECT ID, NAME, AGE, AMOUNT</a:t>
            </a:r>
          </a:p>
          <a:p>
            <a:pPr marL="0" indent="0" algn="just">
              <a:lnSpc>
                <a:spcPct val="200000"/>
              </a:lnSpc>
              <a:buNone/>
            </a:pPr>
            <a:r>
              <a:rPr lang="en-GB" sz="2000" b="1" dirty="0">
                <a:solidFill>
                  <a:srgbClr val="002060"/>
                </a:solidFill>
                <a:latin typeface="Lucida Sans" panose="020B0602030504020204" pitchFamily="34" charset="0"/>
              </a:rPr>
              <a:t>   </a:t>
            </a:r>
            <a:r>
              <a:rPr lang="en-GB" sz="2000" b="1" dirty="0" smtClean="0">
                <a:solidFill>
                  <a:srgbClr val="002060"/>
                </a:solidFill>
                <a:latin typeface="Lucida Sans" panose="020B0602030504020204" pitchFamily="34" charset="0"/>
              </a:rPr>
              <a:t>                 FROM </a:t>
            </a:r>
            <a:r>
              <a:rPr lang="en-GB" sz="2000" b="1" dirty="0">
                <a:solidFill>
                  <a:srgbClr val="002060"/>
                </a:solidFill>
                <a:latin typeface="Lucida Sans" panose="020B0602030504020204" pitchFamily="34" charset="0"/>
              </a:rPr>
              <a:t>CUSTOMERS, ORDERS</a:t>
            </a:r>
          </a:p>
          <a:p>
            <a:pPr marL="0" indent="0" algn="just">
              <a:lnSpc>
                <a:spcPct val="200000"/>
              </a:lnSpc>
              <a:buNone/>
            </a:pPr>
            <a:r>
              <a:rPr lang="en-GB" sz="2000" b="1" dirty="0">
                <a:solidFill>
                  <a:srgbClr val="002060"/>
                </a:solidFill>
                <a:latin typeface="Lucida Sans" panose="020B0602030504020204" pitchFamily="34" charset="0"/>
              </a:rPr>
              <a:t>   </a:t>
            </a:r>
            <a:r>
              <a:rPr lang="en-GB" sz="2000" b="1" dirty="0" smtClean="0">
                <a:solidFill>
                  <a:srgbClr val="002060"/>
                </a:solidFill>
                <a:latin typeface="Lucida Sans" panose="020B0602030504020204" pitchFamily="34" charset="0"/>
              </a:rPr>
              <a:t>                 WHERE  </a:t>
            </a:r>
            <a:r>
              <a:rPr lang="en-GB" sz="2000" b="1" dirty="0">
                <a:solidFill>
                  <a:srgbClr val="002060"/>
                </a:solidFill>
                <a:latin typeface="Lucida Sans" panose="020B0602030504020204" pitchFamily="34" charset="0"/>
              </a:rPr>
              <a:t>CUSTOMERS.ID = ORDERS.CUSTOMER_ID</a:t>
            </a:r>
            <a:r>
              <a:rPr lang="en-GB" sz="2000" b="1" dirty="0" smtClean="0">
                <a:solidFill>
                  <a:srgbClr val="002060"/>
                </a:solidFill>
                <a:latin typeface="Lucida Sans" panose="020B0602030504020204" pitchFamily="34" charset="0"/>
              </a:rPr>
              <a:t>;</a:t>
            </a:r>
          </a:p>
          <a:p>
            <a:pPr marL="0" indent="0" algn="just">
              <a:lnSpc>
                <a:spcPct val="200000"/>
              </a:lnSpc>
              <a:buNone/>
            </a:pPr>
            <a:r>
              <a:rPr lang="en-GB" sz="2000" dirty="0">
                <a:latin typeface="Lucida Sans" panose="020B0602030504020204" pitchFamily="34" charset="0"/>
              </a:rPr>
              <a:t>Here, it is noticeable that the join is performed in the WHERE clause. Several operators can be used to join tables, such as =, &lt;, &gt;, &lt;&gt;, &lt;=, &gt;=, !=, BETWEEN, LIKE, and NOT; they can all be used to join tables. However, the most common operator is the equal to symbol.</a:t>
            </a:r>
          </a:p>
          <a:p>
            <a:pPr marL="0" indent="0" algn="just">
              <a:buNone/>
            </a:pPr>
            <a:endParaRPr lang="en-IN" sz="2000" dirty="0">
              <a:latin typeface="Lucida Sans" panose="020B0602030504020204" pitchFamily="34" charset="0"/>
            </a:endParaRPr>
          </a:p>
        </p:txBody>
      </p:sp>
    </p:spTree>
    <p:extLst>
      <p:ext uri="{BB962C8B-B14F-4D97-AF65-F5344CB8AC3E}">
        <p14:creationId xmlns:p14="http://schemas.microsoft.com/office/powerpoint/2010/main" val="35589868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90" y="371944"/>
            <a:ext cx="11912956" cy="6486056"/>
          </a:xfrm>
        </p:spPr>
        <p:txBody>
          <a:bodyPr>
            <a:normAutofit fontScale="85000" lnSpcReduction="20000"/>
          </a:bodyPr>
          <a:lstStyle/>
          <a:p>
            <a:r>
              <a:rPr lang="en-GB" dirty="0">
                <a:solidFill>
                  <a:srgbClr val="002060"/>
                </a:solidFill>
                <a:latin typeface="Lucida Sans" panose="020B0602030504020204" pitchFamily="34" charset="0"/>
              </a:rPr>
              <a:t>There are different types </a:t>
            </a:r>
            <a:r>
              <a:rPr lang="en-GB" dirty="0" smtClean="0">
                <a:solidFill>
                  <a:srgbClr val="002060"/>
                </a:solidFill>
                <a:latin typeface="Lucida Sans" panose="020B0602030504020204" pitchFamily="34" charset="0"/>
              </a:rPr>
              <a:t>of </a:t>
            </a:r>
            <a:r>
              <a:rPr lang="en-GB" b="1" dirty="0" smtClean="0">
                <a:solidFill>
                  <a:srgbClr val="C00000"/>
                </a:solidFill>
                <a:latin typeface="Lucida Sans" panose="020B0602030504020204" pitchFamily="34" charset="0"/>
              </a:rPr>
              <a:t>JOINS</a:t>
            </a:r>
            <a:r>
              <a:rPr lang="en-GB" dirty="0" smtClean="0">
                <a:solidFill>
                  <a:srgbClr val="002060"/>
                </a:solidFill>
                <a:latin typeface="Lucida Sans" panose="020B0602030504020204" pitchFamily="34" charset="0"/>
              </a:rPr>
              <a:t> </a:t>
            </a:r>
            <a:r>
              <a:rPr lang="en-GB" dirty="0">
                <a:solidFill>
                  <a:srgbClr val="002060"/>
                </a:solidFill>
                <a:latin typeface="Lucida Sans" panose="020B0602030504020204" pitchFamily="34" charset="0"/>
              </a:rPr>
              <a:t>available in SQL </a:t>
            </a:r>
            <a:r>
              <a:rPr lang="en-GB" dirty="0"/>
              <a:t>−</a:t>
            </a:r>
          </a:p>
          <a:p>
            <a:pPr marL="0" indent="0">
              <a:buNone/>
            </a:pPr>
            <a:endParaRPr lang="en-GB" dirty="0"/>
          </a:p>
          <a:p>
            <a:r>
              <a:rPr lang="en-GB" b="1" dirty="0">
                <a:solidFill>
                  <a:srgbClr val="7030A0"/>
                </a:solidFill>
              </a:rPr>
              <a:t>INNER JOIN </a:t>
            </a:r>
            <a:r>
              <a:rPr lang="en-GB" dirty="0"/>
              <a:t>− </a:t>
            </a:r>
            <a:r>
              <a:rPr lang="en-GB" dirty="0">
                <a:latin typeface="Lucida Sans" panose="020B0602030504020204" pitchFamily="34" charset="0"/>
              </a:rPr>
              <a:t>returns rows when there is a match in both tables.</a:t>
            </a:r>
          </a:p>
          <a:p>
            <a:endParaRPr lang="en-GB" dirty="0">
              <a:latin typeface="Lucida Sans" panose="020B0602030504020204" pitchFamily="34" charset="0"/>
            </a:endParaRPr>
          </a:p>
          <a:p>
            <a:r>
              <a:rPr lang="en-GB" b="1" dirty="0">
                <a:solidFill>
                  <a:srgbClr val="7030A0"/>
                </a:solidFill>
              </a:rPr>
              <a:t>LEFT JOIN </a:t>
            </a:r>
            <a:r>
              <a:rPr lang="en-GB" dirty="0">
                <a:solidFill>
                  <a:srgbClr val="7030A0"/>
                </a:solidFill>
              </a:rPr>
              <a:t>− </a:t>
            </a:r>
            <a:r>
              <a:rPr lang="en-GB" dirty="0">
                <a:latin typeface="Lucida Sans" panose="020B0602030504020204" pitchFamily="34" charset="0"/>
              </a:rPr>
              <a:t>returns all rows from the left table, even if there are no matches in </a:t>
            </a:r>
            <a:r>
              <a:rPr lang="en-GB" dirty="0" smtClean="0">
                <a:latin typeface="Lucida Sans" panose="020B0602030504020204" pitchFamily="34" charset="0"/>
              </a:rPr>
              <a:t>		the </a:t>
            </a:r>
            <a:r>
              <a:rPr lang="en-GB" dirty="0">
                <a:latin typeface="Lucida Sans" panose="020B0602030504020204" pitchFamily="34" charset="0"/>
              </a:rPr>
              <a:t>right </a:t>
            </a:r>
            <a:r>
              <a:rPr lang="en-GB" dirty="0" smtClean="0">
                <a:latin typeface="Lucida Sans" panose="020B0602030504020204" pitchFamily="34" charset="0"/>
              </a:rPr>
              <a:t>table</a:t>
            </a:r>
            <a:r>
              <a:rPr lang="en-GB" dirty="0"/>
              <a:t>.</a:t>
            </a:r>
          </a:p>
          <a:p>
            <a:endParaRPr lang="en-GB" dirty="0"/>
          </a:p>
          <a:p>
            <a:r>
              <a:rPr lang="en-GB" b="1" dirty="0">
                <a:solidFill>
                  <a:srgbClr val="7030A0"/>
                </a:solidFill>
              </a:rPr>
              <a:t>RIGHT JOIN </a:t>
            </a:r>
            <a:r>
              <a:rPr lang="en-GB" dirty="0"/>
              <a:t>− </a:t>
            </a:r>
            <a:r>
              <a:rPr lang="en-GB" dirty="0">
                <a:latin typeface="Lucida Sans" panose="020B0602030504020204" pitchFamily="34" charset="0"/>
              </a:rPr>
              <a:t>returns all rows from the right table, even if there are no matches </a:t>
            </a:r>
            <a:r>
              <a:rPr lang="en-GB" dirty="0" smtClean="0">
                <a:latin typeface="Lucida Sans" panose="020B0602030504020204" pitchFamily="34" charset="0"/>
              </a:rPr>
              <a:t>		 in </a:t>
            </a:r>
            <a:r>
              <a:rPr lang="en-GB" dirty="0">
                <a:latin typeface="Lucida Sans" panose="020B0602030504020204" pitchFamily="34" charset="0"/>
              </a:rPr>
              <a:t>the </a:t>
            </a:r>
            <a:r>
              <a:rPr lang="en-GB" dirty="0" smtClean="0">
                <a:latin typeface="Lucida Sans" panose="020B0602030504020204" pitchFamily="34" charset="0"/>
              </a:rPr>
              <a:t>left table</a:t>
            </a:r>
            <a:r>
              <a:rPr lang="en-GB" dirty="0">
                <a:latin typeface="Lucida Sans" panose="020B0602030504020204" pitchFamily="34" charset="0"/>
              </a:rPr>
              <a:t>.</a:t>
            </a:r>
          </a:p>
          <a:p>
            <a:endParaRPr lang="en-GB" dirty="0"/>
          </a:p>
          <a:p>
            <a:r>
              <a:rPr lang="en-GB" b="1" dirty="0">
                <a:solidFill>
                  <a:srgbClr val="7030A0"/>
                </a:solidFill>
              </a:rPr>
              <a:t>FULL JOIN </a:t>
            </a:r>
            <a:r>
              <a:rPr lang="en-GB" dirty="0"/>
              <a:t>− </a:t>
            </a:r>
            <a:r>
              <a:rPr lang="en-GB" dirty="0">
                <a:latin typeface="Lucida Sans" panose="020B0602030504020204" pitchFamily="34" charset="0"/>
              </a:rPr>
              <a:t>returns rows when there is a match in one of the tables</a:t>
            </a:r>
            <a:r>
              <a:rPr lang="en-GB" dirty="0"/>
              <a:t>.</a:t>
            </a:r>
          </a:p>
          <a:p>
            <a:endParaRPr lang="en-GB" dirty="0"/>
          </a:p>
          <a:p>
            <a:r>
              <a:rPr lang="en-GB" b="1" dirty="0">
                <a:solidFill>
                  <a:srgbClr val="7030A0"/>
                </a:solidFill>
              </a:rPr>
              <a:t>SELF JOIN</a:t>
            </a:r>
            <a:r>
              <a:rPr lang="en-GB" b="1" dirty="0"/>
              <a:t> </a:t>
            </a:r>
            <a:r>
              <a:rPr lang="en-GB" dirty="0"/>
              <a:t>− </a:t>
            </a:r>
            <a:r>
              <a:rPr lang="en-GB" dirty="0">
                <a:latin typeface="Lucida Sans" panose="020B0602030504020204" pitchFamily="34" charset="0"/>
              </a:rPr>
              <a:t>is used to join a table to itself as if the table were two tables, </a:t>
            </a:r>
            <a:r>
              <a:rPr lang="en-GB" dirty="0" smtClean="0">
                <a:latin typeface="Lucida Sans" panose="020B0602030504020204" pitchFamily="34" charset="0"/>
              </a:rPr>
              <a:t>			temporarily renaming </a:t>
            </a:r>
            <a:r>
              <a:rPr lang="en-GB" dirty="0">
                <a:latin typeface="Lucida Sans" panose="020B0602030504020204" pitchFamily="34" charset="0"/>
              </a:rPr>
              <a:t>at least one table in the SQL statement.</a:t>
            </a:r>
          </a:p>
          <a:p>
            <a:endParaRPr lang="en-GB" dirty="0">
              <a:latin typeface="Lucida Sans" panose="020B0602030504020204" pitchFamily="34" charset="0"/>
            </a:endParaRPr>
          </a:p>
          <a:p>
            <a:r>
              <a:rPr lang="en-GB" b="1" dirty="0">
                <a:solidFill>
                  <a:srgbClr val="7030A0"/>
                </a:solidFill>
              </a:rPr>
              <a:t>CARTESIAN JOIN </a:t>
            </a:r>
            <a:r>
              <a:rPr lang="en-GB" dirty="0"/>
              <a:t>− </a:t>
            </a:r>
            <a:r>
              <a:rPr lang="en-GB" dirty="0">
                <a:latin typeface="Lucida Sans" panose="020B0602030504020204" pitchFamily="34" charset="0"/>
              </a:rPr>
              <a:t>returns the Cartesian product of the sets of records from the </a:t>
            </a:r>
            <a:r>
              <a:rPr lang="en-GB" dirty="0" smtClean="0">
                <a:latin typeface="Lucida Sans" panose="020B0602030504020204" pitchFamily="34" charset="0"/>
              </a:rPr>
              <a:t>		        two </a:t>
            </a:r>
            <a:r>
              <a:rPr lang="en-GB" dirty="0">
                <a:latin typeface="Lucida Sans" panose="020B0602030504020204" pitchFamily="34" charset="0"/>
              </a:rPr>
              <a:t>or more </a:t>
            </a:r>
            <a:r>
              <a:rPr lang="en-GB" dirty="0" smtClean="0">
                <a:latin typeface="Lucida Sans" panose="020B0602030504020204" pitchFamily="34" charset="0"/>
              </a:rPr>
              <a:t>joined </a:t>
            </a:r>
            <a:r>
              <a:rPr lang="en-GB" dirty="0">
                <a:latin typeface="Lucida Sans" panose="020B0602030504020204" pitchFamily="34" charset="0"/>
              </a:rPr>
              <a:t>tables.</a:t>
            </a:r>
            <a:endParaRPr lang="en-IN" dirty="0">
              <a:latin typeface="Lucida Sans" panose="020B0602030504020204" pitchFamily="34" charset="0"/>
            </a:endParaRPr>
          </a:p>
        </p:txBody>
      </p:sp>
    </p:spTree>
    <p:extLst>
      <p:ext uri="{BB962C8B-B14F-4D97-AF65-F5344CB8AC3E}">
        <p14:creationId xmlns:p14="http://schemas.microsoft.com/office/powerpoint/2010/main" val="30322673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2275"/>
            <a:ext cx="11353800" cy="2099255"/>
          </a:xfrm>
        </p:spPr>
        <p:txBody>
          <a:bodyPr>
            <a:normAutofit/>
          </a:bodyPr>
          <a:lstStyle/>
          <a:p>
            <a:r>
              <a:rPr lang="en-IN" sz="2800" b="1" dirty="0" smtClean="0">
                <a:solidFill>
                  <a:srgbClr val="C00000"/>
                </a:solidFill>
                <a:latin typeface="Lucida Sans" panose="020B0602030504020204" pitchFamily="34" charset="0"/>
              </a:rPr>
              <a:t>Authorization Commands: </a:t>
            </a:r>
            <a:r>
              <a:rPr lang="en-IN" sz="2800" b="1" u="sng" dirty="0" smtClean="0">
                <a:solidFill>
                  <a:srgbClr val="0070C0"/>
                </a:solidFill>
                <a:latin typeface="Lucida Sans" panose="020B0602030504020204" pitchFamily="34" charset="0"/>
              </a:rPr>
              <a:t>14. GRANT Command </a:t>
            </a:r>
            <a:endParaRPr lang="en-IN" sz="2800" b="1" u="sng" dirty="0">
              <a:solidFill>
                <a:srgbClr val="0070C0"/>
              </a:solidFill>
              <a:latin typeface="Lucida Sans" panose="020B0602030504020204" pitchFamily="34" charset="0"/>
            </a:endParaRPr>
          </a:p>
        </p:txBody>
      </p:sp>
      <p:sp>
        <p:nvSpPr>
          <p:cNvPr id="3" name="Content Placeholder 2"/>
          <p:cNvSpPr>
            <a:spLocks noGrp="1"/>
          </p:cNvSpPr>
          <p:nvPr>
            <p:ph idx="1"/>
          </p:nvPr>
        </p:nvSpPr>
        <p:spPr>
          <a:xfrm>
            <a:off x="128788" y="914400"/>
            <a:ext cx="11719775" cy="6387921"/>
          </a:xfrm>
        </p:spPr>
        <p:txBody>
          <a:bodyPr>
            <a:normAutofit/>
          </a:bodyPr>
          <a:lstStyle/>
          <a:p>
            <a:pPr algn="just">
              <a:lnSpc>
                <a:spcPct val="100000"/>
              </a:lnSpc>
            </a:pPr>
            <a:r>
              <a:rPr lang="en-GB" sz="2400" dirty="0">
                <a:latin typeface="Lucida Sans" panose="020B0602030504020204" pitchFamily="34" charset="0"/>
              </a:rPr>
              <a:t>When the SQL standard authorization mode is enabled, object owners can use the </a:t>
            </a:r>
            <a:r>
              <a:rPr lang="en-GB" sz="2400" b="1" dirty="0">
                <a:solidFill>
                  <a:srgbClr val="C00000"/>
                </a:solidFill>
                <a:latin typeface="Lucida Sans" panose="020B0602030504020204" pitchFamily="34" charset="0"/>
              </a:rPr>
              <a:t>GRANT</a:t>
            </a:r>
            <a:r>
              <a:rPr lang="en-GB" sz="2400" dirty="0">
                <a:latin typeface="Lucida Sans" panose="020B0602030504020204" pitchFamily="34" charset="0"/>
              </a:rPr>
              <a:t> and </a:t>
            </a:r>
            <a:r>
              <a:rPr lang="en-GB" sz="2400" b="1" dirty="0">
                <a:solidFill>
                  <a:srgbClr val="C00000"/>
                </a:solidFill>
                <a:latin typeface="Lucida Sans" panose="020B0602030504020204" pitchFamily="34" charset="0"/>
              </a:rPr>
              <a:t>REVOKE SQL </a:t>
            </a:r>
            <a:r>
              <a:rPr lang="en-GB" sz="2400" dirty="0">
                <a:latin typeface="Lucida Sans" panose="020B0602030504020204" pitchFamily="34" charset="0"/>
              </a:rPr>
              <a:t>statements to set the user privileges for specific database objects or for specific SQL actions. They can also use roles to administer privileges</a:t>
            </a:r>
            <a:r>
              <a:rPr lang="en-GB" sz="2400" dirty="0" smtClean="0">
                <a:latin typeface="Lucida Sans" panose="020B0602030504020204" pitchFamily="34" charset="0"/>
              </a:rPr>
              <a:t>.</a:t>
            </a:r>
          </a:p>
          <a:p>
            <a:pPr algn="just">
              <a:lnSpc>
                <a:spcPct val="100000"/>
              </a:lnSpc>
            </a:pPr>
            <a:r>
              <a:rPr lang="en-GB" sz="2400" dirty="0">
                <a:latin typeface="Lucida Sans" panose="020B0602030504020204" pitchFamily="34" charset="0"/>
              </a:rPr>
              <a:t>The </a:t>
            </a:r>
            <a:r>
              <a:rPr lang="en-GB" sz="2400" b="1" dirty="0">
                <a:solidFill>
                  <a:srgbClr val="C00000"/>
                </a:solidFill>
                <a:latin typeface="Lucida Sans" panose="020B0602030504020204" pitchFamily="34" charset="0"/>
              </a:rPr>
              <a:t>GRANT</a:t>
            </a:r>
            <a:r>
              <a:rPr lang="en-GB" sz="2400" dirty="0">
                <a:latin typeface="Lucida Sans" panose="020B0602030504020204" pitchFamily="34" charset="0"/>
              </a:rPr>
              <a:t> statement is used to grant specific privileges to users or to roles, or to grant roles to users or to roles. The </a:t>
            </a:r>
            <a:r>
              <a:rPr lang="en-GB" sz="2400" b="1" dirty="0">
                <a:solidFill>
                  <a:srgbClr val="C00000"/>
                </a:solidFill>
                <a:latin typeface="Lucida Sans" panose="020B0602030504020204" pitchFamily="34" charset="0"/>
              </a:rPr>
              <a:t>REVOKE</a:t>
            </a:r>
            <a:r>
              <a:rPr lang="en-GB" sz="2400" dirty="0">
                <a:latin typeface="Lucida Sans" panose="020B0602030504020204" pitchFamily="34" charset="0"/>
              </a:rPr>
              <a:t> statement is used to revoke privileges and role grants. The grant and revoke privileges are</a:t>
            </a:r>
            <a:r>
              <a:rPr lang="en-GB" sz="2400" dirty="0" smtClean="0">
                <a:latin typeface="Lucida Sans" panose="020B0602030504020204" pitchFamily="34" charset="0"/>
              </a:rPr>
              <a:t>:</a:t>
            </a:r>
          </a:p>
          <a:p>
            <a:pPr algn="just"/>
            <a:r>
              <a:rPr lang="en-GB" sz="2000" b="1" dirty="0" smtClean="0">
                <a:solidFill>
                  <a:srgbClr val="7030A0"/>
                </a:solidFill>
                <a:latin typeface="Lucida Sans" panose="020B0602030504020204" pitchFamily="34" charset="0"/>
              </a:rPr>
              <a:t>DELETE,EXECUTE,INSERT,SELECT,REFERENCES,TRIGGER,UPDATE</a:t>
            </a:r>
          </a:p>
          <a:p>
            <a:pPr marL="0" indent="0" algn="just">
              <a:buNone/>
            </a:pPr>
            <a:endParaRPr lang="en-GB" sz="2000" b="1" dirty="0" smtClean="0">
              <a:solidFill>
                <a:srgbClr val="7030A0"/>
              </a:solidFill>
              <a:latin typeface="Lucida Sans" panose="020B0602030504020204" pitchFamily="34" charset="0"/>
            </a:endParaRPr>
          </a:p>
          <a:p>
            <a:pPr algn="just"/>
            <a:r>
              <a:rPr lang="en-GB" sz="2400" dirty="0">
                <a:latin typeface="Lucida Sans" panose="020B0602030504020204" pitchFamily="34" charset="0"/>
              </a:rPr>
              <a:t>The </a:t>
            </a:r>
            <a:r>
              <a:rPr lang="en-GB" sz="2400" b="1" dirty="0">
                <a:solidFill>
                  <a:schemeClr val="accent6">
                    <a:lumMod val="50000"/>
                  </a:schemeClr>
                </a:solidFill>
                <a:latin typeface="Lucida Sans" panose="020B0602030504020204" pitchFamily="34" charset="0"/>
              </a:rPr>
              <a:t>Syntax</a:t>
            </a:r>
            <a:r>
              <a:rPr lang="en-GB" sz="2400" dirty="0">
                <a:latin typeface="Lucida Sans" panose="020B0602030504020204" pitchFamily="34" charset="0"/>
              </a:rPr>
              <a:t> for the </a:t>
            </a:r>
            <a:r>
              <a:rPr lang="en-GB" sz="2400" b="1" dirty="0">
                <a:solidFill>
                  <a:srgbClr val="C00000"/>
                </a:solidFill>
                <a:latin typeface="Lucida Sans" panose="020B0602030504020204" pitchFamily="34" charset="0"/>
              </a:rPr>
              <a:t>GRANT</a:t>
            </a:r>
            <a:r>
              <a:rPr lang="en-GB" sz="2400" dirty="0">
                <a:latin typeface="Lucida Sans" panose="020B0602030504020204" pitchFamily="34" charset="0"/>
              </a:rPr>
              <a:t> command is</a:t>
            </a:r>
            <a:r>
              <a:rPr lang="en-GB" sz="2400" dirty="0" smtClean="0">
                <a:latin typeface="Lucida Sans" panose="020B0602030504020204" pitchFamily="34" charset="0"/>
              </a:rPr>
              <a:t>:</a:t>
            </a:r>
            <a:endParaRPr lang="en-GB" sz="2400" dirty="0">
              <a:latin typeface="Lucida Sans" panose="020B0602030504020204" pitchFamily="34" charset="0"/>
            </a:endParaRPr>
          </a:p>
          <a:p>
            <a:pPr marL="0" indent="0" algn="just">
              <a:buNone/>
            </a:pPr>
            <a:r>
              <a:rPr lang="en-GB" sz="2400" dirty="0" smtClean="0">
                <a:latin typeface="Lucida Sans" panose="020B0602030504020204" pitchFamily="34" charset="0"/>
              </a:rPr>
              <a:t>		        </a:t>
            </a:r>
            <a:r>
              <a:rPr lang="en-GB" sz="2400" b="1" dirty="0" smtClean="0">
                <a:solidFill>
                  <a:srgbClr val="C00000"/>
                </a:solidFill>
                <a:latin typeface="Lucida Sans" panose="020B0602030504020204" pitchFamily="34" charset="0"/>
              </a:rPr>
              <a:t>GRANT</a:t>
            </a:r>
            <a:r>
              <a:rPr lang="en-GB" sz="2400" dirty="0" smtClean="0">
                <a:latin typeface="Lucida Sans" panose="020B0602030504020204" pitchFamily="34" charset="0"/>
              </a:rPr>
              <a:t> </a:t>
            </a:r>
            <a:r>
              <a:rPr lang="en-GB" sz="2400" dirty="0" err="1">
                <a:latin typeface="Lucida Sans" panose="020B0602030504020204" pitchFamily="34" charset="0"/>
              </a:rPr>
              <a:t>privilege_name</a:t>
            </a:r>
            <a:endParaRPr lang="en-GB" sz="2400" dirty="0">
              <a:latin typeface="Lucida Sans" panose="020B0602030504020204" pitchFamily="34" charset="0"/>
            </a:endParaRPr>
          </a:p>
          <a:p>
            <a:pPr marL="0" indent="0" algn="just">
              <a:buNone/>
            </a:pPr>
            <a:r>
              <a:rPr lang="en-GB" sz="2400" dirty="0" smtClean="0">
                <a:latin typeface="Lucida Sans" panose="020B0602030504020204" pitchFamily="34" charset="0"/>
              </a:rPr>
              <a:t>		        ON </a:t>
            </a:r>
            <a:r>
              <a:rPr lang="en-GB" sz="2400" dirty="0" err="1">
                <a:latin typeface="Lucida Sans" panose="020B0602030504020204" pitchFamily="34" charset="0"/>
              </a:rPr>
              <a:t>object_name</a:t>
            </a:r>
            <a:endParaRPr lang="en-GB" sz="2400" dirty="0">
              <a:latin typeface="Lucida Sans" panose="020B0602030504020204" pitchFamily="34" charset="0"/>
            </a:endParaRPr>
          </a:p>
          <a:p>
            <a:pPr marL="0" indent="0" algn="just">
              <a:buNone/>
            </a:pPr>
            <a:r>
              <a:rPr lang="en-GB" sz="2400" dirty="0" smtClean="0">
                <a:latin typeface="Lucida Sans" panose="020B0602030504020204" pitchFamily="34" charset="0"/>
              </a:rPr>
              <a:t>		        TO </a:t>
            </a:r>
            <a:r>
              <a:rPr lang="en-GB" sz="2400" dirty="0">
                <a:latin typeface="Lucida Sans" panose="020B0602030504020204" pitchFamily="34" charset="0"/>
              </a:rPr>
              <a:t>{</a:t>
            </a:r>
            <a:r>
              <a:rPr lang="en-GB" sz="2400" dirty="0" err="1">
                <a:latin typeface="Lucida Sans" panose="020B0602030504020204" pitchFamily="34" charset="0"/>
              </a:rPr>
              <a:t>user_name</a:t>
            </a:r>
            <a:r>
              <a:rPr lang="en-GB" sz="2400" dirty="0">
                <a:latin typeface="Lucida Sans" panose="020B0602030504020204" pitchFamily="34" charset="0"/>
              </a:rPr>
              <a:t> |PUBLIC |</a:t>
            </a:r>
            <a:r>
              <a:rPr lang="en-GB" sz="2400" dirty="0" err="1">
                <a:latin typeface="Lucida Sans" panose="020B0602030504020204" pitchFamily="34" charset="0"/>
              </a:rPr>
              <a:t>role_name</a:t>
            </a:r>
            <a:r>
              <a:rPr lang="en-GB" sz="2400" dirty="0">
                <a:latin typeface="Lucida Sans" panose="020B0602030504020204" pitchFamily="34" charset="0"/>
              </a:rPr>
              <a:t>}</a:t>
            </a:r>
          </a:p>
          <a:p>
            <a:pPr marL="0" indent="0" algn="just">
              <a:buNone/>
            </a:pPr>
            <a:r>
              <a:rPr lang="en-GB" sz="2400" dirty="0" smtClean="0">
                <a:latin typeface="Lucida Sans" panose="020B0602030504020204" pitchFamily="34" charset="0"/>
              </a:rPr>
              <a:t>		        [</a:t>
            </a:r>
            <a:r>
              <a:rPr lang="en-GB" sz="2400" b="1" dirty="0">
                <a:solidFill>
                  <a:srgbClr val="C00000"/>
                </a:solidFill>
                <a:latin typeface="Lucida Sans" panose="020B0602030504020204" pitchFamily="34" charset="0"/>
              </a:rPr>
              <a:t>WITH GRANT OPTION</a:t>
            </a:r>
            <a:r>
              <a:rPr lang="en-GB" sz="2400" dirty="0">
                <a:latin typeface="Lucida Sans" panose="020B0602030504020204" pitchFamily="34" charset="0"/>
              </a:rPr>
              <a:t>];</a:t>
            </a:r>
          </a:p>
          <a:p>
            <a:pPr algn="just"/>
            <a:endParaRPr lang="en-IN" sz="2400" dirty="0">
              <a:latin typeface="Lucida Sans" panose="020B0602030504020204" pitchFamily="34" charset="0"/>
            </a:endParaRPr>
          </a:p>
        </p:txBody>
      </p:sp>
    </p:spTree>
    <p:extLst>
      <p:ext uri="{BB962C8B-B14F-4D97-AF65-F5344CB8AC3E}">
        <p14:creationId xmlns:p14="http://schemas.microsoft.com/office/powerpoint/2010/main" val="13078033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4851"/>
            <a:ext cx="10515600" cy="2820473"/>
          </a:xfrm>
        </p:spPr>
        <p:txBody>
          <a:bodyPr/>
          <a:lstStyle/>
          <a:p>
            <a:r>
              <a:rPr lang="en-IN" dirty="0" smtClean="0"/>
              <a:t>                    ****THANK YOU****</a:t>
            </a:r>
            <a:endParaRPr lang="en-IN" dirty="0"/>
          </a:p>
        </p:txBody>
      </p:sp>
      <p:pic>
        <p:nvPicPr>
          <p:cNvPr id="5" name="Content Placeholder 4"/>
          <p:cNvPicPr>
            <a:picLocks noGrp="1" noChangeAspect="1"/>
          </p:cNvPicPr>
          <p:nvPr>
            <p:ph idx="1"/>
          </p:nvPr>
        </p:nvPicPr>
        <p:blipFill>
          <a:blip r:embed="rId2"/>
          <a:stretch>
            <a:fillRect/>
          </a:stretch>
        </p:blipFill>
        <p:spPr>
          <a:xfrm>
            <a:off x="2691685" y="2009105"/>
            <a:ext cx="6761408" cy="3876540"/>
          </a:xfrm>
          <a:prstGeom prst="rect">
            <a:avLst/>
          </a:prstGeom>
        </p:spPr>
      </p:pic>
    </p:spTree>
    <p:extLst>
      <p:ext uri="{BB962C8B-B14F-4D97-AF65-F5344CB8AC3E}">
        <p14:creationId xmlns:p14="http://schemas.microsoft.com/office/powerpoint/2010/main" val="3355335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98489"/>
          </a:xfrm>
        </p:spPr>
        <p:txBody>
          <a:bodyPr/>
          <a:lstStyle/>
          <a:p>
            <a:r>
              <a:rPr lang="en-IN" u="sng" dirty="0" smtClean="0">
                <a:latin typeface="Lucida Sans" panose="020B0602030504020204" pitchFamily="34" charset="0"/>
              </a:rPr>
              <a:t>SQL Types</a:t>
            </a:r>
            <a:r>
              <a:rPr lang="en-IN" dirty="0" smtClean="0"/>
              <a:t>:</a:t>
            </a:r>
            <a:endParaRPr lang="en-IN" dirty="0"/>
          </a:p>
        </p:txBody>
      </p:sp>
      <p:sp>
        <p:nvSpPr>
          <p:cNvPr id="3" name="Content Placeholder 2"/>
          <p:cNvSpPr>
            <a:spLocks noGrp="1"/>
          </p:cNvSpPr>
          <p:nvPr>
            <p:ph idx="1"/>
          </p:nvPr>
        </p:nvSpPr>
        <p:spPr>
          <a:xfrm>
            <a:off x="0" y="798490"/>
            <a:ext cx="12054625" cy="6040192"/>
          </a:xfrm>
        </p:spPr>
        <p:txBody>
          <a:bodyPr>
            <a:normAutofit/>
          </a:bodyPr>
          <a:lstStyle/>
          <a:p>
            <a:pPr algn="just">
              <a:lnSpc>
                <a:spcPct val="100000"/>
              </a:lnSpc>
            </a:pPr>
            <a:r>
              <a:rPr lang="en-GB" sz="2400" dirty="0" smtClean="0">
                <a:latin typeface="Lucida Sans" panose="020B0602030504020204" pitchFamily="34" charset="0"/>
              </a:rPr>
              <a:t>The </a:t>
            </a:r>
            <a:r>
              <a:rPr lang="en-GB" sz="2400" dirty="0">
                <a:latin typeface="Lucida Sans" panose="020B0602030504020204" pitchFamily="34" charset="0"/>
              </a:rPr>
              <a:t>standard SQL commands to interact with relational databases are </a:t>
            </a:r>
            <a:r>
              <a:rPr lang="en-GB" sz="2400" dirty="0">
                <a:solidFill>
                  <a:srgbClr val="FF0000"/>
                </a:solidFill>
                <a:latin typeface="Lucida Sans" panose="020B0602030504020204" pitchFamily="34" charset="0"/>
              </a:rPr>
              <a:t>CREATE</a:t>
            </a:r>
            <a:r>
              <a:rPr lang="en-GB" sz="2400" dirty="0">
                <a:latin typeface="Lucida Sans" panose="020B0602030504020204" pitchFamily="34" charset="0"/>
              </a:rPr>
              <a:t>, </a:t>
            </a:r>
            <a:r>
              <a:rPr lang="en-GB" sz="2400" dirty="0">
                <a:solidFill>
                  <a:srgbClr val="FF0000"/>
                </a:solidFill>
                <a:latin typeface="Lucida Sans" panose="020B0602030504020204" pitchFamily="34" charset="0"/>
              </a:rPr>
              <a:t>SELECT</a:t>
            </a:r>
            <a:r>
              <a:rPr lang="en-GB" sz="2400" dirty="0">
                <a:latin typeface="Lucida Sans" panose="020B0602030504020204" pitchFamily="34" charset="0"/>
              </a:rPr>
              <a:t>, </a:t>
            </a:r>
            <a:r>
              <a:rPr lang="en-GB" sz="2400" dirty="0">
                <a:solidFill>
                  <a:srgbClr val="FF0000"/>
                </a:solidFill>
                <a:latin typeface="Lucida Sans" panose="020B0602030504020204" pitchFamily="34" charset="0"/>
              </a:rPr>
              <a:t>INSERT, UPDATE, DELETE</a:t>
            </a:r>
            <a:r>
              <a:rPr lang="en-GB" sz="2400" dirty="0">
                <a:latin typeface="Lucida Sans" panose="020B0602030504020204" pitchFamily="34" charset="0"/>
              </a:rPr>
              <a:t> and </a:t>
            </a:r>
            <a:r>
              <a:rPr lang="en-GB" sz="2400" dirty="0">
                <a:solidFill>
                  <a:srgbClr val="FF0000"/>
                </a:solidFill>
                <a:latin typeface="Lucida Sans" panose="020B0602030504020204" pitchFamily="34" charset="0"/>
              </a:rPr>
              <a:t>DROP</a:t>
            </a:r>
            <a:r>
              <a:rPr lang="en-GB" sz="2400" dirty="0">
                <a:latin typeface="Lucida Sans" panose="020B0602030504020204" pitchFamily="34" charset="0"/>
              </a:rPr>
              <a:t>. These commands can be classified into the following groups based on their nature </a:t>
            </a:r>
            <a:r>
              <a:rPr lang="en-GB" sz="2400" dirty="0" smtClean="0">
                <a:latin typeface="Lucida Sans" panose="020B0602030504020204" pitchFamily="34" charset="0"/>
              </a:rPr>
              <a:t>, like:</a:t>
            </a:r>
          </a:p>
          <a:p>
            <a:pPr marL="0" indent="0" algn="just">
              <a:lnSpc>
                <a:spcPct val="150000"/>
              </a:lnSpc>
              <a:buNone/>
            </a:pPr>
            <a:r>
              <a:rPr lang="en-GB" sz="2000" dirty="0">
                <a:latin typeface="Lucida Sans" panose="020B0602030504020204" pitchFamily="34" charset="0"/>
              </a:rPr>
              <a:t> </a:t>
            </a:r>
            <a:r>
              <a:rPr lang="en-GB" sz="2000" dirty="0" smtClean="0">
                <a:latin typeface="Lucida Sans" panose="020B0602030504020204" pitchFamily="34" charset="0"/>
              </a:rPr>
              <a:t>1. </a:t>
            </a:r>
            <a:r>
              <a:rPr lang="en-GB" sz="2000" b="1" dirty="0" smtClean="0">
                <a:solidFill>
                  <a:srgbClr val="7030A0"/>
                </a:solidFill>
                <a:latin typeface="Lucida Sans" panose="020B0602030504020204" pitchFamily="34" charset="0"/>
              </a:rPr>
              <a:t>DDL</a:t>
            </a:r>
            <a:r>
              <a:rPr lang="en-GB" sz="2000" dirty="0" smtClean="0">
                <a:latin typeface="Lucida Sans" panose="020B0602030504020204" pitchFamily="34" charset="0"/>
              </a:rPr>
              <a:t>-Data Definition Language: </a:t>
            </a:r>
            <a:r>
              <a:rPr lang="en-GB" sz="2000" b="1" dirty="0" smtClean="0">
                <a:solidFill>
                  <a:schemeClr val="accent4">
                    <a:lumMod val="50000"/>
                  </a:schemeClr>
                </a:solidFill>
                <a:latin typeface="Lucida Sans" panose="020B0602030504020204" pitchFamily="34" charset="0"/>
              </a:rPr>
              <a:t>CREATE, ALTER, DROP, RENAME, TRUNCATE, COMMENT</a:t>
            </a:r>
            <a:r>
              <a:rPr lang="en-GB" sz="2000" dirty="0" smtClean="0">
                <a:solidFill>
                  <a:srgbClr val="FF0000"/>
                </a:solidFill>
                <a:latin typeface="Lucida Sans" panose="020B0602030504020204" pitchFamily="34" charset="0"/>
              </a:rPr>
              <a:t>.</a:t>
            </a:r>
          </a:p>
          <a:p>
            <a:pPr marL="0" indent="0" algn="just">
              <a:lnSpc>
                <a:spcPct val="150000"/>
              </a:lnSpc>
              <a:buNone/>
            </a:pPr>
            <a:r>
              <a:rPr lang="en-GB" sz="2000" dirty="0">
                <a:latin typeface="Lucida Sans" panose="020B0602030504020204" pitchFamily="34" charset="0"/>
              </a:rPr>
              <a:t> </a:t>
            </a:r>
            <a:r>
              <a:rPr lang="en-GB" sz="2000" dirty="0" smtClean="0">
                <a:latin typeface="Lucida Sans" panose="020B0602030504020204" pitchFamily="34" charset="0"/>
              </a:rPr>
              <a:t>2.</a:t>
            </a:r>
            <a:r>
              <a:rPr lang="en-GB" sz="2000" b="1" dirty="0" smtClean="0">
                <a:solidFill>
                  <a:srgbClr val="7030A0"/>
                </a:solidFill>
                <a:latin typeface="Lucida Sans" panose="020B0602030504020204" pitchFamily="34" charset="0"/>
              </a:rPr>
              <a:t>DML</a:t>
            </a:r>
            <a:r>
              <a:rPr lang="en-GB" sz="2000" dirty="0" smtClean="0">
                <a:latin typeface="Lucida Sans" panose="020B0602030504020204" pitchFamily="34" charset="0"/>
              </a:rPr>
              <a:t>- Data Manipulation Language: </a:t>
            </a:r>
            <a:r>
              <a:rPr lang="en-GB" sz="2000" b="1" dirty="0" smtClean="0">
                <a:solidFill>
                  <a:schemeClr val="accent4">
                    <a:lumMod val="50000"/>
                  </a:schemeClr>
                </a:solidFill>
                <a:latin typeface="Lucida Sans" panose="020B0602030504020204" pitchFamily="34" charset="0"/>
              </a:rPr>
              <a:t>SELECT, INSERT, UPDATE, DELETE, MERGE, CALL, LOCK </a:t>
            </a:r>
          </a:p>
          <a:p>
            <a:pPr marL="0" indent="0" algn="just">
              <a:lnSpc>
                <a:spcPct val="150000"/>
              </a:lnSpc>
              <a:buNone/>
            </a:pPr>
            <a:r>
              <a:rPr lang="en-GB" sz="2000" b="1" dirty="0">
                <a:solidFill>
                  <a:schemeClr val="accent4">
                    <a:lumMod val="50000"/>
                  </a:schemeClr>
                </a:solidFill>
                <a:latin typeface="Lucida Sans" panose="020B0602030504020204" pitchFamily="34" charset="0"/>
              </a:rPr>
              <a:t> </a:t>
            </a:r>
            <a:r>
              <a:rPr lang="en-GB" sz="2000" b="1" dirty="0" smtClean="0">
                <a:solidFill>
                  <a:schemeClr val="accent4">
                    <a:lumMod val="50000"/>
                  </a:schemeClr>
                </a:solidFill>
                <a:latin typeface="Lucida Sans" panose="020B0602030504020204" pitchFamily="34" charset="0"/>
              </a:rPr>
              <a:t>                                                         TABLE, EXPLAIN PLAN</a:t>
            </a:r>
            <a:r>
              <a:rPr lang="en-GB" sz="2000" dirty="0" smtClean="0">
                <a:solidFill>
                  <a:srgbClr val="FF0000"/>
                </a:solidFill>
                <a:latin typeface="Lucida Sans" panose="020B0602030504020204" pitchFamily="34" charset="0"/>
              </a:rPr>
              <a:t>.</a:t>
            </a:r>
          </a:p>
          <a:p>
            <a:pPr marL="0" indent="0" algn="just">
              <a:lnSpc>
                <a:spcPct val="150000"/>
              </a:lnSpc>
              <a:buNone/>
            </a:pPr>
            <a:r>
              <a:rPr lang="en-GB" sz="2000" dirty="0">
                <a:latin typeface="Lucida Sans" panose="020B0602030504020204" pitchFamily="34" charset="0"/>
              </a:rPr>
              <a:t> </a:t>
            </a:r>
            <a:r>
              <a:rPr lang="en-GB" sz="2000" dirty="0" smtClean="0">
                <a:latin typeface="Lucida Sans" panose="020B0602030504020204" pitchFamily="34" charset="0"/>
              </a:rPr>
              <a:t>3. </a:t>
            </a:r>
            <a:r>
              <a:rPr lang="en-GB" sz="2000" b="1" dirty="0" smtClean="0">
                <a:solidFill>
                  <a:srgbClr val="7030A0"/>
                </a:solidFill>
                <a:latin typeface="Lucida Sans" panose="020B0602030504020204" pitchFamily="34" charset="0"/>
              </a:rPr>
              <a:t>DCL</a:t>
            </a:r>
            <a:r>
              <a:rPr lang="en-GB" sz="2000" dirty="0" smtClean="0">
                <a:latin typeface="Lucida Sans" panose="020B0602030504020204" pitchFamily="34" charset="0"/>
              </a:rPr>
              <a:t>- Data Control Language: </a:t>
            </a:r>
            <a:r>
              <a:rPr lang="en-GB" sz="2000" b="1" dirty="0" smtClean="0">
                <a:solidFill>
                  <a:schemeClr val="accent4">
                    <a:lumMod val="50000"/>
                  </a:schemeClr>
                </a:solidFill>
                <a:latin typeface="Lucida Sans" panose="020B0602030504020204" pitchFamily="34" charset="0"/>
              </a:rPr>
              <a:t>GRANT , REVOKE</a:t>
            </a:r>
            <a:r>
              <a:rPr lang="en-GB" sz="2000" dirty="0" smtClean="0">
                <a:solidFill>
                  <a:srgbClr val="FF0000"/>
                </a:solidFill>
                <a:latin typeface="Lucida Sans" panose="020B0602030504020204" pitchFamily="34" charset="0"/>
              </a:rPr>
              <a:t>.</a:t>
            </a:r>
          </a:p>
          <a:p>
            <a:pPr marL="0" indent="0" algn="just">
              <a:lnSpc>
                <a:spcPct val="150000"/>
              </a:lnSpc>
              <a:buNone/>
            </a:pPr>
            <a:r>
              <a:rPr lang="en-GB" sz="2000" dirty="0">
                <a:latin typeface="Lucida Sans" panose="020B0602030504020204" pitchFamily="34" charset="0"/>
              </a:rPr>
              <a:t> </a:t>
            </a:r>
            <a:r>
              <a:rPr lang="en-GB" sz="2000" dirty="0" smtClean="0">
                <a:latin typeface="Lucida Sans" panose="020B0602030504020204" pitchFamily="34" charset="0"/>
              </a:rPr>
              <a:t>4. </a:t>
            </a:r>
            <a:r>
              <a:rPr lang="en-GB" sz="2000" b="1" dirty="0" smtClean="0">
                <a:solidFill>
                  <a:srgbClr val="7030A0"/>
                </a:solidFill>
                <a:latin typeface="Lucida Sans" panose="020B0602030504020204" pitchFamily="34" charset="0"/>
              </a:rPr>
              <a:t>SDL</a:t>
            </a:r>
            <a:r>
              <a:rPr lang="en-GB" sz="2000" dirty="0" smtClean="0">
                <a:latin typeface="Lucida Sans" panose="020B0602030504020204" pitchFamily="34" charset="0"/>
              </a:rPr>
              <a:t>- Storage Definition Language.</a:t>
            </a:r>
          </a:p>
          <a:p>
            <a:pPr marL="0" indent="0" algn="just">
              <a:lnSpc>
                <a:spcPct val="150000"/>
              </a:lnSpc>
              <a:buNone/>
            </a:pPr>
            <a:r>
              <a:rPr lang="en-GB" sz="2000" dirty="0">
                <a:latin typeface="Lucida Sans" panose="020B0602030504020204" pitchFamily="34" charset="0"/>
              </a:rPr>
              <a:t> </a:t>
            </a:r>
            <a:r>
              <a:rPr lang="en-GB" sz="2000" dirty="0" smtClean="0">
                <a:latin typeface="Lucida Sans" panose="020B0602030504020204" pitchFamily="34" charset="0"/>
              </a:rPr>
              <a:t>5. </a:t>
            </a:r>
            <a:r>
              <a:rPr lang="en-GB" sz="2000" b="1" dirty="0" smtClean="0">
                <a:solidFill>
                  <a:srgbClr val="7030A0"/>
                </a:solidFill>
                <a:latin typeface="Lucida Sans" panose="020B0602030504020204" pitchFamily="34" charset="0"/>
              </a:rPr>
              <a:t>VDL</a:t>
            </a:r>
            <a:r>
              <a:rPr lang="en-GB" sz="2000" dirty="0" smtClean="0">
                <a:latin typeface="Lucida Sans" panose="020B0602030504020204" pitchFamily="34" charset="0"/>
              </a:rPr>
              <a:t>- View Definition Language.</a:t>
            </a:r>
          </a:p>
          <a:p>
            <a:pPr marL="0" indent="0" algn="just">
              <a:lnSpc>
                <a:spcPct val="150000"/>
              </a:lnSpc>
              <a:buNone/>
            </a:pPr>
            <a:r>
              <a:rPr lang="en-GB" sz="2000" dirty="0">
                <a:latin typeface="Lucida Sans" panose="020B0602030504020204" pitchFamily="34" charset="0"/>
              </a:rPr>
              <a:t> </a:t>
            </a:r>
            <a:r>
              <a:rPr lang="en-GB" sz="2000" dirty="0" smtClean="0">
                <a:latin typeface="Lucida Sans" panose="020B0602030504020204" pitchFamily="34" charset="0"/>
              </a:rPr>
              <a:t>6.</a:t>
            </a:r>
            <a:r>
              <a:rPr lang="en-GB" sz="2000" b="1" dirty="0" smtClean="0">
                <a:solidFill>
                  <a:srgbClr val="7030A0"/>
                </a:solidFill>
                <a:latin typeface="Lucida Sans" panose="020B0602030504020204" pitchFamily="34" charset="0"/>
              </a:rPr>
              <a:t>TCL</a:t>
            </a:r>
            <a:r>
              <a:rPr lang="en-GB" sz="2000" dirty="0" smtClean="0">
                <a:latin typeface="Lucida Sans" panose="020B0602030504020204" pitchFamily="34" charset="0"/>
              </a:rPr>
              <a:t>- Transaction Control Language: </a:t>
            </a:r>
            <a:r>
              <a:rPr lang="en-GB" sz="2000" b="1" dirty="0" smtClean="0">
                <a:solidFill>
                  <a:schemeClr val="accent4">
                    <a:lumMod val="50000"/>
                  </a:schemeClr>
                </a:solidFill>
                <a:latin typeface="Lucida Sans" panose="020B0602030504020204" pitchFamily="34" charset="0"/>
              </a:rPr>
              <a:t>COMMIT, ROLLBACK, SAVEPOINT, SET TRANSACTION</a:t>
            </a:r>
            <a:r>
              <a:rPr lang="en-GB" sz="2000" dirty="0" smtClean="0">
                <a:latin typeface="Lucida Sans" panose="020B0602030504020204" pitchFamily="34" charset="0"/>
              </a:rPr>
              <a:t>.</a:t>
            </a:r>
            <a:endParaRPr lang="en-IN" sz="2000" dirty="0">
              <a:latin typeface="Lucida Sans" panose="020B0602030504020204" pitchFamily="34" charset="0"/>
            </a:endParaRPr>
          </a:p>
        </p:txBody>
      </p:sp>
    </p:spTree>
    <p:extLst>
      <p:ext uri="{BB962C8B-B14F-4D97-AF65-F5344CB8AC3E}">
        <p14:creationId xmlns:p14="http://schemas.microsoft.com/office/powerpoint/2010/main" val="3378398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04551"/>
          </a:xfrm>
        </p:spPr>
        <p:txBody>
          <a:bodyPr/>
          <a:lstStyle/>
          <a:p>
            <a:r>
              <a:rPr lang="en-IN" b="1" u="sng" dirty="0" smtClean="0">
                <a:latin typeface="Lucida Sans" panose="020B0602030504020204" pitchFamily="34" charset="0"/>
              </a:rPr>
              <a:t>Data Definition in SQL </a:t>
            </a:r>
            <a:r>
              <a:rPr lang="en-IN" dirty="0" smtClean="0"/>
              <a:t>:</a:t>
            </a:r>
            <a:endParaRPr lang="en-IN" dirty="0"/>
          </a:p>
        </p:txBody>
      </p:sp>
      <p:sp>
        <p:nvSpPr>
          <p:cNvPr id="3" name="Content Placeholder 2"/>
          <p:cNvSpPr>
            <a:spLocks noGrp="1"/>
          </p:cNvSpPr>
          <p:nvPr>
            <p:ph idx="1"/>
          </p:nvPr>
        </p:nvSpPr>
        <p:spPr>
          <a:xfrm>
            <a:off x="115909" y="1004552"/>
            <a:ext cx="11964473" cy="5172411"/>
          </a:xfrm>
        </p:spPr>
        <p:txBody>
          <a:bodyPr/>
          <a:lstStyle/>
          <a:p>
            <a:pPr marL="0" indent="0">
              <a:buNone/>
            </a:pPr>
            <a:r>
              <a:rPr lang="en-IN" i="1" dirty="0" smtClean="0">
                <a:latin typeface="Lucida Sans" panose="020B0602030504020204" pitchFamily="34" charset="0"/>
              </a:rPr>
              <a:t>Functions Performed are </a:t>
            </a:r>
            <a:r>
              <a:rPr lang="en-IN" dirty="0" smtClean="0"/>
              <a:t>:</a:t>
            </a:r>
          </a:p>
          <a:p>
            <a:pPr>
              <a:lnSpc>
                <a:spcPct val="150000"/>
              </a:lnSpc>
            </a:pPr>
            <a:r>
              <a:rPr lang="en-IN" dirty="0" smtClean="0"/>
              <a:t>Gives the </a:t>
            </a:r>
            <a:r>
              <a:rPr lang="en-IN" dirty="0" smtClean="0">
                <a:solidFill>
                  <a:srgbClr val="FF0000"/>
                </a:solidFill>
              </a:rPr>
              <a:t>SCHEMA</a:t>
            </a:r>
            <a:r>
              <a:rPr lang="en-IN" dirty="0" smtClean="0"/>
              <a:t> for each relation.</a:t>
            </a:r>
          </a:p>
          <a:p>
            <a:pPr>
              <a:lnSpc>
                <a:spcPct val="150000"/>
              </a:lnSpc>
            </a:pPr>
            <a:r>
              <a:rPr lang="en-IN" dirty="0" smtClean="0"/>
              <a:t>Gives the </a:t>
            </a:r>
            <a:r>
              <a:rPr lang="en-IN" dirty="0" smtClean="0">
                <a:solidFill>
                  <a:srgbClr val="FF0000"/>
                </a:solidFill>
              </a:rPr>
              <a:t>DOMAIN</a:t>
            </a:r>
            <a:r>
              <a:rPr lang="en-IN" dirty="0" smtClean="0"/>
              <a:t> of values associated with each </a:t>
            </a:r>
            <a:r>
              <a:rPr lang="en-IN" dirty="0" smtClean="0">
                <a:solidFill>
                  <a:srgbClr val="FF0000"/>
                </a:solidFill>
              </a:rPr>
              <a:t>ATTRIBUTE</a:t>
            </a:r>
            <a:r>
              <a:rPr lang="en-IN" dirty="0" smtClean="0"/>
              <a:t>.</a:t>
            </a:r>
          </a:p>
          <a:p>
            <a:pPr>
              <a:lnSpc>
                <a:spcPct val="150000"/>
              </a:lnSpc>
            </a:pPr>
            <a:r>
              <a:rPr lang="en-IN" dirty="0" smtClean="0"/>
              <a:t>Gives </a:t>
            </a:r>
            <a:r>
              <a:rPr lang="en-IN" dirty="0" smtClean="0">
                <a:solidFill>
                  <a:srgbClr val="FF0000"/>
                </a:solidFill>
              </a:rPr>
              <a:t>INTREGRITY CONTRIANTS</a:t>
            </a:r>
            <a:r>
              <a:rPr lang="en-IN" dirty="0" smtClean="0"/>
              <a:t>.</a:t>
            </a:r>
          </a:p>
          <a:p>
            <a:pPr>
              <a:lnSpc>
                <a:spcPct val="150000"/>
              </a:lnSpc>
            </a:pPr>
            <a:r>
              <a:rPr lang="en-IN" dirty="0" smtClean="0"/>
              <a:t>Gives the set of indices which is to be maintained for each </a:t>
            </a:r>
            <a:r>
              <a:rPr lang="en-IN" dirty="0" smtClean="0">
                <a:solidFill>
                  <a:srgbClr val="FF0000"/>
                </a:solidFill>
              </a:rPr>
              <a:t>ATTRIBUTE</a:t>
            </a:r>
            <a:r>
              <a:rPr lang="en-IN" dirty="0" smtClean="0"/>
              <a:t>.</a:t>
            </a:r>
          </a:p>
          <a:p>
            <a:pPr>
              <a:lnSpc>
                <a:spcPct val="150000"/>
              </a:lnSpc>
            </a:pPr>
            <a:r>
              <a:rPr lang="en-IN" dirty="0" smtClean="0"/>
              <a:t>Gives the security and authorization information for each </a:t>
            </a:r>
            <a:r>
              <a:rPr lang="en-IN" dirty="0" smtClean="0">
                <a:solidFill>
                  <a:srgbClr val="FF0000"/>
                </a:solidFill>
              </a:rPr>
              <a:t>RELATION</a:t>
            </a:r>
            <a:r>
              <a:rPr lang="en-IN" dirty="0" smtClean="0"/>
              <a:t>.</a:t>
            </a:r>
          </a:p>
          <a:p>
            <a:pPr>
              <a:lnSpc>
                <a:spcPct val="150000"/>
              </a:lnSpc>
            </a:pPr>
            <a:r>
              <a:rPr lang="en-IN" dirty="0" smtClean="0"/>
              <a:t>Gives physical storage structure of each relation on the disk.</a:t>
            </a:r>
          </a:p>
          <a:p>
            <a:pPr>
              <a:lnSpc>
                <a:spcPct val="150000"/>
              </a:lnSpc>
            </a:pPr>
            <a:endParaRPr lang="en-IN" dirty="0"/>
          </a:p>
        </p:txBody>
      </p:sp>
    </p:spTree>
    <p:extLst>
      <p:ext uri="{BB962C8B-B14F-4D97-AF65-F5344CB8AC3E}">
        <p14:creationId xmlns:p14="http://schemas.microsoft.com/office/powerpoint/2010/main" val="2480042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0"/>
            <a:ext cx="11186375" cy="785612"/>
          </a:xfrm>
        </p:spPr>
        <p:txBody>
          <a:bodyPr>
            <a:normAutofit/>
          </a:bodyPr>
          <a:lstStyle/>
          <a:p>
            <a:r>
              <a:rPr lang="en-IN" sz="3600" b="1" u="sng" dirty="0" smtClean="0">
                <a:latin typeface="Lucida Sans" panose="020B0602030504020204" pitchFamily="34" charset="0"/>
              </a:rPr>
              <a:t>SQL DATA /DOMAIN TYPE’s</a:t>
            </a:r>
            <a:r>
              <a:rPr lang="en-IN" sz="3600" b="1" dirty="0" smtClean="0">
                <a:latin typeface="Lucida Sans" panose="020B0602030504020204" pitchFamily="34" charset="0"/>
              </a:rPr>
              <a:t>:</a:t>
            </a:r>
            <a:endParaRPr lang="en-IN" sz="3600" b="1" dirty="0">
              <a:latin typeface="Lucida Sans" panose="020B0602030504020204" pitchFamily="34" charset="0"/>
            </a:endParaRPr>
          </a:p>
        </p:txBody>
      </p:sp>
      <p:sp>
        <p:nvSpPr>
          <p:cNvPr id="3" name="Content Placeholder 2"/>
          <p:cNvSpPr>
            <a:spLocks noGrp="1"/>
          </p:cNvSpPr>
          <p:nvPr>
            <p:ph idx="1"/>
          </p:nvPr>
        </p:nvSpPr>
        <p:spPr>
          <a:xfrm>
            <a:off x="167426" y="785611"/>
            <a:ext cx="11874320" cy="6310648"/>
          </a:xfrm>
        </p:spPr>
        <p:txBody>
          <a:bodyPr>
            <a:normAutofit lnSpcReduction="10000"/>
          </a:bodyPr>
          <a:lstStyle/>
          <a:p>
            <a:pPr marL="0" indent="0" algn="just">
              <a:lnSpc>
                <a:spcPct val="100000"/>
              </a:lnSpc>
              <a:spcBef>
                <a:spcPts val="0"/>
              </a:spcBef>
              <a:buNone/>
            </a:pPr>
            <a:r>
              <a:rPr lang="en-GB" i="1" dirty="0">
                <a:effectLst>
                  <a:outerShdw blurRad="38100" dist="38100" dir="2700000" algn="tl">
                    <a:srgbClr val="000000">
                      <a:alpha val="43137"/>
                    </a:srgbClr>
                  </a:outerShdw>
                </a:effectLst>
              </a:rPr>
              <a:t>SQL</a:t>
            </a:r>
            <a:r>
              <a:rPr lang="en-GB" dirty="0"/>
              <a:t> </a:t>
            </a:r>
            <a:r>
              <a:rPr lang="en-GB" sz="1800" dirty="0">
                <a:latin typeface="Lucida Sans" panose="020B0602030504020204" pitchFamily="34" charset="0"/>
              </a:rPr>
              <a:t>Data Type is an attribute that specifies the type of data of any object. Each column, variable and expression has a related data type in SQL</a:t>
            </a:r>
            <a:r>
              <a:rPr lang="en-GB" dirty="0" smtClean="0"/>
              <a:t>.</a:t>
            </a:r>
            <a:r>
              <a:rPr lang="en-GB" dirty="0">
                <a:solidFill>
                  <a:srgbClr val="000000"/>
                </a:solidFill>
                <a:latin typeface="Arial" panose="020B0604020202020204" pitchFamily="34" charset="0"/>
              </a:rPr>
              <a:t> </a:t>
            </a:r>
            <a:r>
              <a:rPr lang="en-GB" sz="1800" dirty="0">
                <a:solidFill>
                  <a:srgbClr val="000000"/>
                </a:solidFill>
                <a:latin typeface="Lucida Sans" panose="020B0602030504020204" pitchFamily="34" charset="0"/>
              </a:rPr>
              <a:t>You can use these data types while creating your tables. You can choose a data type for a table column based on your requirement</a:t>
            </a:r>
            <a:r>
              <a:rPr lang="en-GB" sz="1800" dirty="0" smtClean="0">
                <a:solidFill>
                  <a:srgbClr val="000000"/>
                </a:solidFill>
                <a:latin typeface="Lucida Sans" panose="020B0602030504020204" pitchFamily="34" charset="0"/>
              </a:rPr>
              <a:t>.</a:t>
            </a:r>
          </a:p>
          <a:p>
            <a:pPr marL="0" indent="0" algn="just">
              <a:lnSpc>
                <a:spcPct val="100000"/>
              </a:lnSpc>
              <a:spcBef>
                <a:spcPts val="0"/>
              </a:spcBef>
              <a:buNone/>
            </a:pPr>
            <a:r>
              <a:rPr lang="en-GB" sz="1800" dirty="0" smtClean="0">
                <a:solidFill>
                  <a:srgbClr val="000000"/>
                </a:solidFill>
                <a:latin typeface="Lucida Sans" panose="020B0602030504020204" pitchFamily="34" charset="0"/>
              </a:rPr>
              <a:t>( </a:t>
            </a:r>
            <a:r>
              <a:rPr lang="en-GB" sz="1800" b="1" dirty="0" smtClean="0">
                <a:solidFill>
                  <a:srgbClr val="7030A0"/>
                </a:solidFill>
                <a:latin typeface="Lucida Sans" panose="020B0602030504020204" pitchFamily="34" charset="0"/>
              </a:rPr>
              <a:t>Built-in and User Defined Data Types</a:t>
            </a:r>
            <a:r>
              <a:rPr lang="en-GB" sz="1800" dirty="0" smtClean="0">
                <a:solidFill>
                  <a:srgbClr val="000000"/>
                </a:solidFill>
                <a:latin typeface="Lucida Sans" panose="020B0602030504020204" pitchFamily="34" charset="0"/>
              </a:rPr>
              <a:t>).</a:t>
            </a:r>
          </a:p>
          <a:p>
            <a:pPr marL="0" indent="0" algn="just">
              <a:lnSpc>
                <a:spcPct val="100000"/>
              </a:lnSpc>
              <a:spcBef>
                <a:spcPts val="0"/>
              </a:spcBef>
              <a:buNone/>
            </a:pPr>
            <a:endParaRPr lang="en-GB" sz="1800" dirty="0" smtClean="0">
              <a:solidFill>
                <a:srgbClr val="000000"/>
              </a:solidFill>
              <a:latin typeface="Lucida Sans" panose="020B0602030504020204" pitchFamily="34" charset="0"/>
            </a:endParaRPr>
          </a:p>
          <a:p>
            <a:pPr marL="342900" indent="-342900" algn="just">
              <a:lnSpc>
                <a:spcPct val="160000"/>
              </a:lnSpc>
              <a:spcBef>
                <a:spcPts val="0"/>
              </a:spcBef>
              <a:buAutoNum type="arabicPeriod"/>
            </a:pPr>
            <a:r>
              <a:rPr lang="en-GB" sz="1800" b="1" dirty="0" smtClean="0">
                <a:solidFill>
                  <a:schemeClr val="accent6">
                    <a:lumMod val="50000"/>
                  </a:schemeClr>
                </a:solidFill>
                <a:latin typeface="Lucida Sans" panose="020B0602030504020204" pitchFamily="34" charset="0"/>
              </a:rPr>
              <a:t>Numeric</a:t>
            </a:r>
            <a:r>
              <a:rPr lang="en-GB" sz="1800" dirty="0" smtClean="0">
                <a:solidFill>
                  <a:srgbClr val="000000"/>
                </a:solidFill>
                <a:latin typeface="Lucida Sans" panose="020B0602030504020204" pitchFamily="34" charset="0"/>
              </a:rPr>
              <a:t> : </a:t>
            </a:r>
          </a:p>
          <a:p>
            <a:pPr marL="0" indent="0" algn="just">
              <a:lnSpc>
                <a:spcPct val="160000"/>
              </a:lnSpc>
              <a:spcBef>
                <a:spcPts val="0"/>
              </a:spcBef>
              <a:buNone/>
            </a:pPr>
            <a:r>
              <a:rPr lang="en-GB" sz="1800" dirty="0">
                <a:solidFill>
                  <a:srgbClr val="000000"/>
                </a:solidFill>
                <a:latin typeface="Lucida Sans" panose="020B0602030504020204" pitchFamily="34" charset="0"/>
              </a:rPr>
              <a:t> </a:t>
            </a:r>
            <a:r>
              <a:rPr lang="en-GB" sz="1800" dirty="0" smtClean="0">
                <a:solidFill>
                  <a:srgbClr val="000000"/>
                </a:solidFill>
                <a:latin typeface="Lucida Sans" panose="020B0602030504020204" pitchFamily="34" charset="0"/>
              </a:rPr>
              <a:t>    - Integer/Int.    - Small Int.    - Floating </a:t>
            </a:r>
            <a:r>
              <a:rPr lang="en-GB" sz="1800" dirty="0" err="1" smtClean="0">
                <a:solidFill>
                  <a:srgbClr val="000000"/>
                </a:solidFill>
                <a:latin typeface="Lucida Sans" panose="020B0602030504020204" pitchFamily="34" charset="0"/>
              </a:rPr>
              <a:t>Int</a:t>
            </a:r>
            <a:r>
              <a:rPr lang="en-GB" sz="1800" dirty="0" smtClean="0">
                <a:solidFill>
                  <a:srgbClr val="000000"/>
                </a:solidFill>
                <a:latin typeface="Lucida Sans" panose="020B0602030504020204" pitchFamily="34" charset="0"/>
              </a:rPr>
              <a:t> ( Float/Real , Double Precision)     - Bit( 0 or 1)</a:t>
            </a:r>
            <a:endParaRPr lang="en-GB" sz="1800" dirty="0">
              <a:solidFill>
                <a:srgbClr val="000000"/>
              </a:solidFill>
              <a:latin typeface="Lucida Sans" panose="020B0602030504020204" pitchFamily="34" charset="0"/>
            </a:endParaRPr>
          </a:p>
          <a:p>
            <a:pPr marL="0" indent="0" algn="just">
              <a:lnSpc>
                <a:spcPct val="160000"/>
              </a:lnSpc>
              <a:spcBef>
                <a:spcPts val="0"/>
              </a:spcBef>
              <a:buNone/>
            </a:pPr>
            <a:r>
              <a:rPr lang="en-GB" sz="1800" dirty="0" smtClean="0">
                <a:solidFill>
                  <a:srgbClr val="000000"/>
                </a:solidFill>
                <a:latin typeface="Lucida Sans" panose="020B0602030504020204" pitchFamily="34" charset="0"/>
              </a:rPr>
              <a:t>2. </a:t>
            </a:r>
            <a:r>
              <a:rPr lang="en-GB" sz="1800" b="1" dirty="0" smtClean="0">
                <a:solidFill>
                  <a:schemeClr val="accent6">
                    <a:lumMod val="50000"/>
                  </a:schemeClr>
                </a:solidFill>
                <a:latin typeface="Lucida Sans" panose="020B0602030504020204" pitchFamily="34" charset="0"/>
              </a:rPr>
              <a:t>Character String </a:t>
            </a:r>
            <a:r>
              <a:rPr lang="en-GB" sz="1800" dirty="0" smtClean="0">
                <a:solidFill>
                  <a:srgbClr val="000000"/>
                </a:solidFill>
                <a:latin typeface="Lucida Sans" panose="020B0602030504020204" pitchFamily="34" charset="0"/>
              </a:rPr>
              <a:t>:</a:t>
            </a:r>
          </a:p>
          <a:p>
            <a:pPr marL="0" indent="0" algn="just">
              <a:lnSpc>
                <a:spcPct val="160000"/>
              </a:lnSpc>
              <a:spcBef>
                <a:spcPts val="0"/>
              </a:spcBef>
              <a:buNone/>
            </a:pPr>
            <a:r>
              <a:rPr lang="en-GB" sz="1800" dirty="0">
                <a:solidFill>
                  <a:srgbClr val="000000"/>
                </a:solidFill>
                <a:latin typeface="Lucida Sans" panose="020B0602030504020204" pitchFamily="34" charset="0"/>
              </a:rPr>
              <a:t> </a:t>
            </a:r>
            <a:r>
              <a:rPr lang="en-GB" sz="1800" dirty="0" smtClean="0">
                <a:solidFill>
                  <a:srgbClr val="000000"/>
                </a:solidFill>
                <a:latin typeface="Lucida Sans" panose="020B0602030504020204" pitchFamily="34" charset="0"/>
              </a:rPr>
              <a:t>    - Fixed Length ( Char).</a:t>
            </a:r>
          </a:p>
          <a:p>
            <a:pPr marL="0" indent="0" algn="just">
              <a:lnSpc>
                <a:spcPct val="160000"/>
              </a:lnSpc>
              <a:spcBef>
                <a:spcPts val="0"/>
              </a:spcBef>
              <a:buNone/>
            </a:pPr>
            <a:r>
              <a:rPr lang="en-GB" sz="1800" dirty="0">
                <a:solidFill>
                  <a:srgbClr val="000000"/>
                </a:solidFill>
                <a:latin typeface="Lucida Sans" panose="020B0602030504020204" pitchFamily="34" charset="0"/>
              </a:rPr>
              <a:t> </a:t>
            </a:r>
            <a:r>
              <a:rPr lang="en-GB" sz="1800" dirty="0" smtClean="0">
                <a:solidFill>
                  <a:srgbClr val="000000"/>
                </a:solidFill>
                <a:latin typeface="Lucida Sans" panose="020B0602030504020204" pitchFamily="34" charset="0"/>
              </a:rPr>
              <a:t>    - Variable Length ( </a:t>
            </a:r>
            <a:r>
              <a:rPr lang="en-GB" sz="1800" dirty="0" err="1" smtClean="0">
                <a:solidFill>
                  <a:srgbClr val="000000"/>
                </a:solidFill>
                <a:latin typeface="Lucida Sans" panose="020B0602030504020204" pitchFamily="34" charset="0"/>
              </a:rPr>
              <a:t>VarChar</a:t>
            </a:r>
            <a:r>
              <a:rPr lang="en-GB" sz="1800" dirty="0" smtClean="0">
                <a:solidFill>
                  <a:srgbClr val="000000"/>
                </a:solidFill>
                <a:latin typeface="Lucida Sans" panose="020B0602030504020204" pitchFamily="34" charset="0"/>
              </a:rPr>
              <a:t>) ) Characters will be varied).</a:t>
            </a:r>
          </a:p>
          <a:p>
            <a:pPr marL="0" indent="0" algn="just">
              <a:lnSpc>
                <a:spcPct val="160000"/>
              </a:lnSpc>
              <a:spcBef>
                <a:spcPts val="0"/>
              </a:spcBef>
              <a:buNone/>
            </a:pPr>
            <a:r>
              <a:rPr lang="en-GB" sz="1800" dirty="0">
                <a:solidFill>
                  <a:srgbClr val="000000"/>
                </a:solidFill>
                <a:latin typeface="Lucida Sans" panose="020B0602030504020204" pitchFamily="34" charset="0"/>
              </a:rPr>
              <a:t> </a:t>
            </a:r>
            <a:r>
              <a:rPr lang="en-GB" sz="1800" dirty="0" smtClean="0">
                <a:solidFill>
                  <a:srgbClr val="000000"/>
                </a:solidFill>
                <a:latin typeface="Lucida Sans" panose="020B0602030504020204" pitchFamily="34" charset="0"/>
              </a:rPr>
              <a:t>    - Literal String. ( Which are placed Between Single Quotation Marks ).</a:t>
            </a:r>
          </a:p>
          <a:p>
            <a:pPr marL="0" indent="0" algn="just">
              <a:lnSpc>
                <a:spcPct val="160000"/>
              </a:lnSpc>
              <a:spcBef>
                <a:spcPts val="0"/>
              </a:spcBef>
              <a:buNone/>
            </a:pPr>
            <a:r>
              <a:rPr lang="en-GB" sz="1800" dirty="0">
                <a:solidFill>
                  <a:srgbClr val="000000"/>
                </a:solidFill>
                <a:latin typeface="Lucida Sans" panose="020B0602030504020204" pitchFamily="34" charset="0"/>
              </a:rPr>
              <a:t> </a:t>
            </a:r>
            <a:r>
              <a:rPr lang="en-GB" sz="1800" dirty="0" smtClean="0">
                <a:solidFill>
                  <a:srgbClr val="000000"/>
                </a:solidFill>
                <a:latin typeface="Lucida Sans" panose="020B0602030504020204" pitchFamily="34" charset="0"/>
              </a:rPr>
              <a:t>    - Concatenation String : ‘</a:t>
            </a:r>
            <a:r>
              <a:rPr lang="en-GB" sz="1800" dirty="0" err="1" smtClean="0">
                <a:solidFill>
                  <a:srgbClr val="000000"/>
                </a:solidFill>
                <a:latin typeface="Lucida Sans" panose="020B0602030504020204" pitchFamily="34" charset="0"/>
              </a:rPr>
              <a:t>abc</a:t>
            </a:r>
            <a:r>
              <a:rPr lang="en-GB" sz="1800" dirty="0" smtClean="0">
                <a:solidFill>
                  <a:srgbClr val="000000"/>
                </a:solidFill>
                <a:latin typeface="Lucida Sans" panose="020B0602030504020204" pitchFamily="34" charset="0"/>
              </a:rPr>
              <a:t>’ || ‘xyz’</a:t>
            </a:r>
          </a:p>
          <a:p>
            <a:pPr marL="0" indent="0" algn="just">
              <a:lnSpc>
                <a:spcPct val="160000"/>
              </a:lnSpc>
              <a:spcBef>
                <a:spcPts val="0"/>
              </a:spcBef>
              <a:buNone/>
            </a:pPr>
            <a:r>
              <a:rPr lang="en-GB" sz="1800" dirty="0" smtClean="0">
                <a:solidFill>
                  <a:srgbClr val="000000"/>
                </a:solidFill>
                <a:latin typeface="Lucida Sans" panose="020B0602030504020204" pitchFamily="34" charset="0"/>
              </a:rPr>
              <a:t>3. </a:t>
            </a:r>
            <a:r>
              <a:rPr lang="en-GB" sz="1800" b="1" dirty="0" smtClean="0">
                <a:solidFill>
                  <a:schemeClr val="accent6">
                    <a:lumMod val="50000"/>
                  </a:schemeClr>
                </a:solidFill>
                <a:latin typeface="Lucida Sans" panose="020B0602030504020204" pitchFamily="34" charset="0"/>
              </a:rPr>
              <a:t>Bit String </a:t>
            </a:r>
            <a:r>
              <a:rPr lang="en-GB" sz="1800" dirty="0" smtClean="0">
                <a:solidFill>
                  <a:srgbClr val="000000"/>
                </a:solidFill>
                <a:latin typeface="Lucida Sans" panose="020B0602030504020204" pitchFamily="34" charset="0"/>
              </a:rPr>
              <a:t>:</a:t>
            </a:r>
          </a:p>
          <a:p>
            <a:pPr marL="0" indent="0" algn="just">
              <a:lnSpc>
                <a:spcPct val="160000"/>
              </a:lnSpc>
              <a:spcBef>
                <a:spcPts val="0"/>
              </a:spcBef>
              <a:buNone/>
            </a:pPr>
            <a:r>
              <a:rPr lang="en-GB" sz="1800" dirty="0">
                <a:solidFill>
                  <a:srgbClr val="000000"/>
                </a:solidFill>
                <a:latin typeface="Lucida Sans" panose="020B0602030504020204" pitchFamily="34" charset="0"/>
              </a:rPr>
              <a:t> </a:t>
            </a:r>
            <a:r>
              <a:rPr lang="en-GB" sz="1800" dirty="0" smtClean="0">
                <a:solidFill>
                  <a:srgbClr val="000000"/>
                </a:solidFill>
                <a:latin typeface="Lucida Sans" panose="020B0602030504020204" pitchFamily="34" charset="0"/>
              </a:rPr>
              <a:t>   - Fixed ( Bit(n)).</a:t>
            </a:r>
          </a:p>
          <a:p>
            <a:pPr marL="0" indent="0" algn="just">
              <a:lnSpc>
                <a:spcPct val="160000"/>
              </a:lnSpc>
              <a:spcBef>
                <a:spcPts val="0"/>
              </a:spcBef>
              <a:buNone/>
            </a:pPr>
            <a:r>
              <a:rPr lang="en-GB" sz="1800" dirty="0">
                <a:solidFill>
                  <a:srgbClr val="000000"/>
                </a:solidFill>
                <a:latin typeface="Lucida Sans" panose="020B0602030504020204" pitchFamily="34" charset="0"/>
              </a:rPr>
              <a:t> </a:t>
            </a:r>
            <a:r>
              <a:rPr lang="en-GB" sz="1800" dirty="0" smtClean="0">
                <a:solidFill>
                  <a:srgbClr val="000000"/>
                </a:solidFill>
                <a:latin typeface="Lucida Sans" panose="020B0602030504020204" pitchFamily="34" charset="0"/>
              </a:rPr>
              <a:t>   - Variable ( Bit Varying(n)).</a:t>
            </a:r>
          </a:p>
          <a:p>
            <a:pPr marL="0" indent="0" algn="just">
              <a:lnSpc>
                <a:spcPct val="160000"/>
              </a:lnSpc>
              <a:spcBef>
                <a:spcPts val="0"/>
              </a:spcBef>
              <a:buNone/>
            </a:pPr>
            <a:r>
              <a:rPr lang="en-GB" sz="1800" dirty="0">
                <a:solidFill>
                  <a:srgbClr val="000000"/>
                </a:solidFill>
                <a:latin typeface="Lucida Sans" panose="020B0602030504020204" pitchFamily="34" charset="0"/>
              </a:rPr>
              <a:t> </a:t>
            </a:r>
            <a:r>
              <a:rPr lang="en-GB" sz="1800" dirty="0" smtClean="0">
                <a:solidFill>
                  <a:srgbClr val="000000"/>
                </a:solidFill>
                <a:latin typeface="Lucida Sans" panose="020B0602030504020204" pitchFamily="34" charset="0"/>
              </a:rPr>
              <a:t>   </a:t>
            </a:r>
            <a:endParaRPr lang="en-GB" sz="1800" dirty="0" smtClean="0">
              <a:latin typeface="Lucida Sans" panose="020B0602030504020204" pitchFamily="34" charset="0"/>
            </a:endParaRPr>
          </a:p>
          <a:p>
            <a:pPr marL="0" indent="0" algn="just">
              <a:lnSpc>
                <a:spcPct val="100000"/>
              </a:lnSpc>
              <a:spcBef>
                <a:spcPts val="0"/>
              </a:spcBef>
              <a:buNone/>
            </a:pPr>
            <a:endParaRPr lang="en-IN" dirty="0"/>
          </a:p>
        </p:txBody>
      </p:sp>
    </p:spTree>
    <p:extLst>
      <p:ext uri="{BB962C8B-B14F-4D97-AF65-F5344CB8AC3E}">
        <p14:creationId xmlns:p14="http://schemas.microsoft.com/office/powerpoint/2010/main" val="738265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7424"/>
            <a:ext cx="11353800" cy="734093"/>
          </a:xfrm>
        </p:spPr>
        <p:txBody>
          <a:bodyPr>
            <a:normAutofit/>
          </a:bodyPr>
          <a:lstStyle/>
          <a:p>
            <a:r>
              <a:rPr lang="en-IN" sz="2000" b="1" dirty="0" smtClean="0">
                <a:solidFill>
                  <a:schemeClr val="accent6">
                    <a:lumMod val="50000"/>
                  </a:schemeClr>
                </a:solidFill>
                <a:latin typeface="Lucida Sans" panose="020B0602030504020204" pitchFamily="34" charset="0"/>
              </a:rPr>
              <a:t>SQL Data Types Continued</a:t>
            </a:r>
            <a:r>
              <a:rPr lang="en-IN" dirty="0" smtClean="0"/>
              <a:t>…..</a:t>
            </a:r>
            <a:endParaRPr lang="en-IN" dirty="0"/>
          </a:p>
        </p:txBody>
      </p:sp>
      <p:sp>
        <p:nvSpPr>
          <p:cNvPr id="3" name="Content Placeholder 2"/>
          <p:cNvSpPr>
            <a:spLocks noGrp="1"/>
          </p:cNvSpPr>
          <p:nvPr>
            <p:ph idx="1"/>
          </p:nvPr>
        </p:nvSpPr>
        <p:spPr>
          <a:xfrm>
            <a:off x="141667" y="566669"/>
            <a:ext cx="11912957" cy="6143223"/>
          </a:xfrm>
        </p:spPr>
        <p:txBody>
          <a:bodyPr/>
          <a:lstStyle/>
          <a:p>
            <a:pPr marL="0" indent="0">
              <a:lnSpc>
                <a:spcPct val="150000"/>
              </a:lnSpc>
              <a:buNone/>
            </a:pPr>
            <a:r>
              <a:rPr lang="en-IN" sz="1800" dirty="0" smtClean="0">
                <a:latin typeface="Lucida Sans" panose="020B0602030504020204" pitchFamily="34" charset="0"/>
              </a:rPr>
              <a:t>4</a:t>
            </a:r>
            <a:r>
              <a:rPr lang="en-IN" dirty="0" smtClean="0"/>
              <a:t>. </a:t>
            </a:r>
            <a:r>
              <a:rPr lang="en-IN" sz="1800" b="1" dirty="0" smtClean="0">
                <a:solidFill>
                  <a:schemeClr val="accent6">
                    <a:lumMod val="50000"/>
                  </a:schemeClr>
                </a:solidFill>
                <a:latin typeface="Lucida Sans" panose="020B0602030504020204" pitchFamily="34" charset="0"/>
              </a:rPr>
              <a:t>BOOLEAN :</a:t>
            </a:r>
            <a:r>
              <a:rPr lang="en-IN" dirty="0" smtClean="0"/>
              <a:t>     </a:t>
            </a:r>
            <a:r>
              <a:rPr lang="en-IN" sz="1800" dirty="0" smtClean="0">
                <a:latin typeface="Lucida Sans" panose="020B0602030504020204" pitchFamily="34" charset="0"/>
              </a:rPr>
              <a:t>TRUE, FALSE, UNKNOWN (</a:t>
            </a:r>
            <a:r>
              <a:rPr lang="en-IN" sz="1800" dirty="0" smtClean="0">
                <a:solidFill>
                  <a:srgbClr val="C00000"/>
                </a:solidFill>
                <a:latin typeface="Lucida Sans" panose="020B0602030504020204" pitchFamily="34" charset="0"/>
              </a:rPr>
              <a:t>NULL</a:t>
            </a:r>
            <a:r>
              <a:rPr lang="en-IN" sz="1800" dirty="0" smtClean="0">
                <a:latin typeface="Lucida Sans" panose="020B0602030504020204" pitchFamily="34" charset="0"/>
              </a:rPr>
              <a:t>).</a:t>
            </a:r>
          </a:p>
          <a:p>
            <a:pPr marL="0" indent="0">
              <a:lnSpc>
                <a:spcPct val="150000"/>
              </a:lnSpc>
              <a:buNone/>
            </a:pPr>
            <a:r>
              <a:rPr lang="en-IN" sz="1800" dirty="0" smtClean="0">
                <a:latin typeface="Lucida Sans" panose="020B0602030504020204" pitchFamily="34" charset="0"/>
              </a:rPr>
              <a:t>5. </a:t>
            </a:r>
            <a:r>
              <a:rPr lang="en-IN" sz="1800" b="1" dirty="0" smtClean="0">
                <a:solidFill>
                  <a:schemeClr val="accent6">
                    <a:lumMod val="50000"/>
                  </a:schemeClr>
                </a:solidFill>
                <a:latin typeface="Lucida Sans" panose="020B0602030504020204" pitchFamily="34" charset="0"/>
              </a:rPr>
              <a:t>DATE </a:t>
            </a:r>
            <a:r>
              <a:rPr lang="en-IN" sz="1800" dirty="0" smtClean="0">
                <a:latin typeface="Lucida Sans" panose="020B0602030504020204" pitchFamily="34" charset="0"/>
              </a:rPr>
              <a:t>:           YYYY-MM-DD </a:t>
            </a:r>
            <a:r>
              <a:rPr lang="en-IN" sz="1800" dirty="0" smtClean="0">
                <a:latin typeface="Lucida Sans" panose="020B0602030504020204" pitchFamily="34" charset="0"/>
                <a:sym typeface="Wingdings" panose="05000000000000000000" pitchFamily="2" charset="2"/>
              </a:rPr>
              <a:t>------- ( </a:t>
            </a:r>
            <a:r>
              <a:rPr lang="en-IN" sz="1800" b="1" dirty="0" smtClean="0">
                <a:solidFill>
                  <a:srgbClr val="C00000"/>
                </a:solidFill>
                <a:latin typeface="Lucida Sans" panose="020B0602030504020204" pitchFamily="34" charset="0"/>
                <a:sym typeface="Wingdings" panose="05000000000000000000" pitchFamily="2" charset="2"/>
              </a:rPr>
              <a:t>10 Positions</a:t>
            </a:r>
            <a:r>
              <a:rPr lang="en-IN" sz="1800" dirty="0" smtClean="0">
                <a:latin typeface="Lucida Sans" panose="020B0602030504020204" pitchFamily="34" charset="0"/>
                <a:sym typeface="Wingdings" panose="05000000000000000000" pitchFamily="2" charset="2"/>
              </a:rPr>
              <a:t>).</a:t>
            </a:r>
          </a:p>
          <a:p>
            <a:pPr marL="0" indent="0">
              <a:lnSpc>
                <a:spcPct val="150000"/>
              </a:lnSpc>
              <a:buNone/>
            </a:pPr>
            <a:r>
              <a:rPr lang="en-IN" sz="1800" dirty="0" smtClean="0">
                <a:latin typeface="Lucida Sans" panose="020B0602030504020204" pitchFamily="34" charset="0"/>
                <a:sym typeface="Wingdings" panose="05000000000000000000" pitchFamily="2" charset="2"/>
              </a:rPr>
              <a:t>6. </a:t>
            </a:r>
            <a:r>
              <a:rPr lang="en-IN" sz="1800" b="1" dirty="0" smtClean="0">
                <a:solidFill>
                  <a:schemeClr val="accent6">
                    <a:lumMod val="50000"/>
                  </a:schemeClr>
                </a:solidFill>
                <a:latin typeface="Lucida Sans" panose="020B0602030504020204" pitchFamily="34" charset="0"/>
                <a:sym typeface="Wingdings" panose="05000000000000000000" pitchFamily="2" charset="2"/>
              </a:rPr>
              <a:t>TIME </a:t>
            </a:r>
            <a:r>
              <a:rPr lang="en-IN" sz="1800" dirty="0" smtClean="0">
                <a:latin typeface="Lucida Sans" panose="020B0602030504020204" pitchFamily="34" charset="0"/>
                <a:sym typeface="Wingdings" panose="05000000000000000000" pitchFamily="2" charset="2"/>
              </a:rPr>
              <a:t>:            HH:MM:SS -----------( </a:t>
            </a:r>
            <a:r>
              <a:rPr lang="en-IN" sz="1800" b="1" dirty="0" smtClean="0">
                <a:solidFill>
                  <a:srgbClr val="C00000"/>
                </a:solidFill>
                <a:latin typeface="Lucida Sans" panose="020B0602030504020204" pitchFamily="34" charset="0"/>
                <a:sym typeface="Wingdings" panose="05000000000000000000" pitchFamily="2" charset="2"/>
              </a:rPr>
              <a:t>8 Positions</a:t>
            </a:r>
            <a:r>
              <a:rPr lang="en-IN" sz="1800" dirty="0" smtClean="0">
                <a:latin typeface="Lucida Sans" panose="020B0602030504020204" pitchFamily="34" charset="0"/>
                <a:sym typeface="Wingdings" panose="05000000000000000000" pitchFamily="2" charset="2"/>
              </a:rPr>
              <a:t>).</a:t>
            </a:r>
          </a:p>
          <a:p>
            <a:pPr marL="0" indent="0">
              <a:lnSpc>
                <a:spcPct val="150000"/>
              </a:lnSpc>
              <a:buNone/>
            </a:pPr>
            <a:r>
              <a:rPr lang="en-IN" sz="1800" dirty="0" smtClean="0">
                <a:latin typeface="Lucida Sans" panose="020B0602030504020204" pitchFamily="34" charset="0"/>
                <a:sym typeface="Wingdings" panose="05000000000000000000" pitchFamily="2" charset="2"/>
              </a:rPr>
              <a:t>7. </a:t>
            </a:r>
            <a:r>
              <a:rPr lang="en-IN" sz="1800" b="1" dirty="0" smtClean="0">
                <a:solidFill>
                  <a:schemeClr val="accent6">
                    <a:lumMod val="50000"/>
                  </a:schemeClr>
                </a:solidFill>
                <a:latin typeface="Lucida Sans" panose="020B0602030504020204" pitchFamily="34" charset="0"/>
                <a:sym typeface="Wingdings" panose="05000000000000000000" pitchFamily="2" charset="2"/>
              </a:rPr>
              <a:t>Timestamp :</a:t>
            </a:r>
            <a:r>
              <a:rPr lang="en-IN" sz="1800" dirty="0" smtClean="0">
                <a:latin typeface="Lucida Sans" panose="020B0602030504020204" pitchFamily="34" charset="0"/>
                <a:sym typeface="Wingdings" panose="05000000000000000000" pitchFamily="2" charset="2"/>
              </a:rPr>
              <a:t>  Combination of DATE + TIME . </a:t>
            </a:r>
          </a:p>
          <a:p>
            <a:pPr marL="0" indent="0">
              <a:lnSpc>
                <a:spcPct val="150000"/>
              </a:lnSpc>
              <a:buNone/>
            </a:pPr>
            <a:r>
              <a:rPr lang="en-IN" sz="1800" dirty="0">
                <a:latin typeface="Lucida Sans" panose="020B0602030504020204" pitchFamily="34" charset="0"/>
                <a:sym typeface="Wingdings" panose="05000000000000000000" pitchFamily="2" charset="2"/>
              </a:rPr>
              <a:t> </a:t>
            </a:r>
            <a:r>
              <a:rPr lang="en-IN" sz="1800" dirty="0" smtClean="0">
                <a:latin typeface="Lucida Sans" panose="020B0602030504020204" pitchFamily="34" charset="0"/>
                <a:sym typeface="Wingdings" panose="05000000000000000000" pitchFamily="2" charset="2"/>
              </a:rPr>
              <a:t>                        Consists of fields + minimum of </a:t>
            </a:r>
            <a:r>
              <a:rPr lang="en-IN" sz="1800" b="1" dirty="0" smtClean="0">
                <a:solidFill>
                  <a:srgbClr val="C00000"/>
                </a:solidFill>
                <a:latin typeface="Lucida Sans" panose="020B0602030504020204" pitchFamily="34" charset="0"/>
                <a:sym typeface="Wingdings" panose="05000000000000000000" pitchFamily="2" charset="2"/>
              </a:rPr>
              <a:t>6 Positions </a:t>
            </a:r>
            <a:r>
              <a:rPr lang="en-IN" sz="1800" dirty="0" smtClean="0">
                <a:latin typeface="Lucida Sans" panose="020B0602030504020204" pitchFamily="34" charset="0"/>
                <a:sym typeface="Wingdings" panose="05000000000000000000" pitchFamily="2" charset="2"/>
              </a:rPr>
              <a:t>for decimal fractions(Seconds).</a:t>
            </a:r>
          </a:p>
          <a:p>
            <a:pPr marL="0" indent="0">
              <a:lnSpc>
                <a:spcPct val="150000"/>
              </a:lnSpc>
              <a:buNone/>
            </a:pPr>
            <a:r>
              <a:rPr lang="en-IN" sz="1800" dirty="0" smtClean="0">
                <a:latin typeface="Lucida Sans" panose="020B0602030504020204" pitchFamily="34" charset="0"/>
                <a:sym typeface="Wingdings" panose="05000000000000000000" pitchFamily="2" charset="2"/>
              </a:rPr>
              <a:t>8. </a:t>
            </a:r>
            <a:r>
              <a:rPr lang="en-IN" sz="1800" b="1" dirty="0" smtClean="0">
                <a:solidFill>
                  <a:schemeClr val="accent6">
                    <a:lumMod val="50000"/>
                  </a:schemeClr>
                </a:solidFill>
                <a:latin typeface="Lucida Sans" panose="020B0602030504020204" pitchFamily="34" charset="0"/>
                <a:sym typeface="Wingdings" panose="05000000000000000000" pitchFamily="2" charset="2"/>
              </a:rPr>
              <a:t>INTERVAL</a:t>
            </a:r>
            <a:r>
              <a:rPr lang="en-IN" sz="1800" dirty="0" smtClean="0">
                <a:latin typeface="Lucida Sans" panose="020B0602030504020204" pitchFamily="34" charset="0"/>
                <a:sym typeface="Wingdings" panose="05000000000000000000" pitchFamily="2" charset="2"/>
              </a:rPr>
              <a:t>    : Combination of DATE + TIME + </a:t>
            </a:r>
            <a:r>
              <a:rPr lang="en-IN" sz="1800" dirty="0" err="1" smtClean="0">
                <a:latin typeface="Lucida Sans" panose="020B0602030504020204" pitchFamily="34" charset="0"/>
                <a:sym typeface="Wingdings" panose="05000000000000000000" pitchFamily="2" charset="2"/>
              </a:rPr>
              <a:t>TimeStamp</a:t>
            </a:r>
            <a:r>
              <a:rPr lang="en-IN" sz="1800" dirty="0" smtClean="0">
                <a:latin typeface="Lucida Sans" panose="020B0602030504020204" pitchFamily="34" charset="0"/>
                <a:sym typeface="Wingdings" panose="05000000000000000000" pitchFamily="2" charset="2"/>
              </a:rPr>
              <a:t>.</a:t>
            </a:r>
          </a:p>
          <a:p>
            <a:pPr marL="0" indent="0">
              <a:lnSpc>
                <a:spcPct val="150000"/>
              </a:lnSpc>
              <a:buNone/>
            </a:pPr>
            <a:r>
              <a:rPr lang="en-IN" sz="1800" dirty="0">
                <a:latin typeface="Lucida Sans" panose="020B0602030504020204" pitchFamily="34" charset="0"/>
                <a:sym typeface="Wingdings" panose="05000000000000000000" pitchFamily="2" charset="2"/>
              </a:rPr>
              <a:t> </a:t>
            </a:r>
            <a:r>
              <a:rPr lang="en-IN" sz="1800" dirty="0" smtClean="0">
                <a:latin typeface="Lucida Sans" panose="020B0602030504020204" pitchFamily="34" charset="0"/>
                <a:sym typeface="Wingdings" panose="05000000000000000000" pitchFamily="2" charset="2"/>
              </a:rPr>
              <a:t>                        Consists of two types: </a:t>
            </a:r>
            <a:r>
              <a:rPr lang="en-IN" sz="1800" b="1" dirty="0" smtClean="0">
                <a:solidFill>
                  <a:srgbClr val="C00000"/>
                </a:solidFill>
                <a:latin typeface="Lucida Sans" panose="020B0602030504020204" pitchFamily="34" charset="0"/>
                <a:sym typeface="Wingdings" panose="05000000000000000000" pitchFamily="2" charset="2"/>
              </a:rPr>
              <a:t>1</a:t>
            </a:r>
            <a:r>
              <a:rPr lang="en-IN" sz="1800" dirty="0" smtClean="0">
                <a:solidFill>
                  <a:srgbClr val="C00000"/>
                </a:solidFill>
                <a:latin typeface="Lucida Sans" panose="020B0602030504020204" pitchFamily="34" charset="0"/>
                <a:sym typeface="Wingdings" panose="05000000000000000000" pitchFamily="2" charset="2"/>
              </a:rPr>
              <a:t>. </a:t>
            </a:r>
            <a:r>
              <a:rPr lang="en-IN" sz="1800" dirty="0" smtClean="0">
                <a:latin typeface="Lucida Sans" panose="020B0602030504020204" pitchFamily="34" charset="0"/>
                <a:sym typeface="Wingdings" panose="05000000000000000000" pitchFamily="2" charset="2"/>
              </a:rPr>
              <a:t>Year/Month Interval   </a:t>
            </a:r>
            <a:r>
              <a:rPr lang="en-IN" sz="1800" b="1" dirty="0" smtClean="0">
                <a:solidFill>
                  <a:srgbClr val="C00000"/>
                </a:solidFill>
                <a:latin typeface="Lucida Sans" panose="020B0602030504020204" pitchFamily="34" charset="0"/>
                <a:sym typeface="Wingdings" panose="05000000000000000000" pitchFamily="2" charset="2"/>
              </a:rPr>
              <a:t>2.</a:t>
            </a:r>
            <a:r>
              <a:rPr lang="en-IN" sz="1800" dirty="0" smtClean="0">
                <a:latin typeface="Lucida Sans" panose="020B0602030504020204" pitchFamily="34" charset="0"/>
                <a:sym typeface="Wingdings" panose="05000000000000000000" pitchFamily="2" charset="2"/>
              </a:rPr>
              <a:t> Day/Time Interval</a:t>
            </a:r>
          </a:p>
          <a:p>
            <a:pPr marL="0" indent="0">
              <a:lnSpc>
                <a:spcPct val="150000"/>
              </a:lnSpc>
              <a:buNone/>
            </a:pPr>
            <a:r>
              <a:rPr lang="en-IN" sz="1800" dirty="0" smtClean="0">
                <a:latin typeface="Lucida Sans" panose="020B0602030504020204" pitchFamily="34" charset="0"/>
                <a:sym typeface="Wingdings" panose="05000000000000000000" pitchFamily="2" charset="2"/>
              </a:rPr>
              <a:t>9. </a:t>
            </a:r>
            <a:r>
              <a:rPr lang="en-IN" sz="1800" b="1" dirty="0" smtClean="0">
                <a:solidFill>
                  <a:schemeClr val="accent6">
                    <a:lumMod val="50000"/>
                  </a:schemeClr>
                </a:solidFill>
                <a:latin typeface="Lucida Sans" panose="020B0602030504020204" pitchFamily="34" charset="0"/>
                <a:sym typeface="Wingdings" panose="05000000000000000000" pitchFamily="2" charset="2"/>
              </a:rPr>
              <a:t>Large Objects Data Types </a:t>
            </a:r>
            <a:r>
              <a:rPr lang="en-IN" sz="1800" dirty="0" smtClean="0">
                <a:latin typeface="Lucida Sans" panose="020B0602030504020204" pitchFamily="34" charset="0"/>
                <a:sym typeface="Wingdings" panose="05000000000000000000" pitchFamily="2" charset="2"/>
              </a:rPr>
              <a:t>:</a:t>
            </a:r>
          </a:p>
          <a:p>
            <a:pPr marL="0" indent="0">
              <a:lnSpc>
                <a:spcPct val="150000"/>
              </a:lnSpc>
              <a:buNone/>
            </a:pPr>
            <a:r>
              <a:rPr lang="en-IN" sz="1800" dirty="0">
                <a:latin typeface="Lucida Sans" panose="020B0602030504020204" pitchFamily="34" charset="0"/>
                <a:sym typeface="Wingdings" panose="05000000000000000000" pitchFamily="2" charset="2"/>
              </a:rPr>
              <a:t> </a:t>
            </a:r>
            <a:r>
              <a:rPr lang="en-IN" sz="1800" dirty="0" smtClean="0">
                <a:latin typeface="Lucida Sans" panose="020B0602030504020204" pitchFamily="34" charset="0"/>
                <a:sym typeface="Wingdings" panose="05000000000000000000" pitchFamily="2" charset="2"/>
              </a:rPr>
              <a:t>   - Character Data ( </a:t>
            </a:r>
            <a:r>
              <a:rPr lang="en-IN" sz="1800" dirty="0" smtClean="0">
                <a:solidFill>
                  <a:srgbClr val="C00000"/>
                </a:solidFill>
                <a:latin typeface="Lucida Sans" panose="020B0602030504020204" pitchFamily="34" charset="0"/>
                <a:sym typeface="Wingdings" panose="05000000000000000000" pitchFamily="2" charset="2"/>
              </a:rPr>
              <a:t>DOB</a:t>
            </a:r>
            <a:r>
              <a:rPr lang="en-IN" sz="1800" dirty="0" smtClean="0">
                <a:latin typeface="Lucida Sans" panose="020B0602030504020204" pitchFamily="34" charset="0"/>
                <a:sym typeface="Wingdings" panose="05000000000000000000" pitchFamily="2" charset="2"/>
              </a:rPr>
              <a:t>).</a:t>
            </a:r>
          </a:p>
          <a:p>
            <a:pPr marL="0" indent="0">
              <a:lnSpc>
                <a:spcPct val="150000"/>
              </a:lnSpc>
              <a:buNone/>
            </a:pPr>
            <a:r>
              <a:rPr lang="en-IN" sz="1800" dirty="0">
                <a:latin typeface="Lucida Sans" panose="020B0602030504020204" pitchFamily="34" charset="0"/>
                <a:sym typeface="Wingdings" panose="05000000000000000000" pitchFamily="2" charset="2"/>
              </a:rPr>
              <a:t> </a:t>
            </a:r>
            <a:r>
              <a:rPr lang="en-IN" sz="1800" dirty="0" smtClean="0">
                <a:latin typeface="Lucida Sans" panose="020B0602030504020204" pitchFamily="34" charset="0"/>
                <a:sym typeface="Wingdings" panose="05000000000000000000" pitchFamily="2" charset="2"/>
              </a:rPr>
              <a:t>   - Binary Data for Image’s (</a:t>
            </a:r>
            <a:r>
              <a:rPr lang="en-IN" sz="1800" dirty="0" smtClean="0">
                <a:solidFill>
                  <a:srgbClr val="C00000"/>
                </a:solidFill>
                <a:latin typeface="Lucida Sans" panose="020B0602030504020204" pitchFamily="34" charset="0"/>
                <a:sym typeface="Wingdings" panose="05000000000000000000" pitchFamily="2" charset="2"/>
              </a:rPr>
              <a:t>BLOB</a:t>
            </a:r>
            <a:r>
              <a:rPr lang="en-IN" sz="1800" dirty="0" smtClean="0">
                <a:latin typeface="Lucida Sans" panose="020B0602030504020204" pitchFamily="34" charset="0"/>
                <a:sym typeface="Wingdings" panose="05000000000000000000" pitchFamily="2" charset="2"/>
              </a:rPr>
              <a:t>)</a:t>
            </a:r>
            <a:endParaRPr lang="en-IN" sz="1800" dirty="0">
              <a:latin typeface="Lucida Sans" panose="020B0602030504020204" pitchFamily="34" charset="0"/>
            </a:endParaRPr>
          </a:p>
        </p:txBody>
      </p:sp>
    </p:spTree>
    <p:extLst>
      <p:ext uri="{BB962C8B-B14F-4D97-AF65-F5344CB8AC3E}">
        <p14:creationId xmlns:p14="http://schemas.microsoft.com/office/powerpoint/2010/main" val="3339736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2391</TotalTime>
  <Words>4330</Words>
  <Application>Microsoft Office PowerPoint</Application>
  <PresentationFormat>Widescreen</PresentationFormat>
  <Paragraphs>658</Paragraphs>
  <Slides>53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Algerian</vt:lpstr>
      <vt:lpstr>Arial</vt:lpstr>
      <vt:lpstr>Calibri</vt:lpstr>
      <vt:lpstr>Calibri Light</vt:lpstr>
      <vt:lpstr>Lucida Sans</vt:lpstr>
      <vt:lpstr>Verdana</vt:lpstr>
      <vt:lpstr>Wingdings</vt:lpstr>
      <vt:lpstr>Office Theme</vt:lpstr>
      <vt:lpstr>PowerPoint Presentation</vt:lpstr>
      <vt:lpstr>Topics Covered:</vt:lpstr>
      <vt:lpstr>History of SQL:</vt:lpstr>
      <vt:lpstr>Overview :</vt:lpstr>
      <vt:lpstr>SQL Process/Architecture:</vt:lpstr>
      <vt:lpstr>SQL Types:</vt:lpstr>
      <vt:lpstr>Data Definition in SQL :</vt:lpstr>
      <vt:lpstr>SQL DATA /DOMAIN TYPE’s:</vt:lpstr>
      <vt:lpstr>SQL Data Types Continued…..</vt:lpstr>
      <vt:lpstr>SQL Operators :</vt:lpstr>
      <vt:lpstr>SQL Operators Continued……</vt:lpstr>
      <vt:lpstr>PowerPoint Presentation</vt:lpstr>
      <vt:lpstr>3.Logical Operators: </vt:lpstr>
      <vt:lpstr>SQL Expressions:</vt:lpstr>
      <vt:lpstr>SQL Constraints:</vt:lpstr>
      <vt:lpstr>Data Integrity Constraints: </vt:lpstr>
      <vt:lpstr>Basic SQL Query Structure:</vt:lpstr>
      <vt:lpstr>Basic SELECT Clause Types:</vt:lpstr>
      <vt:lpstr>PowerPoint Presentation</vt:lpstr>
      <vt:lpstr>PowerPoint Presentation</vt:lpstr>
      <vt:lpstr>PowerPoint Presentation</vt:lpstr>
      <vt:lpstr>PowerPoint Presentation</vt:lpstr>
      <vt:lpstr>PowerPoint Presentation</vt:lpstr>
      <vt:lpstr>PowerPoint Presentation</vt:lpstr>
      <vt:lpstr>Nested Sub Queries:</vt:lpstr>
      <vt:lpstr>PowerPoint Presentation</vt:lpstr>
      <vt:lpstr>Set Membership Function's:</vt:lpstr>
      <vt:lpstr>Set Comparison Function's:{ Correlated Nested Queries}</vt:lpstr>
      <vt:lpstr>Test for EMPTY Relations:{ Correlated Nested Queries}</vt:lpstr>
      <vt:lpstr>Examples:</vt:lpstr>
      <vt:lpstr>Test for the Absence of Duplicate Tuples : { Correlated Nested Queries }</vt:lpstr>
      <vt:lpstr>Complex Queries:</vt:lpstr>
      <vt:lpstr>VIEWS:</vt:lpstr>
      <vt:lpstr>PowerPoint Presentation</vt:lpstr>
      <vt:lpstr>WITH CHECK option in VIEWS:</vt:lpstr>
      <vt:lpstr>How to UPDATE a VIEW:</vt:lpstr>
      <vt:lpstr>Modification of the Database:</vt:lpstr>
      <vt:lpstr>PowerPoint Presentation</vt:lpstr>
      <vt:lpstr>3. INSERT Command:</vt:lpstr>
      <vt:lpstr>Example:</vt:lpstr>
      <vt:lpstr>4.UPDATE Command:</vt:lpstr>
      <vt:lpstr>6. ALTER Command:</vt:lpstr>
      <vt:lpstr>7. DELETE Command:</vt:lpstr>
      <vt:lpstr>  8. DROP Command:</vt:lpstr>
      <vt:lpstr>Syntax:</vt:lpstr>
      <vt:lpstr>Transaction Commands:</vt:lpstr>
      <vt:lpstr>Transaction Control Commands:</vt:lpstr>
      <vt:lpstr>PowerPoint Presentation</vt:lpstr>
      <vt:lpstr>13. SET TRANSACTION − Places a name on a transaction. </vt:lpstr>
      <vt:lpstr>JOIN Expressions:</vt:lpstr>
      <vt:lpstr>PowerPoint Presentation</vt:lpstr>
      <vt:lpstr>Authorization Commands: 14. GRANT Command </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97</cp:revision>
  <dcterms:created xsi:type="dcterms:W3CDTF">2020-04-24T12:29:28Z</dcterms:created>
  <dcterms:modified xsi:type="dcterms:W3CDTF">2021-07-08T06:01:37Z</dcterms:modified>
</cp:coreProperties>
</file>