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1ec5e97fb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1ec5e97fb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1ec5e97b44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1ec5e97b44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1ec5e97fb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1ec5e97fb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1ec5e97b44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1ec5e97b44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1ec5e97fb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1ec5e97fb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1ec5e97b44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1ec5e97b44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3b6223bf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3b6223bf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1ec5e97fbe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1ec5e97fbe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1ec5e97b44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1ec5e97b44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1ec5e97b44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1ec5e97b44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1ec5e97b44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1ec5e97b44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1ec5e97b44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1ec5e97b44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1ec5e97f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1ec5e97f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1ec5e97b44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1ec5e97b44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1ec5e97fb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1ec5e97fb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1ec5e97b44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1ec5e97b44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5100">
                <a:latin typeface="Times New Roman"/>
                <a:ea typeface="Times New Roman"/>
                <a:cs typeface="Times New Roman"/>
                <a:sym typeface="Times New Roman"/>
              </a:rPr>
              <a:t>An Intermediate-Level Introduction to Web Mining</a:t>
            </a:r>
            <a:endParaRPr sz="4800">
              <a:latin typeface="Times New Roman"/>
              <a:ea typeface="Times New Roman"/>
              <a:cs typeface="Times New Roman"/>
              <a:sym typeface="Times New Roman"/>
            </a:endParaRPr>
          </a:p>
        </p:txBody>
      </p:sp>
      <p:sp>
        <p:nvSpPr>
          <p:cNvPr id="55" name="Google Shape;55;p13"/>
          <p:cNvSpPr txBox="1"/>
          <p:nvPr>
            <p:ph idx="1" type="subTitle"/>
          </p:nvPr>
        </p:nvSpPr>
        <p:spPr>
          <a:xfrm>
            <a:off x="2685150" y="2862425"/>
            <a:ext cx="3773700" cy="1683000"/>
          </a:xfrm>
          <a:prstGeom prst="rect">
            <a:avLst/>
          </a:prstGeom>
        </p:spPr>
        <p:txBody>
          <a:bodyPr anchorCtr="0" anchor="t" bIns="91425" lIns="91425" spcFirstLastPara="1" rIns="91425" wrap="square" tIns="91425">
            <a:normAutofit fontScale="62500" lnSpcReduction="20000"/>
          </a:bodyPr>
          <a:lstStyle/>
          <a:p>
            <a:pPr indent="0" lvl="0" marL="0" rtl="0" algn="ctr">
              <a:spcBef>
                <a:spcPts val="0"/>
              </a:spcBef>
              <a:spcAft>
                <a:spcPts val="0"/>
              </a:spcAft>
              <a:buNone/>
            </a:pPr>
            <a:r>
              <a:rPr lang="en">
                <a:latin typeface="Times New Roman"/>
                <a:ea typeface="Times New Roman"/>
                <a:cs typeface="Times New Roman"/>
                <a:sym typeface="Times New Roman"/>
              </a:rPr>
              <a:t>Kooper Young</a:t>
            </a:r>
            <a:endParaRPr>
              <a:latin typeface="Times New Roman"/>
              <a:ea typeface="Times New Roman"/>
              <a:cs typeface="Times New Roman"/>
              <a:sym typeface="Times New Roman"/>
            </a:endParaRPr>
          </a:p>
          <a:p>
            <a:pPr indent="0" lvl="0" marL="0" rtl="0" algn="ctr">
              <a:spcBef>
                <a:spcPts val="0"/>
              </a:spcBef>
              <a:spcAft>
                <a:spcPts val="0"/>
              </a:spcAft>
              <a:buNone/>
            </a:pPr>
            <a:r>
              <a:rPr lang="en">
                <a:latin typeface="Times New Roman"/>
                <a:ea typeface="Times New Roman"/>
                <a:cs typeface="Times New Roman"/>
                <a:sym typeface="Times New Roman"/>
              </a:rPr>
              <a:t> Nikitha Vedant Madabhushi</a:t>
            </a:r>
            <a:endParaRPr>
              <a:latin typeface="Times New Roman"/>
              <a:ea typeface="Times New Roman"/>
              <a:cs typeface="Times New Roman"/>
              <a:sym typeface="Times New Roman"/>
            </a:endParaRPr>
          </a:p>
          <a:p>
            <a:pPr indent="0" lvl="0" marL="0" rtl="0" algn="ctr">
              <a:spcBef>
                <a:spcPts val="0"/>
              </a:spcBef>
              <a:spcAft>
                <a:spcPts val="0"/>
              </a:spcAft>
              <a:buNone/>
            </a:pPr>
            <a:r>
              <a:rPr lang="en">
                <a:latin typeface="Times New Roman"/>
                <a:ea typeface="Times New Roman"/>
                <a:cs typeface="Times New Roman"/>
                <a:sym typeface="Times New Roman"/>
              </a:rPr>
              <a:t>Divya Shree Moka</a:t>
            </a:r>
            <a:endParaRPr>
              <a:latin typeface="Times New Roman"/>
              <a:ea typeface="Times New Roman"/>
              <a:cs typeface="Times New Roman"/>
              <a:sym typeface="Times New Roman"/>
            </a:endParaRPr>
          </a:p>
          <a:p>
            <a:pPr indent="0" lvl="0" marL="0" rtl="0" algn="ctr">
              <a:spcBef>
                <a:spcPts val="0"/>
              </a:spcBef>
              <a:spcAft>
                <a:spcPts val="0"/>
              </a:spcAft>
              <a:buNone/>
            </a:pPr>
            <a:r>
              <a:rPr lang="en">
                <a:latin typeface="Times New Roman"/>
                <a:ea typeface="Times New Roman"/>
                <a:cs typeface="Times New Roman"/>
                <a:sym typeface="Times New Roman"/>
              </a:rPr>
              <a:t>Bharath Kumar Reddy Mopuru </a:t>
            </a:r>
            <a:endParaRPr>
              <a:latin typeface="Times New Roman"/>
              <a:ea typeface="Times New Roman"/>
              <a:cs typeface="Times New Roman"/>
              <a:sym typeface="Times New Roman"/>
            </a:endParaRPr>
          </a:p>
          <a:p>
            <a:pPr indent="0" lvl="0" marL="0" rtl="0" algn="ctr">
              <a:spcBef>
                <a:spcPts val="0"/>
              </a:spcBef>
              <a:spcAft>
                <a:spcPts val="0"/>
              </a:spcAft>
              <a:buNone/>
            </a:pPr>
            <a:r>
              <a:rPr lang="en">
                <a:latin typeface="Times New Roman"/>
                <a:ea typeface="Times New Roman"/>
                <a:cs typeface="Times New Roman"/>
                <a:sym typeface="Times New Roman"/>
              </a:rPr>
              <a:t>Susmitha Muppalla</a:t>
            </a:r>
            <a:endParaRPr>
              <a:latin typeface="Times New Roman"/>
              <a:ea typeface="Times New Roman"/>
              <a:cs typeface="Times New Roman"/>
              <a:sym typeface="Times New Roman"/>
            </a:endParaRPr>
          </a:p>
          <a:p>
            <a:pPr indent="0" lvl="0" marL="0" rtl="0" algn="ctr">
              <a:spcBef>
                <a:spcPts val="0"/>
              </a:spcBef>
              <a:spcAft>
                <a:spcPts val="0"/>
              </a:spcAft>
              <a:buClr>
                <a:schemeClr val="dk1"/>
              </a:buClr>
              <a:buSzPct val="39285"/>
              <a:buFont typeface="Arial"/>
              <a:buNone/>
            </a:pPr>
            <a:r>
              <a:rPr lang="en">
                <a:latin typeface="Times New Roman"/>
                <a:ea typeface="Times New Roman"/>
                <a:cs typeface="Times New Roman"/>
                <a:sym typeface="Times New Roman"/>
              </a:rPr>
              <a:t>Manohar Sri Vikram Vattikuti</a:t>
            </a:r>
            <a:endParaRPr>
              <a:latin typeface="Times New Roman"/>
              <a:ea typeface="Times New Roman"/>
              <a:cs typeface="Times New Roman"/>
              <a:sym typeface="Times New Roman"/>
            </a:endParaRPr>
          </a:p>
          <a:p>
            <a:pPr indent="0" lvl="0" marL="0" rtl="0" algn="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423"/>
              <a:buFont typeface="Arial"/>
              <a:buNone/>
            </a:pPr>
            <a:r>
              <a:rPr b="1" lang="en" sz="3020">
                <a:latin typeface="Times New Roman"/>
                <a:ea typeface="Times New Roman"/>
                <a:cs typeface="Times New Roman"/>
                <a:sym typeface="Times New Roman"/>
              </a:rPr>
              <a:t>WEB USAGE MINING</a:t>
            </a:r>
            <a:endParaRPr/>
          </a:p>
          <a:p>
            <a:pPr indent="0" lvl="0" marL="0" rtl="0" algn="l">
              <a:spcBef>
                <a:spcPts val="0"/>
              </a:spcBef>
              <a:spcAft>
                <a:spcPts val="0"/>
              </a:spcAft>
              <a:buNone/>
            </a:pPr>
            <a:r>
              <a:t/>
            </a:r>
            <a:endParaRPr/>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Techniques to discover patterns:</a:t>
            </a:r>
            <a:br>
              <a:rPr lang="en">
                <a:solidFill>
                  <a:schemeClr val="dk1"/>
                </a:solidFill>
                <a:latin typeface="Times New Roman"/>
                <a:ea typeface="Times New Roman"/>
                <a:cs typeface="Times New Roman"/>
                <a:sym typeface="Times New Roman"/>
              </a:rPr>
            </a:br>
            <a:r>
              <a:rPr lang="en">
                <a:solidFill>
                  <a:schemeClr val="dk1"/>
                </a:solidFill>
                <a:latin typeface="Times New Roman"/>
                <a:ea typeface="Times New Roman"/>
                <a:cs typeface="Times New Roman"/>
                <a:sym typeface="Times New Roman"/>
              </a:rPr>
              <a:t>1) Pattern Discovery Tools - Pattern Discovery Tools are algorithms and techniques used to identify and extract meaningful patterns from data. These tools are commonly used in data mining, machine learning, and other fields to uncover hidden insights and relationships within data sets.</a:t>
            </a:r>
            <a:br>
              <a:rPr lang="en">
                <a:solidFill>
                  <a:schemeClr val="dk1"/>
                </a:solidFill>
                <a:latin typeface="Times New Roman"/>
                <a:ea typeface="Times New Roman"/>
                <a:cs typeface="Times New Roman"/>
                <a:sym typeface="Times New Roman"/>
              </a:rPr>
            </a:br>
            <a:r>
              <a:rPr lang="en">
                <a:solidFill>
                  <a:schemeClr val="dk1"/>
                </a:solidFill>
                <a:latin typeface="Times New Roman"/>
                <a:ea typeface="Times New Roman"/>
                <a:cs typeface="Times New Roman"/>
                <a:sym typeface="Times New Roman"/>
              </a:rPr>
              <a:t>2) Pattern Analysis Tools - Pattern analysis tools are used to analyze data and identify patterns that can provide insights and support decision-making. These tools are often used in fields such as data mining, machine learning, and artificial intelligence.</a:t>
            </a:r>
            <a:endParaRPr>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423"/>
              <a:buFont typeface="Arial"/>
              <a:buNone/>
            </a:pPr>
            <a:r>
              <a:rPr b="1" lang="en" sz="3020">
                <a:latin typeface="Times New Roman"/>
                <a:ea typeface="Times New Roman"/>
                <a:cs typeface="Times New Roman"/>
                <a:sym typeface="Times New Roman"/>
              </a:rPr>
              <a:t>USES AND UTILITY</a:t>
            </a:r>
            <a:endParaRPr/>
          </a:p>
          <a:p>
            <a:pPr indent="0" lvl="0" marL="0" rtl="0" algn="l">
              <a:spcBef>
                <a:spcPts val="0"/>
              </a:spcBef>
              <a:spcAft>
                <a:spcPts val="0"/>
              </a:spcAft>
              <a:buNone/>
            </a:pPr>
            <a:r>
              <a:t/>
            </a:r>
            <a:endParaRPr/>
          </a:p>
        </p:txBody>
      </p:sp>
      <p:sp>
        <p:nvSpPr>
          <p:cNvPr id="116" name="Google Shape;11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Web mining can improve web surfing experience and personalize content based on user behavior patterns.</a:t>
            </a:r>
            <a:endParaRPr>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It provides valuable insights into student behavior, assignments, and participation rates.</a:t>
            </a:r>
            <a:endParaRPr>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Web mining can be used for market research to analyze customer feedback, social media reviews, and competitive analysis.</a:t>
            </a:r>
            <a:endParaRPr>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In the healthcare field, web mining is being used for tracking disease outbreaks, analyzing patient records, and medical research.</a:t>
            </a:r>
            <a:endParaRPr>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Open Information Extraction system (OIE) is a powerful web mining technique.</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20" name="Shape 120"/>
        <p:cNvGrpSpPr/>
        <p:nvPr/>
      </p:nvGrpSpPr>
      <p:grpSpPr>
        <a:xfrm>
          <a:off x="0" y="0"/>
          <a:ext cx="0" cy="0"/>
          <a:chOff x="0" y="0"/>
          <a:chExt cx="0" cy="0"/>
        </a:xfrm>
      </p:grpSpPr>
      <p:pic>
        <p:nvPicPr>
          <p:cNvPr id="121" name="Google Shape;121;p24"/>
          <p:cNvPicPr preferRelativeResize="0"/>
          <p:nvPr/>
        </p:nvPicPr>
        <p:blipFill>
          <a:blip r:embed="rId3">
            <a:alphaModFix/>
          </a:blip>
          <a:stretch>
            <a:fillRect/>
          </a:stretch>
        </p:blipFill>
        <p:spPr>
          <a:xfrm>
            <a:off x="2143938" y="1164988"/>
            <a:ext cx="4638675" cy="3705225"/>
          </a:xfrm>
          <a:prstGeom prst="rect">
            <a:avLst/>
          </a:prstGeom>
          <a:noFill/>
          <a:ln>
            <a:noFill/>
          </a:ln>
        </p:spPr>
      </p:pic>
      <p:sp>
        <p:nvSpPr>
          <p:cNvPr id="122" name="Google Shape;12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423"/>
              <a:buFont typeface="Arial"/>
              <a:buNone/>
            </a:pPr>
            <a:r>
              <a:rPr b="1" lang="en" sz="3020">
                <a:latin typeface="Times New Roman"/>
                <a:ea typeface="Times New Roman"/>
                <a:cs typeface="Times New Roman"/>
                <a:sym typeface="Times New Roman"/>
              </a:rPr>
              <a:t>USES AND UTILITY</a:t>
            </a:r>
            <a:endParaRPr/>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423"/>
              <a:buFont typeface="Arial"/>
              <a:buNone/>
            </a:pPr>
            <a:r>
              <a:rPr b="1" lang="en" sz="3020">
                <a:latin typeface="Times New Roman"/>
                <a:ea typeface="Times New Roman"/>
                <a:cs typeface="Times New Roman"/>
                <a:sym typeface="Times New Roman"/>
              </a:rPr>
              <a:t>FUTURE OF WEB MINING</a:t>
            </a:r>
            <a:endParaRPr/>
          </a:p>
          <a:p>
            <a:pPr indent="0" lvl="0" marL="0" rtl="0" algn="l">
              <a:spcBef>
                <a:spcPts val="0"/>
              </a:spcBef>
              <a:spcAft>
                <a:spcPts val="0"/>
              </a:spcAft>
              <a:buNone/>
            </a:pPr>
            <a:r>
              <a:t/>
            </a:r>
            <a:endParaRPr/>
          </a:p>
        </p:txBody>
      </p:sp>
      <p:sp>
        <p:nvSpPr>
          <p:cNvPr id="128" name="Google Shape;128;p25"/>
          <p:cNvSpPr txBox="1"/>
          <p:nvPr>
            <p:ph idx="1" type="body"/>
          </p:nvPr>
        </p:nvSpPr>
        <p:spPr>
          <a:xfrm>
            <a:off x="311700" y="1152475"/>
            <a:ext cx="8520600" cy="21033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Natural language processing (NLP) can be integrated with web mining to understand and analyze human-generated text more effectively.</a:t>
            </a:r>
            <a:endParaRPr>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Deep learning can be used for image and video recognition in web mining, providing insights into user behavior related to visual content.</a:t>
            </a:r>
            <a:endParaRPr>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Machine learning algorithms can be used to enhance the accuracy and efficiency of web mining by analyzing vast amounts of data and identifying patterns and trends.</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32" name="Shape 132"/>
        <p:cNvGrpSpPr/>
        <p:nvPr/>
      </p:nvGrpSpPr>
      <p:grpSpPr>
        <a:xfrm>
          <a:off x="0" y="0"/>
          <a:ext cx="0" cy="0"/>
          <a:chOff x="0" y="0"/>
          <a:chExt cx="0" cy="0"/>
        </a:xfrm>
      </p:grpSpPr>
      <p:sp>
        <p:nvSpPr>
          <p:cNvPr id="133" name="Google Shape;133;p26"/>
          <p:cNvSpPr txBox="1"/>
          <p:nvPr>
            <p:ph type="title"/>
          </p:nvPr>
        </p:nvSpPr>
        <p:spPr>
          <a:xfrm>
            <a:off x="743025" y="1227950"/>
            <a:ext cx="2793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218">
                <a:solidFill>
                  <a:srgbClr val="000000"/>
                </a:solidFill>
                <a:latin typeface="Times New Roman"/>
                <a:ea typeface="Times New Roman"/>
                <a:cs typeface="Times New Roman"/>
                <a:sym typeface="Times New Roman"/>
              </a:rPr>
              <a:t>HTML PARSING</a:t>
            </a:r>
            <a:endParaRPr sz="760">
              <a:solidFill>
                <a:srgbClr val="000000"/>
              </a:solidFill>
            </a:endParaRPr>
          </a:p>
          <a:p>
            <a:pPr indent="0" lvl="0" marL="0" rtl="0" algn="l">
              <a:spcBef>
                <a:spcPts val="0"/>
              </a:spcBef>
              <a:spcAft>
                <a:spcPts val="0"/>
              </a:spcAft>
              <a:buSzPts val="990"/>
              <a:buNone/>
            </a:pPr>
            <a:r>
              <a:t/>
            </a:r>
            <a:endParaRPr sz="2020"/>
          </a:p>
        </p:txBody>
      </p:sp>
      <p:pic>
        <p:nvPicPr>
          <p:cNvPr id="134" name="Google Shape;134;p26"/>
          <p:cNvPicPr preferRelativeResize="0"/>
          <p:nvPr/>
        </p:nvPicPr>
        <p:blipFill>
          <a:blip r:embed="rId3">
            <a:alphaModFix/>
          </a:blip>
          <a:stretch>
            <a:fillRect/>
          </a:stretch>
        </p:blipFill>
        <p:spPr>
          <a:xfrm>
            <a:off x="4373625" y="811125"/>
            <a:ext cx="4588900" cy="2195800"/>
          </a:xfrm>
          <a:prstGeom prst="rect">
            <a:avLst/>
          </a:prstGeom>
          <a:noFill/>
          <a:ln>
            <a:noFill/>
          </a:ln>
        </p:spPr>
      </p:pic>
      <p:pic>
        <p:nvPicPr>
          <p:cNvPr id="135" name="Google Shape;135;p26"/>
          <p:cNvPicPr preferRelativeResize="0"/>
          <p:nvPr/>
        </p:nvPicPr>
        <p:blipFill>
          <a:blip r:embed="rId4">
            <a:alphaModFix/>
          </a:blip>
          <a:stretch>
            <a:fillRect/>
          </a:stretch>
        </p:blipFill>
        <p:spPr>
          <a:xfrm>
            <a:off x="217650" y="2485900"/>
            <a:ext cx="4068826" cy="2552325"/>
          </a:xfrm>
          <a:prstGeom prst="rect">
            <a:avLst/>
          </a:prstGeom>
          <a:noFill/>
          <a:ln>
            <a:noFill/>
          </a:ln>
        </p:spPr>
      </p:pic>
      <p:sp>
        <p:nvSpPr>
          <p:cNvPr id="136" name="Google Shape;136;p26"/>
          <p:cNvSpPr txBox="1"/>
          <p:nvPr>
            <p:ph type="title"/>
          </p:nvPr>
        </p:nvSpPr>
        <p:spPr>
          <a:xfrm>
            <a:off x="5891250" y="3837925"/>
            <a:ext cx="2793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218">
                <a:solidFill>
                  <a:srgbClr val="000000"/>
                </a:solidFill>
                <a:latin typeface="Times New Roman"/>
                <a:ea typeface="Times New Roman"/>
                <a:cs typeface="Times New Roman"/>
                <a:sym typeface="Times New Roman"/>
              </a:rPr>
              <a:t>DOM </a:t>
            </a:r>
            <a:r>
              <a:rPr b="1" lang="en" sz="2218">
                <a:solidFill>
                  <a:srgbClr val="000000"/>
                </a:solidFill>
                <a:latin typeface="Times New Roman"/>
                <a:ea typeface="Times New Roman"/>
                <a:cs typeface="Times New Roman"/>
                <a:sym typeface="Times New Roman"/>
              </a:rPr>
              <a:t>PARSING</a:t>
            </a:r>
            <a:endParaRPr sz="760">
              <a:solidFill>
                <a:srgbClr val="000000"/>
              </a:solidFill>
            </a:endParaRPr>
          </a:p>
          <a:p>
            <a:pPr indent="0" lvl="0" marL="0" rtl="0" algn="l">
              <a:spcBef>
                <a:spcPts val="0"/>
              </a:spcBef>
              <a:spcAft>
                <a:spcPts val="0"/>
              </a:spcAft>
              <a:buSzPts val="990"/>
              <a:buNone/>
            </a:pPr>
            <a:r>
              <a:t/>
            </a:r>
            <a:endParaRPr sz="202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40" name="Shape 140"/>
        <p:cNvGrpSpPr/>
        <p:nvPr/>
      </p:nvGrpSpPr>
      <p:grpSpPr>
        <a:xfrm>
          <a:off x="0" y="0"/>
          <a:ext cx="0" cy="0"/>
          <a:chOff x="0" y="0"/>
          <a:chExt cx="0" cy="0"/>
        </a:xfrm>
      </p:grpSpPr>
      <p:sp>
        <p:nvSpPr>
          <p:cNvPr id="141" name="Google Shape;14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423"/>
              <a:buFont typeface="Arial"/>
              <a:buNone/>
            </a:pPr>
            <a:r>
              <a:rPr b="1" lang="en" sz="3020">
                <a:latin typeface="Times New Roman"/>
                <a:ea typeface="Times New Roman"/>
                <a:cs typeface="Times New Roman"/>
                <a:sym typeface="Times New Roman"/>
              </a:rPr>
              <a:t>CONCLUSION</a:t>
            </a:r>
            <a:endParaRPr/>
          </a:p>
        </p:txBody>
      </p:sp>
      <p:sp>
        <p:nvSpPr>
          <p:cNvPr id="142" name="Google Shape;142;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Web mining is a powerful tool for extracting insights from large datasets of web data.</a:t>
            </a:r>
            <a:endParaRPr>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It has numerous applications in e-commerce, education, healthcare, and social media.</a:t>
            </a:r>
            <a:endParaRPr>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Web mining can improve the web browsing experience, personalize content and layout, and provide valuable insights into student behavior in online learning environments.</a:t>
            </a:r>
            <a:endParaRPr>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As internet continues to grow, web mining is likely to become increasingly important for understanding and utilizing the wealth of information available to us.</a:t>
            </a:r>
            <a:endParaRPr>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Web mining has many more applications that are yet to be discovered.</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46" name="Shape 146"/>
        <p:cNvGrpSpPr/>
        <p:nvPr/>
      </p:nvGrpSpPr>
      <p:grpSpPr>
        <a:xfrm>
          <a:off x="0" y="0"/>
          <a:ext cx="0" cy="0"/>
          <a:chOff x="0" y="0"/>
          <a:chExt cx="0" cy="0"/>
        </a:xfrm>
      </p:grpSpPr>
      <p:sp>
        <p:nvSpPr>
          <p:cNvPr id="147" name="Google Shape;14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423"/>
              <a:buFont typeface="Arial"/>
              <a:buNone/>
            </a:pPr>
            <a:r>
              <a:rPr b="1" lang="en" sz="3020">
                <a:solidFill>
                  <a:srgbClr val="000000"/>
                </a:solidFill>
                <a:latin typeface="Times New Roman"/>
                <a:ea typeface="Times New Roman"/>
                <a:cs typeface="Times New Roman"/>
                <a:sym typeface="Times New Roman"/>
              </a:rPr>
              <a:t>REFERENCES</a:t>
            </a:r>
            <a:endParaRPr sz="1400">
              <a:solidFill>
                <a:srgbClr val="000000"/>
              </a:solidFill>
            </a:endParaRPr>
          </a:p>
          <a:p>
            <a:pPr indent="0" lvl="0" marL="0" rtl="0" algn="l">
              <a:spcBef>
                <a:spcPts val="0"/>
              </a:spcBef>
              <a:spcAft>
                <a:spcPts val="0"/>
              </a:spcAft>
              <a:buNone/>
            </a:pPr>
            <a:r>
              <a:t/>
            </a:r>
            <a:endParaRPr/>
          </a:p>
        </p:txBody>
      </p:sp>
      <p:sp>
        <p:nvSpPr>
          <p:cNvPr id="148" name="Google Shape;148;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Ai, J., Laffey, J.: Web mining as a tool for understanding online learning. MERLOT Journal of Online Learning and Teaching 3(2), 160–169 (2007)</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Eirinaki, M., Vazirgiannis, M.: Web mining for web personalization. ACM Transactions on Internet Technology (TOIT) 3(1), 1–27 (2003)</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Etzioni, O., Banko, M., Soderland, S., Weld, D.S.: Open information extraction from the web. Communications of the ACM 51(12), 68–74 (2008)</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Etzioni, O., Fader, A., Christensen, J., Soderland, S., et al.: Open information extraction: The second generation. In: Twenty-Second International Joint Conference on Artificial Intelligence. Citeseer (2011)</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Khder, M.A.: Web scraping or web crawling: State of art, techniques, approaches and application. International Journal of Advances in Soft Computing &amp; Its Applications 13(3) (2021)</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Kumar, A., Singh, R.K.: Web mining overview, techniques, tools and applications: A survey. International Research Journal of Engineering and Technology (IRJET)3(12), 1543–1547 (2016)</a:t>
            </a:r>
            <a:endParaRPr sz="14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52" name="Shape 152"/>
        <p:cNvGrpSpPr/>
        <p:nvPr/>
      </p:nvGrpSpPr>
      <p:grpSpPr>
        <a:xfrm>
          <a:off x="0" y="0"/>
          <a:ext cx="0" cy="0"/>
          <a:chOff x="0" y="0"/>
          <a:chExt cx="0" cy="0"/>
        </a:xfrm>
      </p:grpSpPr>
      <p:sp>
        <p:nvSpPr>
          <p:cNvPr id="153" name="Google Shape;153;p29"/>
          <p:cNvSpPr txBox="1"/>
          <p:nvPr>
            <p:ph idx="1" type="body"/>
          </p:nvPr>
        </p:nvSpPr>
        <p:spPr>
          <a:xfrm>
            <a:off x="2361875" y="2036700"/>
            <a:ext cx="4882500" cy="10701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sz="2900">
                <a:solidFill>
                  <a:schemeClr val="dk1"/>
                </a:solidFill>
                <a:latin typeface="Times New Roman"/>
                <a:ea typeface="Times New Roman"/>
                <a:cs typeface="Times New Roman"/>
                <a:sym typeface="Times New Roman"/>
              </a:rPr>
              <a:t>THE END</a:t>
            </a:r>
            <a:endParaRPr b="1" sz="29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020">
                <a:latin typeface="Times New Roman"/>
                <a:ea typeface="Times New Roman"/>
                <a:cs typeface="Times New Roman"/>
                <a:sym typeface="Times New Roman"/>
              </a:rPr>
              <a:t>CONTENTS</a:t>
            </a:r>
            <a:endParaRPr b="1" sz="3020">
              <a:latin typeface="Times New Roman"/>
              <a:ea typeface="Times New Roman"/>
              <a:cs typeface="Times New Roman"/>
              <a:sym typeface="Times New Roman"/>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93700" lvl="0" marL="457200" rtl="0" algn="l">
              <a:spcBef>
                <a:spcPts val="0"/>
              </a:spcBef>
              <a:spcAft>
                <a:spcPts val="0"/>
              </a:spcAft>
              <a:buClr>
                <a:schemeClr val="dk1"/>
              </a:buClr>
              <a:buSzPts val="2600"/>
              <a:buFont typeface="Times New Roman"/>
              <a:buChar char="❏"/>
            </a:pPr>
            <a:r>
              <a:rPr lang="en" sz="2600">
                <a:solidFill>
                  <a:schemeClr val="dk1"/>
                </a:solidFill>
                <a:latin typeface="Times New Roman"/>
                <a:ea typeface="Times New Roman"/>
                <a:cs typeface="Times New Roman"/>
                <a:sym typeface="Times New Roman"/>
              </a:rPr>
              <a:t>Introduction</a:t>
            </a:r>
            <a:endParaRPr sz="2600">
              <a:solidFill>
                <a:schemeClr val="dk1"/>
              </a:solidFill>
              <a:latin typeface="Times New Roman"/>
              <a:ea typeface="Times New Roman"/>
              <a:cs typeface="Times New Roman"/>
              <a:sym typeface="Times New Roman"/>
            </a:endParaRPr>
          </a:p>
          <a:p>
            <a:pPr indent="-393700" lvl="0" marL="457200" rtl="0" algn="l">
              <a:spcBef>
                <a:spcPts val="0"/>
              </a:spcBef>
              <a:spcAft>
                <a:spcPts val="0"/>
              </a:spcAft>
              <a:buClr>
                <a:schemeClr val="dk1"/>
              </a:buClr>
              <a:buSzPts val="2600"/>
              <a:buFont typeface="Times New Roman"/>
              <a:buChar char="❏"/>
            </a:pPr>
            <a:r>
              <a:rPr lang="en" sz="2600">
                <a:solidFill>
                  <a:schemeClr val="dk1"/>
                </a:solidFill>
                <a:latin typeface="Times New Roman"/>
                <a:ea typeface="Times New Roman"/>
                <a:cs typeface="Times New Roman"/>
                <a:sym typeface="Times New Roman"/>
              </a:rPr>
              <a:t>Web Mining Types</a:t>
            </a:r>
            <a:endParaRPr sz="2600">
              <a:solidFill>
                <a:schemeClr val="dk1"/>
              </a:solidFill>
              <a:latin typeface="Times New Roman"/>
              <a:ea typeface="Times New Roman"/>
              <a:cs typeface="Times New Roman"/>
              <a:sym typeface="Times New Roman"/>
            </a:endParaRPr>
          </a:p>
          <a:p>
            <a:pPr indent="-393700" lvl="0" marL="457200" rtl="0" algn="l">
              <a:spcBef>
                <a:spcPts val="0"/>
              </a:spcBef>
              <a:spcAft>
                <a:spcPts val="0"/>
              </a:spcAft>
              <a:buClr>
                <a:schemeClr val="dk1"/>
              </a:buClr>
              <a:buSzPts val="2600"/>
              <a:buFont typeface="Times New Roman"/>
              <a:buChar char="❏"/>
            </a:pPr>
            <a:r>
              <a:rPr lang="en" sz="2600">
                <a:solidFill>
                  <a:schemeClr val="dk1"/>
                </a:solidFill>
                <a:latin typeface="Times New Roman"/>
                <a:ea typeface="Times New Roman"/>
                <a:cs typeface="Times New Roman"/>
                <a:sym typeface="Times New Roman"/>
              </a:rPr>
              <a:t>Uses and Utility</a:t>
            </a:r>
            <a:endParaRPr sz="2600">
              <a:solidFill>
                <a:schemeClr val="dk1"/>
              </a:solidFill>
              <a:latin typeface="Times New Roman"/>
              <a:ea typeface="Times New Roman"/>
              <a:cs typeface="Times New Roman"/>
              <a:sym typeface="Times New Roman"/>
            </a:endParaRPr>
          </a:p>
          <a:p>
            <a:pPr indent="-393700" lvl="0" marL="457200" rtl="0" algn="l">
              <a:spcBef>
                <a:spcPts val="0"/>
              </a:spcBef>
              <a:spcAft>
                <a:spcPts val="0"/>
              </a:spcAft>
              <a:buClr>
                <a:schemeClr val="dk1"/>
              </a:buClr>
              <a:buSzPts val="2600"/>
              <a:buFont typeface="Times New Roman"/>
              <a:buChar char="❏"/>
            </a:pPr>
            <a:r>
              <a:rPr lang="en" sz="2600">
                <a:solidFill>
                  <a:schemeClr val="dk1"/>
                </a:solidFill>
                <a:latin typeface="Times New Roman"/>
                <a:ea typeface="Times New Roman"/>
                <a:cs typeface="Times New Roman"/>
                <a:sym typeface="Times New Roman"/>
              </a:rPr>
              <a:t>Future</a:t>
            </a:r>
            <a:endParaRPr sz="2600">
              <a:solidFill>
                <a:schemeClr val="dk1"/>
              </a:solidFill>
              <a:latin typeface="Times New Roman"/>
              <a:ea typeface="Times New Roman"/>
              <a:cs typeface="Times New Roman"/>
              <a:sym typeface="Times New Roman"/>
            </a:endParaRPr>
          </a:p>
          <a:p>
            <a:pPr indent="-393700" lvl="0" marL="457200" rtl="0" algn="l">
              <a:spcBef>
                <a:spcPts val="0"/>
              </a:spcBef>
              <a:spcAft>
                <a:spcPts val="0"/>
              </a:spcAft>
              <a:buClr>
                <a:schemeClr val="dk1"/>
              </a:buClr>
              <a:buSzPts val="2600"/>
              <a:buFont typeface="Times New Roman"/>
              <a:buChar char="❏"/>
            </a:pPr>
            <a:r>
              <a:rPr lang="en" sz="2600">
                <a:solidFill>
                  <a:schemeClr val="dk1"/>
                </a:solidFill>
                <a:latin typeface="Times New Roman"/>
                <a:ea typeface="Times New Roman"/>
                <a:cs typeface="Times New Roman"/>
                <a:sym typeface="Times New Roman"/>
              </a:rPr>
              <a:t>Conclusion</a:t>
            </a:r>
            <a:endParaRPr sz="26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2781"/>
              <a:buFont typeface="Arial"/>
              <a:buNone/>
            </a:pPr>
            <a:r>
              <a:rPr b="1" lang="en" sz="3020">
                <a:latin typeface="Times New Roman"/>
                <a:ea typeface="Times New Roman"/>
                <a:cs typeface="Times New Roman"/>
                <a:sym typeface="Times New Roman"/>
              </a:rPr>
              <a:t>INTRODUCTION</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Web Mining is the application of Data Mining techniques to automatically discover and extracts patterns and information from the world wide web.</a:t>
            </a:r>
            <a:endParaRPr>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Based on the topology of the hyperlinks web structure mining will categories the web pages and generate the information such as similarity and </a:t>
            </a:r>
            <a:r>
              <a:rPr lang="en">
                <a:solidFill>
                  <a:schemeClr val="dk1"/>
                </a:solidFill>
                <a:latin typeface="Times New Roman"/>
                <a:ea typeface="Times New Roman"/>
                <a:cs typeface="Times New Roman"/>
                <a:sym typeface="Times New Roman"/>
              </a:rPr>
              <a:t>relationship</a:t>
            </a:r>
            <a:r>
              <a:rPr lang="en">
                <a:solidFill>
                  <a:schemeClr val="dk1"/>
                </a:solidFill>
                <a:latin typeface="Times New Roman"/>
                <a:ea typeface="Times New Roman"/>
                <a:cs typeface="Times New Roman"/>
                <a:sym typeface="Times New Roman"/>
              </a:rPr>
              <a:t> between different websites. </a:t>
            </a:r>
            <a:endParaRPr>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It helps in solving the problem of how users are using the website.</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423"/>
              <a:buFont typeface="Arial"/>
              <a:buNone/>
            </a:pPr>
            <a:r>
              <a:rPr b="1" lang="en" sz="3020">
                <a:latin typeface="Times New Roman"/>
                <a:ea typeface="Times New Roman"/>
                <a:cs typeface="Times New Roman"/>
                <a:sym typeface="Times New Roman"/>
              </a:rPr>
              <a:t>WEB MINING TYPES</a:t>
            </a:r>
            <a:endParaRPr/>
          </a:p>
          <a:p>
            <a:pPr indent="0" lvl="0" marL="0" rtl="0" algn="l">
              <a:spcBef>
                <a:spcPts val="0"/>
              </a:spcBef>
              <a:spcAft>
                <a:spcPts val="0"/>
              </a:spcAft>
              <a:buNone/>
            </a:pPr>
            <a:r>
              <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74" name="Google Shape;74;p16"/>
          <p:cNvPicPr preferRelativeResize="0"/>
          <p:nvPr/>
        </p:nvPicPr>
        <p:blipFill>
          <a:blip r:embed="rId3">
            <a:alphaModFix/>
          </a:blip>
          <a:stretch>
            <a:fillRect/>
          </a:stretch>
        </p:blipFill>
        <p:spPr>
          <a:xfrm>
            <a:off x="2187900" y="1265775"/>
            <a:ext cx="5154375" cy="32513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423"/>
              <a:buFont typeface="Arial"/>
              <a:buNone/>
            </a:pPr>
            <a:r>
              <a:rPr b="1" lang="en" sz="3020">
                <a:latin typeface="Times New Roman"/>
                <a:ea typeface="Times New Roman"/>
                <a:cs typeface="Times New Roman"/>
                <a:sym typeface="Times New Roman"/>
              </a:rPr>
              <a:t>WEB CONTENT MINING</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latin typeface="Times New Roman"/>
                <a:ea typeface="Times New Roman"/>
                <a:cs typeface="Times New Roman"/>
                <a:sym typeface="Times New Roman"/>
              </a:rPr>
              <a:t>The process of discovering useful information from the content of web page or web document.</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Useful information contains text, image, audio, video.</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Web content mining also known as “Web Text Mining”.</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Content data is a group of facts that a web page is designed.</a:t>
            </a:r>
            <a:endParaRPr>
              <a:solidFill>
                <a:schemeClr val="dk1"/>
              </a:solidFill>
              <a:latin typeface="Times New Roman"/>
              <a:ea typeface="Times New Roman"/>
              <a:cs typeface="Times New Roman"/>
              <a:sym typeface="Times New Roman"/>
            </a:endParaRPr>
          </a:p>
          <a:p>
            <a:pPr indent="0" lvl="0" marL="457200" rtl="0" algn="l">
              <a:spcBef>
                <a:spcPts val="1200"/>
              </a:spcBef>
              <a:spcAft>
                <a:spcPts val="120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423"/>
              <a:buFont typeface="Arial"/>
              <a:buNone/>
            </a:pPr>
            <a:r>
              <a:rPr b="1" lang="en" sz="3020">
                <a:latin typeface="Times New Roman"/>
                <a:ea typeface="Times New Roman"/>
                <a:cs typeface="Times New Roman"/>
                <a:sym typeface="Times New Roman"/>
              </a:rPr>
              <a:t>WEB CONTENT MINING - Techniques</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Techniques:</a:t>
            </a:r>
            <a:br>
              <a:rPr lang="en">
                <a:solidFill>
                  <a:schemeClr val="dk1"/>
                </a:solidFill>
                <a:latin typeface="Times New Roman"/>
                <a:ea typeface="Times New Roman"/>
                <a:cs typeface="Times New Roman"/>
                <a:sym typeface="Times New Roman"/>
              </a:rPr>
            </a:br>
            <a:r>
              <a:rPr lang="en">
                <a:solidFill>
                  <a:schemeClr val="dk1"/>
                </a:solidFill>
                <a:latin typeface="Times New Roman"/>
                <a:ea typeface="Times New Roman"/>
                <a:cs typeface="Times New Roman"/>
                <a:sym typeface="Times New Roman"/>
              </a:rPr>
              <a:t> 1) Natural Language Processing (NLP) - NLP is a branch of artificial intelligence that enables computers to understand, interpret, and generate human language.</a:t>
            </a:r>
            <a:br>
              <a:rPr lang="en">
                <a:solidFill>
                  <a:schemeClr val="dk1"/>
                </a:solidFill>
                <a:latin typeface="Times New Roman"/>
                <a:ea typeface="Times New Roman"/>
                <a:cs typeface="Times New Roman"/>
                <a:sym typeface="Times New Roman"/>
              </a:rPr>
            </a:br>
            <a:r>
              <a:rPr lang="en">
                <a:solidFill>
                  <a:schemeClr val="dk1"/>
                </a:solidFill>
                <a:latin typeface="Times New Roman"/>
                <a:ea typeface="Times New Roman"/>
                <a:cs typeface="Times New Roman"/>
                <a:sym typeface="Times New Roman"/>
              </a:rPr>
              <a:t> NLP has many real-world applications, such as language translation, sentiment analysis, chatbots, speech recognition, and text classification.</a:t>
            </a:r>
            <a:br>
              <a:rPr lang="en">
                <a:solidFill>
                  <a:schemeClr val="dk1"/>
                </a:solidFill>
                <a:latin typeface="Times New Roman"/>
                <a:ea typeface="Times New Roman"/>
                <a:cs typeface="Times New Roman"/>
                <a:sym typeface="Times New Roman"/>
              </a:rPr>
            </a:br>
            <a:r>
              <a:rPr lang="en">
                <a:solidFill>
                  <a:schemeClr val="dk1"/>
                </a:solidFill>
                <a:latin typeface="Times New Roman"/>
                <a:ea typeface="Times New Roman"/>
                <a:cs typeface="Times New Roman"/>
                <a:sym typeface="Times New Roman"/>
              </a:rPr>
              <a:t> 2) Information Retrieval (IR) - Information Retrieval (IR) is the process of retrieving relevant information from a large collection of unstructured or semi-structured data. It involves indexing, searching, and retrieving information from various sources, including text documents, web pages, and multimedia content.</a:t>
            </a:r>
            <a:endParaRPr>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423"/>
              <a:buFont typeface="Arial"/>
              <a:buNone/>
            </a:pPr>
            <a:r>
              <a:rPr b="1" lang="en" sz="3020">
                <a:latin typeface="Times New Roman"/>
                <a:ea typeface="Times New Roman"/>
                <a:cs typeface="Times New Roman"/>
                <a:sym typeface="Times New Roman"/>
              </a:rPr>
              <a:t>WEB STRUCTURE MINING</a:t>
            </a:r>
            <a:endParaRPr/>
          </a:p>
          <a:p>
            <a:pPr indent="0" lvl="0" marL="0" rtl="0" algn="l">
              <a:spcBef>
                <a:spcPts val="0"/>
              </a:spcBef>
              <a:spcAft>
                <a:spcPts val="0"/>
              </a:spcAft>
              <a:buNone/>
            </a:pPr>
            <a:r>
              <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Clr>
                <a:schemeClr val="dk1"/>
              </a:buClr>
              <a:buSzPts val="1800"/>
              <a:buChar char="❏"/>
            </a:pPr>
            <a:r>
              <a:rPr lang="en">
                <a:solidFill>
                  <a:schemeClr val="dk1"/>
                </a:solidFill>
                <a:latin typeface="Times New Roman"/>
                <a:ea typeface="Times New Roman"/>
                <a:cs typeface="Times New Roman"/>
                <a:sym typeface="Times New Roman"/>
              </a:rPr>
              <a:t>The structure of a typical web graph is as follows: Structure Information</a:t>
            </a:r>
            <a:endParaRPr>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Hyperlinks - as connections between two related pages(Web pages)</a:t>
            </a:r>
            <a:endParaRPr>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Web Structure Mining is a process of using the graph theory to analyze the Web pages and connection structure of a website.</a:t>
            </a:r>
            <a:endParaRPr>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It extracts patterns from hyperlinks in the Web.</a:t>
            </a:r>
            <a:endParaRPr>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A hyperlink is a structural component that connects the web page to a different location.</a:t>
            </a:r>
            <a:endParaRPr>
              <a:solidFill>
                <a:schemeClr val="dk1"/>
              </a:solidFill>
              <a:latin typeface="Times New Roman"/>
              <a:ea typeface="Times New Roman"/>
              <a:cs typeface="Times New Roman"/>
              <a:sym typeface="Times New Roman"/>
            </a:endParaRPr>
          </a:p>
          <a:p>
            <a:pPr indent="0" lvl="0" marL="0" rtl="0" algn="just">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423"/>
              <a:buFont typeface="Arial"/>
              <a:buNone/>
            </a:pPr>
            <a:r>
              <a:rPr b="1" lang="en" sz="3020">
                <a:latin typeface="Times New Roman"/>
                <a:ea typeface="Times New Roman"/>
                <a:cs typeface="Times New Roman"/>
                <a:sym typeface="Times New Roman"/>
              </a:rPr>
              <a:t>WEB STRUCTURE MINING</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Techniques:</a:t>
            </a:r>
            <a:br>
              <a:rPr lang="en">
                <a:solidFill>
                  <a:schemeClr val="dk1"/>
                </a:solidFill>
                <a:latin typeface="Times New Roman"/>
                <a:ea typeface="Times New Roman"/>
                <a:cs typeface="Times New Roman"/>
                <a:sym typeface="Times New Roman"/>
              </a:rPr>
            </a:br>
            <a:r>
              <a:rPr lang="en">
                <a:solidFill>
                  <a:schemeClr val="dk1"/>
                </a:solidFill>
                <a:latin typeface="Times New Roman"/>
                <a:ea typeface="Times New Roman"/>
                <a:cs typeface="Times New Roman"/>
                <a:sym typeface="Times New Roman"/>
              </a:rPr>
              <a:t>1) Page rank technique by Google - PageRank is a link analysis algorithm used by Google Search to rank websites in their search engine results. PageRank relies on the uniquely democratic nature of the web by using its vast link structure as an indicator of an individual page's value.</a:t>
            </a:r>
            <a:br>
              <a:rPr lang="en">
                <a:solidFill>
                  <a:schemeClr val="dk1"/>
                </a:solidFill>
                <a:latin typeface="Times New Roman"/>
                <a:ea typeface="Times New Roman"/>
                <a:cs typeface="Times New Roman"/>
                <a:sym typeface="Times New Roman"/>
              </a:rPr>
            </a:br>
            <a:r>
              <a:rPr lang="en">
                <a:solidFill>
                  <a:schemeClr val="dk1"/>
                </a:solidFill>
                <a:latin typeface="Times New Roman"/>
                <a:ea typeface="Times New Roman"/>
                <a:cs typeface="Times New Roman"/>
                <a:sym typeface="Times New Roman"/>
              </a:rPr>
              <a:t>2) CLEVER technique by giving weights to the pages - CLEVER (Cross-Language Evaluation of Web Pages Retrieval) is a technique used to improve the effectiveness of search engines in retrieving web pages in multilingual environments.</a:t>
            </a:r>
            <a:endParaRPr>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423"/>
              <a:buFont typeface="Arial"/>
              <a:buNone/>
            </a:pPr>
            <a:r>
              <a:rPr b="1" lang="en" sz="3020">
                <a:latin typeface="Times New Roman"/>
                <a:ea typeface="Times New Roman"/>
                <a:cs typeface="Times New Roman"/>
                <a:sym typeface="Times New Roman"/>
              </a:rPr>
              <a:t>WEB USAGE MINING</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Web Usage Mining is the type of Web Mining activity which predicts about which pages are likely to be visited in near future based on the active users behavior.</a:t>
            </a:r>
            <a:endParaRPr>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Such pages can be pre-fetched to </a:t>
            </a:r>
            <a:r>
              <a:rPr lang="en">
                <a:solidFill>
                  <a:schemeClr val="dk1"/>
                </a:solidFill>
                <a:latin typeface="Times New Roman"/>
                <a:ea typeface="Times New Roman"/>
                <a:cs typeface="Times New Roman"/>
                <a:sym typeface="Times New Roman"/>
              </a:rPr>
              <a:t>reduce access time.</a:t>
            </a:r>
            <a:endParaRPr>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The usage data records the users behavior when the user browses or makes transactions on the websites in order to better understand of user.</a:t>
            </a:r>
            <a:endParaRPr>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Web servers, web proxies and client application can easily capture web usage data.</a:t>
            </a:r>
            <a:endParaRPr>
              <a:solidFill>
                <a:schemeClr val="dk1"/>
              </a:solidFill>
              <a:latin typeface="Times New Roman"/>
              <a:ea typeface="Times New Roman"/>
              <a:cs typeface="Times New Roman"/>
              <a:sym typeface="Times New Roman"/>
            </a:endParaRPr>
          </a:p>
          <a:p>
            <a:pPr indent="0" lvl="0" marL="0" rtl="0" algn="just">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