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7" r:id="rId2"/>
    <p:sldId id="268" r:id="rId3"/>
    <p:sldId id="258" r:id="rId4"/>
    <p:sldId id="259" r:id="rId5"/>
    <p:sldId id="260" r:id="rId6"/>
    <p:sldId id="302" r:id="rId7"/>
    <p:sldId id="297" r:id="rId8"/>
    <p:sldId id="304" r:id="rId9"/>
    <p:sldId id="287" r:id="rId10"/>
    <p:sldId id="303" r:id="rId11"/>
    <p:sldId id="262" r:id="rId12"/>
    <p:sldId id="285" r:id="rId13"/>
    <p:sldId id="293" r:id="rId14"/>
    <p:sldId id="296" r:id="rId15"/>
    <p:sldId id="299" r:id="rId16"/>
    <p:sldId id="265" r:id="rId17"/>
    <p:sldId id="269" r:id="rId18"/>
    <p:sldId id="300" r:id="rId19"/>
    <p:sldId id="274" r:id="rId20"/>
    <p:sldId id="271" r:id="rId21"/>
    <p:sldId id="272" r:id="rId22"/>
    <p:sldId id="306" r:id="rId23"/>
    <p:sldId id="294" r:id="rId24"/>
    <p:sldId id="284" r:id="rId25"/>
    <p:sldId id="307" r:id="rId26"/>
    <p:sldId id="277" r:id="rId27"/>
    <p:sldId id="280" r:id="rId28"/>
    <p:sldId id="281" r:id="rId29"/>
    <p:sldId id="282" r:id="rId30"/>
    <p:sldId id="278" r:id="rId31"/>
    <p:sldId id="305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0" autoAdjust="0"/>
    <p:restoredTop sz="93548" autoAdjust="0"/>
  </p:normalViewPr>
  <p:slideViewPr>
    <p:cSldViewPr>
      <p:cViewPr varScale="1">
        <p:scale>
          <a:sx n="73" d="100"/>
          <a:sy n="73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0FE40-204A-4DCD-8D5A-26F44F80DE13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44519-0ED4-4B13-88ED-7EFE3953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449E5-7DF7-4864-9187-065CCC7BB1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8001000" cy="1676399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28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Genetic Algorithm In Partial Transmit Sequence To Reduce Peak To Average Power Ratio In Orthogonal Frequency Division Multiplexing</a:t>
            </a:r>
            <a:endParaRPr lang="en-IN" sz="2800" b="1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362200"/>
            <a:ext cx="321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Under the guidance of :</a:t>
            </a:r>
          </a:p>
          <a:p>
            <a:pPr algn="just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Mr. P. Ravi Kumar, M. Tech (Ph. D)</a:t>
            </a:r>
          </a:p>
          <a:p>
            <a:pPr algn="just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Sr. Assistant Professor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9812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 Batch No : 35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Team Members :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Y. M. Sri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Harika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(15B01A04H9).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Divya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Shree (15B01A0495).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Usha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Vanaja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Srilakshmi.P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(15B01A04G1) 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Bala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(15B01A04A5).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99" y="5988626"/>
            <a:ext cx="84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SHRI VISHNU ENGINEERING COLLEGE FOR WOMEN :: BHIMAVARAM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4114800"/>
            <a:ext cx="1214446" cy="1143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5553840"/>
            <a:ext cx="80009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700" b="1" dirty="0"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 Fast Fourier Transform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IFFT is used to separate the streams of orthogonal signals into different frequencies.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IFFT is used as a modulator in OFDM.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of IFFT depends on number of sub blocks.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𝑗𝑘𝑛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963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147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OFDM Block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57200" y="1600200"/>
            <a:ext cx="8229600" cy="4525963"/>
            <a:chOff x="467544" y="1700808"/>
            <a:chExt cx="8208912" cy="3744416"/>
          </a:xfrm>
        </p:grpSpPr>
        <p:sp>
          <p:nvSpPr>
            <p:cNvPr id="5" name="Rectangle 4"/>
            <p:cNvSpPr/>
            <p:nvPr/>
          </p:nvSpPr>
          <p:spPr>
            <a:xfrm>
              <a:off x="467544" y="1700808"/>
              <a:ext cx="100811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Input data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79712" y="1700808"/>
              <a:ext cx="1080120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Serial to parallel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35896" y="1700808"/>
              <a:ext cx="1512168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Modulation scheme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24128" y="1700808"/>
              <a:ext cx="93610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IFFT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52320" y="1700808"/>
              <a:ext cx="1224136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Parallel to serial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52320" y="3356992"/>
              <a:ext cx="122413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channel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52320" y="4509120"/>
              <a:ext cx="1224136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Serial to parallel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96136" y="4509120"/>
              <a:ext cx="93610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FFT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9912" y="4509120"/>
              <a:ext cx="1512168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Demodulation scheme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23728" y="4509120"/>
              <a:ext cx="1080120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Parallel to serial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9552" y="4581128"/>
              <a:ext cx="1008112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Output data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5" idx="3"/>
              <a:endCxn id="6" idx="1"/>
            </p:cNvCxnSpPr>
            <p:nvPr/>
          </p:nvCxnSpPr>
          <p:spPr>
            <a:xfrm>
              <a:off x="1475656" y="2132856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3"/>
            </p:cNvCxnSpPr>
            <p:nvPr/>
          </p:nvCxnSpPr>
          <p:spPr>
            <a:xfrm>
              <a:off x="3059832" y="2132856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148064" y="2268183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9" idx="1"/>
            </p:cNvCxnSpPr>
            <p:nvPr/>
          </p:nvCxnSpPr>
          <p:spPr>
            <a:xfrm>
              <a:off x="6660232" y="2168860"/>
              <a:ext cx="7920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  <a:endCxn id="10" idx="0"/>
            </p:cNvCxnSpPr>
            <p:nvPr/>
          </p:nvCxnSpPr>
          <p:spPr>
            <a:xfrm>
              <a:off x="8064388" y="2636912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1" idx="0"/>
            </p:cNvCxnSpPr>
            <p:nvPr/>
          </p:nvCxnSpPr>
          <p:spPr>
            <a:xfrm>
              <a:off x="8064388" y="3861048"/>
              <a:ext cx="0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1"/>
              <a:endCxn id="15" idx="3"/>
            </p:cNvCxnSpPr>
            <p:nvPr/>
          </p:nvCxnSpPr>
          <p:spPr>
            <a:xfrm flipH="1">
              <a:off x="1547664" y="4977172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1"/>
              <a:endCxn id="13" idx="3"/>
            </p:cNvCxnSpPr>
            <p:nvPr/>
          </p:nvCxnSpPr>
          <p:spPr>
            <a:xfrm flipH="1">
              <a:off x="5292080" y="4977172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1"/>
              <a:endCxn id="14" idx="3"/>
            </p:cNvCxnSpPr>
            <p:nvPr/>
          </p:nvCxnSpPr>
          <p:spPr>
            <a:xfrm flipH="1">
              <a:off x="3203848" y="4977172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1"/>
              <a:endCxn id="12" idx="3"/>
            </p:cNvCxnSpPr>
            <p:nvPr/>
          </p:nvCxnSpPr>
          <p:spPr>
            <a:xfrm flipH="1">
              <a:off x="6732240" y="4977172"/>
              <a:ext cx="720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PAPR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Presence of large number of independently modulates sub-carriers in an OFDM system the peak value of the system can be very high as compared to the average of the whole system.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This ratio of the peak to average power value is termed as Peak-to-Average Power Ratio.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/>
                          <m:t>P</m:t>
                        </m:r>
                        <m:r>
                          <m:rPr>
                            <m:nor/>
                          </m:rPr>
                          <a:rPr lang="en-US" sz="2400" baseline="-25000"/>
                          <m:t>avg</m:t>
                        </m:r>
                        <m:r>
                          <m:rPr>
                            <m:nor/>
                          </m:rPr>
                          <a:rPr lang="en-US" sz="2400"/>
                          <m:t> </m:t>
                        </m:r>
                      </m:den>
                    </m:f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963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CCDF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Complementary Cumulative Distributive Function is used to measure the efficiency of PAPR techniques.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CCDF of an OFDM system to measure the PAPR can be given as 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			CCDF =  Pr (PAPR&gt;PAPR</a:t>
            </a:r>
            <a:r>
              <a:rPr lang="en-IN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Where Pr is the probability and PAPR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the threshold value.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Partial Transmit Sequence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principle of PTS is to divide the input data block into several disjoint sub-blocks and transform these sub-blocks into PTS by inverse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ourier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ransform then minimum PAPR is selected.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input data is divided to reduce the autocorrelation between the subcarriers.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Partial Transmit Sequence(cont..)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Data block X is partitioned into M disjoint sub-blocks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X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I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consists of set of subcarriers of equal size N.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IFFT is applied to the sub-blocks to convert the frequency domain to time domain.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IFFT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en-IN" sz="2400" dirty="0"/>
              </a:p>
              <a:p>
                <a:pPr algn="just">
                  <a:lnSpc>
                    <a:spcPct val="150000"/>
                  </a:lnSpc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2" cstate="print"/>
                <a:stretch>
                  <a:fillRect l="-929" r="-1071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Partial Transmit Sequence(cont..)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partial transmit sequence (PTS) technique partitions an input data block of N symbols into V disjoint sub blocks as follows: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X=[X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,..........,X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where Xi are the sub blocks that are consecutively located and also are of equal size.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Partial transmit sequence(cont..)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Then each partitioned sub block is multiplied by a corresponding complex phase factor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400" i="1" baseline="30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400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i="1" baseline="30000" dirty="0" err="1" smtClean="0">
                <a:latin typeface="Times New Roman" pitchFamily="18" charset="0"/>
                <a:cs typeface="Times New Roman" pitchFamily="18" charset="0"/>
              </a:rPr>
              <a:t>jøv</a:t>
            </a:r>
            <a:r>
              <a:rPr lang="en-IN" sz="2400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, v =1,2,...,V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PTS technique suffers from the complexity of searching for the optimum set of phase vector, especially when the number of  sub block increases.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Search complexity can be reduced by adopting genetic algorithm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Partial Transmit Sequence(cont..)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each partitioned sub block is multiplied by a corresponding complex phase factor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IN" sz="2400" baseline="-25000">
                            <a:latin typeface="Cambria Math" panose="02040503050406030204" pitchFamily="18" charset="0"/>
                          </a:rPr>
                          <m:t>m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IN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</a:t>
                </a:r>
                <a:r>
                  <a:rPr lang="en-I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  <m:r>
                      <a:rPr lang="en-IN" sz="24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[ 0,2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main objective of PTS is to minimizing max |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(b)|.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7715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099" y="492368"/>
            <a:ext cx="8229600" cy="92526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PTS Block Diagra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1520" y="1484784"/>
            <a:ext cx="8712968" cy="5236691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57175" y="1622424"/>
            <a:ext cx="8707313" cy="4974928"/>
            <a:chOff x="405" y="2556"/>
            <a:chExt cx="10515" cy="5199"/>
          </a:xfrm>
        </p:grpSpPr>
        <p:grpSp>
          <p:nvGrpSpPr>
            <p:cNvPr id="4" name="Group 93"/>
            <p:cNvGrpSpPr>
              <a:grpSpLocks/>
            </p:cNvGrpSpPr>
            <p:nvPr/>
          </p:nvGrpSpPr>
          <p:grpSpPr bwMode="auto">
            <a:xfrm>
              <a:off x="405" y="2556"/>
              <a:ext cx="10515" cy="5199"/>
              <a:chOff x="405" y="2556"/>
              <a:chExt cx="10515" cy="5199"/>
            </a:xfrm>
          </p:grpSpPr>
          <p:sp>
            <p:nvSpPr>
              <p:cNvPr id="1118" name="Text Box 94"/>
              <p:cNvSpPr txBox="1">
                <a:spLocks noChangeArrowheads="1"/>
              </p:cNvSpPr>
              <p:nvPr/>
            </p:nvSpPr>
            <p:spPr bwMode="auto">
              <a:xfrm>
                <a:off x="1800" y="3870"/>
                <a:ext cx="210" cy="4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Arial" pitchFamily="34" charset="0"/>
                  </a:rPr>
                  <a:t>X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5" name="Group 95"/>
              <p:cNvGrpSpPr>
                <a:grpSpLocks/>
              </p:cNvGrpSpPr>
              <p:nvPr/>
            </p:nvGrpSpPr>
            <p:grpSpPr bwMode="auto">
              <a:xfrm>
                <a:off x="405" y="2556"/>
                <a:ext cx="10515" cy="5199"/>
                <a:chOff x="405" y="2556"/>
                <a:chExt cx="10515" cy="5199"/>
              </a:xfrm>
            </p:grpSpPr>
            <p:grpSp>
              <p:nvGrpSpPr>
                <p:cNvPr id="8" name="Group 96"/>
                <p:cNvGrpSpPr>
                  <a:grpSpLocks/>
                </p:cNvGrpSpPr>
                <p:nvPr/>
              </p:nvGrpSpPr>
              <p:grpSpPr bwMode="auto">
                <a:xfrm>
                  <a:off x="405" y="2640"/>
                  <a:ext cx="8850" cy="5115"/>
                  <a:chOff x="405" y="2640"/>
                  <a:chExt cx="8850" cy="5115"/>
                </a:xfrm>
              </p:grpSpPr>
              <p:sp>
                <p:nvSpPr>
                  <p:cNvPr id="1121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405" y="3870"/>
                    <a:ext cx="1305" cy="11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2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175" y="2640"/>
                    <a:ext cx="1290" cy="38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2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5565" y="7050"/>
                    <a:ext cx="3690" cy="70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cxnSp>
                <p:nvCxnSpPr>
                  <p:cNvPr id="1124" name="AutoShape 10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710" y="4380"/>
                    <a:ext cx="465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grpSp>
                <p:nvGrpSpPr>
                  <p:cNvPr id="9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645" y="3249"/>
                    <a:ext cx="2730" cy="2415"/>
                    <a:chOff x="645" y="3249"/>
                    <a:chExt cx="2730" cy="2415"/>
                  </a:xfrm>
                </p:grpSpPr>
                <p:sp>
                  <p:nvSpPr>
                    <p:cNvPr id="1126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5" y="4110"/>
                      <a:ext cx="840" cy="7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Input data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127" name="Text Box 1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10" y="3249"/>
                      <a:ext cx="1065" cy="24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utami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Serial to Parallel converter</a:t>
                      </a:r>
                      <a:endParaRPr kumimoji="0" 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0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3465" y="2640"/>
                    <a:ext cx="1815" cy="3990"/>
                    <a:chOff x="3465" y="2640"/>
                    <a:chExt cx="1815" cy="3990"/>
                  </a:xfrm>
                </p:grpSpPr>
                <p:sp>
                  <p:nvSpPr>
                    <p:cNvPr id="1129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5" y="2640"/>
                      <a:ext cx="1185" cy="8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30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5" y="5664"/>
                      <a:ext cx="1185" cy="96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31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5" y="3765"/>
                      <a:ext cx="1185" cy="9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cxnSp>
                  <p:nvCxnSpPr>
                    <p:cNvPr id="1132" name="AutoShape 10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65" y="3060"/>
                      <a:ext cx="63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133" name="AutoShape 10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65" y="4185"/>
                      <a:ext cx="63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134" name="AutoShape 11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65" y="6060"/>
                      <a:ext cx="63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135" name="Text Box 1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85" y="2745"/>
                      <a:ext cx="1020" cy="6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N point IFFT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136" name="Text Box 1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85" y="3870"/>
                      <a:ext cx="1020" cy="7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N point IFFT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137" name="Text Box 1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85" y="5745"/>
                      <a:ext cx="1020" cy="7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N point IFFT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1" name="Group 114"/>
                <p:cNvGrpSpPr>
                  <a:grpSpLocks/>
                </p:cNvGrpSpPr>
                <p:nvPr/>
              </p:nvGrpSpPr>
              <p:grpSpPr bwMode="auto">
                <a:xfrm>
                  <a:off x="3525" y="2556"/>
                  <a:ext cx="525" cy="3354"/>
                  <a:chOff x="3525" y="2556"/>
                  <a:chExt cx="525" cy="3354"/>
                </a:xfrm>
              </p:grpSpPr>
              <p:sp>
                <p:nvSpPr>
                  <p:cNvPr id="1139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5" y="2556"/>
                    <a:ext cx="525" cy="4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" pitchFamily="34" charset="0"/>
                        <a:cs typeface="Arial" pitchFamily="34" charset="0"/>
                      </a:rPr>
                      <a:t>X</a:t>
                    </a:r>
                    <a:r>
                      <a:rPr kumimoji="0" lang="en-IN" sz="1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pitchFamily="34" charset="0"/>
                        <a:cs typeface="Arial" pitchFamily="34" charset="0"/>
                      </a:rPr>
                      <a:t>1</a:t>
                    </a:r>
                    <a:endPara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40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5" y="5460"/>
                    <a:ext cx="525" cy="45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" pitchFamily="34" charset="0"/>
                        <a:cs typeface="Arial" pitchFamily="34" charset="0"/>
                      </a:rPr>
                      <a:t>X</a:t>
                    </a:r>
                    <a:r>
                      <a:rPr kumimoji="0" lang="en-IN" sz="1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pitchFamily="34" charset="0"/>
                        <a:cs typeface="Arial" pitchFamily="34" charset="0"/>
                      </a:rPr>
                      <a:t>V</a:t>
                    </a:r>
                    <a:endPara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41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5" y="3690"/>
                    <a:ext cx="525" cy="4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" pitchFamily="34" charset="0"/>
                        <a:cs typeface="Arial" pitchFamily="34" charset="0"/>
                      </a:rPr>
                      <a:t>X</a:t>
                    </a:r>
                    <a:r>
                      <a:rPr kumimoji="0" lang="en-IN" sz="1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pitchFamily="34" charset="0"/>
                        <a:cs typeface="Arial" pitchFamily="34" charset="0"/>
                      </a:rPr>
                      <a:t>2</a:t>
                    </a:r>
                    <a:endPara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2" name="Group 118"/>
                <p:cNvGrpSpPr>
                  <a:grpSpLocks/>
                </p:cNvGrpSpPr>
                <p:nvPr/>
              </p:nvGrpSpPr>
              <p:grpSpPr bwMode="auto">
                <a:xfrm>
                  <a:off x="5280" y="2640"/>
                  <a:ext cx="5640" cy="4980"/>
                  <a:chOff x="5280" y="2640"/>
                  <a:chExt cx="5640" cy="4980"/>
                </a:xfrm>
              </p:grpSpPr>
              <p:sp>
                <p:nvSpPr>
                  <p:cNvPr id="1143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6765" y="2820"/>
                    <a:ext cx="450" cy="435"/>
                  </a:xfrm>
                  <a:prstGeom prst="flowChartSummingJunction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44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8348" y="5814"/>
                    <a:ext cx="450" cy="435"/>
                  </a:xfrm>
                  <a:prstGeom prst="flowChartSummingJunction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45" name="AutoShape 121"/>
                  <p:cNvSpPr>
                    <a:spLocks noChangeArrowheads="1"/>
                  </p:cNvSpPr>
                  <p:nvPr/>
                </p:nvSpPr>
                <p:spPr bwMode="auto">
                  <a:xfrm>
                    <a:off x="7320" y="3945"/>
                    <a:ext cx="450" cy="435"/>
                  </a:xfrm>
                  <a:prstGeom prst="flowChartSummingJunction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cxnSp>
                <p:nvCxnSpPr>
                  <p:cNvPr id="1146" name="AutoShape 1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215" y="3060"/>
                    <a:ext cx="211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147" name="AutoShape 1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770" y="4185"/>
                    <a:ext cx="156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148" name="AutoShape 1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798" y="5985"/>
                    <a:ext cx="532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149" name="AutoShape 1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80" y="3060"/>
                    <a:ext cx="148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150" name="AutoShape 1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80" y="4185"/>
                    <a:ext cx="204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151" name="AutoShape 1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80" y="6060"/>
                    <a:ext cx="3068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152" name="AutoShape 1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700" y="3060"/>
                    <a:ext cx="90" cy="39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153" name="AutoShape 1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240" y="4185"/>
                    <a:ext cx="90" cy="286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154" name="AutoShape 1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855" y="6060"/>
                    <a:ext cx="0" cy="9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155" name="AutoShape 131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005" y="3255"/>
                    <a:ext cx="60" cy="379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156" name="AutoShape 132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575" y="4380"/>
                    <a:ext cx="75" cy="267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157" name="AutoShape 133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565" y="6249"/>
                    <a:ext cx="15" cy="80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158" name="AutoShape 13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290" y="4545"/>
                    <a:ext cx="63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grpSp>
                <p:nvGrpSpPr>
                  <p:cNvPr id="13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5955" y="2640"/>
                    <a:ext cx="4335" cy="4980"/>
                    <a:chOff x="5955" y="2640"/>
                    <a:chExt cx="4335" cy="4980"/>
                  </a:xfrm>
                </p:grpSpPr>
                <p:sp>
                  <p:nvSpPr>
                    <p:cNvPr id="1160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30" y="2640"/>
                      <a:ext cx="960" cy="38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61" name="Text Box 1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55" y="7200"/>
                      <a:ext cx="2940" cy="4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700" dirty="0" smtClean="0">
                          <a:latin typeface="Calibri" pitchFamily="34" charset="0"/>
                          <a:cs typeface="Arial" pitchFamily="34" charset="0"/>
                        </a:rPr>
                        <a:t>Genetic Algorithm Phase optimization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162" name="Text Box 1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5" y="4275"/>
                      <a:ext cx="690" cy="5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" pitchFamily="34" charset="0"/>
                          <a:cs typeface="Calibri" pitchFamily="34" charset="0"/>
                        </a:rPr>
                        <a:t>Σ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1163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395" y="3961"/>
                    <a:ext cx="525" cy="4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I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" pitchFamily="34" charset="0"/>
                        <a:cs typeface="Arial" pitchFamily="34" charset="0"/>
                      </a:rPr>
                      <a:t>x</a:t>
                    </a:r>
                    <a:endPara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4" name="Group 140"/>
            <p:cNvGrpSpPr>
              <a:grpSpLocks/>
            </p:cNvGrpSpPr>
            <p:nvPr/>
          </p:nvGrpSpPr>
          <p:grpSpPr bwMode="auto">
            <a:xfrm>
              <a:off x="6330" y="3249"/>
              <a:ext cx="2115" cy="3381"/>
              <a:chOff x="6330" y="3249"/>
              <a:chExt cx="2115" cy="3381"/>
            </a:xfrm>
          </p:grpSpPr>
          <p:sp>
            <p:nvSpPr>
              <p:cNvPr id="1165" name="Text Box 141"/>
              <p:cNvSpPr txBox="1">
                <a:spLocks noChangeArrowheads="1"/>
              </p:cNvSpPr>
              <p:nvPr/>
            </p:nvSpPr>
            <p:spPr bwMode="auto">
              <a:xfrm>
                <a:off x="6330" y="3249"/>
                <a:ext cx="525" cy="5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Arial" pitchFamily="34" charset="0"/>
                  </a:rPr>
                  <a:t>b</a:t>
                </a:r>
                <a:r>
                  <a:rPr kumimoji="0" lang="en-IN" sz="1400" b="1" i="0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1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6" name="Text Box 142"/>
              <p:cNvSpPr txBox="1">
                <a:spLocks noChangeArrowheads="1"/>
              </p:cNvSpPr>
              <p:nvPr/>
            </p:nvSpPr>
            <p:spPr bwMode="auto">
              <a:xfrm>
                <a:off x="7050" y="4506"/>
                <a:ext cx="525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Arial" pitchFamily="34" charset="0"/>
                  </a:rPr>
                  <a:t>b</a:t>
                </a:r>
                <a:r>
                  <a:rPr kumimoji="0" lang="en-IN" sz="1400" b="1" i="0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2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7" name="Text Box 143"/>
              <p:cNvSpPr txBox="1">
                <a:spLocks noChangeArrowheads="1"/>
              </p:cNvSpPr>
              <p:nvPr/>
            </p:nvSpPr>
            <p:spPr bwMode="auto">
              <a:xfrm>
                <a:off x="7920" y="6210"/>
                <a:ext cx="525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Arial" pitchFamily="34" charset="0"/>
                  </a:rPr>
                  <a:t>b</a:t>
                </a:r>
                <a:r>
                  <a:rPr kumimoji="0" lang="en-IN" sz="1400" b="1" i="0" u="none" strike="noStrike" cap="none" normalizeH="0" baseline="30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Arial" pitchFamily="34" charset="0"/>
                  </a:rPr>
                  <a:t>v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8788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Orthogonality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OFDM Block Diagram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PAPR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Partial transmit sequence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Genetic algorithm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chart  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Simulation results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Genetic Algorithm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Genetic algorithms are adaptive heuristic search algorithm based on the evolutionary ideas of natural selection and genetics.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used to solve optimization problems.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Genetic Algorithm(cont..)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Five phases are considered in a genetic algorithm.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	1) Initial population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2) Fitness function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3) Selection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4) Crossover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5) Mutation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yes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stop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3352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 a set of random variables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057400"/>
            <a:ext cx="3352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Calculate the fitness value for each function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743200"/>
            <a:ext cx="3352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crossover operation to a pre specified percent of selected population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657600"/>
            <a:ext cx="3352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mutation operation to a pre specified parent of selected population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4648200"/>
            <a:ext cx="2895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selection operation to the population together with newly generated individuals to build generated individuals to build the next generations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1676400" y="4495800"/>
            <a:ext cx="1600200" cy="12954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stopping condition satisfied?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2438400" y="1828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2438400" y="2514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8" idx="0"/>
          </p:cNvCxnSpPr>
          <p:nvPr/>
        </p:nvCxnSpPr>
        <p:spPr>
          <a:xfrm>
            <a:off x="2438400" y="3352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0" idx="0"/>
          </p:cNvCxnSpPr>
          <p:nvPr/>
        </p:nvCxnSpPr>
        <p:spPr>
          <a:xfrm>
            <a:off x="2438400" y="4191000"/>
            <a:ext cx="381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0"/>
          </p:cNvCxnSpPr>
          <p:nvPr/>
        </p:nvCxnSpPr>
        <p:spPr>
          <a:xfrm flipV="1">
            <a:off x="6705600" y="22860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3"/>
          </p:cNvCxnSpPr>
          <p:nvPr/>
        </p:nvCxnSpPr>
        <p:spPr>
          <a:xfrm flipH="1">
            <a:off x="4114800" y="2286000"/>
            <a:ext cx="259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</p:cNvCxnSpPr>
          <p:nvPr/>
        </p:nvCxnSpPr>
        <p:spPr>
          <a:xfrm>
            <a:off x="2476500" y="57912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flipV="1">
            <a:off x="2514600" y="4953000"/>
            <a:ext cx="2743200" cy="1028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Bit Error Rate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sz="3400" dirty="0" smtClean="0">
                    <a:latin typeface="Times New Roman" pitchFamily="18" charset="0"/>
                    <a:cs typeface="Times New Roman" pitchFamily="18" charset="0"/>
                  </a:rPr>
                  <a:t>BER is the number of bit errors per unit time.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IN" sz="3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 </a:t>
                </a:r>
                <a:r>
                  <a:rPr lang="en-I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𝑒𝑟𝑟𝑜𝑟𝑠</m:t>
                        </m:r>
                      </m:num>
                      <m:den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𝑡𝑟𝑎𝑛𝑠𝑓𝑒𝑟𝑟𝑒𝑑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𝑏𝑖𝑡𝑠</m:t>
                        </m:r>
                      </m:den>
                    </m:f>
                  </m:oMath>
                </a14:m>
                <a:endParaRPr lang="en-IN" sz="3400" dirty="0" smtClean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IN" sz="3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 </a:t>
                </a:r>
                <a:r>
                  <a:rPr lang="en-I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3400" i="1">
                        <a:latin typeface="Cambria Math" panose="02040503050406030204" pitchFamily="18" charset="0"/>
                      </a:rPr>
                      <m:t>𝑒𝑟𝑓𝑐</m:t>
                    </m:r>
                    <m:rad>
                      <m:radPr>
                        <m:degHide m:val="on"/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400" i="1">
                                <a:latin typeface="Cambria Math" panose="02040503050406030204" pitchFamily="18" charset="0"/>
                              </a:rPr>
                              <m:t>𝐸𝑏</m:t>
                            </m:r>
                          </m:num>
                          <m:den>
                            <m:r>
                              <a:rPr lang="en-IN" sz="3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3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rad>
                  </m:oMath>
                </a14:m>
                <a:endParaRPr lang="en-IN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buNone/>
                </a:pPr>
                <a:endParaRPr lang="en-US" sz="3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sz="3400" dirty="0" smtClean="0">
                    <a:latin typeface="Times New Roman" pitchFamily="18" charset="0"/>
                    <a:cs typeface="Times New Roman" pitchFamily="18" charset="0"/>
                  </a:rPr>
                  <a:t>Bit error rate shows the error rate in the signal.</a:t>
                </a:r>
              </a:p>
              <a:p>
                <a:pPr algn="just"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sz="3400" dirty="0" smtClean="0">
                    <a:latin typeface="Times New Roman" pitchFamily="18" charset="0"/>
                    <a:cs typeface="Times New Roman" pitchFamily="18" charset="0"/>
                  </a:rPr>
                  <a:t>Signal to noise ratio shows the quality of signal.</a:t>
                </a:r>
              </a:p>
              <a:p>
                <a:pPr algn="just"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sz="3400" dirty="0" smtClean="0">
                    <a:latin typeface="Times New Roman" pitchFamily="18" charset="0"/>
                    <a:cs typeface="Times New Roman" pitchFamily="18" charset="0"/>
                  </a:rPr>
                  <a:t>Bit error rate is inversely proportional to signal to noise ratio.</a:t>
                </a:r>
              </a:p>
              <a:p>
                <a:pPr algn="just"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sz="3400" dirty="0" smtClean="0">
                    <a:latin typeface="Times New Roman" pitchFamily="18" charset="0"/>
                    <a:cs typeface="Times New Roman" pitchFamily="18" charset="0"/>
                  </a:rPr>
                  <a:t>In OFDM, bit error rate decreases as the signal to noise ratio increases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70000"/>
                  </a:lnSpc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 cstate="print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81188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H. Han and J. H. Lee, “An overview of peak-to-average power ration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reduction techniques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multicarrier transmission,” IEEE Wireless Communication, Vol. 12, pp. 56-65, April 2005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deals with the different PAPR reduction techniques proposed and the merits and demerits involved in every technique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Survey(cont..)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Hsinying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Liang, Yan-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Chen, Yung-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Huang,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Chia-Hsin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Cheng, “A modified Genetic Algorithm PTS Technique for PAPR reduction in OFDM systems,” Proceedings of the 15th Asia-Pacific Conference on Communications (APCC), pp. 182-185, Oct. 2009.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It deals with peak to average power ratio(PAPR) reduction method for orthogonal frequency division multiplexing(OFDM) system by combining the Genetic algorithm and Partial Transmit Sequence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36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SIMULATION RESULTS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OFDM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LENOVO\Pictures\galleryAlbum\Screenshots\Screenshot (8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1905001"/>
            <a:ext cx="71628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Iterations in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G:\OFDM\Screenshot (8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001000" cy="421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Error Rate Vs Signal to Noise Ratio</a:t>
            </a:r>
          </a:p>
        </p:txBody>
      </p:sp>
      <p:pic>
        <p:nvPicPr>
          <p:cNvPr id="6146" name="Picture 2" descr="G:\OFDM\Screenshot (78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69807"/>
            <a:ext cx="7620000" cy="41867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PAPR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OFDM\Screenshot (8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0010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OFDM is becoming the chosen modulation technique for wireless communication.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Peak-to-Average Power Ratio(PAPR) is one of the most serious problems in OFDM Systems.</a:t>
            </a:r>
          </a:p>
          <a:p>
            <a:pPr algn="just"/>
            <a:endParaRPr lang="en-IN" sz="24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Reduction in PAPR reduces bandwidth and provides high data transmission.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PAPR increases the complexity of Power Amplifier.</a:t>
            </a:r>
          </a:p>
          <a:p>
            <a:pPr>
              <a:lnSpc>
                <a:spcPct val="16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PAPR Reduction</a:t>
            </a:r>
          </a:p>
        </p:txBody>
      </p:sp>
      <p:pic>
        <p:nvPicPr>
          <p:cNvPr id="3075" name="Picture 3" descr="G:\OFDM\Screenshot (79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64703"/>
            <a:ext cx="8001000" cy="36454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828800"/>
            <a:ext cx="8763000" cy="175260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PAPR reduction is Partial Transmit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PAPR reduction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Genetic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(GA).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3293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esktop\HART\images (1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4770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 reduce peak to average power ratio in OFDM systems using genetic algorithm.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 improve the Bit Error </a:t>
            </a:r>
            <a:r>
              <a:rPr lang="en-IN" sz="24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ate (BER)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OFDM is a spectrally efficient multicarrier modulation technique for high speed data transmission over multipath fading channels.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Major drawback in OFDM is high peak-to-average-power ratio(PAPR) of the transmitted signals.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Various techniques are used to reduce the PAPR out of which Partial Transmit Sequence (PTS) technique is preferred.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Carriers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Image result for guard band insertio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4953000" cy="2286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723900" y="1417638"/>
                <a:ext cx="7696200" cy="1721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OFDM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the sub carriers are densely packed and should maintain orthogonality.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Sub-carrier spacing 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𝑁𝑇</m:t>
                        </m:r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1417638"/>
                <a:ext cx="7696200" cy="1721882"/>
              </a:xfrm>
              <a:prstGeom prst="rect">
                <a:avLst/>
              </a:prstGeom>
              <a:blipFill>
                <a:blip r:embed="rId3" cstate="print"/>
                <a:stretch>
                  <a:fillRect l="-1109" t="-2837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2055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Sub Blocks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input data can be divided into sub-blocks using three methods: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Adjacent Partition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Interleaved Partition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Pseudo Random Partition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three methods pseudo random partition gives the best      performance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OFDM Symbol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symbols can be concatenated to create the final OFDM burst signal.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287" y="2861111"/>
            <a:ext cx="7591425" cy="32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923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main concept of OFDM is orthogonality of sub carriers.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Orthogonality means peak of one carrier occurs at the null point of another carrier.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Orthogonality condition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8100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858</Words>
  <Application>Microsoft Office PowerPoint</Application>
  <PresentationFormat>On-screen Show (4:3)</PresentationFormat>
  <Paragraphs>155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Genetic Algorithm In Partial Transmit Sequence To Reduce Peak To Average Power Ratio In Orthogonal Frequency Division Multiplexing</vt:lpstr>
      <vt:lpstr>Contents</vt:lpstr>
      <vt:lpstr>Motivation</vt:lpstr>
      <vt:lpstr>Objective</vt:lpstr>
      <vt:lpstr>Introduction</vt:lpstr>
      <vt:lpstr>Sub Carriers</vt:lpstr>
      <vt:lpstr>Sub Blocks</vt:lpstr>
      <vt:lpstr>OFDM Symbol</vt:lpstr>
      <vt:lpstr>Orthogonality</vt:lpstr>
      <vt:lpstr>Inverse Fast Fourier Transform</vt:lpstr>
      <vt:lpstr>OFDM Block Diagram</vt:lpstr>
      <vt:lpstr>PAPR</vt:lpstr>
      <vt:lpstr>CCDF</vt:lpstr>
      <vt:lpstr>Partial Transmit Sequence</vt:lpstr>
      <vt:lpstr>Partial Transmit Sequence(cont..)</vt:lpstr>
      <vt:lpstr>Partial Transmit Sequence(cont..)</vt:lpstr>
      <vt:lpstr>Partial transmit sequence(cont..)</vt:lpstr>
      <vt:lpstr>Partial Transmit Sequence(cont..)</vt:lpstr>
      <vt:lpstr>PTS Block Diagram</vt:lpstr>
      <vt:lpstr>Genetic Algorithm</vt:lpstr>
      <vt:lpstr>Genetic Algorithm(cont..)</vt:lpstr>
      <vt:lpstr>Flow Chart</vt:lpstr>
      <vt:lpstr>Bit Error Rate</vt:lpstr>
      <vt:lpstr> Literature Survey </vt:lpstr>
      <vt:lpstr>Literature Survey(cont..)</vt:lpstr>
      <vt:lpstr>     SIMULATION RESULTS  OFDM Simulation</vt:lpstr>
      <vt:lpstr>Number of Iterations in Genetic Algorithm</vt:lpstr>
      <vt:lpstr>Bit Error Rate Vs Signal to Noise Ratio</vt:lpstr>
      <vt:lpstr>Comparison of PAPR</vt:lpstr>
      <vt:lpstr>PAPR Reduction</vt:lpstr>
      <vt:lpstr>Conclusion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GENITIC ALGORITHM IN PARTIAL TRANSMIT SEQUENCE TO IMPROVE OFDM</dc:title>
  <dc:creator>SRI HARIKA</dc:creator>
  <cp:lastModifiedBy>LENOVO</cp:lastModifiedBy>
  <cp:revision>94</cp:revision>
  <cp:lastPrinted>2019-03-05T08:56:15Z</cp:lastPrinted>
  <dcterms:created xsi:type="dcterms:W3CDTF">2006-08-16T00:00:00Z</dcterms:created>
  <dcterms:modified xsi:type="dcterms:W3CDTF">2019-03-27T11:17:05Z</dcterms:modified>
</cp:coreProperties>
</file>