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4" r:id="rId1"/>
  </p:sldMasterIdLst>
  <p:notesMasterIdLst>
    <p:notesMasterId r:id="rId22"/>
  </p:notesMasterIdLst>
  <p:sldIdLst>
    <p:sldId id="258" r:id="rId2"/>
    <p:sldId id="261" r:id="rId3"/>
    <p:sldId id="259" r:id="rId4"/>
    <p:sldId id="262" r:id="rId5"/>
    <p:sldId id="257" r:id="rId6"/>
    <p:sldId id="284" r:id="rId7"/>
    <p:sldId id="285" r:id="rId8"/>
    <p:sldId id="267" r:id="rId9"/>
    <p:sldId id="281" r:id="rId10"/>
    <p:sldId id="282" r:id="rId11"/>
    <p:sldId id="286" r:id="rId12"/>
    <p:sldId id="287" r:id="rId13"/>
    <p:sldId id="288" r:id="rId14"/>
    <p:sldId id="289" r:id="rId15"/>
    <p:sldId id="290" r:id="rId16"/>
    <p:sldId id="291" r:id="rId17"/>
    <p:sldId id="292" r:id="rId18"/>
    <p:sldId id="294" r:id="rId19"/>
    <p:sldId id="293"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4660"/>
  </p:normalViewPr>
  <p:slideViewPr>
    <p:cSldViewPr>
      <p:cViewPr varScale="1">
        <p:scale>
          <a:sx n="72" d="100"/>
          <a:sy n="72" d="100"/>
        </p:scale>
        <p:origin x="129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A0D899-4EAA-445D-A42F-1D4709462290}" type="datetimeFigureOut">
              <a:rPr lang="en-US" smtClean="0"/>
              <a:pPr/>
              <a:t>12/21/2017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7169F3-0709-4795-9B51-0045479BD93E}" type="slidenum">
              <a:rPr lang="en-US" smtClean="0"/>
              <a:pPr/>
              <a:t>‹#›</a:t>
            </a:fld>
            <a:endParaRPr lang="en-US"/>
          </a:p>
        </p:txBody>
      </p:sp>
    </p:spTree>
    <p:extLst>
      <p:ext uri="{BB962C8B-B14F-4D97-AF65-F5344CB8AC3E}">
        <p14:creationId xmlns:p14="http://schemas.microsoft.com/office/powerpoint/2010/main" val="245235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7169F3-0709-4795-9B51-0045479BD93E}" type="slidenum">
              <a:rPr lang="en-US" smtClean="0"/>
              <a:pPr/>
              <a:t>10</a:t>
            </a:fld>
            <a:endParaRPr lang="en-US"/>
          </a:p>
        </p:txBody>
      </p:sp>
    </p:spTree>
    <p:extLst>
      <p:ext uri="{BB962C8B-B14F-4D97-AF65-F5344CB8AC3E}">
        <p14:creationId xmlns:p14="http://schemas.microsoft.com/office/powerpoint/2010/main" val="3383772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7169F3-0709-4795-9B51-0045479BD93E}" type="slidenum">
              <a:rPr lang="en-US" smtClean="0"/>
              <a:pPr/>
              <a:t>19</a:t>
            </a:fld>
            <a:endParaRPr lang="en-US"/>
          </a:p>
        </p:txBody>
      </p:sp>
    </p:spTree>
    <p:extLst>
      <p:ext uri="{BB962C8B-B14F-4D97-AF65-F5344CB8AC3E}">
        <p14:creationId xmlns:p14="http://schemas.microsoft.com/office/powerpoint/2010/main" val="361351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7169F3-0709-4795-9B51-0045479BD93E}" type="slidenum">
              <a:rPr lang="en-US" smtClean="0"/>
              <a:pPr/>
              <a:t>11</a:t>
            </a:fld>
            <a:endParaRPr lang="en-US"/>
          </a:p>
        </p:txBody>
      </p:sp>
    </p:spTree>
    <p:extLst>
      <p:ext uri="{BB962C8B-B14F-4D97-AF65-F5344CB8AC3E}">
        <p14:creationId xmlns:p14="http://schemas.microsoft.com/office/powerpoint/2010/main" val="272955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7169F3-0709-4795-9B51-0045479BD93E}" type="slidenum">
              <a:rPr lang="en-US" smtClean="0"/>
              <a:pPr/>
              <a:t>12</a:t>
            </a:fld>
            <a:endParaRPr lang="en-US"/>
          </a:p>
        </p:txBody>
      </p:sp>
    </p:spTree>
    <p:extLst>
      <p:ext uri="{BB962C8B-B14F-4D97-AF65-F5344CB8AC3E}">
        <p14:creationId xmlns:p14="http://schemas.microsoft.com/office/powerpoint/2010/main" val="122743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7169F3-0709-4795-9B51-0045479BD93E}" type="slidenum">
              <a:rPr lang="en-US" smtClean="0"/>
              <a:pPr/>
              <a:t>13</a:t>
            </a:fld>
            <a:endParaRPr lang="en-US"/>
          </a:p>
        </p:txBody>
      </p:sp>
    </p:spTree>
    <p:extLst>
      <p:ext uri="{BB962C8B-B14F-4D97-AF65-F5344CB8AC3E}">
        <p14:creationId xmlns:p14="http://schemas.microsoft.com/office/powerpoint/2010/main" val="352918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7169F3-0709-4795-9B51-0045479BD93E}" type="slidenum">
              <a:rPr lang="en-US" smtClean="0"/>
              <a:pPr/>
              <a:t>14</a:t>
            </a:fld>
            <a:endParaRPr lang="en-US"/>
          </a:p>
        </p:txBody>
      </p:sp>
    </p:spTree>
    <p:extLst>
      <p:ext uri="{BB962C8B-B14F-4D97-AF65-F5344CB8AC3E}">
        <p14:creationId xmlns:p14="http://schemas.microsoft.com/office/powerpoint/2010/main" val="38883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7169F3-0709-4795-9B51-0045479BD93E}" type="slidenum">
              <a:rPr lang="en-US" smtClean="0"/>
              <a:pPr/>
              <a:t>15</a:t>
            </a:fld>
            <a:endParaRPr lang="en-US"/>
          </a:p>
        </p:txBody>
      </p:sp>
    </p:spTree>
    <p:extLst>
      <p:ext uri="{BB962C8B-B14F-4D97-AF65-F5344CB8AC3E}">
        <p14:creationId xmlns:p14="http://schemas.microsoft.com/office/powerpoint/2010/main" val="287653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7169F3-0709-4795-9B51-0045479BD93E}" type="slidenum">
              <a:rPr lang="en-US" smtClean="0"/>
              <a:pPr/>
              <a:t>16</a:t>
            </a:fld>
            <a:endParaRPr lang="en-US"/>
          </a:p>
        </p:txBody>
      </p:sp>
    </p:spTree>
    <p:extLst>
      <p:ext uri="{BB962C8B-B14F-4D97-AF65-F5344CB8AC3E}">
        <p14:creationId xmlns:p14="http://schemas.microsoft.com/office/powerpoint/2010/main" val="3303062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7169F3-0709-4795-9B51-0045479BD93E}" type="slidenum">
              <a:rPr lang="en-US" smtClean="0"/>
              <a:pPr/>
              <a:t>17</a:t>
            </a:fld>
            <a:endParaRPr lang="en-US"/>
          </a:p>
        </p:txBody>
      </p:sp>
    </p:spTree>
    <p:extLst>
      <p:ext uri="{BB962C8B-B14F-4D97-AF65-F5344CB8AC3E}">
        <p14:creationId xmlns:p14="http://schemas.microsoft.com/office/powerpoint/2010/main" val="122898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7169F3-0709-4795-9B51-0045479BD93E}" type="slidenum">
              <a:rPr lang="en-US" smtClean="0"/>
              <a:pPr/>
              <a:t>18</a:t>
            </a:fld>
            <a:endParaRPr lang="en-US"/>
          </a:p>
        </p:txBody>
      </p:sp>
    </p:spTree>
    <p:extLst>
      <p:ext uri="{BB962C8B-B14F-4D97-AF65-F5344CB8AC3E}">
        <p14:creationId xmlns:p14="http://schemas.microsoft.com/office/powerpoint/2010/main" val="108158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DD31DF-96DB-4A99-A633-913DD216B39F}"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CBDA3-A524-4681-BB03-4309FD0165C9}" type="slidenum">
              <a:rPr lang="en-US" smtClean="0"/>
              <a:pPr/>
              <a:t>‹#›</a:t>
            </a:fld>
            <a:endParaRPr lang="en-US"/>
          </a:p>
        </p:txBody>
      </p:sp>
    </p:spTree>
    <p:extLst>
      <p:ext uri="{BB962C8B-B14F-4D97-AF65-F5344CB8AC3E}">
        <p14:creationId xmlns:p14="http://schemas.microsoft.com/office/powerpoint/2010/main" val="4585403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FA27A-5F2F-4BF9-9392-465490544463}"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CA9A9-98C6-4DC7-B5B2-C3F2AF2212A7}" type="slidenum">
              <a:rPr lang="en-US" smtClean="0"/>
              <a:pPr/>
              <a:t>‹#›</a:t>
            </a:fld>
            <a:endParaRPr lang="en-US"/>
          </a:p>
        </p:txBody>
      </p:sp>
    </p:spTree>
    <p:extLst>
      <p:ext uri="{BB962C8B-B14F-4D97-AF65-F5344CB8AC3E}">
        <p14:creationId xmlns:p14="http://schemas.microsoft.com/office/powerpoint/2010/main" val="3989683848"/>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FA27A-5F2F-4BF9-9392-465490544463}"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CA9A9-98C6-4DC7-B5B2-C3F2AF2212A7}" type="slidenum">
              <a:rPr lang="en-US" smtClean="0"/>
              <a:pPr/>
              <a:t>‹#›</a:t>
            </a:fld>
            <a:endParaRPr lang="en-US"/>
          </a:p>
        </p:txBody>
      </p:sp>
    </p:spTree>
    <p:extLst>
      <p:ext uri="{BB962C8B-B14F-4D97-AF65-F5344CB8AC3E}">
        <p14:creationId xmlns:p14="http://schemas.microsoft.com/office/powerpoint/2010/main" val="996175717"/>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FA27A-5F2F-4BF9-9392-465490544463}"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CA9A9-98C6-4DC7-B5B2-C3F2AF2212A7}" type="slidenum">
              <a:rPr lang="en-US" smtClean="0"/>
              <a:pPr/>
              <a:t>‹#›</a:t>
            </a:fld>
            <a:endParaRPr lang="en-US"/>
          </a:p>
        </p:txBody>
      </p:sp>
    </p:spTree>
    <p:extLst>
      <p:ext uri="{BB962C8B-B14F-4D97-AF65-F5344CB8AC3E}">
        <p14:creationId xmlns:p14="http://schemas.microsoft.com/office/powerpoint/2010/main" val="3651148721"/>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FA27A-5F2F-4BF9-9392-465490544463}"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CA9A9-98C6-4DC7-B5B2-C3F2AF2212A7}" type="slidenum">
              <a:rPr lang="en-US" smtClean="0"/>
              <a:pPr/>
              <a:t>‹#›</a:t>
            </a:fld>
            <a:endParaRPr lang="en-US"/>
          </a:p>
        </p:txBody>
      </p:sp>
    </p:spTree>
    <p:extLst>
      <p:ext uri="{BB962C8B-B14F-4D97-AF65-F5344CB8AC3E}">
        <p14:creationId xmlns:p14="http://schemas.microsoft.com/office/powerpoint/2010/main" val="172621948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9FA27A-5F2F-4BF9-9392-465490544463}" type="datetimeFigureOut">
              <a:rPr lang="en-US" smtClean="0"/>
              <a:pPr/>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CA9A9-98C6-4DC7-B5B2-C3F2AF2212A7}" type="slidenum">
              <a:rPr lang="en-US" smtClean="0"/>
              <a:pPr/>
              <a:t>‹#›</a:t>
            </a:fld>
            <a:endParaRPr lang="en-US"/>
          </a:p>
        </p:txBody>
      </p:sp>
    </p:spTree>
    <p:extLst>
      <p:ext uri="{BB962C8B-B14F-4D97-AF65-F5344CB8AC3E}">
        <p14:creationId xmlns:p14="http://schemas.microsoft.com/office/powerpoint/2010/main" val="1399123816"/>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9FA27A-5F2F-4BF9-9392-465490544463}" type="datetimeFigureOut">
              <a:rPr lang="en-US" smtClean="0"/>
              <a:pPr/>
              <a:t>12/21/2017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FCA9A9-98C6-4DC7-B5B2-C3F2AF2212A7}" type="slidenum">
              <a:rPr lang="en-US" smtClean="0"/>
              <a:pPr/>
              <a:t>‹#›</a:t>
            </a:fld>
            <a:endParaRPr lang="en-US"/>
          </a:p>
        </p:txBody>
      </p:sp>
    </p:spTree>
    <p:extLst>
      <p:ext uri="{BB962C8B-B14F-4D97-AF65-F5344CB8AC3E}">
        <p14:creationId xmlns:p14="http://schemas.microsoft.com/office/powerpoint/2010/main" val="2553893936"/>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9FA27A-5F2F-4BF9-9392-465490544463}" type="datetimeFigureOut">
              <a:rPr lang="en-US" smtClean="0"/>
              <a:pPr/>
              <a:t>12/21/2017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FCA9A9-98C6-4DC7-B5B2-C3F2AF2212A7}" type="slidenum">
              <a:rPr lang="en-US" smtClean="0"/>
              <a:pPr/>
              <a:t>‹#›</a:t>
            </a:fld>
            <a:endParaRPr lang="en-US"/>
          </a:p>
        </p:txBody>
      </p:sp>
    </p:spTree>
    <p:extLst>
      <p:ext uri="{BB962C8B-B14F-4D97-AF65-F5344CB8AC3E}">
        <p14:creationId xmlns:p14="http://schemas.microsoft.com/office/powerpoint/2010/main" val="3947840277"/>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FA27A-5F2F-4BF9-9392-465490544463}" type="datetimeFigureOut">
              <a:rPr lang="en-US" smtClean="0"/>
              <a:pPr/>
              <a:t>12/21/2017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FCA9A9-98C6-4DC7-B5B2-C3F2AF2212A7}" type="slidenum">
              <a:rPr lang="en-US" smtClean="0"/>
              <a:pPr/>
              <a:t>‹#›</a:t>
            </a:fld>
            <a:endParaRPr lang="en-US"/>
          </a:p>
        </p:txBody>
      </p:sp>
    </p:spTree>
    <p:extLst>
      <p:ext uri="{BB962C8B-B14F-4D97-AF65-F5344CB8AC3E}">
        <p14:creationId xmlns:p14="http://schemas.microsoft.com/office/powerpoint/2010/main" val="888924939"/>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FA27A-5F2F-4BF9-9392-465490544463}" type="datetimeFigureOut">
              <a:rPr lang="en-US" smtClean="0"/>
              <a:pPr/>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CA9A9-98C6-4DC7-B5B2-C3F2AF2212A7}" type="slidenum">
              <a:rPr lang="en-US" smtClean="0"/>
              <a:pPr/>
              <a:t>‹#›</a:t>
            </a:fld>
            <a:endParaRPr lang="en-US"/>
          </a:p>
        </p:txBody>
      </p:sp>
    </p:spTree>
    <p:extLst>
      <p:ext uri="{BB962C8B-B14F-4D97-AF65-F5344CB8AC3E}">
        <p14:creationId xmlns:p14="http://schemas.microsoft.com/office/powerpoint/2010/main" val="2884746882"/>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FA27A-5F2F-4BF9-9392-465490544463}" type="datetimeFigureOut">
              <a:rPr lang="en-US" smtClean="0"/>
              <a:pPr/>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CA9A9-98C6-4DC7-B5B2-C3F2AF2212A7}" type="slidenum">
              <a:rPr lang="en-US" smtClean="0"/>
              <a:pPr/>
              <a:t>‹#›</a:t>
            </a:fld>
            <a:endParaRPr lang="en-US"/>
          </a:p>
        </p:txBody>
      </p:sp>
    </p:spTree>
    <p:extLst>
      <p:ext uri="{BB962C8B-B14F-4D97-AF65-F5344CB8AC3E}">
        <p14:creationId xmlns:p14="http://schemas.microsoft.com/office/powerpoint/2010/main" val="2865377021"/>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9FA27A-5F2F-4BF9-9392-465490544463}" type="datetimeFigureOut">
              <a:rPr lang="en-US" smtClean="0"/>
              <a:pPr/>
              <a:t>12/21/2017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FCA9A9-98C6-4DC7-B5B2-C3F2AF2212A7}" type="slidenum">
              <a:rPr lang="en-US" smtClean="0"/>
              <a:pPr/>
              <a:t>‹#›</a:t>
            </a:fld>
            <a:endParaRPr lang="en-US"/>
          </a:p>
        </p:txBody>
      </p:sp>
    </p:spTree>
    <p:extLst>
      <p:ext uri="{BB962C8B-B14F-4D97-AF65-F5344CB8AC3E}">
        <p14:creationId xmlns:p14="http://schemas.microsoft.com/office/powerpoint/2010/main" val="481751663"/>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Lst>
  <p:transition spd="med">
    <p:fade/>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608" y="746384"/>
            <a:ext cx="89154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LIFE DETECTION SYSTEM</a:t>
            </a:r>
            <a:endParaRPr lang="en-US" sz="2800" b="1" dirty="0">
              <a:latin typeface="Times New Roman" pitchFamily="18" charset="0"/>
              <a:cs typeface="Times New Roman" pitchFamily="18" charset="0"/>
            </a:endParaRPr>
          </a:p>
        </p:txBody>
      </p:sp>
      <p:sp>
        <p:nvSpPr>
          <p:cNvPr id="5" name="TextBox 4"/>
          <p:cNvSpPr txBox="1"/>
          <p:nvPr/>
        </p:nvSpPr>
        <p:spPr>
          <a:xfrm>
            <a:off x="428713" y="5334001"/>
            <a:ext cx="8279190" cy="116955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DEPARTMENT  OF  ELECTRONICS &amp;  COMMUNICATION  ENGINEERING</a:t>
            </a:r>
          </a:p>
          <a:p>
            <a:pPr algn="ctr"/>
            <a:r>
              <a:rPr lang="en-US" b="1" dirty="0" smtClean="0">
                <a:latin typeface="Times New Roman" pitchFamily="18" charset="0"/>
                <a:cs typeface="Times New Roman" pitchFamily="18" charset="0"/>
              </a:rPr>
              <a:t>SHRI  VISHNU  ENGINEERING COLLEGE FOR WOMEN (AUTONOMOUS)</a:t>
            </a:r>
          </a:p>
          <a:p>
            <a:pPr marL="342900" indent="-342900" algn="ctr">
              <a:lnSpc>
                <a:spcPct val="100000"/>
              </a:lnSpc>
            </a:pPr>
            <a:r>
              <a:rPr lang="en-US" sz="1600" b="1" dirty="0" smtClean="0">
                <a:latin typeface="Times New Roman" pitchFamily="18" charset="0"/>
                <a:cs typeface="Times New Roman" pitchFamily="18" charset="0"/>
              </a:rPr>
              <a:t>VISHNUPUR: BHIMAVARAM</a:t>
            </a:r>
            <a:endParaRPr lang="en-US" sz="1600" b="1" dirty="0" smtClean="0">
              <a:latin typeface="Times New Roman" pitchFamily="18" charset="0"/>
              <a:cs typeface="Times New Roman" pitchFamily="18" charset="0"/>
            </a:endParaRPr>
          </a:p>
          <a:p>
            <a:endParaRPr lang="en-US" dirty="0"/>
          </a:p>
        </p:txBody>
      </p:sp>
      <p:pic>
        <p:nvPicPr>
          <p:cNvPr id="6" name="Picture 2" descr="C:\Users\SRI\Downloads\Vishnu_Universal_Learning.png"/>
          <p:cNvPicPr>
            <a:picLocks noChangeAspect="1" noChangeArrowheads="1"/>
          </p:cNvPicPr>
          <p:nvPr/>
        </p:nvPicPr>
        <p:blipFill>
          <a:blip r:embed="rId2" cstate="print"/>
          <a:srcRect/>
          <a:stretch>
            <a:fillRect/>
          </a:stretch>
        </p:blipFill>
        <p:spPr bwMode="auto">
          <a:xfrm>
            <a:off x="3431513" y="3581400"/>
            <a:ext cx="2357173" cy="1600200"/>
          </a:xfrm>
          <a:prstGeom prst="rect">
            <a:avLst/>
          </a:prstGeom>
          <a:noFill/>
        </p:spPr>
      </p:pic>
      <p:sp>
        <p:nvSpPr>
          <p:cNvPr id="7" name="Rectangle 6"/>
          <p:cNvSpPr/>
          <p:nvPr/>
        </p:nvSpPr>
        <p:spPr>
          <a:xfrm>
            <a:off x="2739508" y="1979604"/>
            <a:ext cx="3657600" cy="923330"/>
          </a:xfrm>
          <a:prstGeom prst="rect">
            <a:avLst/>
          </a:prstGeom>
        </p:spPr>
        <p:txBody>
          <a:bodyPr wrap="square">
            <a:spAutoFit/>
          </a:bodyPr>
          <a:lstStyle/>
          <a:p>
            <a:pPr algn="ctr">
              <a:lnSpc>
                <a:spcPct val="100000"/>
              </a:lnSpc>
            </a:pPr>
            <a:r>
              <a:rPr lang="en-US" b="1" dirty="0" smtClean="0">
                <a:latin typeface="Times New Roman" pitchFamily="18" charset="0"/>
                <a:cs typeface="Times New Roman" pitchFamily="18" charset="0"/>
              </a:rPr>
              <a:t>Presented by</a:t>
            </a:r>
          </a:p>
          <a:p>
            <a:pPr algn="ctr">
              <a:lnSpc>
                <a:spcPct val="100000"/>
              </a:lnSpc>
            </a:pPr>
            <a:r>
              <a:rPr lang="en-US" b="1" dirty="0" err="1" smtClean="0">
                <a:latin typeface="Times New Roman" pitchFamily="18" charset="0"/>
                <a:cs typeface="Times New Roman" pitchFamily="18" charset="0"/>
              </a:rPr>
              <a:t>Divya</a:t>
            </a:r>
            <a:r>
              <a:rPr lang="en-US" b="1" dirty="0" smtClean="0">
                <a:latin typeface="Times New Roman" pitchFamily="18" charset="0"/>
                <a:cs typeface="Times New Roman" pitchFamily="18" charset="0"/>
              </a:rPr>
              <a:t> Shree </a:t>
            </a:r>
            <a:r>
              <a:rPr lang="en-US" b="1" dirty="0" err="1" smtClean="0">
                <a:latin typeface="Times New Roman" pitchFamily="18" charset="0"/>
                <a:cs typeface="Times New Roman" pitchFamily="18" charset="0"/>
              </a:rPr>
              <a:t>Moka</a:t>
            </a:r>
            <a:endParaRPr lang="en-US" b="1" dirty="0" smtClean="0">
              <a:latin typeface="Times New Roman" pitchFamily="18" charset="0"/>
              <a:cs typeface="Times New Roman" pitchFamily="18" charset="0"/>
            </a:endParaRPr>
          </a:p>
          <a:p>
            <a:pPr algn="ctr">
              <a:lnSpc>
                <a:spcPct val="100000"/>
              </a:lnSpc>
            </a:pPr>
            <a:r>
              <a:rPr lang="en-US"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15B01A0495)</a:t>
            </a:r>
            <a:endParaRPr lang="en-US" b="1" dirty="0">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6859787" cy="762000"/>
          </a:xfrm>
        </p:spPr>
        <p:txBody>
          <a:bodyPr>
            <a:normAutofit/>
          </a:bodyPr>
          <a:lstStyle/>
          <a:p>
            <a:pPr algn="ctr"/>
            <a:r>
              <a:rPr lang="en-IN" sz="3200" dirty="0">
                <a:latin typeface="Times New Roman" panose="02020603050405020304" pitchFamily="18" charset="0"/>
                <a:cs typeface="Times New Roman" panose="02020603050405020304" pitchFamily="18" charset="0"/>
              </a:rPr>
              <a:t>DIRECTIONAL </a:t>
            </a:r>
            <a:r>
              <a:rPr lang="en-IN" sz="3200" dirty="0" smtClean="0">
                <a:latin typeface="Times New Roman" panose="02020603050405020304" pitchFamily="18" charset="0"/>
                <a:cs typeface="Times New Roman" panose="02020603050405020304" pitchFamily="18" charset="0"/>
              </a:rPr>
              <a:t>COUPLER</a:t>
            </a:r>
            <a:endParaRPr lang="en-US" sz="3200" dirty="0">
              <a:solidFill>
                <a:schemeClr val="tx1"/>
              </a:solidFill>
              <a:latin typeface="Times New Roman" pitchFamily="18" charset="0"/>
              <a:cs typeface="Times New Roman" pitchFamily="18" charset="0"/>
            </a:endParaRPr>
          </a:p>
        </p:txBody>
      </p:sp>
      <p:sp>
        <p:nvSpPr>
          <p:cNvPr id="6" name="Rectangle 5"/>
          <p:cNvSpPr/>
          <p:nvPr/>
        </p:nvSpPr>
        <p:spPr>
          <a:xfrm>
            <a:off x="381000" y="91440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pic>
        <p:nvPicPr>
          <p:cNvPr id="7" name="Picture 6"/>
          <p:cNvPicPr/>
          <p:nvPr/>
        </p:nvPicPr>
        <p:blipFill rotWithShape="1">
          <a:blip r:embed="rId3">
            <a:extLst>
              <a:ext uri="{28A0092B-C50C-407E-A947-70E740481C1C}">
                <a14:useLocalDpi xmlns:a14="http://schemas.microsoft.com/office/drawing/2010/main" val="0"/>
              </a:ext>
            </a:extLst>
          </a:blip>
          <a:srcRect l="1682" t="-1337" r="1682" b="1337"/>
          <a:stretch/>
        </p:blipFill>
        <p:spPr bwMode="auto">
          <a:xfrm>
            <a:off x="5036654" y="1974574"/>
            <a:ext cx="3829050" cy="3561715"/>
          </a:xfrm>
          <a:prstGeom prst="rect">
            <a:avLst/>
          </a:prstGeom>
          <a:noFill/>
          <a:ln>
            <a:noFill/>
          </a:ln>
          <a:extLst>
            <a:ext uri="{53640926-AAD7-44D8-BBD7-CCE9431645EC}">
              <a14:shadowObscured xmlns:a14="http://schemas.microsoft.com/office/drawing/2010/main"/>
            </a:ext>
          </a:extLst>
        </p:spPr>
      </p:pic>
      <p:sp>
        <p:nvSpPr>
          <p:cNvPr id="3" name="TextBox 2"/>
          <p:cNvSpPr txBox="1"/>
          <p:nvPr/>
        </p:nvSpPr>
        <p:spPr>
          <a:xfrm>
            <a:off x="357809" y="1981200"/>
            <a:ext cx="4495799" cy="4154984"/>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directional coupler has four ports, where one is regarded as the input, one is regarded as the "through" port (where most of the incident signal exits), one is regarded as the coupled port (where a fixed fraction of the input signal appears, usually expressed in dB), and an isolated port, which is usually terminated</a:t>
            </a:r>
            <a:r>
              <a:rPr 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6859787" cy="762000"/>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CIRCULATOR</a:t>
            </a:r>
            <a:endParaRPr lang="en-US" sz="3200" dirty="0">
              <a:solidFill>
                <a:schemeClr val="tx1"/>
              </a:solidFill>
              <a:latin typeface="Times New Roman" pitchFamily="18" charset="0"/>
              <a:cs typeface="Times New Roman" pitchFamily="18" charset="0"/>
            </a:endParaRPr>
          </a:p>
        </p:txBody>
      </p:sp>
      <p:sp>
        <p:nvSpPr>
          <p:cNvPr id="6" name="Rectangle 5"/>
          <p:cNvSpPr/>
          <p:nvPr/>
        </p:nvSpPr>
        <p:spPr>
          <a:xfrm>
            <a:off x="381000" y="91440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3" name="TextBox 2"/>
          <p:cNvSpPr txBox="1"/>
          <p:nvPr/>
        </p:nvSpPr>
        <p:spPr>
          <a:xfrm>
            <a:off x="381000" y="1455717"/>
            <a:ext cx="8328991"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circulator is a ferrite device </a:t>
            </a:r>
            <a:r>
              <a:rPr lang="en-IN" sz="2400" dirty="0" smtClean="0">
                <a:latin typeface="Times New Roman" panose="02020603050405020304" pitchFamily="18" charset="0"/>
                <a:cs typeface="Times New Roman" panose="02020603050405020304" pitchFamily="18" charset="0"/>
              </a:rPr>
              <a:t>with </a:t>
            </a:r>
            <a:r>
              <a:rPr lang="en-IN" sz="2400" dirty="0">
                <a:latin typeface="Times New Roman" panose="02020603050405020304" pitchFamily="18" charset="0"/>
                <a:cs typeface="Times New Roman" panose="02020603050405020304" pitchFamily="18" charset="0"/>
              </a:rPr>
              <a:t>usually three ports</a:t>
            </a:r>
            <a:r>
              <a:rPr lang="en-IN" sz="24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The energy </a:t>
            </a:r>
            <a:r>
              <a:rPr lang="en-IN" sz="2400" dirty="0">
                <a:latin typeface="Times New Roman" panose="02020603050405020304" pitchFamily="18" charset="0"/>
                <a:cs typeface="Times New Roman" panose="02020603050405020304" pitchFamily="18" charset="0"/>
              </a:rPr>
              <a:t>into port 1 predominantly exits port 2, energy into port 2 exits port 3, and energy into port 3 exits port 1.</a:t>
            </a: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a reciprocal device the same fraction of energy that flows from port 1 to port 2 would occur to energy flowing the opposite direction, from port 2 to port 1.</a:t>
            </a: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401193" y="4872037"/>
            <a:ext cx="4038600" cy="1057275"/>
          </a:xfrm>
          <a:prstGeom prst="rect">
            <a:avLst/>
          </a:prstGeom>
          <a:noFill/>
        </p:spPr>
      </p:pic>
    </p:spTree>
    <p:extLst>
      <p:ext uri="{BB962C8B-B14F-4D97-AF65-F5344CB8AC3E}">
        <p14:creationId xmlns:p14="http://schemas.microsoft.com/office/powerpoint/2010/main" val="452564486"/>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
            <a:ext cx="7543800" cy="762000"/>
          </a:xfrm>
        </p:spPr>
        <p:txBody>
          <a:bodyPr>
            <a:noAutofit/>
          </a:bodyPr>
          <a:lstStyle/>
          <a:p>
            <a:pPr algn="ctr"/>
            <a:r>
              <a:rPr lang="en-IN" sz="3200" dirty="0">
                <a:latin typeface="Times New Roman" panose="02020603050405020304" pitchFamily="18" charset="0"/>
                <a:cs typeface="Times New Roman" panose="02020603050405020304" pitchFamily="18" charset="0"/>
              </a:rPr>
              <a:t>CLUTTER CANCELLATION SYSTEM</a:t>
            </a:r>
            <a:endParaRPr lang="en-US" sz="3200" dirty="0">
              <a:solidFill>
                <a:schemeClr val="tx1"/>
              </a:solidFill>
              <a:latin typeface="Times New Roman" pitchFamily="18" charset="0"/>
              <a:cs typeface="Times New Roman" pitchFamily="18" charset="0"/>
            </a:endParaRPr>
          </a:p>
        </p:txBody>
      </p:sp>
      <p:sp>
        <p:nvSpPr>
          <p:cNvPr id="6" name="Rectangle 5"/>
          <p:cNvSpPr/>
          <p:nvPr/>
        </p:nvSpPr>
        <p:spPr>
          <a:xfrm>
            <a:off x="304800" y="125730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4" name="TextBox 3"/>
          <p:cNvSpPr txBox="1"/>
          <p:nvPr/>
        </p:nvSpPr>
        <p:spPr>
          <a:xfrm>
            <a:off x="609600" y="1828800"/>
            <a:ext cx="7139609"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clutter cancellation unit consists </a:t>
            </a:r>
            <a:r>
              <a:rPr lang="en-IN" sz="2400" dirty="0" smtClean="0">
                <a:latin typeface="Times New Roman" panose="02020603050405020304" pitchFamily="18" charset="0"/>
                <a:cs typeface="Times New Roman" panose="02020603050405020304" pitchFamily="18" charset="0"/>
              </a:rPr>
              <a:t>of</a:t>
            </a:r>
          </a:p>
          <a:p>
            <a:endParaRPr lang="en-US" sz="2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digitally controlled phase shifter</a:t>
            </a:r>
            <a:br>
              <a:rPr lang="en-I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fixed attenuator</a:t>
            </a:r>
            <a:br>
              <a:rPr lang="en-I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RF amplifier</a:t>
            </a:r>
            <a:br>
              <a:rPr lang="en-I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digitally controlled attenuator.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979592"/>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3107"/>
            <a:ext cx="7543800" cy="762000"/>
          </a:xfrm>
        </p:spPr>
        <p:txBody>
          <a:bodyPr>
            <a:noAutofit/>
          </a:bodyPr>
          <a:lstStyle/>
          <a:p>
            <a:pPr algn="ctr"/>
            <a:r>
              <a:rPr lang="en-IN" sz="3200" dirty="0">
                <a:latin typeface="Times New Roman" panose="02020603050405020304" pitchFamily="18" charset="0"/>
                <a:cs typeface="Times New Roman" panose="02020603050405020304" pitchFamily="18" charset="0"/>
              </a:rPr>
              <a:t>MICROPROCESSOR CONTROL </a:t>
            </a:r>
            <a:r>
              <a:rPr lang="en-IN" sz="3200" dirty="0" smtClean="0">
                <a:latin typeface="Times New Roman" panose="02020603050405020304" pitchFamily="18" charset="0"/>
                <a:cs typeface="Times New Roman" panose="02020603050405020304" pitchFamily="18" charset="0"/>
              </a:rPr>
              <a:t>UNIT</a:t>
            </a:r>
            <a:endParaRPr lang="en-US" sz="3200" dirty="0">
              <a:solidFill>
                <a:schemeClr val="tx1"/>
              </a:solidFill>
              <a:latin typeface="Times New Roman" pitchFamily="18" charset="0"/>
              <a:cs typeface="Times New Roman" pitchFamily="18" charset="0"/>
            </a:endParaRPr>
          </a:p>
        </p:txBody>
      </p:sp>
      <p:sp>
        <p:nvSpPr>
          <p:cNvPr id="6" name="Rectangle 5"/>
          <p:cNvSpPr/>
          <p:nvPr/>
        </p:nvSpPr>
        <p:spPr>
          <a:xfrm>
            <a:off x="304800" y="97155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4" name="TextBox 3"/>
          <p:cNvSpPr txBox="1"/>
          <p:nvPr/>
        </p:nvSpPr>
        <p:spPr>
          <a:xfrm>
            <a:off x="311426" y="1196836"/>
            <a:ext cx="8458200" cy="5139869"/>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ANTENNA </a:t>
            </a:r>
            <a:r>
              <a:rPr lang="en-IN" sz="2400" b="1" dirty="0">
                <a:latin typeface="Times New Roman" panose="02020603050405020304" pitchFamily="18" charset="0"/>
                <a:cs typeface="Times New Roman" panose="02020603050405020304" pitchFamily="18" charset="0"/>
              </a:rPr>
              <a:t>SYSTEM</a:t>
            </a:r>
            <a:r>
              <a:rPr lang="en-IN" sz="2400" dirty="0" smtClean="0">
                <a:latin typeface="Times New Roman" panose="02020603050405020304" pitchFamily="18" charset="0"/>
                <a:cs typeface="Times New Roman" panose="02020603050405020304" pitchFamily="18" charset="0"/>
              </a:rPr>
              <a:t>:</a:t>
            </a:r>
            <a:br>
              <a:rPr lang="en-IN"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Initially the switch is kept in position 1 (signal is transmitted through the antenna1). </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Wait for some predetermined sending time, </a:t>
            </a:r>
            <a:r>
              <a:rPr lang="en-IN" sz="2000" dirty="0" err="1">
                <a:latin typeface="Times New Roman" panose="02020603050405020304" pitchFamily="18" charset="0"/>
                <a:cs typeface="Times New Roman" panose="02020603050405020304" pitchFamily="18" charset="0"/>
              </a:rPr>
              <a:t>Ts</a:t>
            </a:r>
            <a:r>
              <a:rPr lang="en-IN" sz="2000" dirty="0">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Then the switch is thrown to position 2 (signal is received through the Antenna 2).</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Wait for some predetermined receiving time, Tr.</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Go to step 1.</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Repeat the above procedure for some predetermined time, T.</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750377"/>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3107"/>
            <a:ext cx="7543800" cy="762000"/>
          </a:xfrm>
        </p:spPr>
        <p:txBody>
          <a:bodyPr>
            <a:noAutofit/>
          </a:bodyPr>
          <a:lstStyle/>
          <a:p>
            <a:pPr algn="ctr"/>
            <a:r>
              <a:rPr lang="en-IN" sz="3200" dirty="0">
                <a:latin typeface="Times New Roman" panose="02020603050405020304" pitchFamily="18" charset="0"/>
                <a:cs typeface="Times New Roman" panose="02020603050405020304" pitchFamily="18" charset="0"/>
              </a:rPr>
              <a:t>MICROPROCESSOR CONTROL </a:t>
            </a:r>
            <a:r>
              <a:rPr lang="en-IN" sz="3200" dirty="0" smtClean="0">
                <a:latin typeface="Times New Roman" panose="02020603050405020304" pitchFamily="18" charset="0"/>
                <a:cs typeface="Times New Roman" panose="02020603050405020304" pitchFamily="18" charset="0"/>
              </a:rPr>
              <a:t>UNIT</a:t>
            </a:r>
            <a:endParaRPr lang="en-US" sz="3200" dirty="0">
              <a:solidFill>
                <a:schemeClr val="tx1"/>
              </a:solidFill>
              <a:latin typeface="Times New Roman" pitchFamily="18" charset="0"/>
              <a:cs typeface="Times New Roman" pitchFamily="18" charset="0"/>
            </a:endParaRPr>
          </a:p>
        </p:txBody>
      </p:sp>
      <p:sp>
        <p:nvSpPr>
          <p:cNvPr id="6" name="Rectangle 5"/>
          <p:cNvSpPr/>
          <p:nvPr/>
        </p:nvSpPr>
        <p:spPr>
          <a:xfrm>
            <a:off x="304800" y="97155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4" name="TextBox 3"/>
          <p:cNvSpPr txBox="1"/>
          <p:nvPr/>
        </p:nvSpPr>
        <p:spPr>
          <a:xfrm>
            <a:off x="311426" y="1196837"/>
            <a:ext cx="8680174" cy="575542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CLUTTER CANCELLATION SYSTEM</a:t>
            </a:r>
            <a:r>
              <a:rPr lang="en-IN" sz="2400" b="1" dirty="0" smtClean="0">
                <a:latin typeface="Times New Roman" panose="02020603050405020304" pitchFamily="18" charset="0"/>
                <a:cs typeface="Times New Roman" panose="02020603050405020304" pitchFamily="18" charset="0"/>
              </a:rPr>
              <a:t>:</a:t>
            </a:r>
            <a:br>
              <a:rPr lang="en-IN" sz="2400" b="1"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Send the signal to the rubble through antenna 1.</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Receive the signal from the rubble through antenna 2.</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Check the detector output. If it is within the predetermined limits go to step 5.</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Otherwise send the correction signal to the digitally controlled phase shifter 1 and attenuator and go to step 1.</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Check the sensitivity of the mixer. If the optimum go to step 7.</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Otherwise send the correction signal to the digitally controlled phase shifter 2 to change the phase and go to step 1.</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Process the signal and send it to the laptop.</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28394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3107"/>
            <a:ext cx="7543800" cy="762000"/>
          </a:xfrm>
        </p:spPr>
        <p:txBody>
          <a:bodyPr>
            <a:noAutofit/>
          </a:bodyPr>
          <a:lstStyle/>
          <a:p>
            <a:pPr algn="ctr"/>
            <a:r>
              <a:rPr lang="en-IN" sz="3200" dirty="0" smtClean="0">
                <a:latin typeface="Times New Roman" panose="02020603050405020304" pitchFamily="18" charset="0"/>
                <a:cs typeface="Times New Roman" panose="02020603050405020304" pitchFamily="18" charset="0"/>
              </a:rPr>
              <a:t>EXPERIMENTAL RESULTS</a:t>
            </a:r>
            <a:endParaRPr lang="en-US" sz="3200" dirty="0">
              <a:solidFill>
                <a:schemeClr val="tx1"/>
              </a:solidFill>
              <a:latin typeface="Times New Roman" pitchFamily="18" charset="0"/>
              <a:cs typeface="Times New Roman" pitchFamily="18" charset="0"/>
            </a:endParaRPr>
          </a:p>
        </p:txBody>
      </p:sp>
      <p:sp>
        <p:nvSpPr>
          <p:cNvPr id="6" name="Rectangle 5"/>
          <p:cNvSpPr/>
          <p:nvPr/>
        </p:nvSpPr>
        <p:spPr>
          <a:xfrm>
            <a:off x="304800" y="97155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60393"/>
            <a:ext cx="6858000" cy="5392807"/>
          </a:xfrm>
          <a:prstGeom prst="rect">
            <a:avLst/>
          </a:prstGeom>
          <a:noFill/>
        </p:spPr>
      </p:pic>
    </p:spTree>
    <p:extLst>
      <p:ext uri="{BB962C8B-B14F-4D97-AF65-F5344CB8AC3E}">
        <p14:creationId xmlns:p14="http://schemas.microsoft.com/office/powerpoint/2010/main" val="1549434440"/>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3107"/>
            <a:ext cx="7543800" cy="762000"/>
          </a:xfrm>
        </p:spPr>
        <p:txBody>
          <a:bodyPr>
            <a:noAutofit/>
          </a:bodyPr>
          <a:lstStyle/>
          <a:p>
            <a:pPr algn="ctr"/>
            <a:r>
              <a:rPr lang="en-US" sz="3200" dirty="0" smtClean="0">
                <a:solidFill>
                  <a:schemeClr val="tx1"/>
                </a:solidFill>
                <a:latin typeface="Times New Roman" pitchFamily="18" charset="0"/>
                <a:cs typeface="Times New Roman" pitchFamily="18" charset="0"/>
              </a:rPr>
              <a:t>ADVANTAGES</a:t>
            </a:r>
            <a:endParaRPr lang="en-US" sz="3200" dirty="0">
              <a:solidFill>
                <a:schemeClr val="tx1"/>
              </a:solidFill>
              <a:latin typeface="Times New Roman" pitchFamily="18" charset="0"/>
              <a:cs typeface="Times New Roman" pitchFamily="18" charset="0"/>
            </a:endParaRPr>
          </a:p>
        </p:txBody>
      </p:sp>
      <p:sp>
        <p:nvSpPr>
          <p:cNvPr id="6" name="Rectangle 5"/>
          <p:cNvSpPr/>
          <p:nvPr/>
        </p:nvSpPr>
        <p:spPr>
          <a:xfrm>
            <a:off x="304800" y="97155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3" name="TextBox 2"/>
          <p:cNvSpPr txBox="1"/>
          <p:nvPr/>
        </p:nvSpPr>
        <p:spPr>
          <a:xfrm>
            <a:off x="304800" y="1981200"/>
            <a:ext cx="8458200" cy="3416320"/>
          </a:xfrm>
          <a:prstGeom prst="rect">
            <a:avLst/>
          </a:prstGeom>
          <a:noFill/>
        </p:spPr>
        <p:txBody>
          <a:bodyPr wrap="square" rtlCol="0">
            <a:spAutoFit/>
          </a:bodyPr>
          <a:lstStyle/>
          <a:p>
            <a:pPr marL="342900" lvl="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Remote life sensing could be a powerful tool in </a:t>
            </a:r>
            <a:r>
              <a:rPr lang="en-US" sz="2400" dirty="0" smtClean="0">
                <a:latin typeface="Times New Roman" panose="02020603050405020304" pitchFamily="18" charset="0"/>
                <a:cs typeface="Times New Roman" panose="02020603050405020304" pitchFamily="18" charset="0"/>
              </a:rPr>
              <a:t>applications where it is not desirable to disturb a subject’s physiological state during detection where access to the subject is limited.</a:t>
            </a:r>
            <a:endParaRPr lang="en-US"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frequency </a:t>
            </a:r>
            <a:r>
              <a:rPr lang="en-US" sz="2400" dirty="0" smtClean="0">
                <a:latin typeface="Times New Roman" panose="02020603050405020304" pitchFamily="18" charset="0"/>
                <a:cs typeface="Times New Roman" panose="02020603050405020304" pitchFamily="18" charset="0"/>
              </a:rPr>
              <a:t>2.45 </a:t>
            </a:r>
            <a:r>
              <a:rPr lang="en-US" sz="2400" dirty="0">
                <a:latin typeface="Times New Roman" panose="02020603050405020304" pitchFamily="18" charset="0"/>
                <a:cs typeface="Times New Roman" panose="02020603050405020304" pitchFamily="18" charset="0"/>
              </a:rPr>
              <a:t>GHz i.e. L-band frequency and this is free for use by commercial applications, minimum interference with other devices is expected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 need to use heart beat and the breathing </a:t>
            </a:r>
            <a:r>
              <a:rPr lang="en-US" sz="2400" dirty="0" smtClean="0">
                <a:latin typeface="Times New Roman" panose="02020603050405020304" pitchFamily="18" charset="0"/>
                <a:cs typeface="Times New Roman" panose="02020603050405020304" pitchFamily="18" charset="0"/>
              </a:rPr>
              <a:t>sensor</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01698"/>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3107"/>
            <a:ext cx="7543800" cy="762000"/>
          </a:xfrm>
        </p:spPr>
        <p:txBody>
          <a:bodyPr>
            <a:noAutofit/>
          </a:bodyPr>
          <a:lstStyle/>
          <a:p>
            <a:pPr algn="ctr"/>
            <a:r>
              <a:rPr lang="en-US" sz="3200" dirty="0" smtClean="0">
                <a:solidFill>
                  <a:schemeClr val="tx1"/>
                </a:solidFill>
                <a:latin typeface="Times New Roman" pitchFamily="18" charset="0"/>
                <a:cs typeface="Times New Roman" pitchFamily="18" charset="0"/>
              </a:rPr>
              <a:t>DISADVANTAGES</a:t>
            </a:r>
            <a:endParaRPr lang="en-US" sz="3200" dirty="0">
              <a:solidFill>
                <a:schemeClr val="tx1"/>
              </a:solidFill>
              <a:latin typeface="Times New Roman" pitchFamily="18" charset="0"/>
              <a:cs typeface="Times New Roman" pitchFamily="18" charset="0"/>
            </a:endParaRPr>
          </a:p>
        </p:txBody>
      </p:sp>
      <p:sp>
        <p:nvSpPr>
          <p:cNvPr id="6" name="Rectangle 5"/>
          <p:cNvSpPr/>
          <p:nvPr/>
        </p:nvSpPr>
        <p:spPr>
          <a:xfrm>
            <a:off x="304800" y="97155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3" name="TextBox 2"/>
          <p:cNvSpPr txBox="1"/>
          <p:nvPr/>
        </p:nvSpPr>
        <p:spPr>
          <a:xfrm>
            <a:off x="304800" y="2209800"/>
            <a:ext cx="8458200" cy="3046988"/>
          </a:xfrm>
          <a:prstGeom prst="rect">
            <a:avLst/>
          </a:prstGeom>
          <a:noFill/>
        </p:spPr>
        <p:txBody>
          <a:bodyPr wrap="square" rtlCol="0">
            <a:spAutoFit/>
          </a:bodyPr>
          <a:lstStyle/>
          <a:p>
            <a:pPr marL="342900" lvl="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System is </a:t>
            </a:r>
            <a:r>
              <a:rPr lang="en-US" sz="2400" dirty="0">
                <a:latin typeface="Times New Roman" panose="02020603050405020304" pitchFamily="18" charset="0"/>
                <a:cs typeface="Times New Roman" panose="02020603050405020304" pitchFamily="18" charset="0"/>
              </a:rPr>
              <a:t>expensive but once it is implemented the expenses can be reduce lower extend.</a:t>
            </a:r>
          </a:p>
          <a:p>
            <a:pPr marL="342900" lvl="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L- band frequency is unable to penetrate more metal like structure but it can penetrate over 10 layers of bricks.</a:t>
            </a:r>
          </a:p>
          <a:p>
            <a:pPr marL="342900" lvl="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involvement of clutter signal may destroy the vital information of life signs. But if the proper demodulation is used one can receive the vital signs efficiently.</a:t>
            </a:r>
          </a:p>
          <a:p>
            <a:pPr marL="342900" lvl="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4576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3107"/>
            <a:ext cx="7543800" cy="762000"/>
          </a:xfrm>
        </p:spPr>
        <p:txBody>
          <a:bodyPr>
            <a:noAutofit/>
          </a:bodyPr>
          <a:lstStyle/>
          <a:p>
            <a:pPr algn="ctr"/>
            <a:r>
              <a:rPr lang="en-US" sz="3200" dirty="0" smtClean="0">
                <a:latin typeface="Times New Roman" pitchFamily="18" charset="0"/>
                <a:cs typeface="Times New Roman" pitchFamily="18" charset="0"/>
              </a:rPr>
              <a:t>FUTURE SCOPE</a:t>
            </a:r>
            <a:endParaRPr lang="en-US" sz="3200" dirty="0">
              <a:solidFill>
                <a:schemeClr val="tx1"/>
              </a:solidFill>
              <a:latin typeface="Times New Roman" pitchFamily="18" charset="0"/>
              <a:cs typeface="Times New Roman" pitchFamily="18" charset="0"/>
            </a:endParaRPr>
          </a:p>
        </p:txBody>
      </p:sp>
      <p:sp>
        <p:nvSpPr>
          <p:cNvPr id="6" name="Rectangle 5"/>
          <p:cNvSpPr/>
          <p:nvPr/>
        </p:nvSpPr>
        <p:spPr>
          <a:xfrm>
            <a:off x="304800" y="97155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4" name="TextBox 3"/>
          <p:cNvSpPr txBox="1"/>
          <p:nvPr/>
        </p:nvSpPr>
        <p:spPr>
          <a:xfrm>
            <a:off x="533400" y="1981200"/>
            <a:ext cx="8001000" cy="1938992"/>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future, depending upon the developing such technology, if  the system is enhanced so that it will able to detect number of victims buried under the respective rubble. Then rescuer will prefer area with more number of victims. </a:t>
            </a:r>
            <a:r>
              <a:rPr lang="en-US" sz="2400" dirty="0" smtClean="0">
                <a:latin typeface="Times New Roman" panose="02020603050405020304" pitchFamily="18" charset="0"/>
                <a:cs typeface="Times New Roman" panose="02020603050405020304" pitchFamily="18" charset="0"/>
              </a:rPr>
              <a:t>Eventually, the  </a:t>
            </a:r>
            <a:r>
              <a:rPr lang="en-US" sz="2400" dirty="0">
                <a:latin typeface="Times New Roman" panose="02020603050405020304" pitchFamily="18" charset="0"/>
                <a:cs typeface="Times New Roman" panose="02020603050405020304" pitchFamily="18" charset="0"/>
              </a:rPr>
              <a:t>system can save more lives.</a:t>
            </a:r>
          </a:p>
        </p:txBody>
      </p:sp>
    </p:spTree>
    <p:extLst>
      <p:ext uri="{BB962C8B-B14F-4D97-AF65-F5344CB8AC3E}">
        <p14:creationId xmlns:p14="http://schemas.microsoft.com/office/powerpoint/2010/main" val="377389426"/>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3107"/>
            <a:ext cx="7543800" cy="762000"/>
          </a:xfrm>
        </p:spPr>
        <p:txBody>
          <a:bodyPr>
            <a:noAutofit/>
          </a:bodyPr>
          <a:lstStyle/>
          <a:p>
            <a:pPr algn="ctr"/>
            <a:r>
              <a:rPr lang="en-US" sz="3200" dirty="0" smtClean="0">
                <a:latin typeface="Times New Roman" pitchFamily="18" charset="0"/>
                <a:cs typeface="Times New Roman" pitchFamily="18" charset="0"/>
              </a:rPr>
              <a:t>CONCLUSION</a:t>
            </a:r>
            <a:endParaRPr lang="en-US" sz="3200" dirty="0">
              <a:solidFill>
                <a:schemeClr val="tx1"/>
              </a:solidFill>
              <a:latin typeface="Times New Roman" pitchFamily="18" charset="0"/>
              <a:cs typeface="Times New Roman" pitchFamily="18" charset="0"/>
            </a:endParaRPr>
          </a:p>
        </p:txBody>
      </p:sp>
      <p:sp>
        <p:nvSpPr>
          <p:cNvPr id="6" name="Rectangle 5"/>
          <p:cNvSpPr/>
          <p:nvPr/>
        </p:nvSpPr>
        <p:spPr>
          <a:xfrm>
            <a:off x="304800" y="97155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5" name="TextBox 4"/>
          <p:cNvSpPr txBox="1"/>
          <p:nvPr/>
        </p:nvSpPr>
        <p:spPr>
          <a:xfrm>
            <a:off x="381000" y="2438400"/>
            <a:ext cx="8382000" cy="1569660"/>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possible shortcoming of this system is the effects of the background noise created by the environment and operators. A sophisticated signal processing scheme may further improve the system </a:t>
            </a:r>
            <a:r>
              <a:rPr lang="en-IN" sz="2400" dirty="0" smtClean="0">
                <a:latin typeface="Times New Roman" panose="02020603050405020304" pitchFamily="18" charset="0"/>
                <a:cs typeface="Times New Roman" panose="02020603050405020304" pitchFamily="18" charset="0"/>
              </a:rPr>
              <a:t>performance.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61686"/>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533400"/>
          </a:xfrm>
        </p:spPr>
        <p:txBody>
          <a:bodyPr>
            <a:noAutofit/>
          </a:bodyPr>
          <a:lstStyle/>
          <a:p>
            <a:r>
              <a:rPr lang="en-US" sz="3600" b="0" dirty="0" smtClean="0">
                <a:solidFill>
                  <a:schemeClr val="tx1"/>
                </a:solidFill>
                <a:latin typeface="Times New Roman" pitchFamily="18" charset="0"/>
                <a:cs typeface="Times New Roman" pitchFamily="18" charset="0"/>
              </a:rPr>
              <a:t>                   CONTENTS</a:t>
            </a:r>
            <a:endParaRPr lang="en-US" sz="3600" b="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343400"/>
          </a:xfrm>
        </p:spPr>
        <p:txBody>
          <a:bodyPr>
            <a:noAutofit/>
          </a:bodyPr>
          <a:lstStyle/>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Introduction</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Principle of Operation</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Introduction to Microwaves</a:t>
            </a:r>
          </a:p>
          <a:p>
            <a:pPr algn="just"/>
            <a:r>
              <a:rPr lang="en-US" sz="2400" dirty="0" smtClean="0">
                <a:latin typeface="Times New Roman" pitchFamily="18" charset="0"/>
                <a:cs typeface="Times New Roman" pitchFamily="18" charset="0"/>
              </a:rPr>
              <a:t> Major Components of the Circuit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System Diagram</a:t>
            </a:r>
            <a:endParaRPr lang="en-US" sz="24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Experimental Results</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Advantages and Disadvantages</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Future scope</a:t>
            </a:r>
          </a:p>
          <a:p>
            <a:pPr algn="just"/>
            <a:r>
              <a:rPr lang="en-US" sz="2400" dirty="0" smtClean="0">
                <a:latin typeface="Times New Roman" pitchFamily="18" charset="0"/>
                <a:cs typeface="Times New Roman" pitchFamily="18" charset="0"/>
              </a:rPr>
              <a:t> Conclusion</a:t>
            </a:r>
            <a:endParaRPr lang="en-US" sz="2400" dirty="0">
              <a:latin typeface="Times New Roman" pitchFamily="18" charset="0"/>
              <a:cs typeface="Times New Roman" pitchFamily="18" charset="0"/>
            </a:endParaRPr>
          </a:p>
        </p:txBody>
      </p:sp>
      <p:sp>
        <p:nvSpPr>
          <p:cNvPr id="4" name="Rectangle 3"/>
          <p:cNvSpPr/>
          <p:nvPr/>
        </p:nvSpPr>
        <p:spPr>
          <a:xfrm>
            <a:off x="381000" y="91440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Tree>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886700" cy="1325563"/>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THANK YOU</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323850" y="83820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Tree>
    <p:extLst>
      <p:ext uri="{BB962C8B-B14F-4D97-AF65-F5344CB8AC3E}">
        <p14:creationId xmlns:p14="http://schemas.microsoft.com/office/powerpoint/2010/main" val="331260289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762000" y="152400"/>
            <a:ext cx="8382000" cy="838200"/>
          </a:xfrm>
        </p:spPr>
        <p:txBody>
          <a:bodyPr>
            <a:noAutofit/>
          </a:bodyPr>
          <a:lstStyle/>
          <a:p>
            <a:pPr algn="ctr"/>
            <a:r>
              <a:rPr lang="en-US" sz="3200" b="0" dirty="0" smtClean="0">
                <a:solidFill>
                  <a:schemeClr val="tx1"/>
                </a:solidFill>
                <a:latin typeface="Times New Roman" pitchFamily="18" charset="0"/>
                <a:cs typeface="Times New Roman" pitchFamily="18" charset="0"/>
              </a:rPr>
              <a:t>INTRODUCTION</a:t>
            </a:r>
            <a:endParaRPr lang="en-US" sz="3200" b="0" dirty="0">
              <a:solidFill>
                <a:schemeClr val="tx1"/>
              </a:solidFill>
              <a:latin typeface="Times New Roman" pitchFamily="18" charset="0"/>
              <a:cs typeface="Times New Roman" pitchFamily="18" charset="0"/>
            </a:endParaRPr>
          </a:p>
        </p:txBody>
      </p:sp>
      <p:sp>
        <p:nvSpPr>
          <p:cNvPr id="5" name="Rectangle 4"/>
          <p:cNvSpPr/>
          <p:nvPr/>
        </p:nvSpPr>
        <p:spPr>
          <a:xfrm>
            <a:off x="381000" y="121920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6" name="TextBox 5"/>
          <p:cNvSpPr txBox="1"/>
          <p:nvPr/>
        </p:nvSpPr>
        <p:spPr>
          <a:xfrm>
            <a:off x="609600" y="2133600"/>
            <a:ext cx="8001000" cy="3323987"/>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new sensitive microwave life-detection </a:t>
            </a:r>
            <a:r>
              <a:rPr lang="en-IN" sz="2400" dirty="0" smtClean="0">
                <a:latin typeface="Times New Roman" panose="02020603050405020304" pitchFamily="18" charset="0"/>
                <a:cs typeface="Times New Roman" panose="02020603050405020304" pitchFamily="18" charset="0"/>
              </a:rPr>
              <a:t>system which </a:t>
            </a:r>
            <a:r>
              <a:rPr lang="en-IN" sz="2400" dirty="0">
                <a:latin typeface="Times New Roman" panose="02020603050405020304" pitchFamily="18" charset="0"/>
                <a:cs typeface="Times New Roman" panose="02020603050405020304" pitchFamily="18" charset="0"/>
              </a:rPr>
              <a:t>can be used to locate human subjects buried under earthquake rubble or hidden behind various barriers has been constructed. </a:t>
            </a:r>
            <a:endParaRPr lang="en-IN" sz="2400" dirty="0">
              <a:latin typeface="Times New Roman" panose="02020603050405020304" pitchFamily="18" charset="0"/>
              <a:cs typeface="Times New Roman" panose="02020603050405020304" pitchFamily="18" charset="0"/>
            </a:endParaRPr>
          </a:p>
          <a:p>
            <a:pPr algn="just"/>
            <a:endParaRPr lang="en-IN" dirty="0" smtClean="0"/>
          </a:p>
          <a:p>
            <a:pPr marL="342900" indent="-34290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system operating at 1150 MHz or 450 MHz can detect the breathing and heartbeat signals of human subjects through an earthquake rubble or a construction barrier of about 10-ft thickness.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655638"/>
          </a:xfrm>
        </p:spPr>
        <p:txBody>
          <a:bodyPr>
            <a:normAutofit/>
          </a:bodyPr>
          <a:lstStyle/>
          <a:p>
            <a:pPr algn="ctr"/>
            <a:r>
              <a:rPr lang="en-US" sz="3200" dirty="0" smtClean="0">
                <a:latin typeface="Times New Roman" pitchFamily="18" charset="0"/>
                <a:cs typeface="Times New Roman" pitchFamily="18" charset="0"/>
              </a:rPr>
              <a:t>FINDER</a:t>
            </a:r>
            <a:endParaRPr lang="en-US" sz="3200" b="0" dirty="0">
              <a:latin typeface="Times New Roman" pitchFamily="18" charset="0"/>
              <a:cs typeface="Times New Roman" pitchFamily="18" charset="0"/>
            </a:endParaRPr>
          </a:p>
        </p:txBody>
      </p:sp>
      <p:sp>
        <p:nvSpPr>
          <p:cNvPr id="4" name="Rectangle 3"/>
          <p:cNvSpPr/>
          <p:nvPr/>
        </p:nvSpPr>
        <p:spPr>
          <a:xfrm>
            <a:off x="381000" y="106680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5" name="TextBox 4"/>
          <p:cNvSpPr txBox="1"/>
          <p:nvPr/>
        </p:nvSpPr>
        <p:spPr>
          <a:xfrm>
            <a:off x="381000" y="1401762"/>
            <a:ext cx="4495800" cy="5309146"/>
          </a:xfrm>
          <a:prstGeom prst="rect">
            <a:avLst/>
          </a:prstGeom>
          <a:noFill/>
        </p:spPr>
        <p:txBody>
          <a:bodyPr wrap="square" rtlCol="0">
            <a:spAutoFit/>
          </a:bodyPr>
          <a:lstStyle/>
          <a:p>
            <a:pPr marL="457200" indent="-45720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FINDER </a:t>
            </a:r>
            <a:r>
              <a:rPr lang="en-IN" sz="2400" dirty="0">
                <a:latin typeface="Times New Roman" panose="02020603050405020304" pitchFamily="18" charset="0"/>
                <a:cs typeface="Times New Roman" panose="02020603050405020304" pitchFamily="18" charset="0"/>
              </a:rPr>
              <a:t>which stands for Finding Individuals for Disaster and Emergency Response is a Life Detection System</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wreckage of a collapsed Textile Factory and another building in the Nepalese village of chautara, four men were rescued, two from each building, in one of the hardest-hit areas of the 7.8 magnitude earth quake on April 25.</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8749" t="6028" r="17187" b="5551"/>
          <a:stretch/>
        </p:blipFill>
        <p:spPr>
          <a:xfrm>
            <a:off x="5486400" y="1981200"/>
            <a:ext cx="3124200" cy="3352800"/>
          </a:xfrm>
          <a:prstGeom prst="rect">
            <a:avLst/>
          </a:prstGeom>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ctr"/>
            <a:r>
              <a:rPr lang="en-US" sz="3200" dirty="0" smtClean="0">
                <a:latin typeface="Times New Roman" pitchFamily="18" charset="0"/>
                <a:cs typeface="Times New Roman" pitchFamily="18" charset="0"/>
              </a:rPr>
              <a:t>PRINCIPLE OF OPERATION</a:t>
            </a:r>
            <a:r>
              <a:rPr lang="en-US" sz="3200" b="0" dirty="0" smtClean="0">
                <a:solidFill>
                  <a:schemeClr val="tx1"/>
                </a:solidFill>
                <a:latin typeface="Times New Roman" pitchFamily="18" charset="0"/>
                <a:cs typeface="Times New Roman" pitchFamily="18" charset="0"/>
              </a:rPr>
              <a:t>  </a:t>
            </a:r>
            <a:endParaRPr lang="en-US" sz="3200" b="0" dirty="0">
              <a:solidFill>
                <a:schemeClr val="tx1"/>
              </a:solidFill>
              <a:latin typeface="Times New Roman" pitchFamily="18" charset="0"/>
              <a:cs typeface="Times New Roman" pitchFamily="18" charset="0"/>
            </a:endParaRPr>
          </a:p>
        </p:txBody>
      </p:sp>
      <p:sp>
        <p:nvSpPr>
          <p:cNvPr id="6" name="Rectangle 5"/>
          <p:cNvSpPr/>
          <p:nvPr/>
        </p:nvSpPr>
        <p:spPr>
          <a:xfrm>
            <a:off x="381000" y="121920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5" name="TextBox 4"/>
          <p:cNvSpPr txBox="1"/>
          <p:nvPr/>
        </p:nvSpPr>
        <p:spPr>
          <a:xfrm>
            <a:off x="228600" y="1524000"/>
            <a:ext cx="8610600" cy="2954655"/>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When </a:t>
            </a:r>
            <a:r>
              <a:rPr lang="en-IN" sz="2400" dirty="0">
                <a:latin typeface="Times New Roman" panose="02020603050405020304" pitchFamily="18" charset="0"/>
                <a:cs typeface="Times New Roman" panose="02020603050405020304" pitchFamily="18" charset="0"/>
              </a:rPr>
              <a:t>a microwave beam of appropriate frequency (L or S band) is aimed at a pile of earthquake rubble covering a human subject or illuminated through a barrier obstructing a human subject, the microwave beam can penetrate the rubble or the barrier to reach the human subject</a:t>
            </a:r>
            <a:r>
              <a:rPr lang="en-IN" sz="2400" dirty="0" smtClean="0">
                <a:latin typeface="Times New Roman" panose="02020603050405020304" pitchFamily="18" charset="0"/>
                <a:cs typeface="Times New Roman" panose="02020603050405020304" pitchFamily="18" charset="0"/>
              </a:rPr>
              <a:t>.</a:t>
            </a:r>
          </a:p>
          <a:p>
            <a:pPr algn="just"/>
            <a:endParaRPr lang="en-IN"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 human subject buried under earthquake rubble or hidden behind barriers can be located.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ctr"/>
            <a:r>
              <a:rPr lang="en-US" sz="3200" dirty="0" smtClean="0">
                <a:latin typeface="Times New Roman" pitchFamily="18" charset="0"/>
                <a:cs typeface="Times New Roman" pitchFamily="18" charset="0"/>
              </a:rPr>
              <a:t>INTRODUCTION TO MICROWAVES</a:t>
            </a:r>
            <a:r>
              <a:rPr lang="en-US" sz="3200" b="0" dirty="0" smtClean="0">
                <a:solidFill>
                  <a:schemeClr val="tx1"/>
                </a:solidFill>
                <a:latin typeface="Times New Roman" pitchFamily="18" charset="0"/>
                <a:cs typeface="Times New Roman" pitchFamily="18" charset="0"/>
              </a:rPr>
              <a:t>  </a:t>
            </a:r>
            <a:endParaRPr lang="en-US" sz="3200" b="0" dirty="0">
              <a:solidFill>
                <a:schemeClr val="tx1"/>
              </a:solidFill>
              <a:latin typeface="Times New Roman" pitchFamily="18" charset="0"/>
              <a:cs typeface="Times New Roman" pitchFamily="18" charset="0"/>
            </a:endParaRPr>
          </a:p>
        </p:txBody>
      </p:sp>
      <p:sp>
        <p:nvSpPr>
          <p:cNvPr id="6" name="Rectangle 5"/>
          <p:cNvSpPr/>
          <p:nvPr/>
        </p:nvSpPr>
        <p:spPr>
          <a:xfrm>
            <a:off x="381000" y="121920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9" name="TextBox 8"/>
          <p:cNvSpPr txBox="1"/>
          <p:nvPr/>
        </p:nvSpPr>
        <p:spPr>
          <a:xfrm>
            <a:off x="221974" y="1905000"/>
            <a:ext cx="8464826" cy="1569660"/>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Microwaves </a:t>
            </a:r>
            <a:r>
              <a:rPr lang="en-IN" sz="2400" dirty="0">
                <a:latin typeface="Times New Roman" panose="02020603050405020304" pitchFamily="18" charset="0"/>
                <a:cs typeface="Times New Roman" panose="02020603050405020304" pitchFamily="18" charset="0"/>
              </a:rPr>
              <a:t>are </a:t>
            </a:r>
            <a:r>
              <a:rPr lang="en-IN" sz="2400" dirty="0" smtClean="0">
                <a:latin typeface="Times New Roman" panose="02020603050405020304" pitchFamily="18" charset="0"/>
                <a:cs typeface="Times New Roman" panose="02020603050405020304" pitchFamily="18" charset="0"/>
              </a:rPr>
              <a:t>electromagnetic waves with wavelengths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ranging </a:t>
            </a:r>
            <a:r>
              <a:rPr lang="en-IN" sz="2400" dirty="0">
                <a:latin typeface="Times New Roman" panose="02020603050405020304" pitchFamily="18" charset="0"/>
                <a:cs typeface="Times New Roman" panose="02020603050405020304" pitchFamily="18" charset="0"/>
              </a:rPr>
              <a:t>from as long as one meter to as short as one </a:t>
            </a:r>
            <a:r>
              <a:rPr lang="en-IN" sz="2400" dirty="0" smtClean="0">
                <a:latin typeface="Times New Roman" panose="02020603050405020304" pitchFamily="18" charset="0"/>
                <a:cs typeface="Times New Roman" panose="02020603050405020304" pitchFamily="18" charset="0"/>
              </a:rPr>
              <a:t>millimetre,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or </a:t>
            </a:r>
            <a:r>
              <a:rPr lang="en-IN" sz="2400" dirty="0">
                <a:latin typeface="Times New Roman" panose="02020603050405020304" pitchFamily="18" charset="0"/>
                <a:cs typeface="Times New Roman" panose="02020603050405020304" pitchFamily="18" charset="0"/>
              </a:rPr>
              <a:t>equivalently, with </a:t>
            </a:r>
            <a:r>
              <a:rPr lang="en-IN" sz="2400" dirty="0" smtClean="0">
                <a:latin typeface="Times New Roman" panose="02020603050405020304" pitchFamily="18" charset="0"/>
                <a:cs typeface="Times New Roman" panose="02020603050405020304" pitchFamily="18" charset="0"/>
              </a:rPr>
              <a:t>frequencies between </a:t>
            </a:r>
            <a:r>
              <a:rPr lang="en-IN" sz="2400" dirty="0">
                <a:latin typeface="Times New Roman" panose="02020603050405020304" pitchFamily="18" charset="0"/>
                <a:cs typeface="Times New Roman" panose="02020603050405020304" pitchFamily="18" charset="0"/>
              </a:rPr>
              <a:t>300 MHz (0.3 GHz) </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and </a:t>
            </a:r>
            <a:r>
              <a:rPr lang="en-IN" sz="2400" dirty="0">
                <a:latin typeface="Times New Roman" panose="02020603050405020304" pitchFamily="18" charset="0"/>
                <a:cs typeface="Times New Roman" panose="02020603050405020304" pitchFamily="18" charset="0"/>
              </a:rPr>
              <a:t>300 GHz</a:t>
            </a:r>
            <a:r>
              <a:rPr lang="en-IN" sz="2400" dirty="0" smtClean="0">
                <a:latin typeface="Times New Roman" panose="02020603050405020304" pitchFamily="18" charset="0"/>
                <a:cs typeface="Times New Roman" panose="02020603050405020304" pitchFamily="18" charset="0"/>
              </a:rPr>
              <a:t>.</a:t>
            </a:r>
          </a:p>
        </p:txBody>
      </p:sp>
      <p:pic>
        <p:nvPicPr>
          <p:cNvPr id="10" name="Picture 9"/>
          <p:cNvPicPr/>
          <p:nvPr/>
        </p:nvPicPr>
        <p:blipFill rotWithShape="1">
          <a:blip r:embed="rId2">
            <a:extLst>
              <a:ext uri="{28A0092B-C50C-407E-A947-70E740481C1C}">
                <a14:useLocalDpi xmlns:a14="http://schemas.microsoft.com/office/drawing/2010/main" val="0"/>
              </a:ext>
            </a:extLst>
          </a:blip>
          <a:srcRect b="11376"/>
          <a:stretch/>
        </p:blipFill>
        <p:spPr bwMode="auto">
          <a:xfrm>
            <a:off x="838200" y="3474660"/>
            <a:ext cx="7467600" cy="32309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9775486"/>
      </p:ext>
    </p:extLst>
  </p:cSld>
  <p:clrMapOvr>
    <a:masterClrMapping/>
  </p:clrMapOvr>
  <p:transition spd="med">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ctr"/>
            <a:r>
              <a:rPr lang="en-US" sz="3200" dirty="0" smtClean="0">
                <a:latin typeface="Times New Roman" pitchFamily="18" charset="0"/>
                <a:cs typeface="Times New Roman" pitchFamily="18" charset="0"/>
              </a:rPr>
              <a:t>MICROWAVE BANDS</a:t>
            </a:r>
            <a:endParaRPr lang="en-US" sz="3200" b="0" dirty="0">
              <a:solidFill>
                <a:schemeClr val="tx1"/>
              </a:solidFill>
              <a:latin typeface="Times New Roman" pitchFamily="18" charset="0"/>
              <a:cs typeface="Times New Roman" pitchFamily="18" charset="0"/>
            </a:endParaRPr>
          </a:p>
        </p:txBody>
      </p:sp>
      <p:sp>
        <p:nvSpPr>
          <p:cNvPr id="6" name="Rectangle 5"/>
          <p:cNvSpPr/>
          <p:nvPr/>
        </p:nvSpPr>
        <p:spPr>
          <a:xfrm>
            <a:off x="381000" y="1219200"/>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7086600" cy="4191000"/>
          </a:xfrm>
          <a:prstGeom prst="rect">
            <a:avLst/>
          </a:prstGeom>
          <a:noFill/>
        </p:spPr>
      </p:pic>
    </p:spTree>
    <p:extLst>
      <p:ext uri="{BB962C8B-B14F-4D97-AF65-F5344CB8AC3E}">
        <p14:creationId xmlns:p14="http://schemas.microsoft.com/office/powerpoint/2010/main" val="2857762654"/>
      </p:ext>
    </p:extLst>
  </p:cSld>
  <p:clrMapOvr>
    <a:masterClrMapping/>
  </p:clrMapOvr>
  <p:transition spd="med">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97048"/>
            <a:ext cx="8229600" cy="792162"/>
          </a:xfrm>
        </p:spPr>
        <p:txBody>
          <a:bodyPr>
            <a:normAutofit fontScale="90000"/>
          </a:bodyPr>
          <a:lstStyle/>
          <a:p>
            <a:pPr algn="ctr"/>
            <a:r>
              <a:rPr lang="en-US" sz="3600" dirty="0" smtClean="0">
                <a:latin typeface="Times New Roman" pitchFamily="18" charset="0"/>
                <a:cs typeface="Times New Roman" pitchFamily="18" charset="0"/>
              </a:rPr>
              <a:t>MAJOR COMPONENTS OF THE CIRCUIT</a:t>
            </a:r>
            <a:endParaRPr lang="en-US" sz="3600" b="0" dirty="0">
              <a:solidFill>
                <a:schemeClr val="tx1"/>
              </a:solidFill>
              <a:latin typeface="Times New Roman" pitchFamily="18" charset="0"/>
              <a:cs typeface="Times New Roman" pitchFamily="18" charset="0"/>
            </a:endParaRPr>
          </a:p>
        </p:txBody>
      </p:sp>
      <p:sp>
        <p:nvSpPr>
          <p:cNvPr id="6" name="Rectangle 5"/>
          <p:cNvSpPr/>
          <p:nvPr/>
        </p:nvSpPr>
        <p:spPr>
          <a:xfrm>
            <a:off x="381000" y="1181014"/>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7" name="TextBox 6"/>
          <p:cNvSpPr txBox="1"/>
          <p:nvPr/>
        </p:nvSpPr>
        <p:spPr>
          <a:xfrm>
            <a:off x="457200" y="1696278"/>
            <a:ext cx="8382000"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microwave life detection system has four major components. They </a:t>
            </a:r>
            <a:r>
              <a:rPr lang="en-IN" sz="2400" dirty="0" smtClean="0">
                <a:latin typeface="Times New Roman" panose="02020603050405020304" pitchFamily="18" charset="0"/>
                <a:cs typeface="Times New Roman" panose="02020603050405020304" pitchFamily="18" charset="0"/>
              </a:rPr>
              <a:t>are</a:t>
            </a:r>
            <a:br>
              <a:rPr lang="en-IN"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81000" y="2971800"/>
            <a:ext cx="8458200"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Microwave Circuit</a:t>
            </a:r>
            <a:br>
              <a:rPr lang="en-US" sz="2400" dirty="0" smtClean="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Microwave controlled Clutter Cancellation System</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Dual Antenna System</a:t>
            </a:r>
            <a:br>
              <a:rPr lang="en-US" sz="2400" dirty="0" smtClean="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Laptop Control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108" y="-2362200"/>
            <a:ext cx="6859787" cy="152400"/>
          </a:xfrm>
        </p:spPr>
        <p:txBody>
          <a:bodyPr>
            <a:normAutofit fontScale="90000"/>
          </a:bodyPr>
          <a:lstStyle/>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5867400"/>
          </a:xfrm>
          <a:prstGeom prst="rect">
            <a:avLst/>
          </a:prstGeom>
          <a:noFill/>
        </p:spPr>
      </p:pic>
      <p:sp>
        <p:nvSpPr>
          <p:cNvPr id="6" name="Rectangle 5"/>
          <p:cNvSpPr/>
          <p:nvPr/>
        </p:nvSpPr>
        <p:spPr>
          <a:xfrm>
            <a:off x="342900" y="821635"/>
            <a:ext cx="845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3" name="TextBox 2"/>
          <p:cNvSpPr txBox="1"/>
          <p:nvPr/>
        </p:nvSpPr>
        <p:spPr>
          <a:xfrm>
            <a:off x="323022" y="203730"/>
            <a:ext cx="82677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SYSTEM DIAGRAM</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spd="med">
    <p:wipe/>
  </p:transition>
  <p:timing>
    <p:tnLst>
      <p:par>
        <p:cTn id="1" dur="indefinite" restart="never" nodeType="tmRoot"/>
      </p:par>
    </p:tnLst>
  </p:timing>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1546</TotalTime>
  <Words>692</Words>
  <Application>Microsoft Office PowerPoint</Application>
  <PresentationFormat>On-screen Show (4:3)</PresentationFormat>
  <Paragraphs>96</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                   CONTENTS</vt:lpstr>
      <vt:lpstr>INTRODUCTION</vt:lpstr>
      <vt:lpstr>FINDER</vt:lpstr>
      <vt:lpstr>PRINCIPLE OF OPERATION  </vt:lpstr>
      <vt:lpstr>INTRODUCTION TO MICROWAVES  </vt:lpstr>
      <vt:lpstr>MICROWAVE BANDS</vt:lpstr>
      <vt:lpstr>MAJOR COMPONENTS OF THE CIRCUIT</vt:lpstr>
      <vt:lpstr>PowerPoint Presentation</vt:lpstr>
      <vt:lpstr>DIRECTIONAL COUPLER</vt:lpstr>
      <vt:lpstr>CIRCULATOR</vt:lpstr>
      <vt:lpstr>CLUTTER CANCELLATION SYSTEM</vt:lpstr>
      <vt:lpstr>MICROPROCESSOR CONTROL UNIT</vt:lpstr>
      <vt:lpstr>MICROPROCESSOR CONTROL UNIT</vt:lpstr>
      <vt:lpstr>EXPERIMENTAL RESULTS</vt:lpstr>
      <vt:lpstr>ADVANTAGES</vt:lpstr>
      <vt:lpstr>DISADVANTAGES</vt:lpstr>
      <vt:lpstr>FUTURE SCOPE</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 ram</dc:creator>
  <cp:lastModifiedBy>Bhavya Shree</cp:lastModifiedBy>
  <cp:revision>126</cp:revision>
  <dcterms:created xsi:type="dcterms:W3CDTF">2017-12-09T13:45:52Z</dcterms:created>
  <dcterms:modified xsi:type="dcterms:W3CDTF">2017-12-21T18:11:48Z</dcterms:modified>
</cp:coreProperties>
</file>