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 b="def" i="def"/>
      <a:tcStyle>
        <a:tcBdr/>
        <a:fill>
          <a:solidFill>
            <a:srgbClr val="FAE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 b="def" i="def"/>
      <a:tcStyle>
        <a:tcBdr/>
        <a:fill>
          <a:solidFill>
            <a:srgbClr val="EDE9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1100050" y="4455619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" name="Straight Connector 8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" name="Straight Connector 8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1097278" y="1845734"/>
            <a:ext cx="4937761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/>
          <p:nvPr>
            <p:ph type="body" sz="quarter" idx="21"/>
          </p:nvPr>
        </p:nvSpPr>
        <p:spPr>
          <a:xfrm>
            <a:off x="6217919" y="1846052"/>
            <a:ext cx="4937762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Rectangle 5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Rectangle 8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Rectangle 8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Title Text"/>
          <p:cNvSpPr txBox="1"/>
          <p:nvPr>
            <p:ph type="title"/>
          </p:nvPr>
        </p:nvSpPr>
        <p:spPr>
          <a:xfrm>
            <a:off x="1097280" y="5074920"/>
            <a:ext cx="1011326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Picture Placeholder 2"/>
          <p:cNvSpPr/>
          <p:nvPr>
            <p:ph type="pic" idx="21"/>
          </p:nvPr>
        </p:nvSpPr>
        <p:spPr>
          <a:xfrm>
            <a:off x="14" y="0"/>
            <a:ext cx="12191987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8"/>
          <p:cNvSpPr/>
          <p:nvPr/>
        </p:nvSpPr>
        <p:spPr>
          <a:xfrm>
            <a:off x="-1" y="6334316"/>
            <a:ext cx="12192003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traight Connector 9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ctrTitle"/>
          </p:nvPr>
        </p:nvSpPr>
        <p:spPr>
          <a:xfrm>
            <a:off x="956698" y="1235910"/>
            <a:ext cx="10058401" cy="2566546"/>
          </a:xfrm>
          <a:prstGeom prst="rect">
            <a:avLst/>
          </a:prstGeom>
        </p:spPr>
        <p:txBody>
          <a:bodyPr/>
          <a:lstStyle>
            <a:lvl1pPr algn="ctr">
              <a:defRPr spc="-100" sz="5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Customer Churn Prediction in Telecom Industry</a:t>
            </a:r>
          </a:p>
        </p:txBody>
      </p:sp>
      <p:sp>
        <p:nvSpPr>
          <p:cNvPr id="110" name="Subtitle 2"/>
          <p:cNvSpPr txBox="1"/>
          <p:nvPr>
            <p:ph type="subTitle" sz="quarter" idx="1"/>
          </p:nvPr>
        </p:nvSpPr>
        <p:spPr>
          <a:xfrm>
            <a:off x="1176901" y="4493573"/>
            <a:ext cx="9838198" cy="146913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lide Number Placeholder 6"/>
          <p:cNvSpPr txBox="1"/>
          <p:nvPr>
            <p:ph type="sldNum" sz="quarter" idx="2"/>
          </p:nvPr>
        </p:nvSpPr>
        <p:spPr>
          <a:xfrm>
            <a:off x="11043974" y="6528092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lide Number Placeholder 1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9541"/>
            <a:ext cx="6543675" cy="403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318141"/>
            <a:ext cx="12192000" cy="2016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Treating Imbalance Data using SMOTE</a:t>
            </a:r>
          </a:p>
        </p:txBody>
      </p:sp>
      <p:sp>
        <p:nvSpPr>
          <p:cNvPr id="181" name="Content Placeholder 2"/>
          <p:cNvSpPr txBox="1"/>
          <p:nvPr>
            <p:ph type="body" sz="quarter" idx="1"/>
          </p:nvPr>
        </p:nvSpPr>
        <p:spPr>
          <a:xfrm>
            <a:off x="1488202" y="1932078"/>
            <a:ext cx="8858695" cy="132130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Imbalanced data might cause predicting no churn as it is in the majority.</a:t>
            </a:r>
          </a:p>
          <a:p>
            <a:pPr marL="0" indent="0">
              <a:buSzTx/>
              <a:buNone/>
            </a:pPr>
            <a:r>
              <a:t>By using SMOTE (oversampling technique), the imbalanced churn column data has been balanced.</a:t>
            </a:r>
          </a:p>
        </p:txBody>
      </p:sp>
      <p:sp>
        <p:nvSpPr>
          <p:cNvPr id="182" name="Slide Number Placeholder 3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0881" y="3430909"/>
            <a:ext cx="4339472" cy="2237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5260" y="3448101"/>
            <a:ext cx="4322290" cy="222059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tangle 7"/>
          <p:cNvSpPr txBox="1"/>
          <p:nvPr/>
        </p:nvSpPr>
        <p:spPr>
          <a:xfrm>
            <a:off x="8013340" y="5664089"/>
            <a:ext cx="2027869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After using SMOTE</a:t>
            </a:r>
          </a:p>
        </p:txBody>
      </p:sp>
      <p:sp>
        <p:nvSpPr>
          <p:cNvPr id="186" name="Content Placeholder 2"/>
          <p:cNvSpPr txBox="1"/>
          <p:nvPr/>
        </p:nvSpPr>
        <p:spPr>
          <a:xfrm>
            <a:off x="2771041" y="5772861"/>
            <a:ext cx="2125755" cy="27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914400">
              <a:lnSpc>
                <a:spcPct val="81000"/>
              </a:lnSpc>
              <a:spcBef>
                <a:spcPts val="1200"/>
              </a:spcBef>
              <a:defRPr sz="2000">
                <a:solidFill>
                  <a:srgbClr val="404040"/>
                </a:solidFill>
              </a:defRPr>
            </a:lvl1pPr>
          </a:lstStyle>
          <a:p>
            <a:pPr/>
            <a:r>
              <a:t>Before using SMOTE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 Placeholder 1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0672" y="977843"/>
            <a:ext cx="10584058" cy="524188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extBox 2"/>
          <p:cNvSpPr txBox="1"/>
          <p:nvPr/>
        </p:nvSpPr>
        <p:spPr>
          <a:xfrm>
            <a:off x="703265" y="154111"/>
            <a:ext cx="423398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Outliers</a:t>
            </a:r>
          </a:p>
        </p:txBody>
      </p:sp>
      <p:pic>
        <p:nvPicPr>
          <p:cNvPr id="19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8800" y="147791"/>
            <a:ext cx="5401477" cy="751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Model Building</a:t>
            </a:r>
          </a:p>
        </p:txBody>
      </p:sp>
      <p:sp>
        <p:nvSpPr>
          <p:cNvPr id="194" name="Content Placeholder 2"/>
          <p:cNvSpPr txBox="1"/>
          <p:nvPr>
            <p:ph type="body" sz="half" idx="1"/>
          </p:nvPr>
        </p:nvSpPr>
        <p:spPr>
          <a:xfrm>
            <a:off x="870942" y="1845734"/>
            <a:ext cx="4814010" cy="4614052"/>
          </a:xfrm>
          <a:prstGeom prst="rect">
            <a:avLst/>
          </a:prstGeom>
        </p:spPr>
        <p:txBody>
          <a:bodyPr/>
          <a:lstStyle/>
          <a:p>
            <a:pPr/>
            <a:r>
              <a:t>Following functions have been used for Model building, with and without SMOTE.</a:t>
            </a:r>
          </a:p>
          <a:p>
            <a:pPr marL="457200" indent="-457200">
              <a:buFontTx/>
              <a:buAutoNum type="arabicPeriod" startAt="1"/>
            </a:pPr>
            <a:r>
              <a:t>LogisticRegression</a:t>
            </a:r>
          </a:p>
          <a:p>
            <a:pPr marL="457200" indent="-457200">
              <a:buFontTx/>
              <a:buAutoNum type="arabicPeriod" startAt="1"/>
            </a:pPr>
            <a:r>
              <a:t>KNeighborsClassifier</a:t>
            </a:r>
          </a:p>
          <a:p>
            <a:pPr marL="457200" indent="-457200">
              <a:buFontTx/>
              <a:buAutoNum type="arabicPeriod" startAt="1"/>
            </a:pPr>
            <a:r>
              <a:t>SVM</a:t>
            </a:r>
          </a:p>
          <a:p>
            <a:pPr marL="457200" indent="-457200">
              <a:buFontTx/>
              <a:buAutoNum type="arabicPeriod" startAt="1"/>
            </a:pPr>
            <a:r>
              <a:t>DecisionTreeClassifier</a:t>
            </a:r>
          </a:p>
          <a:p>
            <a:pPr marL="457200" indent="-457200">
              <a:buFontTx/>
              <a:buAutoNum type="arabicPeriod" startAt="1"/>
            </a:pPr>
            <a:r>
              <a:t>AdaBoostClassifier</a:t>
            </a:r>
          </a:p>
          <a:p>
            <a:pPr marL="457200" indent="-457200">
              <a:buFontTx/>
              <a:buAutoNum type="arabicPeriod" startAt="1"/>
            </a:pPr>
            <a:r>
              <a:t>GradientBoostingClassifier</a:t>
            </a:r>
          </a:p>
          <a:p>
            <a:pPr marL="457200" indent="-457200">
              <a:buFontTx/>
              <a:buAutoNum type="arabicPeriod" startAt="1"/>
            </a:pPr>
            <a:r>
              <a:t>RandomForestClassifier</a:t>
            </a:r>
          </a:p>
          <a:p>
            <a:pPr marL="457200" indent="-457200">
              <a:buFontTx/>
              <a:buAutoNum type="arabicPeriod" startAt="1"/>
            </a:pPr>
            <a:r>
              <a:t>XGBClassifier</a:t>
            </a:r>
          </a:p>
        </p:txBody>
      </p:sp>
      <p:sp>
        <p:nvSpPr>
          <p:cNvPr id="195" name="Slide Number Placeholder 3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Rectangle 6"/>
          <p:cNvSpPr txBox="1"/>
          <p:nvPr/>
        </p:nvSpPr>
        <p:spPr>
          <a:xfrm>
            <a:off x="5957007" y="6363230"/>
            <a:ext cx="538973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Function defined for creating different algorithm models.</a:t>
            </a:r>
          </a:p>
        </p:txBody>
      </p:sp>
      <p:pic>
        <p:nvPicPr>
          <p:cNvPr id="19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4235" y="-142345"/>
            <a:ext cx="4814010" cy="6505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Number Placeholder 3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6588" y="0"/>
            <a:ext cx="6572251" cy="4619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95662" y="100493"/>
            <a:ext cx="6572251" cy="4972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Number Placeholder 1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277" y="166653"/>
            <a:ext cx="11039476" cy="5476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 Placeholder 1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876" y="248774"/>
            <a:ext cx="11039476" cy="5476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 Placeholder 1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TextBox 2"/>
          <p:cNvSpPr txBox="1"/>
          <p:nvPr/>
        </p:nvSpPr>
        <p:spPr>
          <a:xfrm>
            <a:off x="271750" y="226030"/>
            <a:ext cx="772719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Finding Accuracy </a:t>
            </a:r>
          </a:p>
        </p:txBody>
      </p:sp>
      <p:pic>
        <p:nvPicPr>
          <p:cNvPr id="21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92" y="711432"/>
            <a:ext cx="7239001" cy="130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992" y="1737081"/>
            <a:ext cx="6505576" cy="139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extBox 7"/>
          <p:cNvSpPr txBox="1"/>
          <p:nvPr/>
        </p:nvSpPr>
        <p:spPr>
          <a:xfrm>
            <a:off x="631346" y="3228944"/>
            <a:ext cx="6414136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Final Model : From above Accuracy : Random Forest </a:t>
            </a:r>
            <a:r>
              <a:rPr sz="2000"/>
              <a:t>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 Placeholder 1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3334" y="149134"/>
            <a:ext cx="7115176" cy="2943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5979" y="3429000"/>
            <a:ext cx="5219701" cy="1857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ent Placeholder 2"/>
          <p:cNvSpPr txBox="1"/>
          <p:nvPr>
            <p:ph type="body" idx="1"/>
          </p:nvPr>
        </p:nvSpPr>
        <p:spPr>
          <a:xfrm>
            <a:off x="1154083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Observations - </a:t>
            </a:r>
          </a:p>
          <a:p>
            <a:pPr/>
            <a:r>
              <a:t>- Algorithms when implemented with SMOTE technique, show good results in terms of accuracy score than without SMOTE algorithms. This is due to the balancing of data.</a:t>
            </a:r>
          </a:p>
          <a:p>
            <a:pPr/>
            <a:r>
              <a:t>- Highest accuracy values obtained are with Random Forest (with SMOTE) - 0.98</a:t>
            </a:r>
          </a:p>
          <a:p>
            <a:pPr/>
          </a:p>
          <a:p>
            <a:pPr/>
            <a:r>
              <a:t>Conclusion - </a:t>
            </a:r>
          </a:p>
          <a:p>
            <a:pPr/>
            <a:r>
              <a:t>Based on the above observations Random Forest is the best model.</a:t>
            </a:r>
          </a:p>
        </p:txBody>
      </p:sp>
      <p:sp>
        <p:nvSpPr>
          <p:cNvPr id="220" name="Slide Number Placeholder 3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Index</a:t>
            </a:r>
          </a:p>
        </p:txBody>
      </p:sp>
      <p:sp>
        <p:nvSpPr>
          <p:cNvPr id="114" name="Slide Number Placeholder 4"/>
          <p:cNvSpPr txBox="1"/>
          <p:nvPr>
            <p:ph type="sldNum" sz="quarter" idx="2"/>
          </p:nvPr>
        </p:nvSpPr>
        <p:spPr>
          <a:xfrm>
            <a:off x="11043974" y="6528092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15" name="Table 8"/>
          <p:cNvGraphicFramePr/>
          <p:nvPr/>
        </p:nvGraphicFramePr>
        <p:xfrm>
          <a:off x="3190843" y="1990873"/>
          <a:ext cx="5874044" cy="40792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48825"/>
                <a:gridCol w="4825218"/>
              </a:tblGrid>
              <a:tr h="37084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 NO.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Synopsis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Data Insights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EDA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Visualization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Engineering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Treating Imbalanced Data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Model Building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Hyperparameter Tuning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Deployment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6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you!</a:t>
            </a:r>
          </a:p>
        </p:txBody>
      </p:sp>
      <p:sp>
        <p:nvSpPr>
          <p:cNvPr id="223" name="Slide Number Placeholder 4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0"/>
          <p:cNvSpPr/>
          <p:nvPr/>
        </p:nvSpPr>
        <p:spPr>
          <a:xfrm>
            <a:off x="-1" y="0"/>
            <a:ext cx="12186317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12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Title 1"/>
          <p:cNvSpPr txBox="1"/>
          <p:nvPr>
            <p:ph type="title"/>
          </p:nvPr>
        </p:nvSpPr>
        <p:spPr>
          <a:xfrm>
            <a:off x="492369" y="516834"/>
            <a:ext cx="3084846" cy="5772842"/>
          </a:xfrm>
          <a:prstGeom prst="rect">
            <a:avLst/>
          </a:prstGeom>
        </p:spPr>
        <p:txBody>
          <a:bodyPr anchor="ctr"/>
          <a:lstStyle>
            <a:lvl1pPr>
              <a:defRPr spc="-100" sz="3600">
                <a:solidFill>
                  <a:srgbClr val="FFFFFF"/>
                </a:solidFill>
              </a:defRPr>
            </a:lvl1pPr>
          </a:lstStyle>
          <a:p>
            <a:pPr/>
            <a:r>
              <a:t>Project Synopsis</a:t>
            </a:r>
          </a:p>
        </p:txBody>
      </p:sp>
      <p:sp>
        <p:nvSpPr>
          <p:cNvPr id="120" name="Rectangle 14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Slide Number Placeholder 4"/>
          <p:cNvSpPr txBox="1"/>
          <p:nvPr>
            <p:ph type="sldNum" sz="quarter" idx="2"/>
          </p:nvPr>
        </p:nvSpPr>
        <p:spPr>
          <a:xfrm>
            <a:off x="11043974" y="6528092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26" name="Content Placeholder 2"/>
          <p:cNvGrpSpPr/>
          <p:nvPr/>
        </p:nvGrpSpPr>
        <p:grpSpPr>
          <a:xfrm>
            <a:off x="4741862" y="639762"/>
            <a:ext cx="6797676" cy="5576756"/>
            <a:chOff x="0" y="0"/>
            <a:chExt cx="6797675" cy="5576754"/>
          </a:xfrm>
        </p:grpSpPr>
        <p:sp>
          <p:nvSpPr>
            <p:cNvPr id="122" name="Line"/>
            <p:cNvSpPr/>
            <p:nvPr/>
          </p:nvSpPr>
          <p:spPr>
            <a:xfrm>
              <a:off x="0" y="0"/>
              <a:ext cx="6797676" cy="0"/>
            </a:xfrm>
            <a:prstGeom prst="line">
              <a:avLst/>
            </a:prstGeom>
            <a:solidFill>
              <a:schemeClr val="accent2"/>
            </a:solidFill>
            <a:ln w="1587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Business objective:"/>
            <p:cNvSpPr txBox="1"/>
            <p:nvPr/>
          </p:nvSpPr>
          <p:spPr>
            <a:xfrm>
              <a:off x="0" y="0"/>
              <a:ext cx="6797675" cy="466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87630" tIns="87630" rIns="87630" bIns="87630" numCol="1" anchor="t">
              <a:spAutoFit/>
            </a:bodyPr>
            <a:lstStyle>
              <a:lvl1pPr marL="91439" indent="-91439" defTabSz="1022350">
                <a:lnSpc>
                  <a:spcPct val="90000"/>
                </a:lnSpc>
                <a:spcBef>
                  <a:spcPts val="900"/>
                </a:spcBef>
                <a:buClr>
                  <a:schemeClr val="accent1"/>
                </a:buClr>
                <a:buSzPct val="100000"/>
                <a:buFont typeface="Calibri"/>
                <a:buChar char=" "/>
                <a:defRPr b="1" sz="2300">
                  <a:solidFill>
                    <a:srgbClr val="404040"/>
                  </a:solidFill>
                </a:defRPr>
              </a:lvl1pPr>
            </a:lstStyle>
            <a:p>
              <a:pPr/>
              <a:r>
                <a:t>Business objective:</a:t>
              </a:r>
            </a:p>
          </p:txBody>
        </p:sp>
        <p:sp>
          <p:nvSpPr>
            <p:cNvPr id="124" name="Line"/>
            <p:cNvSpPr/>
            <p:nvPr/>
          </p:nvSpPr>
          <p:spPr>
            <a:xfrm>
              <a:off x="0" y="2824955"/>
              <a:ext cx="6797676" cy="1"/>
            </a:xfrm>
            <a:prstGeom prst="line">
              <a:avLst/>
            </a:prstGeom>
            <a:solidFill>
              <a:schemeClr val="accent3"/>
            </a:solidFill>
            <a:ln w="1587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Customer churn is a big problem for telecommunications companies. Indeed, their annual churn rates are usually higher than 10%. For that reason, they develop strategies to keep as many clients as possible. This is a classification project since the varia"/>
            <p:cNvSpPr txBox="1"/>
            <p:nvPr/>
          </p:nvSpPr>
          <p:spPr>
            <a:xfrm>
              <a:off x="0" y="2824955"/>
              <a:ext cx="6797675" cy="275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87630" tIns="87630" rIns="87630" bIns="87630" numCol="1" anchor="t">
              <a:spAutoFit/>
            </a:bodyPr>
            <a:lstStyle>
              <a:lvl1pPr marL="91439" indent="-91439" defTabSz="1022350">
                <a:lnSpc>
                  <a:spcPct val="90000"/>
                </a:lnSpc>
                <a:spcBef>
                  <a:spcPts val="900"/>
                </a:spcBef>
                <a:buClr>
                  <a:schemeClr val="accent1"/>
                </a:buClr>
                <a:buSzPct val="100000"/>
                <a:buFont typeface="Calibri"/>
                <a:buChar char=" "/>
                <a:defRPr sz="2300">
                  <a:solidFill>
                    <a:srgbClr val="404040"/>
                  </a:solidFill>
                </a:defRPr>
              </a:lvl1pPr>
            </a:lstStyle>
            <a:p>
              <a:pPr/>
              <a:r>
                <a:t>Customer churn is a big problem for telecommunications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1"/>
          <p:cNvSpPr/>
          <p:nvPr/>
        </p:nvSpPr>
        <p:spPr>
          <a:xfrm>
            <a:off x="-1" y="0"/>
            <a:ext cx="1219046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Rectangle 13"/>
          <p:cNvSpPr/>
          <p:nvPr/>
        </p:nvSpPr>
        <p:spPr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Title 1"/>
          <p:cNvSpPr txBox="1"/>
          <p:nvPr>
            <p:ph type="title"/>
          </p:nvPr>
        </p:nvSpPr>
        <p:spPr>
          <a:xfrm>
            <a:off x="1097279" y="516835"/>
            <a:ext cx="5977939" cy="1666502"/>
          </a:xfrm>
          <a:prstGeom prst="rect">
            <a:avLst/>
          </a:prstGeom>
        </p:spPr>
        <p:txBody>
          <a:bodyPr/>
          <a:lstStyle>
            <a:lvl1pPr>
              <a:defRPr spc="-100" sz="4000">
                <a:solidFill>
                  <a:srgbClr val="FFFFFF"/>
                </a:solidFill>
              </a:defRPr>
            </a:lvl1pPr>
          </a:lstStyle>
          <a:p>
            <a:pPr/>
            <a:r>
              <a:t>Data Insights</a:t>
            </a:r>
          </a:p>
        </p:txBody>
      </p:sp>
      <p:sp>
        <p:nvSpPr>
          <p:cNvPr id="131" name="Content Placeholder 2"/>
          <p:cNvSpPr txBox="1"/>
          <p:nvPr>
            <p:ph type="body" sz="half" idx="1"/>
          </p:nvPr>
        </p:nvSpPr>
        <p:spPr>
          <a:xfrm>
            <a:off x="1097278" y="2236304"/>
            <a:ext cx="5977940" cy="3652667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Less number of people call the customer care.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Call duration during night is double than daytime.</a:t>
            </a:r>
          </a:p>
        </p:txBody>
      </p:sp>
      <p:sp>
        <p:nvSpPr>
          <p:cNvPr id="132" name="Rectangle 15"/>
          <p:cNvSpPr/>
          <p:nvPr/>
        </p:nvSpPr>
        <p:spPr>
          <a:xfrm>
            <a:off x="7547894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3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5378" y="484630"/>
            <a:ext cx="2827695" cy="174842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Rectangle 17"/>
          <p:cNvSpPr/>
          <p:nvPr/>
        </p:nvSpPr>
        <p:spPr>
          <a:xfrm>
            <a:off x="7547894" y="2361915"/>
            <a:ext cx="464256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84578" y="2860533"/>
            <a:ext cx="3609295" cy="1136929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ctangle 19"/>
          <p:cNvSpPr/>
          <p:nvPr/>
        </p:nvSpPr>
        <p:spPr>
          <a:xfrm>
            <a:off x="7547894" y="4432072"/>
            <a:ext cx="464256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40794" y="4624942"/>
            <a:ext cx="1296863" cy="174842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lide Number Placeholder 3"/>
          <p:cNvSpPr txBox="1"/>
          <p:nvPr>
            <p:ph type="sldNum" sz="quarter" idx="2"/>
          </p:nvPr>
        </p:nvSpPr>
        <p:spPr>
          <a:xfrm>
            <a:off x="11043974" y="6528092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1"/>
          <p:cNvSpPr/>
          <p:nvPr/>
        </p:nvSpPr>
        <p:spPr>
          <a:xfrm>
            <a:off x="-1" y="0"/>
            <a:ext cx="1219046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Rectangle 13"/>
          <p:cNvSpPr/>
          <p:nvPr/>
        </p:nvSpPr>
        <p:spPr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Title 1"/>
          <p:cNvSpPr txBox="1"/>
          <p:nvPr>
            <p:ph type="title"/>
          </p:nvPr>
        </p:nvSpPr>
        <p:spPr>
          <a:xfrm>
            <a:off x="1097279" y="516835"/>
            <a:ext cx="5977939" cy="1666502"/>
          </a:xfrm>
          <a:prstGeom prst="rect">
            <a:avLst/>
          </a:prstGeom>
        </p:spPr>
        <p:txBody>
          <a:bodyPr/>
          <a:lstStyle>
            <a:lvl1pPr>
              <a:defRPr spc="-100" sz="4000">
                <a:solidFill>
                  <a:srgbClr val="FFFFFF"/>
                </a:solidFill>
              </a:defRPr>
            </a:lvl1pPr>
          </a:lstStyle>
          <a:p>
            <a:pPr/>
            <a:r>
              <a:t>EDA</a:t>
            </a:r>
          </a:p>
        </p:txBody>
      </p:sp>
      <p:sp>
        <p:nvSpPr>
          <p:cNvPr id="143" name="Content Placeholder 2"/>
          <p:cNvSpPr txBox="1"/>
          <p:nvPr>
            <p:ph type="body" sz="half" idx="1"/>
          </p:nvPr>
        </p:nvSpPr>
        <p:spPr>
          <a:xfrm>
            <a:off x="1097278" y="2236304"/>
            <a:ext cx="5977940" cy="3652667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1. No Duplicated records found.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2. Columns 'eve.mins' and 'day.charge' are showing dtypes as object.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Null values present are dropped. 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Dtype converted from object to float.</a:t>
            </a:r>
          </a:p>
        </p:txBody>
      </p:sp>
      <p:sp>
        <p:nvSpPr>
          <p:cNvPr id="144" name="Rectangle 15"/>
          <p:cNvSpPr/>
          <p:nvPr/>
        </p:nvSpPr>
        <p:spPr>
          <a:xfrm>
            <a:off x="7547894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4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57172" y="484630"/>
            <a:ext cx="1064109" cy="174842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 17"/>
          <p:cNvSpPr/>
          <p:nvPr/>
        </p:nvSpPr>
        <p:spPr>
          <a:xfrm>
            <a:off x="7547894" y="2361915"/>
            <a:ext cx="464256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84578" y="2778674"/>
            <a:ext cx="3609295" cy="1300647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ctangle 19"/>
          <p:cNvSpPr/>
          <p:nvPr/>
        </p:nvSpPr>
        <p:spPr>
          <a:xfrm>
            <a:off x="7547894" y="4432072"/>
            <a:ext cx="464256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9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63371" y="4624942"/>
            <a:ext cx="851709" cy="1748425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lide Number Placeholder 3"/>
          <p:cNvSpPr txBox="1"/>
          <p:nvPr>
            <p:ph type="sldNum" sz="quarter" idx="2"/>
          </p:nvPr>
        </p:nvSpPr>
        <p:spPr>
          <a:xfrm>
            <a:off x="11043974" y="6528092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9"/>
          <p:cNvSpPr/>
          <p:nvPr/>
        </p:nvSpPr>
        <p:spPr>
          <a:xfrm>
            <a:off x="-1" y="0"/>
            <a:ext cx="12186317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Rectangle 11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Title 1"/>
          <p:cNvSpPr txBox="1"/>
          <p:nvPr>
            <p:ph type="title"/>
          </p:nvPr>
        </p:nvSpPr>
        <p:spPr>
          <a:xfrm>
            <a:off x="492369" y="516834"/>
            <a:ext cx="3084846" cy="2103877"/>
          </a:xfrm>
          <a:prstGeom prst="rect">
            <a:avLst/>
          </a:prstGeom>
        </p:spPr>
        <p:txBody>
          <a:bodyPr/>
          <a:lstStyle>
            <a:lvl1pPr>
              <a:defRPr spc="-100" sz="3600">
                <a:solidFill>
                  <a:srgbClr val="FFFFFF"/>
                </a:solidFill>
              </a:defRPr>
            </a:lvl1pPr>
          </a:lstStyle>
          <a:p>
            <a:pPr/>
            <a:r>
              <a:t>Correlation</a:t>
            </a:r>
          </a:p>
        </p:txBody>
      </p:sp>
      <p:sp>
        <p:nvSpPr>
          <p:cNvPr id="155" name="Content Placeholder 2"/>
          <p:cNvSpPr txBox="1"/>
          <p:nvPr>
            <p:ph type="body" sz="quarter" idx="1"/>
          </p:nvPr>
        </p:nvSpPr>
        <p:spPr>
          <a:xfrm>
            <a:off x="492370" y="2653800"/>
            <a:ext cx="3084846" cy="3335519"/>
          </a:xfrm>
          <a:prstGeom prst="rect">
            <a:avLst/>
          </a:prstGeom>
        </p:spPr>
        <p:txBody>
          <a:bodyPr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Columns day.mins - day.charge and eve.mins - eve.charge show 100% correlation.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Hence, one of them can be removed.</a:t>
            </a:r>
          </a:p>
        </p:txBody>
      </p:sp>
      <p:sp>
        <p:nvSpPr>
          <p:cNvPr id="156" name="Rectangle 13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5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2017" y="1423566"/>
            <a:ext cx="6798083" cy="401086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lide Number Placeholder 3"/>
          <p:cNvSpPr txBox="1"/>
          <p:nvPr>
            <p:ph type="sldNum" sz="quarter" idx="2"/>
          </p:nvPr>
        </p:nvSpPr>
        <p:spPr>
          <a:xfrm>
            <a:off x="11043974" y="6528092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 Placeholder 1"/>
          <p:cNvSpPr txBox="1"/>
          <p:nvPr>
            <p:ph type="sldNum" sz="quarter" idx="2"/>
          </p:nvPr>
        </p:nvSpPr>
        <p:spPr>
          <a:xfrm>
            <a:off x="11043974" y="6528092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3186" y="1462087"/>
            <a:ext cx="6905626" cy="3933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3"/>
          <p:cNvSpPr/>
          <p:nvPr/>
        </p:nvSpPr>
        <p:spPr>
          <a:xfrm>
            <a:off x="-1" y="0"/>
            <a:ext cx="1219046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Rectangle 15"/>
          <p:cNvSpPr/>
          <p:nvPr/>
        </p:nvSpPr>
        <p:spPr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Title 1"/>
          <p:cNvSpPr txBox="1"/>
          <p:nvPr>
            <p:ph type="title"/>
          </p:nvPr>
        </p:nvSpPr>
        <p:spPr>
          <a:xfrm>
            <a:off x="1097279" y="516835"/>
            <a:ext cx="5977939" cy="1666502"/>
          </a:xfrm>
          <a:prstGeom prst="rect">
            <a:avLst/>
          </a:prstGeom>
        </p:spPr>
        <p:txBody>
          <a:bodyPr/>
          <a:lstStyle>
            <a:lvl1pPr>
              <a:defRPr spc="-100" sz="4000">
                <a:solidFill>
                  <a:srgbClr val="FFFFFF"/>
                </a:solidFill>
              </a:defRPr>
            </a:lvl1pPr>
          </a:lstStyle>
          <a:p>
            <a:pPr/>
            <a:r>
              <a:t>Visualization</a:t>
            </a:r>
          </a:p>
        </p:txBody>
      </p:sp>
      <p:sp>
        <p:nvSpPr>
          <p:cNvPr id="166" name="TextBox 8"/>
          <p:cNvSpPr txBox="1"/>
          <p:nvPr/>
        </p:nvSpPr>
        <p:spPr>
          <a:xfrm>
            <a:off x="1097278" y="2282024"/>
            <a:ext cx="5977940" cy="3561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libri"/>
              <a:buChar char="•"/>
              <a:defRPr>
                <a:solidFill>
                  <a:srgbClr val="FFFFFF"/>
                </a:solidFill>
              </a:defRPr>
            </a:pPr>
            <a:r>
              <a:t>A customer is likely to churn out who has subscribed to an international plan.</a:t>
            </a:r>
          </a:p>
          <a:p>
            <a:pPr defTabSz="9144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Calibri"/>
              <a:buChar char="•"/>
              <a:defRPr>
                <a:solidFill>
                  <a:srgbClr val="FFFFFF"/>
                </a:solidFill>
              </a:defRPr>
            </a:pPr>
            <a:r>
              <a:t>A customer is likely to churn out who has not subscribed to voice plan.</a:t>
            </a:r>
          </a:p>
        </p:txBody>
      </p:sp>
      <p:sp>
        <p:nvSpPr>
          <p:cNvPr id="167" name="Rectangle 17"/>
          <p:cNvSpPr/>
          <p:nvPr/>
        </p:nvSpPr>
        <p:spPr>
          <a:xfrm>
            <a:off x="7547894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8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4578" y="710694"/>
            <a:ext cx="3609295" cy="213850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ectangle 19"/>
          <p:cNvSpPr/>
          <p:nvPr/>
        </p:nvSpPr>
        <p:spPr>
          <a:xfrm>
            <a:off x="7547894" y="3396996"/>
            <a:ext cx="464256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84578" y="3963682"/>
            <a:ext cx="3609295" cy="2228739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lide Number Placeholder 3"/>
          <p:cNvSpPr txBox="1"/>
          <p:nvPr>
            <p:ph type="sldNum" sz="quarter" idx="2"/>
          </p:nvPr>
        </p:nvSpPr>
        <p:spPr>
          <a:xfrm>
            <a:off x="11043974" y="6528092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1"/>
          <p:cNvSpPr txBox="1"/>
          <p:nvPr>
            <p:ph type="sldNum" sz="quarter" idx="2"/>
          </p:nvPr>
        </p:nvSpPr>
        <p:spPr>
          <a:xfrm>
            <a:off x="11043974" y="6528092"/>
            <a:ext cx="168509" cy="2285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775" y="571500"/>
            <a:ext cx="10458450" cy="571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