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s>
    <c:plotArea>
      <c:layout/>
      <c:barChart>
        <c:barDir val="bar"/>
        <c:grouping val="clustered"/>
        <c:varyColors val="0"/>
        <c:ser>
          <c:idx val="0"/>
          <c:order val="0"/>
          <c:tx>
            <c:strRef>
              <c:f>Sheet4!$B$4:$B$5</c:f>
              <c:strCache>
                <c:ptCount val="1"/>
                <c:pt idx="0">
                  <c:v>PR00147</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Sheet4!$B$6:$B$33</c:f>
              <c:numCache>
                <c:formatCode>General</c:formatCode>
                <c:ptCount val="24"/>
                <c:pt idx="15">
                  <c:v>1</c:v>
                </c:pt>
              </c:numCache>
            </c:numRef>
          </c:val>
        </c:ser>
        <c:ser>
          <c:idx val="1"/>
          <c:order val="1"/>
          <c:tx>
            <c:strRef>
              <c:f>Sheet4!$C$4:$C$5</c:f>
              <c:strCache>
                <c:ptCount val="1"/>
                <c:pt idx="0">
                  <c:v>PR00419</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Sheet4!$C$6:$C$33</c:f>
              <c:numCache>
                <c:formatCode>General</c:formatCode>
                <c:ptCount val="24"/>
                <c:pt idx="1">
                  <c:v>1</c:v>
                </c:pt>
              </c:numCache>
            </c:numRef>
          </c:val>
        </c:ser>
        <c:ser>
          <c:idx val="2"/>
          <c:order val="2"/>
          <c:tx>
            <c:strRef>
              <c:f>Sheet4!$D$4:$D$5</c:f>
              <c:strCache>
                <c:ptCount val="1"/>
                <c:pt idx="0">
                  <c:v>PR00882</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Sheet4!$D$6:$D$33</c:f>
              <c:numCache>
                <c:formatCode>General</c:formatCode>
                <c:ptCount val="24"/>
                <c:pt idx="10">
                  <c:v>1</c:v>
                </c:pt>
              </c:numCache>
            </c:numRef>
          </c:val>
        </c:ser>
        <c:ser>
          <c:idx val="3"/>
          <c:order val="3"/>
          <c:tx>
            <c:strRef>
              <c:f>Sheet4!$E$4:$E$5</c:f>
              <c:strCache>
                <c:ptCount val="1"/>
                <c:pt idx="0">
                  <c:v>PR00893</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Sheet4!$E$6:$E$33</c:f>
              <c:numCache>
                <c:formatCode>General</c:formatCode>
                <c:ptCount val="24"/>
                <c:pt idx="13">
                  <c:v>1</c:v>
                </c:pt>
              </c:numCache>
            </c:numRef>
          </c:val>
        </c:ser>
        <c:ser>
          <c:idx val="4"/>
          <c:order val="4"/>
          <c:tx>
            <c:strRef>
              <c:f>Sheet4!$F$4:$F$5</c:f>
              <c:strCache>
                <c:ptCount val="1"/>
                <c:pt idx="0">
                  <c:v>PR01662</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Sheet4!$F$6:$F$33</c:f>
              <c:numCache>
                <c:formatCode>General</c:formatCode>
                <c:ptCount val="24"/>
                <c:pt idx="6">
                  <c:v>1</c:v>
                </c:pt>
              </c:numCache>
            </c:numRef>
          </c:val>
        </c:ser>
        <c:ser>
          <c:idx val="5"/>
          <c:order val="5"/>
          <c:tx>
            <c:strRef>
              <c:f>Sheet4!$G$4:$G$5</c:f>
              <c:strCache>
                <c:ptCount val="1"/>
                <c:pt idx="0">
                  <c:v>PR01951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Sheet4!$G$6:$G$33</c:f>
              <c:numCache>
                <c:formatCode>General</c:formatCode>
                <c:ptCount val="24"/>
              </c:numCache>
            </c:numRef>
          </c:val>
        </c:ser>
        <c:ser>
          <c:idx val="6"/>
          <c:order val="6"/>
          <c:tx>
            <c:strRef>
              <c:f>Sheet4!$H$4:$H$5</c:f>
              <c:strCache>
                <c:ptCount val="1"/>
                <c:pt idx="0">
                  <c:v>PR02288</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Sheet4!$H$6:$H$33</c:f>
              <c:numCache>
                <c:formatCode>General</c:formatCode>
                <c:ptCount val="24"/>
                <c:pt idx="16">
                  <c:v>1</c:v>
                </c:pt>
              </c:numCache>
            </c:numRef>
          </c:val>
        </c:ser>
        <c:ser>
          <c:idx val="7"/>
          <c:order val="7"/>
          <c:tx>
            <c:strRef>
              <c:f>Sheet4!$I$4:$I$5</c:f>
              <c:strCache>
                <c:ptCount val="1"/>
                <c:pt idx="0">
                  <c:v>PR02603</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Sheet4!$I$6:$I$33</c:f>
              <c:numCache>
                <c:formatCode>General</c:formatCode>
                <c:ptCount val="24"/>
                <c:pt idx="3">
                  <c:v>1</c:v>
                </c:pt>
              </c:numCache>
            </c:numRef>
          </c:val>
        </c:ser>
        <c:ser>
          <c:idx val="8"/>
          <c:order val="8"/>
          <c:tx>
            <c:strRef>
              <c:f>Sheet4!$J$4:$J$5</c:f>
              <c:strCache>
                <c:ptCount val="1"/>
                <c:pt idx="0">
                  <c:v>PR03158</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Sheet4!$J$6:$J$33</c:f>
              <c:numCache>
                <c:formatCode>General</c:formatCode>
                <c:ptCount val="24"/>
                <c:pt idx="7">
                  <c:v>1</c:v>
                </c:pt>
              </c:numCache>
            </c:numRef>
          </c:val>
        </c:ser>
        <c:ser>
          <c:idx val="9"/>
          <c:order val="9"/>
          <c:tx>
            <c:strRef>
              <c:f>Sheet4!$K$4:$K$5</c:f>
              <c:strCache>
                <c:ptCount val="1"/>
                <c:pt idx="0">
                  <c:v>PR03445</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Sheet4!$K$6:$K$33</c:f>
              <c:numCache>
                <c:formatCode>General</c:formatCode>
                <c:ptCount val="24"/>
                <c:pt idx="18">
                  <c:v>1</c:v>
                </c:pt>
              </c:numCache>
            </c:numRef>
          </c:val>
        </c:ser>
        <c:ser>
          <c:idx val="10"/>
          <c:order val="10"/>
          <c:tx>
            <c:strRef>
              <c:f>Sheet4!$L$4:$L$5</c:f>
              <c:strCache>
                <c:ptCount val="1"/>
                <c:pt idx="0">
                  <c:v>PR04473</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Sheet4!$L$6:$L$33</c:f>
              <c:numCache>
                <c:formatCode>General</c:formatCode>
                <c:ptCount val="24"/>
                <c:pt idx="1">
                  <c:v>1</c:v>
                </c:pt>
              </c:numCache>
            </c:numRef>
          </c:val>
        </c:ser>
        <c:ser>
          <c:idx val="11"/>
          <c:order val="11"/>
          <c:tx>
            <c:strRef>
              <c:f>Sheet4!$M$4:$M$5</c:f>
              <c:strCache>
                <c:ptCount val="1"/>
                <c:pt idx="0">
                  <c:v>PR04601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Sheet4!$M$6:$M$33</c:f>
              <c:numCache>
                <c:formatCode>General</c:formatCode>
                <c:ptCount val="24"/>
                <c:pt idx="22">
                  <c:v>1</c:v>
                </c:pt>
              </c:numCache>
            </c:numRef>
          </c:val>
        </c:ser>
        <c:ser>
          <c:idx val="12"/>
          <c:order val="12"/>
          <c:tx>
            <c:strRef>
              <c:f>Sheet4!$N$4:$N$5</c:f>
              <c:strCache>
                <c:ptCount val="1"/>
                <c:pt idx="0">
                  <c:v>PR04686</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Sheet4!$N$6:$N$33</c:f>
              <c:numCache>
                <c:formatCode>General</c:formatCode>
                <c:ptCount val="24"/>
                <c:pt idx="1">
                  <c:v>1</c:v>
                </c:pt>
              </c:numCache>
            </c:numRef>
          </c:val>
        </c:ser>
        <c:ser>
          <c:idx val="13"/>
          <c:order val="13"/>
          <c:tx>
            <c:strRef>
              <c:f>Sheet4!$O$4:$O$5</c:f>
              <c:strCache>
                <c:ptCount val="1"/>
                <c:pt idx="0">
                  <c:v>SQ00144</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Sheet4!$O$6:$O$33</c:f>
              <c:numCache>
                <c:formatCode>General</c:formatCode>
                <c:ptCount val="24"/>
                <c:pt idx="12">
                  <c:v>1</c:v>
                </c:pt>
              </c:numCache>
            </c:numRef>
          </c:val>
        </c:ser>
        <c:ser>
          <c:idx val="14"/>
          <c:order val="14"/>
          <c:tx>
            <c:strRef>
              <c:f>Sheet4!$P$4:$P$5</c:f>
              <c:strCache>
                <c:ptCount val="1"/>
                <c:pt idx="0">
                  <c:v>SQ00612</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Sheet4!$P$6:$P$33</c:f>
              <c:numCache>
                <c:formatCode>General</c:formatCode>
                <c:ptCount val="24"/>
                <c:pt idx="17">
                  <c:v>1</c:v>
                </c:pt>
              </c:numCache>
            </c:numRef>
          </c:val>
        </c:ser>
        <c:ser>
          <c:idx val="15"/>
          <c:order val="15"/>
          <c:tx>
            <c:strRef>
              <c:f>Sheet4!$Q$4:$Q$5</c:f>
              <c:strCache>
                <c:ptCount val="1"/>
                <c:pt idx="0">
                  <c:v>SQ00691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Sheet4!$Q$6:$Q$33</c:f>
              <c:numCache>
                <c:formatCode>General</c:formatCode>
                <c:ptCount val="24"/>
                <c:pt idx="20">
                  <c:v>1</c:v>
                </c:pt>
              </c:numCache>
            </c:numRef>
          </c:val>
        </c:ser>
        <c:ser>
          <c:idx val="16"/>
          <c:order val="16"/>
          <c:tx>
            <c:strRef>
              <c:f>Sheet4!$R$4:$R$5</c:f>
              <c:strCache>
                <c:ptCount val="1"/>
                <c:pt idx="0">
                  <c:v>SQ01395</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Sheet4!$R$6:$R$33</c:f>
              <c:numCache>
                <c:formatCode>General</c:formatCode>
                <c:ptCount val="24"/>
                <c:pt idx="14">
                  <c:v>1</c:v>
                </c:pt>
              </c:numCache>
            </c:numRef>
          </c:val>
        </c:ser>
        <c:ser>
          <c:idx val="17"/>
          <c:order val="17"/>
          <c:tx>
            <c:strRef>
              <c:f>Sheet4!$S$4:$S$5</c:f>
              <c:strCache>
                <c:ptCount val="1"/>
                <c:pt idx="0">
                  <c:v>SQ01620</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Sheet4!$S$6:$S$33</c:f>
              <c:numCache>
                <c:formatCode>General</c:formatCode>
                <c:ptCount val="24"/>
                <c:pt idx="14">
                  <c:v>1</c:v>
                </c:pt>
              </c:numCache>
            </c:numRef>
          </c:val>
        </c:ser>
        <c:ser>
          <c:idx val="18"/>
          <c:order val="18"/>
          <c:tx>
            <c:strRef>
              <c:f>Sheet4!$T$4:$T$5</c:f>
              <c:strCache>
                <c:ptCount val="1"/>
                <c:pt idx="0">
                  <c:v>SQ01854</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Sheet4!$T$6:$T$33</c:f>
              <c:numCache>
                <c:formatCode>General</c:formatCode>
                <c:ptCount val="24"/>
                <c:pt idx="4">
                  <c:v>1</c:v>
                </c:pt>
              </c:numCache>
            </c:numRef>
          </c:val>
        </c:ser>
        <c:ser>
          <c:idx val="19"/>
          <c:order val="19"/>
          <c:tx>
            <c:strRef>
              <c:f>Sheet4!$U$4:$U$5</c:f>
              <c:strCache>
                <c:ptCount val="1"/>
                <c:pt idx="0">
                  <c:v>SQ02559</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Sheet4!$U$6:$U$33</c:f>
              <c:numCache>
                <c:formatCode>General</c:formatCode>
                <c:ptCount val="24"/>
                <c:pt idx="11">
                  <c:v>1</c:v>
                </c:pt>
              </c:numCache>
            </c:numRef>
          </c:val>
        </c:ser>
        <c:ser>
          <c:idx val="20"/>
          <c:order val="20"/>
          <c:tx>
            <c:strRef>
              <c:f>Sheet4!$V$4:$V$5</c:f>
              <c:strCache>
                <c:ptCount val="1"/>
                <c:pt idx="0">
                  <c:v>SQ04598</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Sheet4!$V$6:$V$33</c:f>
              <c:numCache>
                <c:formatCode>General</c:formatCode>
                <c:ptCount val="24"/>
                <c:pt idx="19">
                  <c:v>1</c:v>
                </c:pt>
              </c:numCache>
            </c:numRef>
          </c:val>
        </c:ser>
        <c:ser>
          <c:idx val="21"/>
          <c:order val="21"/>
          <c:tx>
            <c:strRef>
              <c:f>Sheet4!$W$4:$W$5</c:f>
              <c:strCache>
                <c:ptCount val="1"/>
                <c:pt idx="0">
                  <c:v>SQ04612</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Sheet4!$W$6:$W$33</c:f>
              <c:numCache>
                <c:formatCode>General</c:formatCode>
                <c:ptCount val="24"/>
                <c:pt idx="7">
                  <c:v>1</c:v>
                </c:pt>
              </c:numCache>
            </c:numRef>
          </c:val>
        </c:ser>
        <c:ser>
          <c:idx val="22"/>
          <c:order val="22"/>
          <c:tx>
            <c:strRef>
              <c:f>Sheet4!$X$4:$X$5</c:f>
              <c:strCache>
                <c:ptCount val="1"/>
                <c:pt idx="0">
                  <c:v>TN00214</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Sheet4!$X$6:$X$33</c:f>
              <c:numCache>
                <c:formatCode>General</c:formatCode>
                <c:ptCount val="24"/>
                <c:pt idx="9">
                  <c:v>1</c:v>
                </c:pt>
              </c:numCache>
            </c:numRef>
          </c:val>
        </c:ser>
        <c:ser>
          <c:idx val="23"/>
          <c:order val="23"/>
          <c:tx>
            <c:strRef>
              <c:f>Sheet4!$Y$4:$Y$5</c:f>
              <c:strCache>
                <c:ptCount val="1"/>
                <c:pt idx="0">
                  <c:v>TN00464</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Sheet4!$Y$6:$Y$33</c:f>
              <c:numCache>
                <c:formatCode>General</c:formatCode>
                <c:ptCount val="24"/>
                <c:pt idx="17">
                  <c:v>1</c:v>
                </c:pt>
              </c:numCache>
            </c:numRef>
          </c:val>
        </c:ser>
        <c:ser>
          <c:idx val="24"/>
          <c:order val="24"/>
          <c:tx>
            <c:strRef>
              <c:f>Sheet4!$Z$4:$Z$5</c:f>
              <c:strCache>
                <c:ptCount val="1"/>
                <c:pt idx="0">
                  <c:v>TN00890</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Sheet4!$Z$6:$Z$33</c:f>
              <c:numCache>
                <c:formatCode>General</c:formatCode>
                <c:ptCount val="24"/>
                <c:pt idx="9">
                  <c:v>1</c:v>
                </c:pt>
              </c:numCache>
            </c:numRef>
          </c:val>
        </c:ser>
        <c:ser>
          <c:idx val="25"/>
          <c:order val="25"/>
          <c:tx>
            <c:strRef>
              <c:f>Sheet4!$AA$4:$AA$5</c:f>
              <c:strCache>
                <c:ptCount val="1"/>
                <c:pt idx="0">
                  <c:v>TN01281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Sheet4!$AA$6:$AA$33</c:f>
              <c:numCache>
                <c:formatCode>General</c:formatCode>
                <c:ptCount val="24"/>
                <c:pt idx="2">
                  <c:v>1</c:v>
                </c:pt>
              </c:numCache>
            </c:numRef>
          </c:val>
        </c:ser>
        <c:ser>
          <c:idx val="26"/>
          <c:order val="26"/>
          <c:tx>
            <c:strRef>
              <c:f>Sheet4!$AB$4:$AB$5</c:f>
              <c:strCache>
                <c:ptCount val="1"/>
                <c:pt idx="0">
                  <c:v>TN02570</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Sheet4!$AB$6:$AB$33</c:f>
              <c:numCache>
                <c:formatCode>General</c:formatCode>
                <c:ptCount val="24"/>
                <c:pt idx="0">
                  <c:v>1</c:v>
                </c:pt>
              </c:numCache>
            </c:numRef>
          </c:val>
        </c:ser>
        <c:ser>
          <c:idx val="27"/>
          <c:order val="27"/>
          <c:tx>
            <c:strRef>
              <c:f>Sheet4!$AC$4:$AC$5</c:f>
              <c:strCache>
                <c:ptCount val="1"/>
                <c:pt idx="0">
                  <c:v>TN02749</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Sheet4!$AC$6:$AC$33</c:f>
              <c:numCache>
                <c:formatCode>General</c:formatCode>
                <c:ptCount val="24"/>
                <c:pt idx="9">
                  <c:v>1</c:v>
                </c:pt>
              </c:numCache>
            </c:numRef>
          </c:val>
        </c:ser>
        <c:ser>
          <c:idx val="28"/>
          <c:order val="28"/>
          <c:tx>
            <c:strRef>
              <c:f>Sheet4!$AD$4:$AD$5</c:f>
              <c:strCache>
                <c:ptCount val="1"/>
                <c:pt idx="0">
                  <c:v>TN03416</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Sheet4!$AD$6:$AD$33</c:f>
              <c:numCache>
                <c:formatCode>General</c:formatCode>
                <c:ptCount val="24"/>
                <c:pt idx="12">
                  <c:v>1</c:v>
                </c:pt>
              </c:numCache>
            </c:numRef>
          </c:val>
        </c:ser>
        <c:ser>
          <c:idx val="29"/>
          <c:order val="29"/>
          <c:tx>
            <c:strRef>
              <c:f>Sheet4!$AE$4:$AE$5</c:f>
              <c:strCache>
                <c:ptCount val="1"/>
                <c:pt idx="0">
                  <c:v>TN04246</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Sheet4!$AE$6:$AE$33</c:f>
              <c:numCache>
                <c:formatCode>General</c:formatCode>
                <c:ptCount val="24"/>
                <c:pt idx="8">
                  <c:v>1</c:v>
                </c:pt>
              </c:numCache>
            </c:numRef>
          </c:val>
        </c:ser>
        <c:ser>
          <c:idx val="30"/>
          <c:order val="30"/>
          <c:tx>
            <c:strRef>
              <c:f>Sheet4!$AF$4:$AF$5</c:f>
              <c:strCache>
                <c:ptCount val="1"/>
                <c:pt idx="0">
                  <c:v>VT00578</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Sheet4!$AF$6:$AF$33</c:f>
              <c:numCache>
                <c:formatCode>General</c:formatCode>
                <c:ptCount val="24"/>
                <c:pt idx="7">
                  <c:v>1</c:v>
                </c:pt>
              </c:numCache>
            </c:numRef>
          </c:val>
        </c:ser>
        <c:ser>
          <c:idx val="31"/>
          <c:order val="31"/>
          <c:tx>
            <c:strRef>
              <c:f>Sheet4!$AG$4:$AG$5</c:f>
              <c:strCache>
                <c:ptCount val="1"/>
                <c:pt idx="0">
                  <c:v>VT01803</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Sheet4!$AG$6:$AG$33</c:f>
              <c:numCache>
                <c:formatCode>General</c:formatCode>
                <c:ptCount val="24"/>
                <c:pt idx="9">
                  <c:v>1</c:v>
                </c:pt>
              </c:numCache>
            </c:numRef>
          </c:val>
        </c:ser>
        <c:ser>
          <c:idx val="32"/>
          <c:order val="32"/>
          <c:tx>
            <c:strRef>
              <c:f>Sheet4!$AH$4:$AH$5</c:f>
              <c:strCache>
                <c:ptCount val="1"/>
                <c:pt idx="0">
                  <c:v>VT02313</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Sheet4!$AH$6:$AH$33</c:f>
              <c:numCache>
                <c:formatCode>General</c:formatCode>
                <c:ptCount val="24"/>
                <c:pt idx="21">
                  <c:v>1</c:v>
                </c:pt>
              </c:numCache>
            </c:numRef>
          </c:val>
        </c:ser>
        <c:ser>
          <c:idx val="33"/>
          <c:order val="33"/>
          <c:tx>
            <c:strRef>
              <c:f>Sheet4!$AI$4:$AI$5</c:f>
              <c:strCache>
                <c:ptCount val="1"/>
                <c:pt idx="0">
                  <c:v>VT02417</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Sheet4!$AI$6:$AI$33</c:f>
              <c:numCache>
                <c:formatCode>General</c:formatCode>
                <c:ptCount val="24"/>
                <c:pt idx="20">
                  <c:v>1</c:v>
                </c:pt>
              </c:numCache>
            </c:numRef>
          </c:val>
        </c:ser>
        <c:ser>
          <c:idx val="34"/>
          <c:order val="34"/>
          <c:tx>
            <c:strRef>
              <c:f>Sheet4!$AJ$4:$AJ$5</c:f>
              <c:strCache>
                <c:ptCount val="1"/>
                <c:pt idx="0">
                  <c:v>VT02539</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Sheet4!$AJ$6:$AJ$33</c:f>
              <c:numCache>
                <c:formatCode>General</c:formatCode>
                <c:ptCount val="24"/>
                <c:pt idx="12">
                  <c:v>1</c:v>
                </c:pt>
              </c:numCache>
            </c:numRef>
          </c:val>
        </c:ser>
        <c:ser>
          <c:idx val="35"/>
          <c:order val="35"/>
          <c:tx>
            <c:strRef>
              <c:f>Sheet4!$AK$4:$AK$5</c:f>
              <c:strCache>
                <c:ptCount val="1"/>
                <c:pt idx="0">
                  <c:v>VT02801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Sheet4!$AK$6:$AK$33</c:f>
              <c:numCache>
                <c:formatCode>General</c:formatCode>
                <c:ptCount val="24"/>
                <c:pt idx="21">
                  <c:v>1</c:v>
                </c:pt>
              </c:numCache>
            </c:numRef>
          </c:val>
        </c:ser>
        <c:ser>
          <c:idx val="36"/>
          <c:order val="36"/>
          <c:tx>
            <c:strRef>
              <c:f>Sheet4!$AL$4:$AL$5</c:f>
              <c:strCache>
                <c:ptCount val="1"/>
                <c:pt idx="0">
                  <c:v>VT03537</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Sheet4!$AL$6:$AL$33</c:f>
              <c:numCache>
                <c:formatCode>General</c:formatCode>
                <c:ptCount val="24"/>
                <c:pt idx="11">
                  <c:v>1</c:v>
                </c:pt>
              </c:numCache>
            </c:numRef>
          </c:val>
        </c:ser>
        <c:ser>
          <c:idx val="37"/>
          <c:order val="37"/>
          <c:tx>
            <c:strRef>
              <c:f>Sheet4!$AM$4:$AM$5</c:f>
              <c:strCache>
                <c:ptCount val="1"/>
                <c:pt idx="0">
                  <c:v>VT03849</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Sheet4!$AM$6:$AM$33</c:f>
              <c:numCache>
                <c:formatCode>General</c:formatCode>
                <c:ptCount val="24"/>
                <c:pt idx="10">
                  <c:v>1</c:v>
                </c:pt>
              </c:numCache>
            </c:numRef>
          </c:val>
        </c:ser>
        <c:ser>
          <c:idx val="38"/>
          <c:order val="38"/>
          <c:tx>
            <c:strRef>
              <c:f>Sheet4!$AN$4:$AN$5</c:f>
              <c:strCache>
                <c:ptCount val="1"/>
                <c:pt idx="0">
                  <c:v>VT04137</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Sheet4!$AN$6:$AN$33</c:f>
              <c:numCache>
                <c:formatCode>General</c:formatCode>
                <c:ptCount val="24"/>
                <c:pt idx="23">
                  <c:v>1</c:v>
                </c:pt>
              </c:numCache>
            </c:numRef>
          </c:val>
        </c:ser>
        <c:ser>
          <c:idx val="39"/>
          <c:order val="39"/>
          <c:tx>
            <c:strRef>
              <c:f>Sheet4!$AO$4:$AO$5</c:f>
              <c:strCache>
                <c:ptCount val="1"/>
                <c:pt idx="0">
                  <c:v>VT04627</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Sheet4!$AO$6:$AO$33</c:f>
              <c:numCache>
                <c:formatCode>General</c:formatCode>
                <c:ptCount val="24"/>
                <c:pt idx="13">
                  <c:v>1</c:v>
                </c:pt>
              </c:numCache>
            </c:numRef>
          </c:val>
        </c:ser>
        <c:ser>
          <c:idx val="40"/>
          <c:order val="40"/>
          <c:tx>
            <c:strRef>
              <c:f>Sheet4!$AP$4:$AP$5</c:f>
              <c:strCache>
                <c:ptCount val="1"/>
                <c:pt idx="0">
                  <c:v>VT04681</c:v>
                </c:pt>
              </c:strCache>
            </c:strRef>
          </c:tx>
          <c:invertIfNegative val="0"/>
          <c:cat>
            <c:multiLvlStrRef>
              <c:f>Sheet4!$A$6:$A$33</c:f>
              <c:multiLvlStrCache>
                <c:ptCount val="24"/>
                <c:lvl>
                  <c:pt idx="0">
                    <c:v>Accounting</c:v>
                  </c:pt>
                  <c:pt idx="1">
                    <c:v>Business Development</c:v>
                  </c:pt>
                  <c:pt idx="2">
                    <c:v>Engineering</c:v>
                  </c:pt>
                  <c:pt idx="3">
                    <c:v>Human Resources</c:v>
                  </c:pt>
                  <c:pt idx="4">
                    <c:v>Marketing</c:v>
                  </c:pt>
                  <c:pt idx="5">
                    <c:v>Product Management</c:v>
                  </c:pt>
                  <c:pt idx="6">
                    <c:v>Research and Development</c:v>
                  </c:pt>
                  <c:pt idx="7">
                    <c:v>Services</c:v>
                  </c:pt>
                  <c:pt idx="8">
                    <c:v>Support</c:v>
                  </c:pt>
                  <c:pt idx="9">
                    <c:v>Training</c:v>
                  </c:pt>
                  <c:pt idx="10">
                    <c:v>Accounting</c:v>
                  </c:pt>
                  <c:pt idx="11">
                    <c:v>Business Development</c:v>
                  </c:pt>
                  <c:pt idx="12">
                    <c:v>Engineering</c:v>
                  </c:pt>
                  <c:pt idx="13">
                    <c:v>Human Resources</c:v>
                  </c:pt>
                  <c:pt idx="14">
                    <c:v>Legal</c:v>
                  </c:pt>
                  <c:pt idx="15">
                    <c:v>NULL</c:v>
                  </c:pt>
                  <c:pt idx="16">
                    <c:v>Product Management</c:v>
                  </c:pt>
                  <c:pt idx="17">
                    <c:v>Research and Development</c:v>
                  </c:pt>
                  <c:pt idx="18">
                    <c:v>Sales</c:v>
                  </c:pt>
                  <c:pt idx="19">
                    <c:v>Services</c:v>
                  </c:pt>
                  <c:pt idx="20">
                    <c:v>Support</c:v>
                  </c:pt>
                  <c:pt idx="21">
                    <c:v>Training</c:v>
                  </c:pt>
                  <c:pt idx="22">
                    <c:v>Support</c:v>
                  </c:pt>
                  <c:pt idx="23">
                    <c:v>Training</c:v>
                  </c:pt>
                </c:lvl>
                <c:lvl>
                  <c:pt idx="0">
                    <c:v>Female</c:v>
                  </c:pt>
                  <c:pt idx="10">
                    <c:v>Male</c:v>
                  </c:pt>
                  <c:pt idx="22">
                    <c:v>(blank)</c:v>
                  </c:pt>
                </c:lvl>
              </c:multiLvlStrCache>
            </c:multiLvlStrRef>
          </c:cat>
          <c:val>
            <c:numRef>
              <c:f>Sheet4!$AP$6:$AP$33</c:f>
              <c:numCache>
                <c:formatCode>General</c:formatCode>
                <c:ptCount val="24"/>
                <c:pt idx="5">
                  <c:v>1</c:v>
                </c:pt>
              </c:numCache>
            </c:numRef>
          </c:val>
        </c:ser>
        <c:dLbls>
          <c:showLegendKey val="0"/>
          <c:showVal val="0"/>
          <c:showCatName val="0"/>
          <c:showSerName val="0"/>
          <c:showPercent val="0"/>
          <c:showBubbleSize val="0"/>
        </c:dLbls>
        <c:gapWidth val="150"/>
        <c:axId val="63884800"/>
        <c:axId val="132715584"/>
      </c:barChart>
      <c:catAx>
        <c:axId val="63884800"/>
        <c:scaling>
          <c:orientation val="minMax"/>
        </c:scaling>
        <c:delete val="0"/>
        <c:axPos val="l"/>
        <c:majorTickMark val="out"/>
        <c:minorTickMark val="none"/>
        <c:tickLblPos val="nextTo"/>
        <c:crossAx val="132715584"/>
        <c:crosses val="autoZero"/>
        <c:auto val="1"/>
        <c:lblAlgn val="ctr"/>
        <c:lblOffset val="100"/>
        <c:noMultiLvlLbl val="0"/>
      </c:catAx>
      <c:valAx>
        <c:axId val="132715584"/>
        <c:scaling>
          <c:orientation val="minMax"/>
        </c:scaling>
        <c:delete val="0"/>
        <c:axPos val="b"/>
        <c:majorGridlines/>
        <c:numFmt formatCode="General" sourceLinked="1"/>
        <c:majorTickMark val="out"/>
        <c:minorTickMark val="none"/>
        <c:tickLblPos val="nextTo"/>
        <c:crossAx val="6388480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NAME:DIVYASREE.K</a:t>
            </a:r>
            <a:endParaRPr lang="en-US" sz="2400" dirty="0"/>
          </a:p>
          <a:p>
            <a:r>
              <a:rPr lang="en-US" sz="2400" dirty="0"/>
              <a:t>REGISTER </a:t>
            </a:r>
            <a:r>
              <a:rPr lang="en-US" sz="2400" dirty="0" smtClean="0"/>
              <a:t>NO:422200873</a:t>
            </a:r>
            <a:endParaRPr lang="en-US" sz="2400" dirty="0"/>
          </a:p>
          <a:p>
            <a:r>
              <a:rPr lang="en-US" sz="2400" dirty="0" smtClean="0"/>
              <a:t>DEPARTMENT</a:t>
            </a:r>
            <a:r>
              <a:rPr lang="en-US" sz="2400" dirty="0" smtClean="0">
                <a:sym typeface="Wingdings" pitchFamily="2" charset="2"/>
              </a:rPr>
              <a:t>:3</a:t>
            </a:r>
            <a:r>
              <a:rPr lang="en-US" sz="2400" baseline="30000" dirty="0" smtClean="0">
                <a:sym typeface="Wingdings" pitchFamily="2" charset="2"/>
              </a:rPr>
              <a:t>RD</a:t>
            </a:r>
            <a:r>
              <a:rPr lang="en-US" sz="2400" dirty="0" smtClean="0">
                <a:sym typeface="Wingdings" pitchFamily="2" charset="2"/>
              </a:rPr>
              <a:t> B.COM (ISM)</a:t>
            </a:r>
            <a:endParaRPr lang="en-US" sz="2400" dirty="0"/>
          </a:p>
          <a:p>
            <a:r>
              <a:rPr lang="en-US" sz="2400" dirty="0" smtClean="0"/>
              <a:t>COLLEGE:SHRI KRISHNASWAMY COLLAGE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209799" y="291147"/>
            <a:ext cx="7010401"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048000" y="1997839"/>
            <a:ext cx="6096000" cy="2862322"/>
          </a:xfrm>
          <a:prstGeom prst="rect">
            <a:avLst/>
          </a:prstGeom>
        </p:spPr>
        <p:txBody>
          <a:bodyPr>
            <a:spAutoFit/>
          </a:bodyPr>
          <a:lstStyle/>
          <a:p>
            <a:r>
              <a:rPr lang="en-US" b="1" dirty="0"/>
              <a:t>1.1. Key Performance Indicators (KPIs)</a:t>
            </a:r>
          </a:p>
          <a:p>
            <a:r>
              <a:rPr lang="en-US" b="1" dirty="0"/>
              <a:t>Identify KPIs:</a:t>
            </a:r>
            <a:r>
              <a:rPr lang="en-US" dirty="0"/>
              <a:t> Choose the metrics that will be used to evaluate employee performance. Common KPIs include Quality of Work, Productivity, Attendance, Teamwork, and Communication Skills.</a:t>
            </a:r>
          </a:p>
          <a:p>
            <a:r>
              <a:rPr lang="en-US" b="1" dirty="0"/>
              <a:t>Set Weights:</a:t>
            </a:r>
            <a:r>
              <a:rPr lang="en-US" dirty="0"/>
              <a:t> Assign weights to each KPI based on its importance. Weights should total 100%.</a:t>
            </a:r>
          </a:p>
          <a:p>
            <a:r>
              <a:rPr lang="en-US" b="1" dirty="0"/>
              <a:t>1.2. Rating Scale</a:t>
            </a:r>
          </a:p>
          <a:p>
            <a:r>
              <a:rPr lang="en-US" b="1" dirty="0"/>
              <a:t>Define Rating Scale:</a:t>
            </a:r>
            <a:r>
              <a:rPr lang="en-US" dirty="0"/>
              <a:t> Develop a rating scale (e.g., 1 to 5) with clear definitions for each rating level (e.g., 1 = Poor, 5 = Excellent).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27549187"/>
              </p:ext>
            </p:extLst>
          </p:nvPr>
        </p:nvGraphicFramePr>
        <p:xfrm>
          <a:off x="1743075" y="2019299"/>
          <a:ext cx="7248525"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600200"/>
            <a:ext cx="8077200" cy="1477328"/>
          </a:xfrm>
          <a:prstGeom prst="rect">
            <a:avLst/>
          </a:prstGeom>
        </p:spPr>
        <p:txBody>
          <a:bodyPr wrap="square">
            <a:spAutoFit/>
          </a:bodyPr>
          <a:lstStyle/>
          <a:p>
            <a:r>
              <a:rPr lang="en-US" dirty="0"/>
              <a:t>Creating an effective employee performance scorecard is a strategic initiative that can significantly enhance how performance is assessed, managed, and improved within an organization. A well-designed scorecard not only provides a clear and objective method for evaluating employees but also supports development and decision-making processes across various levels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951671"/>
            <a:ext cx="8467725" cy="1200329"/>
          </a:xfrm>
          <a:prstGeom prst="rect">
            <a:avLst/>
          </a:prstGeom>
        </p:spPr>
        <p:txBody>
          <a:bodyPr wrap="square">
            <a:spAutoFit/>
          </a:bodyPr>
          <a:lstStyle/>
          <a:p>
            <a:r>
              <a:rPr lang="en-US" dirty="0"/>
              <a:t>Develop a comprehensive and user-friendly employee performance scorecard in Excel that allows managers to evaluate employees based on predefined criteria. The scorecard should help in tracking performance over time, identifying strengths and areas for improvement, and supporting performance reviews and development plans.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938992"/>
          </a:xfrm>
          <a:prstGeom prst="rect">
            <a:avLst/>
          </a:prstGeom>
          <a:noFill/>
        </p:spPr>
        <p:txBody>
          <a:bodyPr wrap="square" rtlCol="0">
            <a:spAutoFit/>
          </a:bodyPr>
          <a:lstStyle/>
          <a:p>
            <a:pPr>
              <a:buFont typeface="Arial" panose="020B0604020202020204" pitchFamily="34" charset="0"/>
              <a:buChar char="•"/>
            </a:pPr>
            <a:r>
              <a:rPr lang="en-US" sz="2400" dirty="0"/>
              <a:t>To design and implement a comprehensive, user-friendly employee performance scorecard in Excel. This scorecard will enable managers to evaluate employees' performance based on specific criteria, track their progress, and support performance reviews and development plans.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981200" y="397495"/>
            <a:ext cx="2285047"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2413338"/>
            <a:ext cx="6096000" cy="2031325"/>
          </a:xfrm>
          <a:prstGeom prst="rect">
            <a:avLst/>
          </a:prstGeom>
        </p:spPr>
        <p:txBody>
          <a:bodyPr>
            <a:spAutoFit/>
          </a:bodyPr>
          <a:lstStyle/>
          <a:p>
            <a:r>
              <a:rPr lang="en-US" b="1" dirty="0"/>
              <a:t>1. Managers/Supervisors</a:t>
            </a:r>
          </a:p>
          <a:p>
            <a:r>
              <a:rPr lang="en-US" b="1" dirty="0"/>
              <a:t>Role:</a:t>
            </a:r>
            <a:r>
              <a:rPr lang="en-US" dirty="0"/>
              <a:t> Managers and supervisors use the scorecard to assess and document employee performance. They input ratings, provide feedback, and use the scorecard during performance reviews to discuss progress with employees.</a:t>
            </a:r>
          </a:p>
          <a:p>
            <a:r>
              <a:rPr lang="en-US" b="1" dirty="0"/>
              <a:t>Needs:</a:t>
            </a:r>
            <a:r>
              <a:rPr lang="en-US" dirty="0"/>
              <a:t> Clear criteria, ease of use, ability to track performance over time, and tools for providing actionable feedback.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828836"/>
            <a:ext cx="6096000" cy="1200329"/>
          </a:xfrm>
          <a:prstGeom prst="rect">
            <a:avLst/>
          </a:prstGeom>
        </p:spPr>
        <p:txBody>
          <a:bodyPr>
            <a:spAutoFit/>
          </a:bodyPr>
          <a:lstStyle/>
          <a:p>
            <a:r>
              <a:rPr lang="en-US" dirty="0"/>
              <a:t>Develop an employee performance scorecard in Excel to systematically evaluate and track employee performance based on key criteria, thereby facilitating fair assessments and supporting employee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447801"/>
            <a:ext cx="8382000" cy="1754326"/>
          </a:xfrm>
          <a:prstGeom prst="rect">
            <a:avLst/>
          </a:prstGeom>
        </p:spPr>
        <p:txBody>
          <a:bodyPr wrap="square">
            <a:spAutoFit/>
          </a:bodyPr>
          <a:lstStyle/>
          <a:p>
            <a:r>
              <a:rPr lang="en-US" dirty="0"/>
              <a:t>*1. </a:t>
            </a:r>
            <a:r>
              <a:rPr lang="en-US" b="1" dirty="0"/>
              <a:t>Employee Information</a:t>
            </a:r>
            <a:endParaRPr lang="en-US" dirty="0"/>
          </a:p>
          <a:p>
            <a:r>
              <a:rPr lang="en-US" b="1" dirty="0"/>
              <a:t>Employee ID:</a:t>
            </a:r>
            <a:r>
              <a:rPr lang="en-US" dirty="0"/>
              <a:t> Unique identifier for each employee (e.g., EMP001).</a:t>
            </a:r>
          </a:p>
          <a:p>
            <a:r>
              <a:rPr lang="en-US" b="1" dirty="0"/>
              <a:t>Employee Name:</a:t>
            </a:r>
            <a:r>
              <a:rPr lang="en-US" dirty="0"/>
              <a:t> Full name of the employee (e.g., John Doe).</a:t>
            </a:r>
          </a:p>
          <a:p>
            <a:r>
              <a:rPr lang="en-US" b="1" dirty="0"/>
              <a:t>Position:</a:t>
            </a:r>
            <a:r>
              <a:rPr lang="en-US" dirty="0"/>
              <a:t> Job title or role within the organization (e.g., Marketing Analyst).</a:t>
            </a:r>
          </a:p>
          <a:p>
            <a:r>
              <a:rPr lang="en-US" b="1" dirty="0"/>
              <a:t>Department:</a:t>
            </a:r>
            <a:r>
              <a:rPr lang="en-US" dirty="0"/>
              <a:t> Department where the employee works (e.g., Marketing).</a:t>
            </a:r>
          </a:p>
          <a:p>
            <a:r>
              <a:rPr lang="en-US" b="1" dirty="0"/>
              <a:t>Review Period:</a:t>
            </a:r>
            <a:r>
              <a:rPr lang="en-US" dirty="0"/>
              <a:t> Timeframe for the performance evaluation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2828836"/>
            <a:ext cx="6096000" cy="1200329"/>
          </a:xfrm>
          <a:prstGeom prst="rect">
            <a:avLst/>
          </a:prstGeom>
        </p:spPr>
        <p:txBody>
          <a:bodyPr>
            <a:spAutoFit/>
          </a:bodyPr>
          <a:lstStyle/>
          <a:p>
            <a:r>
              <a:rPr lang="en-US" dirty="0"/>
              <a:t>To create an employee performance scorecard in Excel that not only meets the functional needs of performance evaluation but also provides a compelling and impactful user experience that impresses and engages stakeholders.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516</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17</cp:revision>
  <dcterms:created xsi:type="dcterms:W3CDTF">2024-03-29T15:07:22Z</dcterms:created>
  <dcterms:modified xsi:type="dcterms:W3CDTF">2024-09-11T06:57:34Z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