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22" roundtripDataSignature="AMtx7mgb04QdRLCgBY418z44nSgVwAr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4"/>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4"/>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4"/>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p:nvPr>
            <p:ph idx="2" type="pic"/>
          </p:nvPr>
        </p:nvSpPr>
        <p:spPr>
          <a:xfrm>
            <a:off x="6742557" y="821836"/>
            <a:ext cx="4405503" cy="5066346"/>
          </a:xfrm>
          <a:prstGeom prst="rect">
            <a:avLst/>
          </a:prstGeom>
          <a:noFill/>
          <a:ln>
            <a:noFill/>
          </a:ln>
        </p:spPr>
      </p:sp>
      <p:sp>
        <p:nvSpPr>
          <p:cNvPr id="19" name="Google Shape;19;p14"/>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08" name="Shape 108"/>
        <p:cNvGrpSpPr/>
        <p:nvPr/>
      </p:nvGrpSpPr>
      <p:grpSpPr>
        <a:xfrm>
          <a:off x="0" y="0"/>
          <a:ext cx="0" cy="0"/>
          <a:chOff x="0" y="0"/>
          <a:chExt cx="0" cy="0"/>
        </a:xfrm>
      </p:grpSpPr>
      <p:sp>
        <p:nvSpPr>
          <p:cNvPr id="109" name="Google Shape;109;p23"/>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p:nvPr>
            <p:ph idx="2" type="pic"/>
          </p:nvPr>
        </p:nvSpPr>
        <p:spPr>
          <a:xfrm>
            <a:off x="4269796" y="436455"/>
            <a:ext cx="1173264" cy="1357920"/>
          </a:xfrm>
          <a:prstGeom prst="rect">
            <a:avLst/>
          </a:prstGeom>
          <a:noFill/>
          <a:ln>
            <a:noFill/>
          </a:ln>
        </p:spPr>
      </p:sp>
      <p:sp>
        <p:nvSpPr>
          <p:cNvPr descr="Click icon to add picture" id="111" name="Google Shape;111;p23"/>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3"/>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3"/>
          <p:cNvSpPr/>
          <p:nvPr>
            <p:ph idx="4" type="pic"/>
          </p:nvPr>
        </p:nvSpPr>
        <p:spPr>
          <a:xfrm>
            <a:off x="8059916" y="436455"/>
            <a:ext cx="1173264" cy="1357920"/>
          </a:xfrm>
          <a:prstGeom prst="rect">
            <a:avLst/>
          </a:prstGeom>
          <a:noFill/>
          <a:ln>
            <a:noFill/>
          </a:ln>
        </p:spPr>
      </p:sp>
      <p:sp>
        <p:nvSpPr>
          <p:cNvPr descr="Click icon to add picture" id="114" name="Google Shape;114;p23"/>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3"/>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3"/>
          <p:cNvSpPr/>
          <p:nvPr>
            <p:ph idx="7" type="pic"/>
          </p:nvPr>
        </p:nvSpPr>
        <p:spPr>
          <a:xfrm>
            <a:off x="4269796" y="2004222"/>
            <a:ext cx="1173264" cy="1357920"/>
          </a:xfrm>
          <a:prstGeom prst="rect">
            <a:avLst/>
          </a:prstGeom>
          <a:noFill/>
          <a:ln>
            <a:noFill/>
          </a:ln>
        </p:spPr>
      </p:sp>
      <p:sp>
        <p:nvSpPr>
          <p:cNvPr descr="Click icon to add picture" id="117" name="Google Shape;117;p23"/>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3"/>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3"/>
          <p:cNvSpPr/>
          <p:nvPr>
            <p:ph idx="13" type="pic"/>
          </p:nvPr>
        </p:nvSpPr>
        <p:spPr>
          <a:xfrm>
            <a:off x="8059916" y="2004222"/>
            <a:ext cx="1173264" cy="1357920"/>
          </a:xfrm>
          <a:prstGeom prst="rect">
            <a:avLst/>
          </a:prstGeom>
          <a:noFill/>
          <a:ln>
            <a:noFill/>
          </a:ln>
        </p:spPr>
      </p:sp>
      <p:sp>
        <p:nvSpPr>
          <p:cNvPr descr="Click icon to add picture" id="120" name="Google Shape;120;p23"/>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3"/>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3"/>
          <p:cNvSpPr/>
          <p:nvPr>
            <p:ph idx="16" type="pic"/>
          </p:nvPr>
        </p:nvSpPr>
        <p:spPr>
          <a:xfrm>
            <a:off x="4269796" y="3571991"/>
            <a:ext cx="1173264" cy="1357920"/>
          </a:xfrm>
          <a:prstGeom prst="rect">
            <a:avLst/>
          </a:prstGeom>
          <a:noFill/>
          <a:ln>
            <a:noFill/>
          </a:ln>
        </p:spPr>
      </p:sp>
      <p:sp>
        <p:nvSpPr>
          <p:cNvPr descr="Click icon to add picture" id="123" name="Google Shape;123;p23"/>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3"/>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3"/>
          <p:cNvSpPr/>
          <p:nvPr>
            <p:ph idx="19" type="pic"/>
          </p:nvPr>
        </p:nvSpPr>
        <p:spPr>
          <a:xfrm>
            <a:off x="8059916" y="3571991"/>
            <a:ext cx="1173264" cy="1357920"/>
          </a:xfrm>
          <a:prstGeom prst="rect">
            <a:avLst/>
          </a:prstGeom>
          <a:noFill/>
          <a:ln>
            <a:noFill/>
          </a:ln>
        </p:spPr>
      </p:sp>
      <p:sp>
        <p:nvSpPr>
          <p:cNvPr descr="Click icon to add picture" id="126" name="Google Shape;126;p23"/>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3"/>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3"/>
          <p:cNvSpPr/>
          <p:nvPr>
            <p:ph idx="22" type="pic"/>
          </p:nvPr>
        </p:nvSpPr>
        <p:spPr>
          <a:xfrm>
            <a:off x="4269796" y="5153614"/>
            <a:ext cx="1173264" cy="1357920"/>
          </a:xfrm>
          <a:prstGeom prst="rect">
            <a:avLst/>
          </a:prstGeom>
          <a:noFill/>
          <a:ln>
            <a:noFill/>
          </a:ln>
        </p:spPr>
      </p:sp>
      <p:sp>
        <p:nvSpPr>
          <p:cNvPr descr="Click icon to add picture" id="129" name="Google Shape;129;p23"/>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3"/>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3"/>
          <p:cNvSpPr/>
          <p:nvPr>
            <p:ph idx="25" type="pic"/>
          </p:nvPr>
        </p:nvSpPr>
        <p:spPr>
          <a:xfrm>
            <a:off x="8059916" y="5153614"/>
            <a:ext cx="1173264" cy="1357920"/>
          </a:xfrm>
          <a:prstGeom prst="rect">
            <a:avLst/>
          </a:prstGeom>
          <a:noFill/>
          <a:ln>
            <a:noFill/>
          </a:ln>
        </p:spPr>
      </p:sp>
      <p:sp>
        <p:nvSpPr>
          <p:cNvPr descr="Click icon to add picture" id="132" name="Google Shape;132;p23"/>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sz="1200">
                <a:solidFill>
                  <a:schemeClr val="accent6"/>
                </a:solidFill>
                <a:latin typeface="Arial"/>
                <a:ea typeface="Arial"/>
                <a:cs typeface="Arial"/>
                <a:sym typeface="Arial"/>
              </a:defRPr>
            </a:lvl1pPr>
            <a:lvl2pPr indent="0" lvl="1" marL="0" algn="ctr">
              <a:spcBef>
                <a:spcPts val="0"/>
              </a:spcBef>
              <a:buNone/>
              <a:defRPr b="0" sz="1200">
                <a:solidFill>
                  <a:schemeClr val="accent6"/>
                </a:solidFill>
                <a:latin typeface="Arial"/>
                <a:ea typeface="Arial"/>
                <a:cs typeface="Arial"/>
                <a:sym typeface="Arial"/>
              </a:defRPr>
            </a:lvl2pPr>
            <a:lvl3pPr indent="0" lvl="2" marL="0" algn="ctr">
              <a:spcBef>
                <a:spcPts val="0"/>
              </a:spcBef>
              <a:buNone/>
              <a:defRPr b="0" sz="1200">
                <a:solidFill>
                  <a:schemeClr val="accent6"/>
                </a:solidFill>
                <a:latin typeface="Arial"/>
                <a:ea typeface="Arial"/>
                <a:cs typeface="Arial"/>
                <a:sym typeface="Arial"/>
              </a:defRPr>
            </a:lvl3pPr>
            <a:lvl4pPr indent="0" lvl="3" marL="0" algn="ctr">
              <a:spcBef>
                <a:spcPts val="0"/>
              </a:spcBef>
              <a:buNone/>
              <a:defRPr b="0" sz="1200">
                <a:solidFill>
                  <a:schemeClr val="accent6"/>
                </a:solidFill>
                <a:latin typeface="Arial"/>
                <a:ea typeface="Arial"/>
                <a:cs typeface="Arial"/>
                <a:sym typeface="Arial"/>
              </a:defRPr>
            </a:lvl4pPr>
            <a:lvl5pPr indent="0" lvl="4" marL="0" algn="ctr">
              <a:spcBef>
                <a:spcPts val="0"/>
              </a:spcBef>
              <a:buNone/>
              <a:defRPr b="0" sz="1200">
                <a:solidFill>
                  <a:schemeClr val="accent6"/>
                </a:solidFill>
                <a:latin typeface="Arial"/>
                <a:ea typeface="Arial"/>
                <a:cs typeface="Arial"/>
                <a:sym typeface="Arial"/>
              </a:defRPr>
            </a:lvl5pPr>
            <a:lvl6pPr indent="0" lvl="5" marL="0" algn="ctr">
              <a:spcBef>
                <a:spcPts val="0"/>
              </a:spcBef>
              <a:buNone/>
              <a:defRPr b="0" sz="1200">
                <a:solidFill>
                  <a:schemeClr val="accent6"/>
                </a:solidFill>
                <a:latin typeface="Arial"/>
                <a:ea typeface="Arial"/>
                <a:cs typeface="Arial"/>
                <a:sym typeface="Arial"/>
              </a:defRPr>
            </a:lvl6pPr>
            <a:lvl7pPr indent="0" lvl="6" marL="0" algn="ctr">
              <a:spcBef>
                <a:spcPts val="0"/>
              </a:spcBef>
              <a:buNone/>
              <a:defRPr b="0" sz="1200">
                <a:solidFill>
                  <a:schemeClr val="accent6"/>
                </a:solidFill>
                <a:latin typeface="Arial"/>
                <a:ea typeface="Arial"/>
                <a:cs typeface="Arial"/>
                <a:sym typeface="Arial"/>
              </a:defRPr>
            </a:lvl7pPr>
            <a:lvl8pPr indent="0" lvl="7" marL="0" algn="ctr">
              <a:spcBef>
                <a:spcPts val="0"/>
              </a:spcBef>
              <a:buNone/>
              <a:defRPr b="0" sz="1200">
                <a:solidFill>
                  <a:schemeClr val="accent6"/>
                </a:solidFill>
                <a:latin typeface="Arial"/>
                <a:ea typeface="Arial"/>
                <a:cs typeface="Arial"/>
                <a:sym typeface="Arial"/>
              </a:defRPr>
            </a:lvl8pPr>
            <a:lvl9pPr indent="0" lvl="8" marL="0" algn="ctr">
              <a:spcBef>
                <a:spcPts val="0"/>
              </a:spcBef>
              <a:buNone/>
              <a:defRPr b="0"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36" name="Shape 136"/>
        <p:cNvGrpSpPr/>
        <p:nvPr/>
      </p:nvGrpSpPr>
      <p:grpSpPr>
        <a:xfrm>
          <a:off x="0" y="0"/>
          <a:ext cx="0" cy="0"/>
          <a:chOff x="0" y="0"/>
          <a:chExt cx="0" cy="0"/>
        </a:xfrm>
      </p:grpSpPr>
      <p:sp>
        <p:nvSpPr>
          <p:cNvPr id="137" name="Google Shape;137;p24"/>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38" name="Google Shape;138;p24"/>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39" name="Google Shape;139;p24"/>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40" name="Google Shape;140;p24"/>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descr="Click icon to add picture" id="141" name="Google Shape;141;p24"/>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4"/>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43" name="Google Shape;143;p24"/>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4"/>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45" name="Google Shape;145;p24"/>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4"/>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47" name="Google Shape;147;p24"/>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49" name="Google Shape;149;p24"/>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4"/>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4"/>
          <p:cNvSpPr/>
          <p:nvPr>
            <p:ph idx="14" type="pic"/>
          </p:nvPr>
        </p:nvSpPr>
        <p:spPr>
          <a:xfrm>
            <a:off x="983282" y="2073439"/>
            <a:ext cx="1621032" cy="1841551"/>
          </a:xfrm>
          <a:prstGeom prst="rect">
            <a:avLst/>
          </a:prstGeom>
          <a:solidFill>
            <a:srgbClr val="F2F2F2"/>
          </a:solidFill>
          <a:ln>
            <a:noFill/>
          </a:ln>
        </p:spPr>
      </p:sp>
      <p:sp>
        <p:nvSpPr>
          <p:cNvPr id="152" name="Google Shape;152;p24"/>
          <p:cNvSpPr/>
          <p:nvPr>
            <p:ph idx="15" type="pic"/>
          </p:nvPr>
        </p:nvSpPr>
        <p:spPr>
          <a:xfrm>
            <a:off x="3109346" y="2073439"/>
            <a:ext cx="1621032" cy="1841551"/>
          </a:xfrm>
          <a:prstGeom prst="rect">
            <a:avLst/>
          </a:prstGeom>
          <a:solidFill>
            <a:srgbClr val="F2F2F2"/>
          </a:solidFill>
          <a:ln>
            <a:noFill/>
          </a:ln>
        </p:spPr>
      </p:sp>
      <p:sp>
        <p:nvSpPr>
          <p:cNvPr id="153" name="Google Shape;153;p24"/>
          <p:cNvSpPr/>
          <p:nvPr>
            <p:ph idx="16" type="pic"/>
          </p:nvPr>
        </p:nvSpPr>
        <p:spPr>
          <a:xfrm>
            <a:off x="5235410" y="2073439"/>
            <a:ext cx="1621032" cy="1841551"/>
          </a:xfrm>
          <a:prstGeom prst="rect">
            <a:avLst/>
          </a:prstGeom>
          <a:solidFill>
            <a:srgbClr val="F2F2F2"/>
          </a:solidFill>
          <a:ln>
            <a:noFill/>
          </a:ln>
        </p:spPr>
      </p:sp>
      <p:sp>
        <p:nvSpPr>
          <p:cNvPr id="154" name="Google Shape;154;p24"/>
          <p:cNvSpPr/>
          <p:nvPr>
            <p:ph idx="17" type="pic"/>
          </p:nvPr>
        </p:nvSpPr>
        <p:spPr>
          <a:xfrm>
            <a:off x="7361474" y="2073439"/>
            <a:ext cx="1621032" cy="1841551"/>
          </a:xfrm>
          <a:prstGeom prst="rect">
            <a:avLst/>
          </a:prstGeom>
          <a:solidFill>
            <a:srgbClr val="F2F2F2"/>
          </a:solidFill>
          <a:ln>
            <a:noFill/>
          </a:ln>
        </p:spPr>
      </p:sp>
      <p:sp>
        <p:nvSpPr>
          <p:cNvPr id="155" name="Google Shape;155;p24"/>
          <p:cNvSpPr/>
          <p:nvPr>
            <p:ph idx="18" type="pic"/>
          </p:nvPr>
        </p:nvSpPr>
        <p:spPr>
          <a:xfrm>
            <a:off x="9487536" y="2073439"/>
            <a:ext cx="1621032" cy="1841551"/>
          </a:xfrm>
          <a:prstGeom prst="rect">
            <a:avLst/>
          </a:prstGeom>
          <a:solidFill>
            <a:srgbClr val="F2F2F2"/>
          </a:solidFill>
          <a:ln>
            <a:noFill/>
          </a:ln>
        </p:spPr>
      </p:sp>
      <p:sp>
        <p:nvSpPr>
          <p:cNvPr id="156" name="Google Shape;1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59" name="Shape 159"/>
        <p:cNvGrpSpPr/>
        <p:nvPr/>
      </p:nvGrpSpPr>
      <p:grpSpPr>
        <a:xfrm>
          <a:off x="0" y="0"/>
          <a:ext cx="0" cy="0"/>
          <a:chOff x="0" y="0"/>
          <a:chExt cx="0" cy="0"/>
        </a:xfrm>
      </p:grpSpPr>
      <p:sp>
        <p:nvSpPr>
          <p:cNvPr id="160" name="Google Shape;160;p25"/>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5"/>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5"/>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5"/>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5"/>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5"/>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5"/>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5"/>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5"/>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73" name="Shape 173"/>
        <p:cNvGrpSpPr/>
        <p:nvPr/>
      </p:nvGrpSpPr>
      <p:grpSpPr>
        <a:xfrm>
          <a:off x="0" y="0"/>
          <a:ext cx="0" cy="0"/>
          <a:chOff x="0" y="0"/>
          <a:chExt cx="0" cy="0"/>
        </a:xfrm>
      </p:grpSpPr>
      <p:sp>
        <p:nvSpPr>
          <p:cNvPr id="174" name="Google Shape;174;p26"/>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5" name="Google Shape;175;p26"/>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6" name="Google Shape;176;p26"/>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7" name="Google Shape;177;p26"/>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8" name="Google Shape;178;p26"/>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9" name="Google Shape;179;p26"/>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0" name="Google Shape;180;p26"/>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1" name="Google Shape;181;p26"/>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2" name="Google Shape;182;p26"/>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3" name="Google Shape;183;p26"/>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4" name="Google Shape;184;p26"/>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5" name="Google Shape;185;p26"/>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6" name="Google Shape;186;p26"/>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7" name="Google Shape;187;p26"/>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8" name="Google Shape;188;p26"/>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9" name="Google Shape;189;p26"/>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0" name="Google Shape;190;p26"/>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1" name="Google Shape;191;p26"/>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2" name="Google Shape;192;p26"/>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93" name="Google Shape;193;p26"/>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26"/>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5" name="Google Shape;195;p26"/>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6"/>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7" name="Google Shape;197;p26"/>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6"/>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9" name="Google Shape;199;p26"/>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26"/>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1" name="Google Shape;201;p26"/>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6"/>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26"/>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6" name="Shape 206"/>
        <p:cNvGrpSpPr/>
        <p:nvPr/>
      </p:nvGrpSpPr>
      <p:grpSpPr>
        <a:xfrm>
          <a:off x="0" y="0"/>
          <a:ext cx="0" cy="0"/>
          <a:chOff x="0" y="0"/>
          <a:chExt cx="0" cy="0"/>
        </a:xfrm>
      </p:grpSpPr>
      <p:sp>
        <p:nvSpPr>
          <p:cNvPr id="207" name="Google Shape;207;p27"/>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08" name="Google Shape;208;p27"/>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09" name="Google Shape;209;p27"/>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descr="Click icon to add picture" id="210" name="Google Shape;210;p27"/>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27"/>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27"/>
          <p:cNvSpPr/>
          <p:nvPr>
            <p:ph idx="3" type="pic"/>
          </p:nvPr>
        </p:nvSpPr>
        <p:spPr>
          <a:xfrm>
            <a:off x="1788170" y="2296125"/>
            <a:ext cx="1886360" cy="2144668"/>
          </a:xfrm>
          <a:prstGeom prst="rect">
            <a:avLst/>
          </a:prstGeom>
          <a:solidFill>
            <a:srgbClr val="F2F2F2"/>
          </a:solidFill>
          <a:ln>
            <a:noFill/>
          </a:ln>
        </p:spPr>
      </p:sp>
      <p:sp>
        <p:nvSpPr>
          <p:cNvPr id="213" name="Google Shape;213;p27"/>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214" name="Google Shape;214;p27"/>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27"/>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17" name="Shape 217"/>
        <p:cNvGrpSpPr/>
        <p:nvPr/>
      </p:nvGrpSpPr>
      <p:grpSpPr>
        <a:xfrm>
          <a:off x="0" y="0"/>
          <a:ext cx="0" cy="0"/>
          <a:chOff x="0" y="0"/>
          <a:chExt cx="0" cy="0"/>
        </a:xfrm>
      </p:grpSpPr>
      <p:sp>
        <p:nvSpPr>
          <p:cNvPr id="218" name="Google Shape;218;p28"/>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19" name="Google Shape;219;p28"/>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descr="Click icon to add picture" id="220" name="Google Shape;220;p28"/>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8"/>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2" name="Google Shape;222;p28"/>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3" name="Google Shape;223;p28"/>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8"/>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8"/>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8"/>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27" name="Google Shape;227;p28"/>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8"/>
          <p:cNvSpPr/>
          <p:nvPr>
            <p:ph idx="7" type="pic"/>
          </p:nvPr>
        </p:nvSpPr>
        <p:spPr>
          <a:xfrm>
            <a:off x="4734172" y="1141669"/>
            <a:ext cx="507778" cy="565882"/>
          </a:xfrm>
          <a:prstGeom prst="rect">
            <a:avLst/>
          </a:prstGeom>
          <a:noFill/>
          <a:ln>
            <a:noFill/>
          </a:ln>
        </p:spPr>
      </p:sp>
      <p:sp>
        <p:nvSpPr>
          <p:cNvPr id="229" name="Google Shape;229;p28"/>
          <p:cNvSpPr/>
          <p:nvPr>
            <p:ph idx="8" type="pic"/>
          </p:nvPr>
        </p:nvSpPr>
        <p:spPr>
          <a:xfrm>
            <a:off x="4724705" y="3105650"/>
            <a:ext cx="536270" cy="565882"/>
          </a:xfrm>
          <a:prstGeom prst="rect">
            <a:avLst/>
          </a:prstGeom>
          <a:noFill/>
          <a:ln>
            <a:noFill/>
          </a:ln>
        </p:spPr>
      </p:sp>
      <p:sp>
        <p:nvSpPr>
          <p:cNvPr id="230" name="Google Shape;230;p28"/>
          <p:cNvSpPr/>
          <p:nvPr>
            <p:ph idx="9" type="pic"/>
          </p:nvPr>
        </p:nvSpPr>
        <p:spPr>
          <a:xfrm>
            <a:off x="4714069" y="4716041"/>
            <a:ext cx="536270" cy="565882"/>
          </a:xfrm>
          <a:prstGeom prst="rect">
            <a:avLst/>
          </a:prstGeom>
          <a:noFill/>
          <a:ln>
            <a:noFill/>
          </a:ln>
        </p:spPr>
      </p:sp>
      <p:sp>
        <p:nvSpPr>
          <p:cNvPr id="231" name="Google Shape;231;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32" name="Shape 232"/>
        <p:cNvGrpSpPr/>
        <p:nvPr/>
      </p:nvGrpSpPr>
      <p:grpSpPr>
        <a:xfrm>
          <a:off x="0" y="0"/>
          <a:ext cx="0" cy="0"/>
          <a:chOff x="0" y="0"/>
          <a:chExt cx="0" cy="0"/>
        </a:xfrm>
      </p:grpSpPr>
      <p:sp>
        <p:nvSpPr>
          <p:cNvPr id="233" name="Google Shape;233;p29"/>
          <p:cNvSpPr/>
          <p:nvPr>
            <p:ph idx="2" type="pic"/>
          </p:nvPr>
        </p:nvSpPr>
        <p:spPr>
          <a:xfrm>
            <a:off x="7493157" y="529148"/>
            <a:ext cx="4248873" cy="4731130"/>
          </a:xfrm>
          <a:prstGeom prst="rect">
            <a:avLst/>
          </a:prstGeom>
          <a:noFill/>
          <a:ln>
            <a:noFill/>
          </a:ln>
        </p:spPr>
      </p:sp>
      <p:sp>
        <p:nvSpPr>
          <p:cNvPr id="234" name="Google Shape;234;p29"/>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29"/>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36" name="Google Shape;236;p29"/>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37" name="Google Shape;237;p29"/>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15"/>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5"/>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5"/>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5"/>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5"/>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15"/>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15"/>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15"/>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15"/>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5"/>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5"/>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5"/>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5"/>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5"/>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5"/>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40" name="Shape 40"/>
        <p:cNvGrpSpPr/>
        <p:nvPr/>
      </p:nvGrpSpPr>
      <p:grpSpPr>
        <a:xfrm>
          <a:off x="0" y="0"/>
          <a:ext cx="0" cy="0"/>
          <a:chOff x="0" y="0"/>
          <a:chExt cx="0" cy="0"/>
        </a:xfrm>
      </p:grpSpPr>
      <p:sp>
        <p:nvSpPr>
          <p:cNvPr id="41" name="Google Shape;41;p16"/>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6"/>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44" name="Google Shape;44;p16"/>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45" name="Google Shape;45;p16"/>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46" name="Google Shape;46;p1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48" name="Shape 48"/>
        <p:cNvGrpSpPr/>
        <p:nvPr/>
      </p:nvGrpSpPr>
      <p:grpSpPr>
        <a:xfrm>
          <a:off x="0" y="0"/>
          <a:ext cx="0" cy="0"/>
          <a:chOff x="0" y="0"/>
          <a:chExt cx="0" cy="0"/>
        </a:xfrm>
      </p:grpSpPr>
      <p:sp>
        <p:nvSpPr>
          <p:cNvPr id="49" name="Google Shape;49;p17"/>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0" name="Google Shape;50;p17"/>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1" name="Google Shape;51;p17"/>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2" name="Google Shape;52;p17"/>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3" name="Google Shape;53;p17"/>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4" name="Google Shape;54;p17"/>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5" name="Google Shape;55;p17"/>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6" name="Google Shape;56;p17"/>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7" name="Google Shape;57;p17"/>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8" name="Google Shape;58;p17"/>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59" name="Google Shape;59;p17"/>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60" name="Google Shape;60;p17"/>
          <p:cNvSpPr/>
          <p:nvPr>
            <p:ph idx="2" type="pic"/>
          </p:nvPr>
        </p:nvSpPr>
        <p:spPr>
          <a:xfrm>
            <a:off x="2754948" y="2502098"/>
            <a:ext cx="1465840" cy="1289394"/>
          </a:xfrm>
          <a:prstGeom prst="hexagon">
            <a:avLst>
              <a:gd fmla="val 28349" name="adj"/>
              <a:gd fmla="val 115470" name="vf"/>
            </a:avLst>
          </a:prstGeom>
          <a:noFill/>
          <a:ln>
            <a:noFill/>
          </a:ln>
        </p:spPr>
      </p:sp>
      <p:sp>
        <p:nvSpPr>
          <p:cNvPr id="61" name="Google Shape;61;p17"/>
          <p:cNvSpPr/>
          <p:nvPr>
            <p:ph idx="3" type="pic"/>
          </p:nvPr>
        </p:nvSpPr>
        <p:spPr>
          <a:xfrm>
            <a:off x="391110" y="2493385"/>
            <a:ext cx="1465840" cy="1289394"/>
          </a:xfrm>
          <a:prstGeom prst="hexagon">
            <a:avLst>
              <a:gd fmla="val 28349" name="adj"/>
              <a:gd fmla="val 115470" name="vf"/>
            </a:avLst>
          </a:prstGeom>
          <a:noFill/>
          <a:ln>
            <a:noFill/>
          </a:ln>
        </p:spPr>
      </p:sp>
      <p:sp>
        <p:nvSpPr>
          <p:cNvPr id="62" name="Google Shape;62;p17"/>
          <p:cNvSpPr/>
          <p:nvPr>
            <p:ph idx="4" type="pic"/>
          </p:nvPr>
        </p:nvSpPr>
        <p:spPr>
          <a:xfrm>
            <a:off x="5151412" y="5238680"/>
            <a:ext cx="1465840" cy="1289394"/>
          </a:xfrm>
          <a:prstGeom prst="hexagon">
            <a:avLst>
              <a:gd fmla="val 28349" name="adj"/>
              <a:gd fmla="val 115470" name="vf"/>
            </a:avLst>
          </a:prstGeom>
          <a:noFill/>
          <a:ln>
            <a:noFill/>
          </a:ln>
        </p:spPr>
      </p:sp>
      <p:sp>
        <p:nvSpPr>
          <p:cNvPr id="63" name="Google Shape;63;p17"/>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64" name="Google Shape;64;p17"/>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7"/>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7"/>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67" name="Shape 67"/>
        <p:cNvGrpSpPr/>
        <p:nvPr/>
      </p:nvGrpSpPr>
      <p:grpSpPr>
        <a:xfrm>
          <a:off x="0" y="0"/>
          <a:ext cx="0" cy="0"/>
          <a:chOff x="0" y="0"/>
          <a:chExt cx="0" cy="0"/>
        </a:xfrm>
      </p:grpSpPr>
      <p:sp>
        <p:nvSpPr>
          <p:cNvPr id="68" name="Google Shape;68;p18"/>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8"/>
          <p:cNvSpPr/>
          <p:nvPr>
            <p:ph idx="2" type="pic"/>
          </p:nvPr>
        </p:nvSpPr>
        <p:spPr>
          <a:xfrm>
            <a:off x="5745001" y="0"/>
            <a:ext cx="6446999" cy="6858000"/>
          </a:xfrm>
          <a:prstGeom prst="rect">
            <a:avLst/>
          </a:prstGeom>
          <a:noFill/>
          <a:ln>
            <a:noFill/>
          </a:ln>
        </p:spPr>
      </p:sp>
      <p:sp>
        <p:nvSpPr>
          <p:cNvPr id="71" name="Google Shape;71;p1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3" name="Shape 73"/>
        <p:cNvGrpSpPr/>
        <p:nvPr/>
      </p:nvGrpSpPr>
      <p:grpSpPr>
        <a:xfrm>
          <a:off x="0" y="0"/>
          <a:ext cx="0" cy="0"/>
          <a:chOff x="0" y="0"/>
          <a:chExt cx="0" cy="0"/>
        </a:xfrm>
      </p:grpSpPr>
      <p:sp>
        <p:nvSpPr>
          <p:cNvPr id="74" name="Google Shape;74;p19"/>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descr="Click icon to add picture" id="76" name="Google Shape;76;p19"/>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8" name="Shape 78"/>
        <p:cNvGrpSpPr/>
        <p:nvPr/>
      </p:nvGrpSpPr>
      <p:grpSpPr>
        <a:xfrm>
          <a:off x="0" y="0"/>
          <a:ext cx="0" cy="0"/>
          <a:chOff x="0" y="0"/>
          <a:chExt cx="0" cy="0"/>
        </a:xfrm>
      </p:grpSpPr>
      <p:sp>
        <p:nvSpPr>
          <p:cNvPr id="79" name="Google Shape;79;p20"/>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Google Shape;81;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83" name="Shape 83"/>
        <p:cNvGrpSpPr/>
        <p:nvPr/>
      </p:nvGrpSpPr>
      <p:grpSpPr>
        <a:xfrm>
          <a:off x="0" y="0"/>
          <a:ext cx="0" cy="0"/>
          <a:chOff x="0" y="0"/>
          <a:chExt cx="0" cy="0"/>
        </a:xfrm>
      </p:grpSpPr>
      <p:sp>
        <p:nvSpPr>
          <p:cNvPr id="84" name="Google Shape;84;p21"/>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21"/>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8" name="Google Shape;88;p21"/>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21"/>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90" name="Google Shape;90;p2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92" name="Shape 92"/>
        <p:cNvGrpSpPr/>
        <p:nvPr/>
      </p:nvGrpSpPr>
      <p:grpSpPr>
        <a:xfrm>
          <a:off x="0" y="0"/>
          <a:ext cx="0" cy="0"/>
          <a:chOff x="0" y="0"/>
          <a:chExt cx="0" cy="0"/>
        </a:xfrm>
      </p:grpSpPr>
      <p:sp>
        <p:nvSpPr>
          <p:cNvPr id="93" name="Google Shape;9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95" name="Google Shape;95;p22"/>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2"/>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98" name="Google Shape;98;p22"/>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2"/>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2"/>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01" name="Google Shape;101;p22"/>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2"/>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2"/>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04" name="Google Shape;104;p22"/>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2"/>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5.jpg"/><Relationship Id="rId5" Type="http://schemas.openxmlformats.org/officeDocument/2006/relationships/image" Target="../media/image10.jpg"/><Relationship Id="rId6"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title"/>
          </p:nvPr>
        </p:nvSpPr>
        <p:spPr>
          <a:xfrm>
            <a:off x="1156995" y="569169"/>
            <a:ext cx="9171992" cy="19874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300"/>
              <a:buFont typeface="Times New Roman"/>
              <a:buNone/>
            </a:pPr>
            <a:r>
              <a:rPr lang="en-US" sz="3300">
                <a:solidFill>
                  <a:srgbClr val="3F3F3F"/>
                </a:solidFill>
                <a:latin typeface="Times New Roman"/>
                <a:ea typeface="Times New Roman"/>
                <a:cs typeface="Times New Roman"/>
                <a:sym typeface="Times New Roman"/>
              </a:rPr>
              <a:t>YouTube Data Archiving And Purging Pipeline</a:t>
            </a:r>
            <a:endParaRPr sz="3300"/>
          </a:p>
        </p:txBody>
      </p:sp>
      <p:sp>
        <p:nvSpPr>
          <p:cNvPr id="246" name="Google Shape;246;p1"/>
          <p:cNvSpPr txBox="1"/>
          <p:nvPr>
            <p:ph idx="1" type="body"/>
          </p:nvPr>
        </p:nvSpPr>
        <p:spPr>
          <a:xfrm>
            <a:off x="1601366" y="3836475"/>
            <a:ext cx="3975096" cy="1538251"/>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3F3F3F"/>
              </a:buClr>
              <a:buSzPts val="1800"/>
              <a:buNone/>
            </a:pPr>
            <a:r>
              <a:rPr lang="en-US" sz="1800">
                <a:solidFill>
                  <a:srgbClr val="3F3F3F"/>
                </a:solidFill>
                <a:latin typeface="Times New Roman"/>
                <a:ea typeface="Times New Roman"/>
                <a:cs typeface="Times New Roman"/>
                <a:sym typeface="Times New Roman"/>
              </a:rPr>
              <a:t>Presented By:</a:t>
            </a:r>
            <a:endParaRPr/>
          </a:p>
          <a:p>
            <a:pPr indent="0" lvl="0" marL="0" rtl="0" algn="just">
              <a:lnSpc>
                <a:spcPct val="100000"/>
              </a:lnSpc>
              <a:spcBef>
                <a:spcPts val="1000"/>
              </a:spcBef>
              <a:spcAft>
                <a:spcPts val="0"/>
              </a:spcAft>
              <a:buClr>
                <a:srgbClr val="3F3F3F"/>
              </a:buClr>
              <a:buSzPts val="1800"/>
              <a:buNone/>
            </a:pPr>
            <a:r>
              <a:rPr lang="en-US" sz="1800">
                <a:solidFill>
                  <a:srgbClr val="3F3F3F"/>
                </a:solidFill>
                <a:latin typeface="Times New Roman"/>
                <a:ea typeface="Times New Roman"/>
                <a:cs typeface="Times New Roman"/>
                <a:sym typeface="Times New Roman"/>
              </a:rPr>
              <a:t>Divya Sree Murali DE115</a:t>
            </a:r>
            <a:endParaRPr/>
          </a:p>
          <a:p>
            <a:pPr indent="0" lvl="0" marL="0" rtl="0" algn="just">
              <a:lnSpc>
                <a:spcPct val="100000"/>
              </a:lnSpc>
              <a:spcBef>
                <a:spcPts val="1000"/>
              </a:spcBef>
              <a:spcAft>
                <a:spcPts val="0"/>
              </a:spcAft>
              <a:buClr>
                <a:srgbClr val="3F3F3F"/>
              </a:buClr>
              <a:buSzPts val="1800"/>
              <a:buNone/>
            </a:pPr>
            <a:r>
              <a:rPr lang="en-US" sz="1800">
                <a:solidFill>
                  <a:srgbClr val="3F3F3F"/>
                </a:solidFill>
                <a:latin typeface="Times New Roman"/>
                <a:ea typeface="Times New Roman"/>
                <a:cs typeface="Times New Roman"/>
                <a:sym typeface="Times New Roman"/>
              </a:rPr>
              <a:t>Jatin J DE120</a:t>
            </a:r>
            <a:endParaRPr/>
          </a:p>
          <a:p>
            <a:pPr indent="0" lvl="0" marL="0" rtl="0" algn="just">
              <a:lnSpc>
                <a:spcPct val="100000"/>
              </a:lnSpc>
              <a:spcBef>
                <a:spcPts val="1000"/>
              </a:spcBef>
              <a:spcAft>
                <a:spcPts val="0"/>
              </a:spcAft>
              <a:buClr>
                <a:srgbClr val="3F3F3F"/>
              </a:buClr>
              <a:buSzPts val="1800"/>
              <a:buNone/>
            </a:pPr>
            <a:r>
              <a:rPr lang="en-US" sz="1800">
                <a:solidFill>
                  <a:srgbClr val="3F3F3F"/>
                </a:solidFill>
                <a:latin typeface="Times New Roman"/>
                <a:ea typeface="Times New Roman"/>
                <a:cs typeface="Times New Roman"/>
                <a:sym typeface="Times New Roman"/>
              </a:rPr>
              <a:t>Sivaprakash V DE138</a:t>
            </a:r>
            <a:endParaRPr/>
          </a:p>
          <a:p>
            <a:pPr indent="0" lvl="0" marL="0" rtl="0" algn="l">
              <a:lnSpc>
                <a:spcPct val="100000"/>
              </a:lnSpc>
              <a:spcBef>
                <a:spcPts val="1000"/>
              </a:spcBef>
              <a:spcAft>
                <a:spcPts val="0"/>
              </a:spcAft>
              <a:buClr>
                <a:schemeClr val="accent6"/>
              </a:buClr>
              <a:buSzPts val="1800"/>
              <a:buNone/>
            </a:pPr>
            <a:r>
              <a:t/>
            </a:r>
            <a:endParaRPr/>
          </a:p>
        </p:txBody>
      </p:sp>
      <p:sp>
        <p:nvSpPr>
          <p:cNvPr id="247" name="Google Shape;247;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id="248" name="Google Shape;248;p1"/>
          <p:cNvPicPr preferRelativeResize="0"/>
          <p:nvPr/>
        </p:nvPicPr>
        <p:blipFill rotWithShape="1">
          <a:blip r:embed="rId3">
            <a:alphaModFix/>
          </a:blip>
          <a:srcRect b="0" l="0" r="0" t="0"/>
          <a:stretch/>
        </p:blipFill>
        <p:spPr>
          <a:xfrm>
            <a:off x="10875574" y="324638"/>
            <a:ext cx="933871" cy="871613"/>
          </a:xfrm>
          <a:prstGeom prst="rect">
            <a:avLst/>
          </a:prstGeom>
          <a:noFill/>
          <a:ln>
            <a:noFill/>
          </a:ln>
        </p:spPr>
      </p:pic>
      <p:pic>
        <p:nvPicPr>
          <p:cNvPr descr="How To Optimize Your YouTube Channel | Blog | Hanson Inc. Blog" id="249" name="Google Shape;249;p1"/>
          <p:cNvPicPr preferRelativeResize="0"/>
          <p:nvPr/>
        </p:nvPicPr>
        <p:blipFill rotWithShape="1">
          <a:blip r:embed="rId4">
            <a:alphaModFix/>
          </a:blip>
          <a:srcRect b="0" l="0" r="0" t="0"/>
          <a:stretch/>
        </p:blipFill>
        <p:spPr>
          <a:xfrm>
            <a:off x="7556546" y="2879279"/>
            <a:ext cx="4570931" cy="2844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0"/>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Archived Data Analysis Results</a:t>
            </a:r>
            <a:br>
              <a:rPr b="0" lang="en-US"/>
            </a:br>
            <a:br>
              <a:rPr lang="en-US"/>
            </a:br>
            <a:endParaRPr/>
          </a:p>
        </p:txBody>
      </p:sp>
      <p:sp>
        <p:nvSpPr>
          <p:cNvPr id="341" name="Google Shape;341;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2" name="Google Shape;342;p10"/>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pic>
        <p:nvPicPr>
          <p:cNvPr id="343" name="Google Shape;343;p10"/>
          <p:cNvPicPr preferRelativeResize="0"/>
          <p:nvPr/>
        </p:nvPicPr>
        <p:blipFill rotWithShape="1">
          <a:blip r:embed="rId4">
            <a:alphaModFix/>
          </a:blip>
          <a:srcRect b="0" l="0" r="0" t="0"/>
          <a:stretch/>
        </p:blipFill>
        <p:spPr>
          <a:xfrm>
            <a:off x="399661" y="1731149"/>
            <a:ext cx="5943600" cy="2047875"/>
          </a:xfrm>
          <a:prstGeom prst="rect">
            <a:avLst/>
          </a:prstGeom>
          <a:noFill/>
          <a:ln>
            <a:noFill/>
          </a:ln>
        </p:spPr>
      </p:pic>
      <p:pic>
        <p:nvPicPr>
          <p:cNvPr id="344" name="Google Shape;344;p10"/>
          <p:cNvPicPr preferRelativeResize="0"/>
          <p:nvPr/>
        </p:nvPicPr>
        <p:blipFill rotWithShape="1">
          <a:blip r:embed="rId5">
            <a:alphaModFix/>
          </a:blip>
          <a:srcRect b="0" l="0" r="0" t="0"/>
          <a:stretch/>
        </p:blipFill>
        <p:spPr>
          <a:xfrm>
            <a:off x="3842658" y="4352607"/>
            <a:ext cx="5943600" cy="2047875"/>
          </a:xfrm>
          <a:prstGeom prst="rect">
            <a:avLst/>
          </a:prstGeom>
          <a:noFill/>
          <a:ln>
            <a:noFill/>
          </a:ln>
        </p:spPr>
      </p:pic>
      <p:sp>
        <p:nvSpPr>
          <p:cNvPr id="345" name="Google Shape;345;p10"/>
          <p:cNvSpPr txBox="1"/>
          <p:nvPr/>
        </p:nvSpPr>
        <p:spPr>
          <a:xfrm>
            <a:off x="6428792" y="2505393"/>
            <a:ext cx="3732245"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Times New Roman"/>
                <a:ea typeface="Times New Roman"/>
                <a:cs typeface="Times New Roman"/>
                <a:sym typeface="Times New Roman"/>
              </a:rPr>
              <a:t>     Publishing trend overtime</a:t>
            </a:r>
            <a:endParaRPr b="0" sz="1800">
              <a:solidFill>
                <a:schemeClr val="dk1"/>
              </a:solidFill>
              <a:latin typeface="Arial"/>
              <a:ea typeface="Arial"/>
              <a:cs typeface="Arial"/>
              <a:sym typeface="Arial"/>
            </a:endParaRPr>
          </a:p>
          <a:p>
            <a:pPr indent="0" lvl="0" marL="0" marR="0" rtl="0" algn="l">
              <a:spcBef>
                <a:spcPts val="800"/>
              </a:spcBef>
              <a:spcAft>
                <a:spcPts val="0"/>
              </a:spcAft>
              <a:buNone/>
            </a:pPr>
            <a:br>
              <a:rPr lang="en-US" sz="1800">
                <a:solidFill>
                  <a:schemeClr val="dk1"/>
                </a:solidFill>
                <a:latin typeface="Arial"/>
                <a:ea typeface="Arial"/>
                <a:cs typeface="Arial"/>
                <a:sym typeface="Arial"/>
              </a:rPr>
            </a:br>
            <a:endParaRPr sz="1800">
              <a:solidFill>
                <a:srgbClr val="FFFFFF"/>
              </a:solidFill>
              <a:latin typeface="Arial"/>
              <a:ea typeface="Arial"/>
              <a:cs typeface="Arial"/>
              <a:sym typeface="Arial"/>
            </a:endParaRPr>
          </a:p>
        </p:txBody>
      </p:sp>
      <p:sp>
        <p:nvSpPr>
          <p:cNvPr id="346" name="Google Shape;346;p10"/>
          <p:cNvSpPr txBox="1"/>
          <p:nvPr/>
        </p:nvSpPr>
        <p:spPr>
          <a:xfrm>
            <a:off x="877078" y="5110540"/>
            <a:ext cx="3377682"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Times New Roman"/>
                <a:ea typeface="Times New Roman"/>
                <a:cs typeface="Times New Roman"/>
                <a:sym typeface="Times New Roman"/>
              </a:rPr>
              <a:t>Top channel by Total Views</a:t>
            </a:r>
            <a:endParaRPr b="0" sz="1800">
              <a:solidFill>
                <a:schemeClr val="dk1"/>
              </a:solidFill>
              <a:latin typeface="Arial"/>
              <a:ea typeface="Arial"/>
              <a:cs typeface="Arial"/>
              <a:sym typeface="Arial"/>
            </a:endParaRPr>
          </a:p>
          <a:p>
            <a:pPr indent="0" lvl="0" marL="0" marR="0" rtl="0" algn="l">
              <a:spcBef>
                <a:spcPts val="800"/>
              </a:spcBef>
              <a:spcAft>
                <a:spcPts val="0"/>
              </a:spcAft>
              <a:buNone/>
            </a:pPr>
            <a:br>
              <a:rPr lang="en-US" sz="1800">
                <a:solidFill>
                  <a:schemeClr val="dk1"/>
                </a:solidFill>
                <a:latin typeface="Arial"/>
                <a:ea typeface="Arial"/>
                <a:cs typeface="Arial"/>
                <a:sym typeface="Arial"/>
              </a:rPr>
            </a:br>
            <a:endParaRPr sz="18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1"/>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Conclusion</a:t>
            </a:r>
            <a:endParaRPr/>
          </a:p>
        </p:txBody>
      </p:sp>
      <p:sp>
        <p:nvSpPr>
          <p:cNvPr id="353" name="Google Shape;353;p1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4" name="Google Shape;354;p11"/>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
        <p:nvSpPr>
          <p:cNvPr id="355" name="Google Shape;355;p11"/>
          <p:cNvSpPr/>
          <p:nvPr>
            <p:ph idx="2" type="tbl"/>
          </p:nvPr>
        </p:nvSpPr>
        <p:spPr>
          <a:xfrm>
            <a:off x="304373" y="1593151"/>
            <a:ext cx="1088979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accent6"/>
                </a:solidFill>
                <a:latin typeface="Arial"/>
                <a:ea typeface="Arial"/>
                <a:cs typeface="Arial"/>
                <a:sym typeface="Arial"/>
              </a:rPr>
              <a:t>The solution involved designing a data engineering workflow using Azure Data Factory and Data Lake Storage Gen2 for seamless data ingestion, filtration, and storage. </a:t>
            </a:r>
            <a:endParaRPr/>
          </a:p>
          <a:p>
            <a:pPr indent="0" lvl="0" marL="0" marR="0" rtl="0" algn="l">
              <a:spcBef>
                <a:spcPts val="0"/>
              </a:spcBef>
              <a:spcAft>
                <a:spcPts val="0"/>
              </a:spcAft>
              <a:buNone/>
            </a:pPr>
            <a:r>
              <a:rPr b="0" i="0" lang="en-US" sz="1800" u="none" cap="none" strike="noStrike">
                <a:solidFill>
                  <a:schemeClr val="accent6"/>
                </a:solidFill>
                <a:latin typeface="Arial"/>
                <a:ea typeface="Arial"/>
                <a:cs typeface="Arial"/>
                <a:sym typeface="Arial"/>
              </a:rPr>
              <a:t>Data was filtered based on key thresholds such as views, engagement metrics, and publish time to classify content for further analysis. Refined data was archived in Data Lake, while non-relevant data was directed to Blob Storage for efficient purging. </a:t>
            </a:r>
            <a:endParaRPr/>
          </a:p>
          <a:p>
            <a:pPr indent="0" lvl="0" marL="0" marR="0" rtl="0" algn="l">
              <a:spcBef>
                <a:spcPts val="0"/>
              </a:spcBef>
              <a:spcAft>
                <a:spcPts val="0"/>
              </a:spcAft>
              <a:buNone/>
            </a:pPr>
            <a:r>
              <a:rPr b="0" i="0" lang="en-US" sz="1800" u="none" cap="none" strike="noStrike">
                <a:solidFill>
                  <a:schemeClr val="accent6"/>
                </a:solidFill>
                <a:latin typeface="Arial"/>
                <a:ea typeface="Arial"/>
                <a:cs typeface="Arial"/>
                <a:sym typeface="Arial"/>
              </a:rPr>
              <a:t>Automated workflows ensured efficient data processing and transformation, while Azure Databricks was leveraged for advanced analysis and visualization of engagement metrics. </a:t>
            </a:r>
            <a:endParaRPr/>
          </a:p>
          <a:p>
            <a:pPr indent="0" lvl="0" marL="0" marR="0" rtl="0" algn="l">
              <a:spcBef>
                <a:spcPts val="0"/>
              </a:spcBef>
              <a:spcAft>
                <a:spcPts val="0"/>
              </a:spcAft>
              <a:buNone/>
            </a:pPr>
            <a:r>
              <a:rPr b="0" i="0" lang="en-US" sz="1800" u="none" cap="none" strike="noStrike">
                <a:solidFill>
                  <a:schemeClr val="accent6"/>
                </a:solidFill>
                <a:latin typeface="Arial"/>
                <a:ea typeface="Arial"/>
                <a:cs typeface="Arial"/>
                <a:sym typeface="Arial"/>
              </a:rPr>
              <a:t>This approach provided actionable insights, enabling data-driven decisions by uncovering trends and content performance patterns.</a:t>
            </a:r>
            <a:endParaRPr/>
          </a:p>
          <a:p>
            <a:pPr indent="0" lvl="0" marL="0" marR="0" rtl="0" algn="l">
              <a:spcBef>
                <a:spcPts val="0"/>
              </a:spcBef>
              <a:spcAft>
                <a:spcPts val="0"/>
              </a:spcAft>
              <a:buClr>
                <a:schemeClr val="accent6"/>
              </a:buClr>
              <a:buSzPts val="1800"/>
              <a:buFont typeface="Arial"/>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2"/>
          <p:cNvSpPr txBox="1"/>
          <p:nvPr>
            <p:ph type="title"/>
          </p:nvPr>
        </p:nvSpPr>
        <p:spPr>
          <a:xfrm>
            <a:off x="6096000" y="2254044"/>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Thank you</a:t>
            </a:r>
            <a:endParaRPr/>
          </a:p>
        </p:txBody>
      </p:sp>
      <p:pic>
        <p:nvPicPr>
          <p:cNvPr descr="People working in office" id="362" name="Google Shape;362;p12"/>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363" name="Google Shape;363;p12"/>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364" name="Google Shape;364;p12"/>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descr="Businesswoman reviewing sticky notes on a wall" id="365" name="Google Shape;365;p12"/>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Agenda</a:t>
            </a:r>
            <a:endParaRPr/>
          </a:p>
        </p:txBody>
      </p:sp>
      <p:sp>
        <p:nvSpPr>
          <p:cNvPr id="256" name="Google Shape;256;p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Project Overview</a:t>
            </a:r>
            <a:endParaRPr/>
          </a:p>
        </p:txBody>
      </p:sp>
      <p:sp>
        <p:nvSpPr>
          <p:cNvPr id="257" name="Google Shape;257;p2"/>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Project</a:t>
            </a:r>
            <a:endParaRPr/>
          </a:p>
          <a:p>
            <a:pPr indent="0" lvl="0" marL="0" rtl="0" algn="ctr">
              <a:lnSpc>
                <a:spcPct val="113000"/>
              </a:lnSpc>
              <a:spcBef>
                <a:spcPts val="1000"/>
              </a:spcBef>
              <a:spcAft>
                <a:spcPts val="0"/>
              </a:spcAft>
              <a:buClr>
                <a:schemeClr val="accent6"/>
              </a:buClr>
              <a:buSzPts val="1800"/>
              <a:buNone/>
            </a:pPr>
            <a:r>
              <a:rPr lang="en-US"/>
              <a:t>Requirements</a:t>
            </a:r>
            <a:endParaRPr/>
          </a:p>
        </p:txBody>
      </p:sp>
      <p:sp>
        <p:nvSpPr>
          <p:cNvPr id="258" name="Google Shape;258;p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Solution Architecture</a:t>
            </a:r>
            <a:endParaRPr/>
          </a:p>
        </p:txBody>
      </p:sp>
      <p:sp>
        <p:nvSpPr>
          <p:cNvPr id="259" name="Google Shape;259;p2"/>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Demo</a:t>
            </a:r>
            <a:endParaRPr/>
          </a:p>
        </p:txBody>
      </p:sp>
      <p:sp>
        <p:nvSpPr>
          <p:cNvPr id="260" name="Google Shape;260;p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Results</a:t>
            </a:r>
            <a:endParaRPr/>
          </a:p>
        </p:txBody>
      </p:sp>
      <p:sp>
        <p:nvSpPr>
          <p:cNvPr id="261" name="Google Shape;261;p2"/>
          <p:cNvSpPr txBox="1"/>
          <p:nvPr/>
        </p:nvSpPr>
        <p:spPr>
          <a:xfrm>
            <a:off x="486699" y="6085719"/>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Presentation Title</a:t>
            </a:r>
            <a:endParaRPr/>
          </a:p>
        </p:txBody>
      </p:sp>
      <p:sp>
        <p:nvSpPr>
          <p:cNvPr id="262" name="Google Shape;262;p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3" name="Google Shape;263;p2"/>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Project Overview</a:t>
            </a:r>
            <a:endParaRPr/>
          </a:p>
        </p:txBody>
      </p:sp>
      <p:sp>
        <p:nvSpPr>
          <p:cNvPr id="270" name="Google Shape;270;p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1" name="Google Shape;271;p3"/>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
        <p:nvSpPr>
          <p:cNvPr id="272" name="Google Shape;272;p3"/>
          <p:cNvSpPr/>
          <p:nvPr>
            <p:ph idx="2" type="tbl"/>
          </p:nvPr>
        </p:nvSpPr>
        <p:spPr>
          <a:xfrm>
            <a:off x="581709" y="2020300"/>
            <a:ext cx="6752152" cy="43151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Dataset: "YouTube Trending Video Dataset" from Kaggle (updated daily).</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Objective: Develop a data archiving and purging pipeline using Azure Data Factory.</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Workflow Orchestration: Automates data ingestion, filtration, and storage.</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Storage Containers: Archived data for analysis. Non-compliant data for purging.</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Analytics and Visualization: Utilize Azure Databricks to analyze archived data. Extract insights on video engagement metrics and trends.</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Key Features: Scalable and automated data management. Seamless integration of Azure tools for advanced analytics.</a:t>
            </a:r>
            <a:endParaRPr/>
          </a:p>
          <a:p>
            <a:pPr indent="0" lvl="0" marL="0" marR="0" rtl="0" algn="l">
              <a:lnSpc>
                <a:spcPct val="100000"/>
              </a:lnSpc>
              <a:spcBef>
                <a:spcPts val="0"/>
              </a:spcBef>
              <a:spcAft>
                <a:spcPts val="0"/>
              </a:spcAft>
              <a:buClr>
                <a:schemeClr val="accent6"/>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000" u="none" cap="none" strike="noStrike">
              <a:solidFill>
                <a:schemeClr val="accent6"/>
              </a:solidFill>
              <a:latin typeface="Arial"/>
              <a:ea typeface="Arial"/>
              <a:cs typeface="Arial"/>
              <a:sym typeface="Arial"/>
            </a:endParaRPr>
          </a:p>
          <a:p>
            <a:pPr indent="0" lvl="0" marL="0" marR="0" rtl="0" algn="l">
              <a:spcBef>
                <a:spcPts val="0"/>
              </a:spcBef>
              <a:spcAft>
                <a:spcPts val="0"/>
              </a:spcAft>
              <a:buClr>
                <a:schemeClr val="accent6"/>
              </a:buClr>
              <a:buSzPts val="1800"/>
              <a:buFont typeface="Arial"/>
              <a:buNone/>
            </a:pPr>
            <a:r>
              <a:t/>
            </a:r>
            <a:endParaRPr b="0" i="0" sz="1800" u="none" cap="none" strike="noStrike">
              <a:solidFill>
                <a:schemeClr val="accent6"/>
              </a:solidFill>
              <a:latin typeface="Arial"/>
              <a:ea typeface="Arial"/>
              <a:cs typeface="Arial"/>
              <a:sym typeface="Arial"/>
            </a:endParaRPr>
          </a:p>
        </p:txBody>
      </p:sp>
      <p:pic>
        <p:nvPicPr>
          <p:cNvPr descr="Download Youtube Icon, Youtube, Youtube Logo. Royalty-Free Stock  Illustration Image - Pixabay" id="273" name="Google Shape;273;p3"/>
          <p:cNvPicPr preferRelativeResize="0"/>
          <p:nvPr/>
        </p:nvPicPr>
        <p:blipFill rotWithShape="1">
          <a:blip r:embed="rId4">
            <a:alphaModFix/>
          </a:blip>
          <a:srcRect b="0" l="0" r="0" t="0"/>
          <a:stretch/>
        </p:blipFill>
        <p:spPr>
          <a:xfrm>
            <a:off x="8181291" y="2140536"/>
            <a:ext cx="3429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Project Requirements</a:t>
            </a:r>
            <a:endParaRPr/>
          </a:p>
        </p:txBody>
      </p:sp>
      <p:sp>
        <p:nvSpPr>
          <p:cNvPr id="280" name="Google Shape;280;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1" name="Google Shape;281;p4"/>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
        <p:nvSpPr>
          <p:cNvPr id="282" name="Google Shape;282;p4"/>
          <p:cNvSpPr/>
          <p:nvPr>
            <p:ph idx="2" type="tbl"/>
          </p:nvPr>
        </p:nvSpPr>
        <p:spPr>
          <a:xfrm>
            <a:off x="581709" y="1823494"/>
            <a:ext cx="1088979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200" u="none" cap="none" strike="noStrike">
                <a:solidFill>
                  <a:schemeClr val="accent6"/>
                </a:solidFill>
                <a:latin typeface="EB Garamond"/>
                <a:ea typeface="EB Garamond"/>
                <a:cs typeface="EB Garamond"/>
                <a:sym typeface="EB Garamond"/>
              </a:rPr>
              <a:t>Azure Data Factory</a:t>
            </a:r>
            <a:endParaRPr/>
          </a:p>
          <a:p>
            <a:pPr indent="0" lvl="1" marL="457200" marR="0" rtl="0" algn="l">
              <a:spcBef>
                <a:spcPts val="0"/>
              </a:spcBef>
              <a:spcAft>
                <a:spcPts val="0"/>
              </a:spcAft>
              <a:buClr>
                <a:schemeClr val="dk1"/>
              </a:buClr>
              <a:buSzPts val="2000"/>
              <a:buFont typeface="EB Garamond"/>
              <a:buNone/>
            </a:pPr>
            <a:r>
              <a:rPr b="0" i="0" lang="en-US" sz="2000" u="none" cap="none" strike="noStrike">
                <a:solidFill>
                  <a:schemeClr val="dk1"/>
                </a:solidFill>
                <a:latin typeface="EB Garamond"/>
                <a:ea typeface="EB Garamond"/>
                <a:cs typeface="EB Garamond"/>
                <a:sym typeface="EB Garamond"/>
              </a:rPr>
              <a:t>ADF automates data movement and transformation, creating pipelines.</a:t>
            </a:r>
            <a:endParaRPr/>
          </a:p>
          <a:p>
            <a:pPr indent="0" lvl="0" marL="0" marR="0" rtl="0" algn="l">
              <a:spcBef>
                <a:spcPts val="0"/>
              </a:spcBef>
              <a:spcAft>
                <a:spcPts val="0"/>
              </a:spcAft>
              <a:buNone/>
            </a:pPr>
            <a:r>
              <a:rPr b="1" i="0" lang="en-US" sz="2200" u="none" cap="none" strike="noStrike">
                <a:solidFill>
                  <a:schemeClr val="accent6"/>
                </a:solidFill>
                <a:latin typeface="EB Garamond"/>
                <a:ea typeface="EB Garamond"/>
                <a:cs typeface="EB Garamond"/>
                <a:sym typeface="EB Garamond"/>
              </a:rPr>
              <a:t>Azure Databricks</a:t>
            </a:r>
            <a:endParaRPr/>
          </a:p>
          <a:p>
            <a:pPr indent="0" lvl="1" marL="457200" marR="0" rtl="0" algn="l">
              <a:spcBef>
                <a:spcPts val="0"/>
              </a:spcBef>
              <a:spcAft>
                <a:spcPts val="0"/>
              </a:spcAft>
              <a:buClr>
                <a:schemeClr val="dk1"/>
              </a:buClr>
              <a:buSzPts val="1800"/>
              <a:buFont typeface="EB Garamond"/>
              <a:buNone/>
            </a:pPr>
            <a:r>
              <a:rPr b="0" i="0" lang="en-US" sz="1800" u="none" cap="none" strike="noStrike">
                <a:solidFill>
                  <a:schemeClr val="dk1"/>
                </a:solidFill>
                <a:latin typeface="EB Garamond"/>
                <a:ea typeface="EB Garamond"/>
                <a:cs typeface="EB Garamond"/>
                <a:sym typeface="EB Garamond"/>
              </a:rPr>
              <a:t>It is a cloud-based analytics platform that processes large datasets and runs machine learning models. It transforms and analyzes data stored in Azure Data Lake to  generate insights efficiently.</a:t>
            </a:r>
            <a:endParaRPr b="0" i="0" sz="1800" u="none" cap="none" strike="noStrike">
              <a:solidFill>
                <a:schemeClr val="dk1"/>
              </a:solidFill>
              <a:latin typeface="EB Garamond"/>
              <a:ea typeface="EB Garamond"/>
              <a:cs typeface="EB Garamond"/>
              <a:sym typeface="EB Garamond"/>
            </a:endParaRPr>
          </a:p>
          <a:p>
            <a:pPr indent="0" lvl="0" marL="0" marR="0" rtl="0" algn="l">
              <a:spcBef>
                <a:spcPts val="0"/>
              </a:spcBef>
              <a:spcAft>
                <a:spcPts val="0"/>
              </a:spcAft>
              <a:buNone/>
            </a:pPr>
            <a:r>
              <a:rPr b="1" i="0" lang="en-US" sz="2200" u="none" cap="none" strike="noStrike">
                <a:solidFill>
                  <a:schemeClr val="accent6"/>
                </a:solidFill>
                <a:latin typeface="EB Garamond"/>
                <a:ea typeface="EB Garamond"/>
                <a:cs typeface="EB Garamond"/>
                <a:sym typeface="EB Garamond"/>
              </a:rPr>
              <a:t>Azure Data Lake storage</a:t>
            </a:r>
            <a:endParaRPr/>
          </a:p>
          <a:p>
            <a:pPr indent="0" lvl="1" marL="457200" marR="0" rtl="0" algn="l">
              <a:spcBef>
                <a:spcPts val="0"/>
              </a:spcBef>
              <a:spcAft>
                <a:spcPts val="0"/>
              </a:spcAft>
              <a:buClr>
                <a:schemeClr val="dk1"/>
              </a:buClr>
              <a:buSzPts val="1800"/>
              <a:buFont typeface="EB Garamond"/>
              <a:buNone/>
            </a:pPr>
            <a:r>
              <a:rPr b="0" i="0" lang="en-US" sz="1800" u="none" cap="none" strike="noStrike">
                <a:solidFill>
                  <a:schemeClr val="dk1"/>
                </a:solidFill>
                <a:latin typeface="EB Garamond"/>
                <a:ea typeface="EB Garamond"/>
                <a:cs typeface="EB Garamond"/>
                <a:sym typeface="EB Garamond"/>
              </a:rPr>
              <a:t>Azure Data Lake Storage is a scalable repository for both raw and processed data. It stores health data ingested via ADF, allowing Databricks to access and process the data for further analysis.</a:t>
            </a:r>
            <a:endParaRPr/>
          </a:p>
          <a:p>
            <a:pPr indent="0" lvl="0" marL="0" marR="0" rtl="0" algn="l">
              <a:spcBef>
                <a:spcPts val="0"/>
              </a:spcBef>
              <a:spcAft>
                <a:spcPts val="0"/>
              </a:spcAft>
              <a:buNone/>
            </a:pPr>
            <a:r>
              <a:rPr b="1" i="0" lang="en-US" sz="2200" u="none" cap="none" strike="noStrike">
                <a:solidFill>
                  <a:schemeClr val="accent6"/>
                </a:solidFill>
                <a:latin typeface="EB Garamond"/>
                <a:ea typeface="EB Garamond"/>
                <a:cs typeface="EB Garamond"/>
                <a:sym typeface="EB Garamond"/>
              </a:rPr>
              <a:t>Azure Blob storage:</a:t>
            </a:r>
            <a:endParaRPr/>
          </a:p>
          <a:p>
            <a:pPr indent="0" lvl="1" marL="457200" marR="0" rtl="0" algn="l">
              <a:spcBef>
                <a:spcPts val="0"/>
              </a:spcBef>
              <a:spcAft>
                <a:spcPts val="0"/>
              </a:spcAft>
              <a:buClr>
                <a:schemeClr val="dk1"/>
              </a:buClr>
              <a:buSzPts val="1800"/>
              <a:buFont typeface="EB Garamond"/>
              <a:buNone/>
            </a:pPr>
            <a:r>
              <a:rPr b="0" i="0" lang="en-US" sz="1800" u="none" cap="none" strike="noStrike">
                <a:solidFill>
                  <a:schemeClr val="dk1"/>
                </a:solidFill>
                <a:latin typeface="EB Garamond"/>
                <a:ea typeface="EB Garamond"/>
                <a:cs typeface="EB Garamond"/>
                <a:sym typeface="EB Garamond"/>
              </a:rPr>
              <a:t>Azure Blob Storage is a scalable, cloud-based object storage solution for storing large amounts of unstructured data, such as text or binary data.</a:t>
            </a:r>
            <a:endParaRPr/>
          </a:p>
          <a:p>
            <a:pPr indent="0" lvl="1" marL="4572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Solution Architecture</a:t>
            </a:r>
            <a:endParaRPr/>
          </a:p>
        </p:txBody>
      </p:sp>
      <p:sp>
        <p:nvSpPr>
          <p:cNvPr id="289" name="Google Shape;289;p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0" name="Google Shape;290;p5"/>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
        <p:nvSpPr>
          <p:cNvPr id="291" name="Google Shape;291;p5"/>
          <p:cNvSpPr/>
          <p:nvPr>
            <p:ph idx="2" type="tbl"/>
          </p:nvPr>
        </p:nvSpPr>
        <p:spPr>
          <a:xfrm>
            <a:off x="581709" y="1823494"/>
            <a:ext cx="6071018" cy="4394426"/>
          </a:xfrm>
          <a:prstGeom prst="rect">
            <a:avLst/>
          </a:prstGeom>
          <a:noFill/>
          <a:ln>
            <a:noFill/>
          </a:ln>
        </p:spPr>
        <p:txBody>
          <a:bodyPr anchorCtr="0" anchor="t" bIns="45700" lIns="91425" spcFirstLastPara="1" rIns="91425" wrap="square" tIns="45700">
            <a:noAutofit/>
          </a:bodyPr>
          <a:lstStyle/>
          <a:p>
            <a:pPr indent="-139700" lvl="0" marL="0" marR="0" rtl="0" algn="l">
              <a:spcBef>
                <a:spcPts val="0"/>
              </a:spcBef>
              <a:spcAft>
                <a:spcPts val="0"/>
              </a:spcAft>
              <a:buClr>
                <a:schemeClr val="accent6"/>
              </a:buClr>
              <a:buSzPts val="2200"/>
              <a:buFont typeface="Arial"/>
              <a:buChar char="•"/>
            </a:pPr>
            <a:r>
              <a:rPr b="1" i="0" lang="en-US" sz="2200" u="none" cap="none" strike="noStrike">
                <a:solidFill>
                  <a:schemeClr val="accent6"/>
                </a:solidFill>
                <a:latin typeface="Arial"/>
                <a:ea typeface="Arial"/>
                <a:cs typeface="Arial"/>
                <a:sym typeface="Arial"/>
              </a:rPr>
              <a:t>Data Ingestion:</a:t>
            </a:r>
            <a:endParaRPr/>
          </a:p>
          <a:p>
            <a:pPr indent="-285750" lvl="1" marL="742950" marR="0" rtl="0" algn="l">
              <a:spcBef>
                <a:spcPts val="0"/>
              </a:spcBef>
              <a:spcAft>
                <a:spcPts val="0"/>
              </a:spcAft>
              <a:buNone/>
            </a:pPr>
            <a:r>
              <a:rPr b="0" i="0" lang="en-US" sz="1800" u="none" cap="none" strike="noStrike">
                <a:solidFill>
                  <a:schemeClr val="dk1"/>
                </a:solidFill>
                <a:latin typeface="Arial"/>
                <a:ea typeface="Arial"/>
                <a:cs typeface="Arial"/>
                <a:sym typeface="Arial"/>
              </a:rPr>
              <a:t>The YouTube Trending Video dataset is ingested into Azure Data Lake Storage Gen2 (Bronze Layer) and seamlessly accessed via Azure Databricks using Azure Data Factory.</a:t>
            </a:r>
            <a:endParaRPr/>
          </a:p>
          <a:p>
            <a:pPr indent="0" lvl="0" marL="0" marR="0" rtl="0" algn="l">
              <a:spcBef>
                <a:spcPts val="0"/>
              </a:spcBef>
              <a:spcAft>
                <a:spcPts val="0"/>
              </a:spcAft>
              <a:buNone/>
            </a:pPr>
            <a:r>
              <a:rPr b="1" i="0" lang="en-US" sz="2200" u="none" cap="none" strike="noStrike">
                <a:solidFill>
                  <a:schemeClr val="accent6"/>
                </a:solidFill>
                <a:latin typeface="Arial"/>
                <a:ea typeface="Arial"/>
                <a:cs typeface="Arial"/>
                <a:sym typeface="Arial"/>
              </a:rPr>
              <a:t>Data Filtration:</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Three filtration techniques are applied: videos with views &gt; 378,000, trended within 3 days, and a like-to-dislike ratio above 0.04129.</a:t>
            </a:r>
            <a:endParaRPr/>
          </a:p>
          <a:p>
            <a:pPr indent="0" lvl="0" marL="0" marR="0" rtl="0" algn="l">
              <a:spcBef>
                <a:spcPts val="0"/>
              </a:spcBef>
              <a:spcAft>
                <a:spcPts val="0"/>
              </a:spcAft>
              <a:buNone/>
            </a:pPr>
            <a:r>
              <a:rPr b="1" i="0" lang="en-US" sz="1800" u="none" cap="none" strike="noStrike">
                <a:solidFill>
                  <a:schemeClr val="accent6"/>
                </a:solidFill>
                <a:latin typeface="Arial"/>
                <a:ea typeface="Arial"/>
                <a:cs typeface="Arial"/>
                <a:sym typeface="Arial"/>
              </a:rPr>
              <a:t>Data Routing:</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Compliant data is moved to the Archive Container in the Gold Layer, while non-compliant data is moved to the Purging Container for deletion or future analysis.</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2200" u="none" cap="none" strike="noStrike">
              <a:solidFill>
                <a:schemeClr val="accent6"/>
              </a:solidFill>
              <a:latin typeface="Arial"/>
              <a:ea typeface="Arial"/>
              <a:cs typeface="Arial"/>
              <a:sym typeface="Arial"/>
            </a:endParaRPr>
          </a:p>
        </p:txBody>
      </p:sp>
      <p:pic>
        <p:nvPicPr>
          <p:cNvPr id="292" name="Google Shape;292;p5"/>
          <p:cNvPicPr preferRelativeResize="0"/>
          <p:nvPr/>
        </p:nvPicPr>
        <p:blipFill rotWithShape="1">
          <a:blip r:embed="rId4">
            <a:alphaModFix/>
          </a:blip>
          <a:srcRect b="0" l="0" r="0" t="0"/>
          <a:stretch/>
        </p:blipFill>
        <p:spPr>
          <a:xfrm>
            <a:off x="6652727" y="2080556"/>
            <a:ext cx="5403172" cy="3401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Solution Architecture</a:t>
            </a:r>
            <a:endParaRPr/>
          </a:p>
        </p:txBody>
      </p:sp>
      <p:sp>
        <p:nvSpPr>
          <p:cNvPr id="299" name="Google Shape;299;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0" name="Google Shape;300;p6"/>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sp>
        <p:nvSpPr>
          <p:cNvPr id="301" name="Google Shape;301;p6"/>
          <p:cNvSpPr/>
          <p:nvPr>
            <p:ph idx="2" type="tbl"/>
          </p:nvPr>
        </p:nvSpPr>
        <p:spPr>
          <a:xfrm>
            <a:off x="581709" y="1823494"/>
            <a:ext cx="604302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 </a:t>
            </a:r>
            <a:r>
              <a:rPr b="1" i="0" lang="en-US" sz="2200" u="none" cap="none" strike="noStrike">
                <a:solidFill>
                  <a:schemeClr val="accent6"/>
                </a:solidFill>
                <a:latin typeface="Arial"/>
                <a:ea typeface="Arial"/>
                <a:cs typeface="Arial"/>
                <a:sym typeface="Arial"/>
              </a:rPr>
              <a:t>Data Analysis and Visualization:</a:t>
            </a:r>
            <a:endParaRPr/>
          </a:p>
          <a:p>
            <a:pPr indent="0" lvl="1" marL="457200" marR="0" rtl="0" algn="l">
              <a:spcBef>
                <a:spcPts val="0"/>
              </a:spcBef>
              <a:spcAft>
                <a:spcPts val="0"/>
              </a:spcAft>
              <a:buNone/>
            </a:pPr>
            <a:r>
              <a:rPr b="0" i="0" lang="en-US" sz="2200" u="none" cap="none" strike="noStrike">
                <a:solidFill>
                  <a:schemeClr val="dk1"/>
                </a:solidFill>
                <a:latin typeface="Arial"/>
                <a:ea typeface="Arial"/>
                <a:cs typeface="Arial"/>
                <a:sym typeface="Arial"/>
              </a:rPr>
              <a:t>Compliant data from the Archive Container is loaded into Azure Databricks for advanced analysis and visualization of engagement metrics like views, likes, and comments. Insights such as trends in video categories and regional audience preferences are visualized using Databricks notebooks.</a:t>
            </a:r>
            <a:endParaRPr/>
          </a:p>
          <a:p>
            <a:pPr indent="0" lvl="0" marL="0" marR="0" rtl="0" algn="l">
              <a:spcBef>
                <a:spcPts val="0"/>
              </a:spcBef>
              <a:spcAft>
                <a:spcPts val="0"/>
              </a:spcAft>
              <a:buClr>
                <a:schemeClr val="accent6"/>
              </a:buClr>
              <a:buSzPts val="1800"/>
              <a:buFont typeface="Arial"/>
              <a:buNone/>
            </a:pPr>
            <a:r>
              <a:t/>
            </a:r>
            <a:endParaRPr b="0" i="0" sz="1800" u="none" cap="none" strike="noStrike">
              <a:solidFill>
                <a:schemeClr val="accent6"/>
              </a:solidFill>
              <a:latin typeface="Calibri"/>
              <a:ea typeface="Calibri"/>
              <a:cs typeface="Calibri"/>
              <a:sym typeface="Calibri"/>
            </a:endParaRPr>
          </a:p>
        </p:txBody>
      </p:sp>
      <p:pic>
        <p:nvPicPr>
          <p:cNvPr id="302" name="Google Shape;302;p6"/>
          <p:cNvPicPr preferRelativeResize="0"/>
          <p:nvPr/>
        </p:nvPicPr>
        <p:blipFill rotWithShape="1">
          <a:blip r:embed="rId4">
            <a:alphaModFix/>
          </a:blip>
          <a:srcRect b="0" l="0" r="0" t="0"/>
          <a:stretch/>
        </p:blipFill>
        <p:spPr>
          <a:xfrm>
            <a:off x="6624727" y="1660106"/>
            <a:ext cx="5403172" cy="3401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Dataflow Pipeline:</a:t>
            </a:r>
            <a:br>
              <a:rPr b="0" lang="en-US"/>
            </a:br>
            <a:br>
              <a:rPr lang="en-US"/>
            </a:br>
            <a:endParaRPr/>
          </a:p>
        </p:txBody>
      </p:sp>
      <p:sp>
        <p:nvSpPr>
          <p:cNvPr id="309" name="Google Shape;309;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10" name="Google Shape;310;p7"/>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pic>
        <p:nvPicPr>
          <p:cNvPr id="311" name="Google Shape;311;p7"/>
          <p:cNvPicPr preferRelativeResize="0"/>
          <p:nvPr/>
        </p:nvPicPr>
        <p:blipFill rotWithShape="1">
          <a:blip r:embed="rId4">
            <a:alphaModFix/>
          </a:blip>
          <a:srcRect b="0" l="0" r="0" t="0"/>
          <a:stretch/>
        </p:blipFill>
        <p:spPr>
          <a:xfrm>
            <a:off x="279918" y="1731946"/>
            <a:ext cx="5164830" cy="3091981"/>
          </a:xfrm>
          <a:prstGeom prst="rect">
            <a:avLst/>
          </a:prstGeom>
          <a:noFill/>
          <a:ln>
            <a:noFill/>
          </a:ln>
        </p:spPr>
      </p:pic>
      <p:pic>
        <p:nvPicPr>
          <p:cNvPr id="312" name="Google Shape;312;p7"/>
          <p:cNvPicPr preferRelativeResize="0"/>
          <p:nvPr/>
        </p:nvPicPr>
        <p:blipFill rotWithShape="1">
          <a:blip r:embed="rId5">
            <a:alphaModFix/>
          </a:blip>
          <a:srcRect b="0" l="0" r="0" t="0"/>
          <a:stretch/>
        </p:blipFill>
        <p:spPr>
          <a:xfrm>
            <a:off x="5581095" y="1731946"/>
            <a:ext cx="6330987" cy="30919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Pipeline Orchestration Results</a:t>
            </a:r>
            <a:br>
              <a:rPr b="0" lang="en-US"/>
            </a:br>
            <a:br>
              <a:rPr lang="en-US"/>
            </a:br>
            <a:endParaRPr/>
          </a:p>
        </p:txBody>
      </p:sp>
      <p:sp>
        <p:nvSpPr>
          <p:cNvPr id="319" name="Google Shape;319;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0" name="Google Shape;320;p8"/>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pic>
        <p:nvPicPr>
          <p:cNvPr id="321" name="Google Shape;321;p8"/>
          <p:cNvPicPr preferRelativeResize="0"/>
          <p:nvPr/>
        </p:nvPicPr>
        <p:blipFill rotWithShape="1">
          <a:blip r:embed="rId4">
            <a:alphaModFix/>
          </a:blip>
          <a:srcRect b="0" l="0" r="0" t="0"/>
          <a:stretch/>
        </p:blipFill>
        <p:spPr>
          <a:xfrm>
            <a:off x="280340" y="1953551"/>
            <a:ext cx="5290036" cy="3906073"/>
          </a:xfrm>
          <a:prstGeom prst="rect">
            <a:avLst/>
          </a:prstGeom>
          <a:noFill/>
          <a:ln>
            <a:noFill/>
          </a:ln>
        </p:spPr>
      </p:pic>
      <p:pic>
        <p:nvPicPr>
          <p:cNvPr id="322" name="Google Shape;322;p8"/>
          <p:cNvPicPr preferRelativeResize="0"/>
          <p:nvPr/>
        </p:nvPicPr>
        <p:blipFill rotWithShape="1">
          <a:blip r:embed="rId5">
            <a:alphaModFix/>
          </a:blip>
          <a:srcRect b="0" l="0" r="0" t="0"/>
          <a:stretch/>
        </p:blipFill>
        <p:spPr>
          <a:xfrm>
            <a:off x="5446503" y="1953551"/>
            <a:ext cx="6326371" cy="3906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Archived Data Analysis Results</a:t>
            </a:r>
            <a:br>
              <a:rPr b="0" lang="en-US"/>
            </a:br>
            <a:br>
              <a:rPr lang="en-US"/>
            </a:br>
            <a:endParaRPr/>
          </a:p>
        </p:txBody>
      </p:sp>
      <p:sp>
        <p:nvSpPr>
          <p:cNvPr id="329" name="Google Shape;329;p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30" name="Google Shape;330;p9"/>
          <p:cNvPicPr preferRelativeResize="0"/>
          <p:nvPr/>
        </p:nvPicPr>
        <p:blipFill rotWithShape="1">
          <a:blip r:embed="rId3">
            <a:alphaModFix/>
          </a:blip>
          <a:srcRect b="0" l="0" r="0" t="0"/>
          <a:stretch/>
        </p:blipFill>
        <p:spPr>
          <a:xfrm>
            <a:off x="11052856" y="106987"/>
            <a:ext cx="933871" cy="871613"/>
          </a:xfrm>
          <a:prstGeom prst="rect">
            <a:avLst/>
          </a:prstGeom>
          <a:noFill/>
          <a:ln>
            <a:noFill/>
          </a:ln>
        </p:spPr>
      </p:pic>
      <p:pic>
        <p:nvPicPr>
          <p:cNvPr id="331" name="Google Shape;331;p9"/>
          <p:cNvPicPr preferRelativeResize="0"/>
          <p:nvPr/>
        </p:nvPicPr>
        <p:blipFill rotWithShape="1">
          <a:blip r:embed="rId4">
            <a:alphaModFix/>
          </a:blip>
          <a:srcRect b="0" l="0" r="0" t="0"/>
          <a:stretch/>
        </p:blipFill>
        <p:spPr>
          <a:xfrm>
            <a:off x="381000" y="1586630"/>
            <a:ext cx="6281433" cy="2164276"/>
          </a:xfrm>
          <a:prstGeom prst="rect">
            <a:avLst/>
          </a:prstGeom>
          <a:noFill/>
          <a:ln>
            <a:noFill/>
          </a:ln>
        </p:spPr>
      </p:pic>
      <p:pic>
        <p:nvPicPr>
          <p:cNvPr id="332" name="Google Shape;332;p9"/>
          <p:cNvPicPr preferRelativeResize="0"/>
          <p:nvPr/>
        </p:nvPicPr>
        <p:blipFill rotWithShape="1">
          <a:blip r:embed="rId5">
            <a:alphaModFix/>
          </a:blip>
          <a:srcRect b="0" l="0" r="0" t="0"/>
          <a:stretch/>
        </p:blipFill>
        <p:spPr>
          <a:xfrm>
            <a:off x="3663446" y="4053645"/>
            <a:ext cx="6281431" cy="2164275"/>
          </a:xfrm>
          <a:prstGeom prst="rect">
            <a:avLst/>
          </a:prstGeom>
          <a:noFill/>
          <a:ln>
            <a:noFill/>
          </a:ln>
        </p:spPr>
      </p:pic>
      <p:sp>
        <p:nvSpPr>
          <p:cNvPr id="333" name="Google Shape;333;p9"/>
          <p:cNvSpPr txBox="1"/>
          <p:nvPr/>
        </p:nvSpPr>
        <p:spPr>
          <a:xfrm>
            <a:off x="7007290" y="1950098"/>
            <a:ext cx="3937518"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Total Views per category</a:t>
            </a:r>
            <a:endParaRPr b="0" i="0" sz="1800" u="none" cap="none" strike="noStrike">
              <a:solidFill>
                <a:schemeClr val="dk1"/>
              </a:solidFill>
              <a:latin typeface="Arial"/>
              <a:ea typeface="Arial"/>
              <a:cs typeface="Arial"/>
              <a:sym typeface="Arial"/>
            </a:endParaRPr>
          </a:p>
          <a:p>
            <a:pPr indent="0" lvl="0" marL="0" marR="0" rtl="0" algn="l">
              <a:spcBef>
                <a:spcPts val="800"/>
              </a:spcBef>
              <a:spcAft>
                <a:spcPts val="0"/>
              </a:spcAft>
              <a:buNone/>
            </a:pPr>
            <a:br>
              <a:rPr b="0" i="0" lang="en-US" sz="1800" u="none" cap="none" strike="noStrike">
                <a:solidFill>
                  <a:schemeClr val="dk1"/>
                </a:solidFill>
                <a:latin typeface="Arial"/>
                <a:ea typeface="Arial"/>
                <a:cs typeface="Arial"/>
                <a:sym typeface="Arial"/>
              </a:rPr>
            </a:br>
            <a:endParaRPr sz="1800">
              <a:solidFill>
                <a:srgbClr val="FFFFFF"/>
              </a:solidFill>
              <a:latin typeface="Arial"/>
              <a:ea typeface="Arial"/>
              <a:cs typeface="Arial"/>
              <a:sym typeface="Arial"/>
            </a:endParaRPr>
          </a:p>
        </p:txBody>
      </p:sp>
      <p:sp>
        <p:nvSpPr>
          <p:cNvPr id="334" name="Google Shape;334;p9"/>
          <p:cNvSpPr txBox="1"/>
          <p:nvPr/>
        </p:nvSpPr>
        <p:spPr>
          <a:xfrm>
            <a:off x="766711" y="4982546"/>
            <a:ext cx="2733869"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Times New Roman"/>
                <a:ea typeface="Times New Roman"/>
                <a:cs typeface="Times New Roman"/>
                <a:sym typeface="Times New Roman"/>
              </a:rPr>
              <a:t>Most commented Videos</a:t>
            </a:r>
            <a:endParaRPr b="0" sz="1800">
              <a:solidFill>
                <a:schemeClr val="dk1"/>
              </a:solidFill>
              <a:latin typeface="Arial"/>
              <a:ea typeface="Arial"/>
              <a:cs typeface="Arial"/>
              <a:sym typeface="Arial"/>
            </a:endParaRPr>
          </a:p>
          <a:p>
            <a:pPr indent="0" lvl="0" marL="0" marR="0" rtl="0" algn="l">
              <a:spcBef>
                <a:spcPts val="800"/>
              </a:spcBef>
              <a:spcAft>
                <a:spcPts val="0"/>
              </a:spcAft>
              <a:buNone/>
            </a:pPr>
            <a:br>
              <a:rPr lang="en-US" sz="1800">
                <a:solidFill>
                  <a:schemeClr val="dk1"/>
                </a:solidFill>
                <a:latin typeface="Arial"/>
                <a:ea typeface="Arial"/>
                <a:cs typeface="Arial"/>
                <a:sym typeface="Arial"/>
              </a:rPr>
            </a:br>
            <a:endParaRPr sz="18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2024-12-19T05:15:02Z</dcterms:created>
  <dc:creator>Sivaprakash 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