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Sansita"/>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ansita-regular.fntdata"/><Relationship Id="rId21" Type="http://schemas.openxmlformats.org/officeDocument/2006/relationships/slide" Target="slides/slide15.xml"/><Relationship Id="rId24" Type="http://schemas.openxmlformats.org/officeDocument/2006/relationships/font" Target="fonts/Sansita-italic.fntdata"/><Relationship Id="rId23" Type="http://schemas.openxmlformats.org/officeDocument/2006/relationships/font" Target="fonts/Sansit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regular.fntdata"/><Relationship Id="rId25" Type="http://schemas.openxmlformats.org/officeDocument/2006/relationships/font" Target="fonts/Sansita-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f80a1ad74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f80a1ad74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8f80a1ad74_2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8f80a1ad74_2_4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f80a1ad74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28f80a1ad74_2_4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8f80a1ad7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8f80a1ad74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8f80a1ad7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28f80a1ad74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8f80a1ad74_2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28f80a1ad74_2_5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8f80a1ad74_2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28f80a1ad74_2_6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f80a1ad74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8f80a1ad74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f80a1ad74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8f80a1ad74_2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f80a1ad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8f80a1ad7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f80a1ad74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8f80a1ad74_2_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f80a1ad74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8f80a1ad74_2_2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8f80a1ad74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8f80a1ad74_2_2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8f80a1ad74_2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8f80a1ad74_2_3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8f80a1ad74_2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8f80a1ad74_2_3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hyperlink" Target="https://docs.google.com/spreadsheets/d/1a0BapGQXRCT-JMg6QRnw56_T9KICaCON21LALxlv3JQ/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docs.google.com/spreadsheets/d/17RlOGoDjCheRCS7EM2LRvHkpwShFyWQOiR6Yc1A5ctY/edit?usp=sharing" TargetMode="External"/><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8" name="Shape 128"/>
        <p:cNvGrpSpPr/>
        <p:nvPr/>
      </p:nvGrpSpPr>
      <p:grpSpPr>
        <a:xfrm>
          <a:off x="0" y="0"/>
          <a:ext cx="0" cy="0"/>
          <a:chOff x="0" y="0"/>
          <a:chExt cx="0" cy="0"/>
        </a:xfrm>
      </p:grpSpPr>
      <p:grpSp>
        <p:nvGrpSpPr>
          <p:cNvPr id="129" name="Google Shape;129;p25"/>
          <p:cNvGrpSpPr/>
          <p:nvPr/>
        </p:nvGrpSpPr>
        <p:grpSpPr>
          <a:xfrm rot="-2700000">
            <a:off x="5693422" y="3600923"/>
            <a:ext cx="3707699" cy="1782547"/>
            <a:chOff x="0" y="0"/>
            <a:chExt cx="660400" cy="317500"/>
          </a:xfrm>
        </p:grpSpPr>
        <p:sp>
          <p:nvSpPr>
            <p:cNvPr id="130" name="Google Shape;130;p2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32" name="Google Shape;132;p25"/>
          <p:cNvCxnSpPr/>
          <p:nvPr/>
        </p:nvCxnSpPr>
        <p:spPr>
          <a:xfrm flipH="1" rot="10800000">
            <a:off x="7065772" y="3984744"/>
            <a:ext cx="2566351" cy="2592608"/>
          </a:xfrm>
          <a:prstGeom prst="straightConnector1">
            <a:avLst/>
          </a:prstGeom>
          <a:noFill/>
          <a:ln cap="flat" cmpd="sng" w="28575">
            <a:solidFill>
              <a:srgbClr val="8CA9AD"/>
            </a:solidFill>
            <a:prstDash val="solid"/>
            <a:round/>
            <a:headEnd len="sm" w="sm" type="none"/>
            <a:tailEnd len="sm" w="sm" type="none"/>
          </a:ln>
        </p:spPr>
      </p:cxnSp>
      <p:cxnSp>
        <p:nvCxnSpPr>
          <p:cNvPr id="133" name="Google Shape;133;p25"/>
          <p:cNvCxnSpPr/>
          <p:nvPr/>
        </p:nvCxnSpPr>
        <p:spPr>
          <a:xfrm flipH="1" rot="10800000">
            <a:off x="7222110" y="4164899"/>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34" name="Google Shape;134;p25"/>
          <p:cNvCxnSpPr/>
          <p:nvPr/>
        </p:nvCxnSpPr>
        <p:spPr>
          <a:xfrm flipH="1" rot="10800000">
            <a:off x="7401345" y="4340556"/>
            <a:ext cx="2433571" cy="2433571"/>
          </a:xfrm>
          <a:prstGeom prst="straightConnector1">
            <a:avLst/>
          </a:prstGeom>
          <a:noFill/>
          <a:ln cap="flat" cmpd="sng" w="28575">
            <a:solidFill>
              <a:srgbClr val="8CA9AD"/>
            </a:solidFill>
            <a:prstDash val="solid"/>
            <a:round/>
            <a:headEnd len="sm" w="sm" type="none"/>
            <a:tailEnd len="sm" w="sm" type="none"/>
          </a:ln>
        </p:spPr>
      </p:cxnSp>
      <p:sp>
        <p:nvSpPr>
          <p:cNvPr id="135" name="Google Shape;135;p25"/>
          <p:cNvSpPr txBox="1"/>
          <p:nvPr/>
        </p:nvSpPr>
        <p:spPr>
          <a:xfrm>
            <a:off x="1481714" y="1575575"/>
            <a:ext cx="6236100" cy="153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GB" sz="5000">
                <a:solidFill>
                  <a:srgbClr val="227C9D"/>
                </a:solidFill>
              </a:rPr>
              <a:t>ABC CALL VOLUME ANALYSIS</a:t>
            </a:r>
            <a:endParaRPr sz="700"/>
          </a:p>
        </p:txBody>
      </p:sp>
      <p:sp>
        <p:nvSpPr>
          <p:cNvPr id="136" name="Google Shape;136;p25"/>
          <p:cNvSpPr txBox="1"/>
          <p:nvPr/>
        </p:nvSpPr>
        <p:spPr>
          <a:xfrm>
            <a:off x="4518649" y="3330963"/>
            <a:ext cx="3598500" cy="292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GB" sz="1900">
                <a:solidFill>
                  <a:srgbClr val="545454"/>
                </a:solidFill>
                <a:latin typeface="DM Sans"/>
                <a:ea typeface="DM Sans"/>
                <a:cs typeface="DM Sans"/>
                <a:sym typeface="DM Sans"/>
              </a:rPr>
              <a:t>Divyasri Jegan</a:t>
            </a:r>
            <a:endParaRPr sz="700"/>
          </a:p>
        </p:txBody>
      </p:sp>
      <p:sp>
        <p:nvSpPr>
          <p:cNvPr id="137" name="Google Shape;137;p25"/>
          <p:cNvSpPr/>
          <p:nvPr/>
        </p:nvSpPr>
        <p:spPr>
          <a:xfrm rot="10800000">
            <a:off x="4763" y="31791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38" name="Google Shape;138;p25"/>
          <p:cNvSpPr/>
          <p:nvPr/>
        </p:nvSpPr>
        <p:spPr>
          <a:xfrm>
            <a:off x="541905" y="31934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39" name="Google Shape;139;p25"/>
          <p:cNvSpPr/>
          <p:nvPr/>
        </p:nvSpPr>
        <p:spPr>
          <a:xfrm>
            <a:off x="0" y="37353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40" name="Google Shape;140;p25"/>
          <p:cNvSpPr/>
          <p:nvPr/>
        </p:nvSpPr>
        <p:spPr>
          <a:xfrm rot="10800000">
            <a:off x="0" y="42772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1" name="Google Shape;141;p25"/>
          <p:cNvSpPr/>
          <p:nvPr/>
        </p:nvSpPr>
        <p:spPr>
          <a:xfrm rot="-5400000">
            <a:off x="541905" y="42772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2" name="Google Shape;142;p25"/>
          <p:cNvSpPr/>
          <p:nvPr/>
        </p:nvSpPr>
        <p:spPr>
          <a:xfrm rot="10800000">
            <a:off x="541905" y="4811861"/>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43" name="Google Shape;143;p25"/>
          <p:cNvSpPr/>
          <p:nvPr/>
        </p:nvSpPr>
        <p:spPr>
          <a:xfrm rot="10800000">
            <a:off x="1660875" y="42915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4" name="Google Shape;144;p25"/>
          <p:cNvSpPr/>
          <p:nvPr/>
        </p:nvSpPr>
        <p:spPr>
          <a:xfrm>
            <a:off x="1660875" y="37496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5" name="Google Shape;145;p25"/>
          <p:cNvSpPr/>
          <p:nvPr/>
        </p:nvSpPr>
        <p:spPr>
          <a:xfrm rot="5400000">
            <a:off x="2202780" y="42915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46" name="Google Shape;146;p25"/>
          <p:cNvSpPr/>
          <p:nvPr/>
        </p:nvSpPr>
        <p:spPr>
          <a:xfrm>
            <a:off x="1118971" y="4833466"/>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47" name="Google Shape;147;p25"/>
          <p:cNvSpPr/>
          <p:nvPr/>
        </p:nvSpPr>
        <p:spPr>
          <a:xfrm>
            <a:off x="1660875" y="483346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48" name="Google Shape;148;p25"/>
          <p:cNvSpPr/>
          <p:nvPr/>
        </p:nvSpPr>
        <p:spPr>
          <a:xfrm rot="5400000">
            <a:off x="0" y="4819179"/>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49" name="Google Shape;149;p25"/>
          <p:cNvSpPr/>
          <p:nvPr/>
        </p:nvSpPr>
        <p:spPr>
          <a:xfrm rot="-5400000">
            <a:off x="7735311" y="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50" name="Google Shape;150;p25"/>
          <p:cNvSpPr/>
          <p:nvPr/>
        </p:nvSpPr>
        <p:spPr>
          <a:xfrm rot="-5400000">
            <a:off x="8277216" y="0"/>
            <a:ext cx="541905" cy="541904"/>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4">
              <a:alphaModFix/>
            </a:blip>
            <a:stretch>
              <a:fillRect b="0" l="0" r="0" t="0"/>
            </a:stretch>
          </a:blipFill>
          <a:ln>
            <a:noFill/>
          </a:ln>
        </p:spPr>
      </p:sp>
      <p:sp>
        <p:nvSpPr>
          <p:cNvPr id="151" name="Google Shape;151;p25"/>
          <p:cNvSpPr/>
          <p:nvPr/>
        </p:nvSpPr>
        <p:spPr>
          <a:xfrm rot="10800000">
            <a:off x="8819120" y="0"/>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152" name="Google Shape;152;p25"/>
          <p:cNvSpPr/>
          <p:nvPr/>
        </p:nvSpPr>
        <p:spPr>
          <a:xfrm rot="-5400000">
            <a:off x="7193407"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53" name="Google Shape;153;p25"/>
          <p:cNvSpPr/>
          <p:nvPr/>
        </p:nvSpPr>
        <p:spPr>
          <a:xfrm rot="-5400000">
            <a:off x="7735311"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54" name="Google Shape;154;p25"/>
          <p:cNvSpPr/>
          <p:nvPr/>
        </p:nvSpPr>
        <p:spPr>
          <a:xfrm>
            <a:off x="8277216" y="1083809"/>
            <a:ext cx="541904" cy="541905"/>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5">
              <a:alphaModFix/>
            </a:blip>
            <a:stretch>
              <a:fillRect b="0" l="0" r="0" t="0"/>
            </a:stretch>
          </a:blipFill>
          <a:ln>
            <a:noFill/>
          </a:ln>
        </p:spPr>
      </p:sp>
      <p:sp>
        <p:nvSpPr>
          <p:cNvPr id="155" name="Google Shape;155;p25"/>
          <p:cNvSpPr/>
          <p:nvPr/>
        </p:nvSpPr>
        <p:spPr>
          <a:xfrm rot="5400000">
            <a:off x="8819120"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56" name="Google Shape;156;p25"/>
          <p:cNvSpPr/>
          <p:nvPr/>
        </p:nvSpPr>
        <p:spPr>
          <a:xfrm rot="-5400000">
            <a:off x="8819120" y="1083809"/>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157" name="Google Shape;157;p25"/>
          <p:cNvSpPr/>
          <p:nvPr/>
        </p:nvSpPr>
        <p:spPr>
          <a:xfrm rot="10800000">
            <a:off x="7735311" y="2216743"/>
            <a:ext cx="541904"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158" name="Google Shape;158;p25"/>
          <p:cNvSpPr/>
          <p:nvPr/>
        </p:nvSpPr>
        <p:spPr>
          <a:xfrm rot="-5400000">
            <a:off x="8277216" y="2216743"/>
            <a:ext cx="541904" cy="541904"/>
          </a:xfrm>
          <a:custGeom>
            <a:rect b="b" l="l" r="r" t="t"/>
            <a:pathLst>
              <a:path extrusionOk="0" h="1083809" w="1083809">
                <a:moveTo>
                  <a:pt x="1083808" y="1083809"/>
                </a:moveTo>
                <a:lnTo>
                  <a:pt x="0" y="1083809"/>
                </a:lnTo>
                <a:lnTo>
                  <a:pt x="0" y="0"/>
                </a:lnTo>
                <a:lnTo>
                  <a:pt x="1083808" y="0"/>
                </a:lnTo>
                <a:lnTo>
                  <a:pt x="1083808" y="1083809"/>
                </a:lnTo>
                <a:close/>
              </a:path>
            </a:pathLst>
          </a:custGeom>
          <a:blipFill rotWithShape="1">
            <a:blip r:embed="rId5">
              <a:alphaModFix/>
            </a:blip>
            <a:stretch>
              <a:fillRect b="0" l="0" r="0" t="0"/>
            </a:stretch>
          </a:blipFill>
          <a:ln>
            <a:noFill/>
          </a:ln>
        </p:spPr>
      </p:sp>
      <p:grpSp>
        <p:nvGrpSpPr>
          <p:cNvPr id="159" name="Google Shape;159;p25"/>
          <p:cNvGrpSpPr/>
          <p:nvPr/>
        </p:nvGrpSpPr>
        <p:grpSpPr>
          <a:xfrm rot="2700000">
            <a:off x="-688195" y="-1546660"/>
            <a:ext cx="3707699" cy="1782547"/>
            <a:chOff x="0" y="0"/>
            <a:chExt cx="660400" cy="317500"/>
          </a:xfrm>
        </p:grpSpPr>
        <p:sp>
          <p:nvSpPr>
            <p:cNvPr id="160" name="Google Shape;160;p2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1" name="Google Shape;161;p25"/>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62" name="Google Shape;162;p25"/>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163" name="Google Shape;163;p25"/>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64" name="Google Shape;164;p25"/>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165" name="Google Shape;165;p25"/>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166" name="Google Shape;166;p25"/>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167" name="Google Shape;167;p25"/>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168" name="Google Shape;168;p25"/>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169" name="Google Shape;169;p25"/>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nvSpPr>
        <p:spPr>
          <a:xfrm>
            <a:off x="6136461" y="4339896"/>
            <a:ext cx="2655954" cy="20478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GB" sz="1500" u="none" cap="none" strike="noStrike">
                <a:solidFill>
                  <a:srgbClr val="FFFFFF"/>
                </a:solidFill>
                <a:latin typeface="Arial"/>
                <a:ea typeface="Arial"/>
                <a:cs typeface="Arial"/>
                <a:sym typeface="Arial"/>
              </a:rPr>
              <a:t>03 - SOCIAL MEDIA</a:t>
            </a:r>
            <a:endParaRPr sz="700"/>
          </a:p>
        </p:txBody>
      </p:sp>
      <p:grpSp>
        <p:nvGrpSpPr>
          <p:cNvPr id="508" name="Google Shape;508;p34"/>
          <p:cNvGrpSpPr/>
          <p:nvPr/>
        </p:nvGrpSpPr>
        <p:grpSpPr>
          <a:xfrm rot="2700000">
            <a:off x="-953215" y="-1703401"/>
            <a:ext cx="3707699" cy="1782547"/>
            <a:chOff x="0" y="0"/>
            <a:chExt cx="660400" cy="317500"/>
          </a:xfrm>
        </p:grpSpPr>
        <p:sp>
          <p:nvSpPr>
            <p:cNvPr id="509" name="Google Shape;509;p34"/>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0" name="Google Shape;510;p34"/>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11" name="Google Shape;511;p34"/>
          <p:cNvCxnSpPr/>
          <p:nvPr/>
        </p:nvCxnSpPr>
        <p:spPr>
          <a:xfrm>
            <a:off x="-1184522" y="-1293626"/>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512" name="Google Shape;512;p34"/>
          <p:cNvCxnSpPr/>
          <p:nvPr/>
        </p:nvCxnSpPr>
        <p:spPr>
          <a:xfrm>
            <a:off x="-1291495" y="-1137288"/>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513" name="Google Shape;513;p34"/>
          <p:cNvCxnSpPr/>
          <p:nvPr/>
        </p:nvCxnSpPr>
        <p:spPr>
          <a:xfrm>
            <a:off x="-1381296" y="-958053"/>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514" name="Google Shape;514;p34"/>
          <p:cNvCxnSpPr/>
          <p:nvPr/>
        </p:nvCxnSpPr>
        <p:spPr>
          <a:xfrm>
            <a:off x="-1444623" y="-764919"/>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515" name="Google Shape;515;p34"/>
          <p:cNvCxnSpPr/>
          <p:nvPr/>
        </p:nvCxnSpPr>
        <p:spPr>
          <a:xfrm>
            <a:off x="-1516550" y="-545081"/>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516" name="Google Shape;516;p34"/>
          <p:cNvCxnSpPr/>
          <p:nvPr/>
        </p:nvCxnSpPr>
        <p:spPr>
          <a:xfrm>
            <a:off x="-1576960" y="-323219"/>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517" name="Google Shape;517;p34"/>
          <p:cNvCxnSpPr/>
          <p:nvPr/>
        </p:nvCxnSpPr>
        <p:spPr>
          <a:xfrm>
            <a:off x="-1564076" y="-42402"/>
            <a:ext cx="1688743" cy="1680029"/>
          </a:xfrm>
          <a:prstGeom prst="straightConnector1">
            <a:avLst/>
          </a:prstGeom>
          <a:noFill/>
          <a:ln cap="flat" cmpd="sng" w="28575">
            <a:solidFill>
              <a:srgbClr val="8CA9AD"/>
            </a:solidFill>
            <a:prstDash val="solid"/>
            <a:round/>
            <a:headEnd len="sm" w="sm" type="none"/>
            <a:tailEnd len="sm" w="sm" type="none"/>
          </a:ln>
        </p:spPr>
      </p:cxnSp>
      <p:sp>
        <p:nvSpPr>
          <p:cNvPr id="518" name="Google Shape;518;p34"/>
          <p:cNvSpPr/>
          <p:nvPr/>
        </p:nvSpPr>
        <p:spPr>
          <a:xfrm rot="10800000">
            <a:off x="6952303" y="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19" name="Google Shape;519;p34"/>
          <p:cNvSpPr/>
          <p:nvPr/>
        </p:nvSpPr>
        <p:spPr>
          <a:xfrm rot="-5400000">
            <a:off x="7494208" y="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20" name="Google Shape;520;p34"/>
          <p:cNvSpPr/>
          <p:nvPr/>
        </p:nvSpPr>
        <p:spPr>
          <a:xfrm rot="10800000">
            <a:off x="7494207" y="534587"/>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21" name="Google Shape;521;p34"/>
          <p:cNvSpPr/>
          <p:nvPr/>
        </p:nvSpPr>
        <p:spPr>
          <a:xfrm rot="10800000">
            <a:off x="8613178" y="14288"/>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22" name="Google Shape;522;p34"/>
          <p:cNvSpPr/>
          <p:nvPr/>
        </p:nvSpPr>
        <p:spPr>
          <a:xfrm>
            <a:off x="8613178" y="-527617"/>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23" name="Google Shape;523;p34"/>
          <p:cNvSpPr/>
          <p:nvPr/>
        </p:nvSpPr>
        <p:spPr>
          <a:xfrm>
            <a:off x="8071274" y="556192"/>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24" name="Google Shape;524;p34"/>
          <p:cNvSpPr/>
          <p:nvPr/>
        </p:nvSpPr>
        <p:spPr>
          <a:xfrm>
            <a:off x="8613178" y="556192"/>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25" name="Google Shape;525;p34"/>
          <p:cNvSpPr/>
          <p:nvPr/>
        </p:nvSpPr>
        <p:spPr>
          <a:xfrm rot="5400000">
            <a:off x="6952303" y="54190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26" name="Google Shape;526;p34"/>
          <p:cNvSpPr txBox="1"/>
          <p:nvPr/>
        </p:nvSpPr>
        <p:spPr>
          <a:xfrm>
            <a:off x="837025" y="795438"/>
            <a:ext cx="7054500" cy="1026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AutoNum type="arabicPeriod" startAt="2"/>
            </a:pPr>
            <a:r>
              <a:rPr b="1" lang="en-GB" sz="1200">
                <a:solidFill>
                  <a:schemeClr val="dk1"/>
                </a:solidFill>
              </a:rPr>
              <a:t>Call Volume Analysis:</a:t>
            </a:r>
            <a:r>
              <a:rPr lang="en-GB" sz="1200">
                <a:solidFill>
                  <a:schemeClr val="dk1"/>
                </a:solidFill>
              </a:rPr>
              <a:t> Visualize the total number of calls received. This should be represented as a graph or chart showing the number of calls against time. Time should be represented in buckets (e.g., 1-2, 2-3, etc.).</a:t>
            </a:r>
            <a:br>
              <a:rPr lang="en-GB" sz="1200">
                <a:solidFill>
                  <a:schemeClr val="dk1"/>
                </a:solidFill>
              </a:rPr>
            </a:br>
            <a:r>
              <a:rPr b="1" lang="en-GB" sz="1200">
                <a:solidFill>
                  <a:schemeClr val="dk1"/>
                </a:solidFill>
              </a:rPr>
              <a:t>Your Task:</a:t>
            </a:r>
            <a:r>
              <a:rPr lang="en-GB" sz="1200">
                <a:solidFill>
                  <a:schemeClr val="dk1"/>
                </a:solidFill>
              </a:rPr>
              <a:t> Can you create a chart or graph that shows the number of calls received in each time bucket?</a:t>
            </a:r>
            <a:endParaRPr sz="1200">
              <a:solidFill>
                <a:schemeClr val="dk1"/>
              </a:solidFill>
            </a:endParaRPr>
          </a:p>
          <a:p>
            <a:pPr indent="0" lvl="0" marL="0" rtl="0" algn="l">
              <a:spcBef>
                <a:spcPts val="1200"/>
              </a:spcBef>
              <a:spcAft>
                <a:spcPts val="0"/>
              </a:spcAft>
              <a:buNone/>
            </a:pPr>
            <a:r>
              <a:t/>
            </a:r>
            <a:endParaRPr sz="1600">
              <a:solidFill>
                <a:schemeClr val="dk1"/>
              </a:solidFill>
              <a:latin typeface="Calibri"/>
              <a:ea typeface="Calibri"/>
              <a:cs typeface="Calibri"/>
              <a:sym typeface="Calibri"/>
            </a:endParaRPr>
          </a:p>
        </p:txBody>
      </p:sp>
      <p:sp>
        <p:nvSpPr>
          <p:cNvPr id="527" name="Google Shape;527;p34"/>
          <p:cNvSpPr txBox="1"/>
          <p:nvPr/>
        </p:nvSpPr>
        <p:spPr>
          <a:xfrm>
            <a:off x="657275" y="2076275"/>
            <a:ext cx="3100800" cy="2760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We can observe that the number of </a:t>
            </a:r>
            <a:r>
              <a:rPr b="1" lang="en-GB">
                <a:solidFill>
                  <a:schemeClr val="dk1"/>
                </a:solidFill>
                <a:latin typeface="Calibri"/>
                <a:ea typeface="Calibri"/>
                <a:cs typeface="Calibri"/>
                <a:sym typeface="Calibri"/>
              </a:rPr>
              <a:t>received</a:t>
            </a:r>
            <a:r>
              <a:rPr lang="en-GB">
                <a:solidFill>
                  <a:schemeClr val="dk1"/>
                </a:solidFill>
                <a:latin typeface="Calibri"/>
                <a:ea typeface="Calibri"/>
                <a:cs typeface="Calibri"/>
                <a:sym typeface="Calibri"/>
              </a:rPr>
              <a:t> calls received </a:t>
            </a:r>
            <a:r>
              <a:rPr b="1" lang="en-GB">
                <a:solidFill>
                  <a:schemeClr val="dk1"/>
                </a:solidFill>
                <a:latin typeface="Calibri"/>
                <a:ea typeface="Calibri"/>
                <a:cs typeface="Calibri"/>
                <a:sym typeface="Calibri"/>
              </a:rPr>
              <a:t>first</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increases</a:t>
            </a:r>
            <a:r>
              <a:rPr lang="en-GB">
                <a:solidFill>
                  <a:schemeClr val="dk1"/>
                </a:solidFill>
                <a:latin typeface="Calibri"/>
                <a:ea typeface="Calibri"/>
                <a:cs typeface="Calibri"/>
                <a:sym typeface="Calibri"/>
              </a:rPr>
              <a:t> with time </a:t>
            </a:r>
            <a:r>
              <a:rPr b="1" lang="en-GB">
                <a:solidFill>
                  <a:schemeClr val="dk1"/>
                </a:solidFill>
                <a:latin typeface="Calibri"/>
                <a:ea typeface="Calibri"/>
                <a:cs typeface="Calibri"/>
                <a:sym typeface="Calibri"/>
              </a:rPr>
              <a:t>before</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dropping</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down</a:t>
            </a: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We can also observe that the number of </a:t>
            </a:r>
            <a:r>
              <a:rPr b="1" lang="en-GB">
                <a:solidFill>
                  <a:schemeClr val="dk1"/>
                </a:solidFill>
                <a:latin typeface="Calibri"/>
                <a:ea typeface="Calibri"/>
                <a:cs typeface="Calibri"/>
                <a:sym typeface="Calibri"/>
              </a:rPr>
              <a:t>abandoned</a:t>
            </a:r>
            <a:r>
              <a:rPr lang="en-GB">
                <a:solidFill>
                  <a:schemeClr val="dk1"/>
                </a:solidFill>
                <a:latin typeface="Calibri"/>
                <a:ea typeface="Calibri"/>
                <a:cs typeface="Calibri"/>
                <a:sym typeface="Calibri"/>
              </a:rPr>
              <a:t> calls are </a:t>
            </a:r>
            <a:r>
              <a:rPr b="1" lang="en-GB">
                <a:solidFill>
                  <a:schemeClr val="dk1"/>
                </a:solidFill>
                <a:latin typeface="Calibri"/>
                <a:ea typeface="Calibri"/>
                <a:cs typeface="Calibri"/>
                <a:sym typeface="Calibri"/>
              </a:rPr>
              <a:t>very</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high</a:t>
            </a:r>
            <a:r>
              <a:rPr lang="en-GB">
                <a:solidFill>
                  <a:schemeClr val="dk1"/>
                </a:solidFill>
                <a:latin typeface="Calibri"/>
                <a:ea typeface="Calibri"/>
                <a:cs typeface="Calibri"/>
                <a:sym typeface="Calibri"/>
              </a:rPr>
              <a:t> in the </a:t>
            </a:r>
            <a:r>
              <a:rPr b="1" lang="en-GB">
                <a:solidFill>
                  <a:schemeClr val="dk1"/>
                </a:solidFill>
                <a:latin typeface="Calibri"/>
                <a:ea typeface="Calibri"/>
                <a:cs typeface="Calibri"/>
                <a:sym typeface="Calibri"/>
              </a:rPr>
              <a:t>morning</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hours</a:t>
            </a:r>
            <a:r>
              <a:rPr lang="en-GB">
                <a:solidFill>
                  <a:schemeClr val="dk1"/>
                </a:solidFill>
                <a:latin typeface="Calibri"/>
                <a:ea typeface="Calibri"/>
                <a:cs typeface="Calibri"/>
                <a:sym typeface="Calibri"/>
              </a:rPr>
              <a:t> and as the day progresses, the number of </a:t>
            </a:r>
            <a:r>
              <a:rPr b="1" lang="en-GB">
                <a:solidFill>
                  <a:schemeClr val="dk1"/>
                </a:solidFill>
                <a:latin typeface="Calibri"/>
                <a:ea typeface="Calibri"/>
                <a:cs typeface="Calibri"/>
                <a:sym typeface="Calibri"/>
              </a:rPr>
              <a:t>abandoned</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calls</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reduces</a:t>
            </a: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528" name="Google Shape;528;p34"/>
          <p:cNvPicPr preferRelativeResize="0"/>
          <p:nvPr/>
        </p:nvPicPr>
        <p:blipFill>
          <a:blip r:embed="rId6">
            <a:alphaModFix/>
          </a:blip>
          <a:stretch>
            <a:fillRect/>
          </a:stretch>
        </p:blipFill>
        <p:spPr>
          <a:xfrm>
            <a:off x="3910475" y="2075275"/>
            <a:ext cx="4573101" cy="234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35"/>
          <p:cNvGrpSpPr/>
          <p:nvPr/>
        </p:nvGrpSpPr>
        <p:grpSpPr>
          <a:xfrm rot="2700000">
            <a:off x="-1583067" y="-2170649"/>
            <a:ext cx="3707699" cy="1782547"/>
            <a:chOff x="0" y="0"/>
            <a:chExt cx="660400" cy="317500"/>
          </a:xfrm>
        </p:grpSpPr>
        <p:sp>
          <p:nvSpPr>
            <p:cNvPr id="534" name="Google Shape;534;p3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5" name="Google Shape;535;p35"/>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36" name="Google Shape;536;p35"/>
          <p:cNvCxnSpPr/>
          <p:nvPr/>
        </p:nvCxnSpPr>
        <p:spPr>
          <a:xfrm>
            <a:off x="-1814374" y="-1760874"/>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537" name="Google Shape;537;p35"/>
          <p:cNvCxnSpPr/>
          <p:nvPr/>
        </p:nvCxnSpPr>
        <p:spPr>
          <a:xfrm>
            <a:off x="-1921347" y="-1604536"/>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538" name="Google Shape;538;p35"/>
          <p:cNvCxnSpPr/>
          <p:nvPr/>
        </p:nvCxnSpPr>
        <p:spPr>
          <a:xfrm>
            <a:off x="-2011148" y="-1425300"/>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539" name="Google Shape;539;p35"/>
          <p:cNvCxnSpPr/>
          <p:nvPr/>
        </p:nvCxnSpPr>
        <p:spPr>
          <a:xfrm>
            <a:off x="-2074475" y="-1232167"/>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540" name="Google Shape;540;p35"/>
          <p:cNvCxnSpPr/>
          <p:nvPr/>
        </p:nvCxnSpPr>
        <p:spPr>
          <a:xfrm>
            <a:off x="-2146402" y="-1012328"/>
            <a:ext cx="2173837" cy="2173837"/>
          </a:xfrm>
          <a:prstGeom prst="straightConnector1">
            <a:avLst/>
          </a:prstGeom>
          <a:noFill/>
          <a:ln cap="flat" cmpd="sng" w="28575">
            <a:solidFill>
              <a:srgbClr val="8CA9AD"/>
            </a:solidFill>
            <a:prstDash val="solid"/>
            <a:round/>
            <a:headEnd len="sm" w="sm" type="none"/>
            <a:tailEnd len="sm" w="sm" type="none"/>
          </a:ln>
        </p:spPr>
      </p:cxnSp>
      <p:sp>
        <p:nvSpPr>
          <p:cNvPr id="541" name="Google Shape;541;p35"/>
          <p:cNvSpPr/>
          <p:nvPr/>
        </p:nvSpPr>
        <p:spPr>
          <a:xfrm rot="10800000">
            <a:off x="8096144" y="3531054"/>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42" name="Google Shape;542;p35"/>
          <p:cNvSpPr/>
          <p:nvPr/>
        </p:nvSpPr>
        <p:spPr>
          <a:xfrm>
            <a:off x="8633286" y="3545341"/>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43" name="Google Shape;543;p35"/>
          <p:cNvSpPr/>
          <p:nvPr/>
        </p:nvSpPr>
        <p:spPr>
          <a:xfrm>
            <a:off x="8091381" y="408724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44" name="Google Shape;544;p35"/>
          <p:cNvSpPr/>
          <p:nvPr/>
        </p:nvSpPr>
        <p:spPr>
          <a:xfrm rot="10800000">
            <a:off x="8091381"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45" name="Google Shape;545;p35"/>
          <p:cNvSpPr/>
          <p:nvPr/>
        </p:nvSpPr>
        <p:spPr>
          <a:xfrm rot="-5400000">
            <a:off x="8633286"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46" name="Google Shape;546;p35"/>
          <p:cNvSpPr txBox="1"/>
          <p:nvPr/>
        </p:nvSpPr>
        <p:spPr>
          <a:xfrm>
            <a:off x="672425" y="460075"/>
            <a:ext cx="7738800" cy="873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AutoNum type="arabicPeriod" startAt="3"/>
            </a:pPr>
            <a:r>
              <a:rPr b="1" lang="en-GB" sz="1200">
                <a:solidFill>
                  <a:schemeClr val="dk1"/>
                </a:solidFill>
              </a:rPr>
              <a:t>Manpower Planning:</a:t>
            </a:r>
            <a:r>
              <a:rPr lang="en-GB" sz="1200">
                <a:solidFill>
                  <a:schemeClr val="dk1"/>
                </a:solidFill>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br>
              <a:rPr lang="en-GB" sz="1200">
                <a:solidFill>
                  <a:schemeClr val="dk1"/>
                </a:solidFill>
              </a:rPr>
            </a:br>
            <a:r>
              <a:rPr b="1" lang="en-GB" sz="1200">
                <a:solidFill>
                  <a:schemeClr val="dk1"/>
                </a:solidFill>
              </a:rPr>
              <a:t>Your Task:</a:t>
            </a:r>
            <a:r>
              <a:rPr lang="en-GB" sz="1200">
                <a:solidFill>
                  <a:schemeClr val="dk1"/>
                </a:solidFill>
              </a:rPr>
              <a:t> What is the minimum number of agents required in each time bucket to reduce the abandon rate to 10%?</a:t>
            </a:r>
            <a:endParaRPr sz="1200">
              <a:solidFill>
                <a:schemeClr val="dk1"/>
              </a:solidFill>
            </a:endParaRPr>
          </a:p>
          <a:p>
            <a:pPr indent="0" lvl="0" marL="0" rtl="0" algn="l">
              <a:spcBef>
                <a:spcPts val="1200"/>
              </a:spcBef>
              <a:spcAft>
                <a:spcPts val="0"/>
              </a:spcAft>
              <a:buNone/>
            </a:pPr>
            <a:r>
              <a:t/>
            </a:r>
            <a:endParaRPr sz="1600">
              <a:solidFill>
                <a:schemeClr val="dk1"/>
              </a:solidFill>
              <a:latin typeface="Calibri"/>
              <a:ea typeface="Calibri"/>
              <a:cs typeface="Calibri"/>
              <a:sym typeface="Calibri"/>
            </a:endParaRPr>
          </a:p>
        </p:txBody>
      </p:sp>
      <p:sp>
        <p:nvSpPr>
          <p:cNvPr id="547" name="Google Shape;547;p35"/>
          <p:cNvSpPr txBox="1"/>
          <p:nvPr/>
        </p:nvSpPr>
        <p:spPr>
          <a:xfrm>
            <a:off x="141575" y="1840425"/>
            <a:ext cx="3008100" cy="3114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We can observe that to maintain a maximum of </a:t>
            </a:r>
            <a:r>
              <a:rPr b="1" lang="en-GB" sz="1200">
                <a:solidFill>
                  <a:schemeClr val="dk1"/>
                </a:solidFill>
                <a:latin typeface="Calibri"/>
                <a:ea typeface="Calibri"/>
                <a:cs typeface="Calibri"/>
                <a:sym typeface="Calibri"/>
              </a:rPr>
              <a:t>10% abandon rate</a:t>
            </a:r>
            <a:r>
              <a:rPr lang="en-GB" sz="1200">
                <a:solidFill>
                  <a:schemeClr val="dk1"/>
                </a:solidFill>
                <a:latin typeface="Calibri"/>
                <a:ea typeface="Calibri"/>
                <a:cs typeface="Calibri"/>
                <a:sym typeface="Calibri"/>
              </a:rPr>
              <a:t>, we need to </a:t>
            </a:r>
            <a:r>
              <a:rPr b="1" lang="en-GB" sz="1200">
                <a:solidFill>
                  <a:schemeClr val="dk1"/>
                </a:solidFill>
                <a:latin typeface="Calibri"/>
                <a:ea typeface="Calibri"/>
                <a:cs typeface="Calibri"/>
                <a:sym typeface="Calibri"/>
              </a:rPr>
              <a:t>increase</a:t>
            </a:r>
            <a:r>
              <a:rPr lang="en-GB" sz="1200">
                <a:solidFill>
                  <a:schemeClr val="dk1"/>
                </a:solidFill>
                <a:latin typeface="Calibri"/>
                <a:ea typeface="Calibri"/>
                <a:cs typeface="Calibri"/>
                <a:sym typeface="Calibri"/>
              </a:rPr>
              <a:t> the availability of agents in the </a:t>
            </a:r>
            <a:r>
              <a:rPr b="1" lang="en-GB" sz="1200">
                <a:solidFill>
                  <a:schemeClr val="dk1"/>
                </a:solidFill>
                <a:latin typeface="Calibri"/>
                <a:ea typeface="Calibri"/>
                <a:cs typeface="Calibri"/>
                <a:sym typeface="Calibri"/>
              </a:rPr>
              <a:t>morning</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hours</a:t>
            </a:r>
            <a:r>
              <a:rPr lang="en-GB" sz="1200">
                <a:solidFill>
                  <a:schemeClr val="dk1"/>
                </a:solidFill>
                <a:latin typeface="Calibri"/>
                <a:ea typeface="Calibri"/>
                <a:cs typeface="Calibri"/>
                <a:sym typeface="Calibri"/>
              </a:rPr>
              <a:t> by a </a:t>
            </a:r>
            <a:r>
              <a:rPr b="1" lang="en-GB" sz="1200">
                <a:solidFill>
                  <a:schemeClr val="dk1"/>
                </a:solidFill>
                <a:latin typeface="Calibri"/>
                <a:ea typeface="Calibri"/>
                <a:cs typeface="Calibri"/>
                <a:sym typeface="Calibri"/>
              </a:rPr>
              <a:t>large</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margin</a:t>
            </a:r>
            <a:r>
              <a:rPr lang="en-GB" sz="1200">
                <a:solidFill>
                  <a:schemeClr val="dk1"/>
                </a:solidFill>
                <a:latin typeface="Calibri"/>
                <a:ea typeface="Calibri"/>
                <a:cs typeface="Calibri"/>
                <a:sym typeface="Calibri"/>
              </a:rPr>
              <a:t> as in these hours, the number of incoming calls are quite high and the number of agents available currently are quite low.</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During </a:t>
            </a:r>
            <a:r>
              <a:rPr b="1" lang="en-GB" sz="1200">
                <a:solidFill>
                  <a:schemeClr val="dk1"/>
                </a:solidFill>
                <a:latin typeface="Calibri"/>
                <a:ea typeface="Calibri"/>
                <a:cs typeface="Calibri"/>
                <a:sym typeface="Calibri"/>
              </a:rPr>
              <a:t>afternoon</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hours</a:t>
            </a:r>
            <a:r>
              <a:rPr lang="en-GB" sz="1200">
                <a:solidFill>
                  <a:schemeClr val="dk1"/>
                </a:solidFill>
                <a:latin typeface="Calibri"/>
                <a:ea typeface="Calibri"/>
                <a:cs typeface="Calibri"/>
                <a:sym typeface="Calibri"/>
              </a:rPr>
              <a:t> and during </a:t>
            </a:r>
            <a:r>
              <a:rPr b="1" lang="en-GB" sz="1200">
                <a:solidFill>
                  <a:schemeClr val="dk1"/>
                </a:solidFill>
                <a:latin typeface="Calibri"/>
                <a:ea typeface="Calibri"/>
                <a:cs typeface="Calibri"/>
                <a:sym typeface="Calibri"/>
              </a:rPr>
              <a:t>late</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evening</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hours</a:t>
            </a:r>
            <a:r>
              <a:rPr lang="en-GB" sz="1200">
                <a:solidFill>
                  <a:schemeClr val="dk1"/>
                </a:solidFill>
                <a:latin typeface="Calibri"/>
                <a:ea typeface="Calibri"/>
                <a:cs typeface="Calibri"/>
                <a:sym typeface="Calibri"/>
              </a:rPr>
              <a:t>, we need to </a:t>
            </a:r>
            <a:r>
              <a:rPr b="1" lang="en-GB" sz="1200">
                <a:solidFill>
                  <a:schemeClr val="dk1"/>
                </a:solidFill>
                <a:latin typeface="Calibri"/>
                <a:ea typeface="Calibri"/>
                <a:cs typeface="Calibri"/>
                <a:sym typeface="Calibri"/>
              </a:rPr>
              <a:t>increase</a:t>
            </a:r>
            <a:r>
              <a:rPr lang="en-GB" sz="1200">
                <a:solidFill>
                  <a:schemeClr val="dk1"/>
                </a:solidFill>
                <a:latin typeface="Calibri"/>
                <a:ea typeface="Calibri"/>
                <a:cs typeface="Calibri"/>
                <a:sym typeface="Calibri"/>
              </a:rPr>
              <a:t> the availability of agents by a </a:t>
            </a:r>
            <a:r>
              <a:rPr b="1" lang="en-GB" sz="1200">
                <a:solidFill>
                  <a:schemeClr val="dk1"/>
                </a:solidFill>
                <a:latin typeface="Calibri"/>
                <a:ea typeface="Calibri"/>
                <a:cs typeface="Calibri"/>
                <a:sym typeface="Calibri"/>
              </a:rPr>
              <a:t>slight</a:t>
            </a:r>
            <a:r>
              <a:rPr lang="en-GB" sz="1200">
                <a:solidFill>
                  <a:schemeClr val="dk1"/>
                </a:solidFill>
                <a:latin typeface="Calibri"/>
                <a:ea typeface="Calibri"/>
                <a:cs typeface="Calibri"/>
                <a:sym typeface="Calibri"/>
              </a:rPr>
              <a:t> </a:t>
            </a:r>
            <a:r>
              <a:rPr b="1" lang="en-GB" sz="1200">
                <a:solidFill>
                  <a:schemeClr val="dk1"/>
                </a:solidFill>
                <a:latin typeface="Calibri"/>
                <a:ea typeface="Calibri"/>
                <a:cs typeface="Calibri"/>
                <a:sym typeface="Calibri"/>
              </a:rPr>
              <a:t>margin</a:t>
            </a:r>
            <a:r>
              <a:rPr lang="en-GB" sz="1200">
                <a:solidFill>
                  <a:schemeClr val="dk1"/>
                </a:solidFill>
                <a:latin typeface="Calibri"/>
                <a:ea typeface="Calibri"/>
                <a:cs typeface="Calibri"/>
                <a:sym typeface="Calibri"/>
              </a:rPr>
              <a:t> to maintain a maximum of </a:t>
            </a:r>
            <a:r>
              <a:rPr b="1" lang="en-GB" sz="1200">
                <a:solidFill>
                  <a:schemeClr val="dk1"/>
                </a:solidFill>
                <a:latin typeface="Calibri"/>
                <a:ea typeface="Calibri"/>
                <a:cs typeface="Calibri"/>
                <a:sym typeface="Calibri"/>
              </a:rPr>
              <a:t>10% abandon rate</a:t>
            </a:r>
            <a:r>
              <a:rPr lang="en-GB"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548" name="Google Shape;548;p35"/>
          <p:cNvPicPr preferRelativeResize="0"/>
          <p:nvPr/>
        </p:nvPicPr>
        <p:blipFill>
          <a:blip r:embed="rId6">
            <a:alphaModFix/>
          </a:blip>
          <a:stretch>
            <a:fillRect/>
          </a:stretch>
        </p:blipFill>
        <p:spPr>
          <a:xfrm>
            <a:off x="3454475" y="1840425"/>
            <a:ext cx="4641669" cy="23890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p36"/>
          <p:cNvGrpSpPr/>
          <p:nvPr/>
        </p:nvGrpSpPr>
        <p:grpSpPr>
          <a:xfrm rot="2700000">
            <a:off x="-1583357" y="-2170779"/>
            <a:ext cx="3707675" cy="1783378"/>
            <a:chOff x="0" y="0"/>
            <a:chExt cx="660400" cy="317650"/>
          </a:xfrm>
        </p:grpSpPr>
        <p:sp>
          <p:nvSpPr>
            <p:cNvPr id="554" name="Google Shape;554;p36"/>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5" name="Google Shape;555;p36"/>
            <p:cNvSpPr txBox="1"/>
            <p:nvPr/>
          </p:nvSpPr>
          <p:spPr>
            <a:xfrm>
              <a:off x="0" y="146050"/>
              <a:ext cx="660300" cy="1716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56" name="Google Shape;556;p36"/>
          <p:cNvCxnSpPr/>
          <p:nvPr/>
        </p:nvCxnSpPr>
        <p:spPr>
          <a:xfrm>
            <a:off x="-1814374" y="-1760874"/>
            <a:ext cx="2592600" cy="2566500"/>
          </a:xfrm>
          <a:prstGeom prst="straightConnector1">
            <a:avLst/>
          </a:prstGeom>
          <a:noFill/>
          <a:ln cap="flat" cmpd="sng" w="28575">
            <a:solidFill>
              <a:srgbClr val="8CA9AD"/>
            </a:solidFill>
            <a:prstDash val="solid"/>
            <a:round/>
            <a:headEnd len="sm" w="sm" type="none"/>
            <a:tailEnd len="sm" w="sm" type="none"/>
          </a:ln>
        </p:spPr>
      </p:cxnSp>
      <p:cxnSp>
        <p:nvCxnSpPr>
          <p:cNvPr id="557" name="Google Shape;557;p36"/>
          <p:cNvCxnSpPr/>
          <p:nvPr/>
        </p:nvCxnSpPr>
        <p:spPr>
          <a:xfrm>
            <a:off x="-1921347" y="-1604536"/>
            <a:ext cx="2519400" cy="2519400"/>
          </a:xfrm>
          <a:prstGeom prst="straightConnector1">
            <a:avLst/>
          </a:prstGeom>
          <a:noFill/>
          <a:ln cap="flat" cmpd="sng" w="28575">
            <a:solidFill>
              <a:srgbClr val="8CA9AD"/>
            </a:solidFill>
            <a:prstDash val="solid"/>
            <a:round/>
            <a:headEnd len="sm" w="sm" type="none"/>
            <a:tailEnd len="sm" w="sm" type="none"/>
          </a:ln>
        </p:spPr>
      </p:cxnSp>
      <p:cxnSp>
        <p:nvCxnSpPr>
          <p:cNvPr id="558" name="Google Shape;558;p36"/>
          <p:cNvCxnSpPr/>
          <p:nvPr/>
        </p:nvCxnSpPr>
        <p:spPr>
          <a:xfrm>
            <a:off x="-2011148" y="-1425300"/>
            <a:ext cx="2433600" cy="2433600"/>
          </a:xfrm>
          <a:prstGeom prst="straightConnector1">
            <a:avLst/>
          </a:prstGeom>
          <a:noFill/>
          <a:ln cap="flat" cmpd="sng" w="28575">
            <a:solidFill>
              <a:srgbClr val="8CA9AD"/>
            </a:solidFill>
            <a:prstDash val="solid"/>
            <a:round/>
            <a:headEnd len="sm" w="sm" type="none"/>
            <a:tailEnd len="sm" w="sm" type="none"/>
          </a:ln>
        </p:spPr>
      </p:cxnSp>
      <p:cxnSp>
        <p:nvCxnSpPr>
          <p:cNvPr id="559" name="Google Shape;559;p36"/>
          <p:cNvCxnSpPr/>
          <p:nvPr/>
        </p:nvCxnSpPr>
        <p:spPr>
          <a:xfrm>
            <a:off x="-2074475" y="-1232167"/>
            <a:ext cx="2345400" cy="2345400"/>
          </a:xfrm>
          <a:prstGeom prst="straightConnector1">
            <a:avLst/>
          </a:prstGeom>
          <a:noFill/>
          <a:ln cap="flat" cmpd="sng" w="28575">
            <a:solidFill>
              <a:srgbClr val="8CA9AD"/>
            </a:solidFill>
            <a:prstDash val="solid"/>
            <a:round/>
            <a:headEnd len="sm" w="sm" type="none"/>
            <a:tailEnd len="sm" w="sm" type="none"/>
          </a:ln>
        </p:spPr>
      </p:cxnSp>
      <p:cxnSp>
        <p:nvCxnSpPr>
          <p:cNvPr id="560" name="Google Shape;560;p36"/>
          <p:cNvCxnSpPr/>
          <p:nvPr/>
        </p:nvCxnSpPr>
        <p:spPr>
          <a:xfrm>
            <a:off x="-2146402" y="-1012328"/>
            <a:ext cx="2173800" cy="2173800"/>
          </a:xfrm>
          <a:prstGeom prst="straightConnector1">
            <a:avLst/>
          </a:prstGeom>
          <a:noFill/>
          <a:ln cap="flat" cmpd="sng" w="28575">
            <a:solidFill>
              <a:srgbClr val="8CA9AD"/>
            </a:solidFill>
            <a:prstDash val="solid"/>
            <a:round/>
            <a:headEnd len="sm" w="sm" type="none"/>
            <a:tailEnd len="sm" w="sm" type="none"/>
          </a:ln>
        </p:spPr>
      </p:cxnSp>
      <p:sp>
        <p:nvSpPr>
          <p:cNvPr id="561" name="Google Shape;561;p36"/>
          <p:cNvSpPr/>
          <p:nvPr/>
        </p:nvSpPr>
        <p:spPr>
          <a:xfrm rot="10800000">
            <a:off x="8096144" y="3531054"/>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62" name="Google Shape;562;p36"/>
          <p:cNvSpPr/>
          <p:nvPr/>
        </p:nvSpPr>
        <p:spPr>
          <a:xfrm>
            <a:off x="8633286" y="3545341"/>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63" name="Google Shape;563;p36"/>
          <p:cNvSpPr/>
          <p:nvPr/>
        </p:nvSpPr>
        <p:spPr>
          <a:xfrm>
            <a:off x="8091381" y="408724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64" name="Google Shape;564;p36"/>
          <p:cNvSpPr/>
          <p:nvPr/>
        </p:nvSpPr>
        <p:spPr>
          <a:xfrm rot="10800000">
            <a:off x="8091381"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65" name="Google Shape;565;p36"/>
          <p:cNvSpPr/>
          <p:nvPr/>
        </p:nvSpPr>
        <p:spPr>
          <a:xfrm rot="-5400000">
            <a:off x="8633286"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66" name="Google Shape;566;p36"/>
          <p:cNvSpPr txBox="1"/>
          <p:nvPr/>
        </p:nvSpPr>
        <p:spPr>
          <a:xfrm>
            <a:off x="117950" y="200525"/>
            <a:ext cx="8777100" cy="138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100">
                <a:solidFill>
                  <a:schemeClr val="dk1"/>
                </a:solidFill>
              </a:rPr>
              <a:t>Night Shift Manpower Planning:</a:t>
            </a:r>
            <a:r>
              <a:rPr lang="en-GB" sz="1100">
                <a:solidFill>
                  <a:schemeClr val="dk1"/>
                </a:solidFill>
              </a:rPr>
              <a:t>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GB" sz="1100">
                <a:solidFill>
                  <a:schemeClr val="dk1"/>
                </a:solidFill>
              </a:rPr>
            </a:br>
            <a:r>
              <a:rPr b="1" lang="en-GB" sz="1100">
                <a:solidFill>
                  <a:schemeClr val="dk1"/>
                </a:solidFill>
              </a:rPr>
              <a:t>Your Task:</a:t>
            </a:r>
            <a:r>
              <a:rPr lang="en-GB" sz="1100">
                <a:solidFill>
                  <a:schemeClr val="dk1"/>
                </a:solidFill>
              </a:rPr>
              <a:t> Propose a manpower plan for each time bucket throughout the day, keeping the maximum abandon rate at 10%.</a:t>
            </a:r>
            <a:r>
              <a:rPr b="1" lang="en-GB" sz="1100">
                <a:solidFill>
                  <a:schemeClr val="dk1"/>
                </a:solidFill>
              </a:rPr>
              <a:t>Assumptions:</a:t>
            </a:r>
            <a:r>
              <a:rPr lang="en-GB" sz="1100">
                <a:solidFill>
                  <a:schemeClr val="dk1"/>
                </a:solidFill>
              </a:rPr>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600">
              <a:solidFill>
                <a:schemeClr val="dk1"/>
              </a:solidFill>
              <a:latin typeface="Calibri"/>
              <a:ea typeface="Calibri"/>
              <a:cs typeface="Calibri"/>
              <a:sym typeface="Calibri"/>
            </a:endParaRPr>
          </a:p>
        </p:txBody>
      </p:sp>
      <p:sp>
        <p:nvSpPr>
          <p:cNvPr id="567" name="Google Shape;567;p36"/>
          <p:cNvSpPr txBox="1"/>
          <p:nvPr/>
        </p:nvSpPr>
        <p:spPr>
          <a:xfrm>
            <a:off x="790400" y="1958300"/>
            <a:ext cx="2433600" cy="31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568" name="Google Shape;568;p36"/>
          <p:cNvPicPr preferRelativeResize="0"/>
          <p:nvPr/>
        </p:nvPicPr>
        <p:blipFill>
          <a:blip r:embed="rId6">
            <a:alphaModFix/>
          </a:blip>
          <a:stretch>
            <a:fillRect/>
          </a:stretch>
        </p:blipFill>
        <p:spPr>
          <a:xfrm>
            <a:off x="301400" y="1580825"/>
            <a:ext cx="8204251" cy="828675"/>
          </a:xfrm>
          <a:prstGeom prst="rect">
            <a:avLst/>
          </a:prstGeom>
          <a:noFill/>
          <a:ln>
            <a:noFill/>
          </a:ln>
        </p:spPr>
      </p:pic>
      <p:sp>
        <p:nvSpPr>
          <p:cNvPr id="569" name="Google Shape;569;p36"/>
          <p:cNvSpPr txBox="1"/>
          <p:nvPr/>
        </p:nvSpPr>
        <p:spPr>
          <a:xfrm>
            <a:off x="301400" y="2518750"/>
            <a:ext cx="3600300" cy="2566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From the above heatmap, we can observe that for day of the week, </a:t>
            </a:r>
            <a:r>
              <a:rPr b="1" lang="en-GB" sz="1100">
                <a:solidFill>
                  <a:schemeClr val="dk1"/>
                </a:solidFill>
                <a:latin typeface="Calibri"/>
                <a:ea typeface="Calibri"/>
                <a:cs typeface="Calibri"/>
                <a:sym typeface="Calibri"/>
              </a:rPr>
              <a:t>Monday</a:t>
            </a:r>
            <a:r>
              <a:rPr lang="en-GB" sz="1100">
                <a:solidFill>
                  <a:schemeClr val="dk1"/>
                </a:solidFill>
                <a:latin typeface="Calibri"/>
                <a:ea typeface="Calibri"/>
                <a:cs typeface="Calibri"/>
                <a:sym typeface="Calibri"/>
              </a:rPr>
              <a:t> requires the </a:t>
            </a:r>
            <a:r>
              <a:rPr b="1" lang="en-GB" sz="1100">
                <a:solidFill>
                  <a:schemeClr val="dk1"/>
                </a:solidFill>
                <a:latin typeface="Calibri"/>
                <a:ea typeface="Calibri"/>
                <a:cs typeface="Calibri"/>
                <a:sym typeface="Calibri"/>
              </a:rPr>
              <a:t>most number of agents </a:t>
            </a:r>
            <a:r>
              <a:rPr lang="en-GB" sz="1100">
                <a:solidFill>
                  <a:schemeClr val="dk1"/>
                </a:solidFill>
                <a:latin typeface="Calibri"/>
                <a:ea typeface="Calibri"/>
                <a:cs typeface="Calibri"/>
                <a:sym typeface="Calibri"/>
              </a:rPr>
              <a:t>in </a:t>
            </a:r>
            <a:r>
              <a:rPr b="1" lang="en-GB" sz="1100">
                <a:solidFill>
                  <a:schemeClr val="dk1"/>
                </a:solidFill>
                <a:latin typeface="Calibri"/>
                <a:ea typeface="Calibri"/>
                <a:cs typeface="Calibri"/>
                <a:sym typeface="Calibri"/>
              </a:rPr>
              <a:t>individual time buckets </a:t>
            </a:r>
            <a:r>
              <a:rPr lang="en-GB" sz="1100">
                <a:solidFill>
                  <a:schemeClr val="dk1"/>
                </a:solidFill>
                <a:latin typeface="Calibri"/>
                <a:ea typeface="Calibri"/>
                <a:cs typeface="Calibri"/>
                <a:sym typeface="Calibri"/>
              </a:rPr>
              <a:t>as well as for the </a:t>
            </a:r>
            <a:r>
              <a:rPr b="1" lang="en-GB" sz="1100">
                <a:solidFill>
                  <a:schemeClr val="dk1"/>
                </a:solidFill>
                <a:latin typeface="Calibri"/>
                <a:ea typeface="Calibri"/>
                <a:cs typeface="Calibri"/>
                <a:sym typeface="Calibri"/>
              </a:rPr>
              <a:t>overall day </a:t>
            </a:r>
            <a:r>
              <a:rPr lang="en-GB" sz="1100">
                <a:solidFill>
                  <a:schemeClr val="dk1"/>
                </a:solidFill>
                <a:latin typeface="Calibri"/>
                <a:ea typeface="Calibri"/>
                <a:cs typeface="Calibri"/>
                <a:sym typeface="Calibri"/>
              </a:rPr>
              <a:t>as it is starting of the week.</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F</a:t>
            </a:r>
            <a:r>
              <a:rPr lang="en-GB" sz="1100">
                <a:solidFill>
                  <a:schemeClr val="dk1"/>
                </a:solidFill>
                <a:latin typeface="Calibri"/>
                <a:ea typeface="Calibri"/>
                <a:cs typeface="Calibri"/>
                <a:sym typeface="Calibri"/>
              </a:rPr>
              <a:t>or rest of the days, agent requirement remains </a:t>
            </a:r>
            <a:r>
              <a:rPr b="1" lang="en-GB" sz="1100">
                <a:solidFill>
                  <a:schemeClr val="dk1"/>
                </a:solidFill>
                <a:latin typeface="Calibri"/>
                <a:ea typeface="Calibri"/>
                <a:cs typeface="Calibri"/>
                <a:sym typeface="Calibri"/>
              </a:rPr>
              <a:t>more or less the same </a:t>
            </a:r>
            <a:r>
              <a:rPr lang="en-GB" sz="1100">
                <a:solidFill>
                  <a:schemeClr val="dk1"/>
                </a:solidFill>
                <a:latin typeface="Calibri"/>
                <a:ea typeface="Calibri"/>
                <a:cs typeface="Calibri"/>
                <a:sym typeface="Calibri"/>
              </a:rPr>
              <a:t>with </a:t>
            </a:r>
            <a:r>
              <a:rPr b="1" lang="en-GB" sz="1100">
                <a:solidFill>
                  <a:schemeClr val="dk1"/>
                </a:solidFill>
                <a:latin typeface="Calibri"/>
                <a:ea typeface="Calibri"/>
                <a:cs typeface="Calibri"/>
                <a:sym typeface="Calibri"/>
              </a:rPr>
              <a:t>Saturday’s</a:t>
            </a:r>
            <a:r>
              <a:rPr lang="en-GB" sz="1100">
                <a:solidFill>
                  <a:schemeClr val="dk1"/>
                </a:solidFill>
                <a:latin typeface="Calibri"/>
                <a:ea typeface="Calibri"/>
                <a:cs typeface="Calibri"/>
                <a:sym typeface="Calibri"/>
              </a:rPr>
              <a:t> and </a:t>
            </a:r>
            <a:r>
              <a:rPr b="1" lang="en-GB" sz="1100">
                <a:solidFill>
                  <a:schemeClr val="dk1"/>
                </a:solidFill>
                <a:latin typeface="Calibri"/>
                <a:ea typeface="Calibri"/>
                <a:cs typeface="Calibri"/>
                <a:sym typeface="Calibri"/>
              </a:rPr>
              <a:t>Sunday‘s</a:t>
            </a:r>
            <a:r>
              <a:rPr lang="en-GB" sz="1100">
                <a:solidFill>
                  <a:schemeClr val="dk1"/>
                </a:solidFill>
                <a:latin typeface="Calibri"/>
                <a:ea typeface="Calibri"/>
                <a:cs typeface="Calibri"/>
                <a:sym typeface="Calibri"/>
              </a:rPr>
              <a:t> requirement on the </a:t>
            </a:r>
            <a:r>
              <a:rPr b="1" lang="en-GB" sz="1100">
                <a:solidFill>
                  <a:schemeClr val="dk1"/>
                </a:solidFill>
                <a:latin typeface="Calibri"/>
                <a:ea typeface="Calibri"/>
                <a:cs typeface="Calibri"/>
                <a:sym typeface="Calibri"/>
              </a:rPr>
              <a:t>lower</a:t>
            </a:r>
            <a:r>
              <a:rPr lang="en-GB" sz="1100">
                <a:solidFill>
                  <a:schemeClr val="dk1"/>
                </a:solidFill>
                <a:latin typeface="Calibri"/>
                <a:ea typeface="Calibri"/>
                <a:cs typeface="Calibri"/>
                <a:sym typeface="Calibri"/>
              </a:rPr>
              <a:t> </a:t>
            </a:r>
            <a:r>
              <a:rPr b="1" lang="en-GB" sz="1100">
                <a:solidFill>
                  <a:schemeClr val="dk1"/>
                </a:solidFill>
                <a:latin typeface="Calibri"/>
                <a:ea typeface="Calibri"/>
                <a:cs typeface="Calibri"/>
                <a:sym typeface="Calibri"/>
              </a:rPr>
              <a:t>side</a:t>
            </a:r>
            <a:r>
              <a:rPr lang="en-GB" sz="1100">
                <a:solidFill>
                  <a:schemeClr val="dk1"/>
                </a:solidFill>
                <a:latin typeface="Calibri"/>
                <a:ea typeface="Calibri"/>
                <a:cs typeface="Calibri"/>
                <a:sym typeface="Calibri"/>
              </a:rPr>
              <a:t> as they are weekends.</a:t>
            </a:r>
            <a:endParaRPr sz="11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GB" sz="1100">
                <a:solidFill>
                  <a:schemeClr val="dk1"/>
                </a:solidFill>
                <a:latin typeface="Calibri"/>
                <a:ea typeface="Calibri"/>
                <a:cs typeface="Calibri"/>
                <a:sym typeface="Calibri"/>
              </a:rPr>
              <a:t>For individual time buckets, </a:t>
            </a:r>
            <a:r>
              <a:rPr b="1" lang="en-GB" sz="1100">
                <a:solidFill>
                  <a:schemeClr val="dk1"/>
                </a:solidFill>
                <a:latin typeface="Calibri"/>
                <a:ea typeface="Calibri"/>
                <a:cs typeface="Calibri"/>
                <a:sym typeface="Calibri"/>
              </a:rPr>
              <a:t>the most number of agents required </a:t>
            </a:r>
            <a:r>
              <a:rPr lang="en-GB" sz="1100">
                <a:solidFill>
                  <a:schemeClr val="dk1"/>
                </a:solidFill>
                <a:latin typeface="Calibri"/>
                <a:ea typeface="Calibri"/>
                <a:cs typeface="Calibri"/>
                <a:sym typeface="Calibri"/>
              </a:rPr>
              <a:t>is in the </a:t>
            </a:r>
            <a:r>
              <a:rPr b="1" lang="en-GB" sz="1100">
                <a:solidFill>
                  <a:schemeClr val="dk1"/>
                </a:solidFill>
                <a:latin typeface="Calibri"/>
                <a:ea typeface="Calibri"/>
                <a:cs typeface="Calibri"/>
                <a:sym typeface="Calibri"/>
              </a:rPr>
              <a:t>morning</a:t>
            </a:r>
            <a:r>
              <a:rPr lang="en-GB" sz="1100">
                <a:solidFill>
                  <a:schemeClr val="dk1"/>
                </a:solidFill>
                <a:latin typeface="Calibri"/>
                <a:ea typeface="Calibri"/>
                <a:cs typeface="Calibri"/>
                <a:sym typeface="Calibri"/>
              </a:rPr>
              <a:t> </a:t>
            </a:r>
            <a:r>
              <a:rPr b="1" lang="en-GB" sz="1100">
                <a:solidFill>
                  <a:schemeClr val="dk1"/>
                </a:solidFill>
                <a:latin typeface="Calibri"/>
                <a:ea typeface="Calibri"/>
                <a:cs typeface="Calibri"/>
                <a:sym typeface="Calibri"/>
              </a:rPr>
              <a:t>hours</a:t>
            </a:r>
            <a:r>
              <a:rPr lang="en-GB" sz="1100">
                <a:solidFill>
                  <a:schemeClr val="dk1"/>
                </a:solidFill>
                <a:latin typeface="Calibri"/>
                <a:ea typeface="Calibri"/>
                <a:cs typeface="Calibri"/>
                <a:sym typeface="Calibri"/>
              </a:rPr>
              <a:t> from </a:t>
            </a:r>
            <a:r>
              <a:rPr b="1" lang="en-GB" sz="1100">
                <a:solidFill>
                  <a:schemeClr val="dk1"/>
                </a:solidFill>
                <a:latin typeface="Calibri"/>
                <a:ea typeface="Calibri"/>
                <a:cs typeface="Calibri"/>
                <a:sym typeface="Calibri"/>
              </a:rPr>
              <a:t>9 A.M to 1 P.M </a:t>
            </a:r>
            <a:r>
              <a:rPr lang="en-GB" sz="1100">
                <a:solidFill>
                  <a:schemeClr val="dk1"/>
                </a:solidFill>
                <a:latin typeface="Calibri"/>
                <a:ea typeface="Calibri"/>
                <a:cs typeface="Calibri"/>
                <a:sym typeface="Calibri"/>
              </a:rPr>
              <a:t>and the </a:t>
            </a:r>
            <a:r>
              <a:rPr b="1" lang="en-GB" sz="1100">
                <a:solidFill>
                  <a:schemeClr val="dk1"/>
                </a:solidFill>
                <a:latin typeface="Calibri"/>
                <a:ea typeface="Calibri"/>
                <a:cs typeface="Calibri"/>
                <a:sym typeface="Calibri"/>
              </a:rPr>
              <a:t>least number of agents required </a:t>
            </a:r>
            <a:r>
              <a:rPr lang="en-GB" sz="1100">
                <a:solidFill>
                  <a:schemeClr val="dk1"/>
                </a:solidFill>
                <a:latin typeface="Calibri"/>
                <a:ea typeface="Calibri"/>
                <a:cs typeface="Calibri"/>
                <a:sym typeface="Calibri"/>
              </a:rPr>
              <a:t>is at </a:t>
            </a:r>
            <a:r>
              <a:rPr b="1" lang="en-GB" sz="1100">
                <a:solidFill>
                  <a:schemeClr val="dk1"/>
                </a:solidFill>
                <a:latin typeface="Calibri"/>
                <a:ea typeface="Calibri"/>
                <a:cs typeface="Calibri"/>
                <a:sym typeface="Calibri"/>
              </a:rPr>
              <a:t>night</a:t>
            </a:r>
            <a:r>
              <a:rPr lang="en-GB" sz="1100">
                <a:solidFill>
                  <a:schemeClr val="dk1"/>
                </a:solidFill>
                <a:latin typeface="Calibri"/>
                <a:ea typeface="Calibri"/>
                <a:cs typeface="Calibri"/>
                <a:sym typeface="Calibri"/>
              </a:rPr>
              <a:t> </a:t>
            </a:r>
            <a:r>
              <a:rPr b="1" lang="en-GB" sz="1100">
                <a:solidFill>
                  <a:schemeClr val="dk1"/>
                </a:solidFill>
                <a:latin typeface="Calibri"/>
                <a:ea typeface="Calibri"/>
                <a:cs typeface="Calibri"/>
                <a:sym typeface="Calibri"/>
              </a:rPr>
              <a:t>hours</a:t>
            </a:r>
            <a:r>
              <a:rPr lang="en-GB" sz="1100">
                <a:solidFill>
                  <a:schemeClr val="dk1"/>
                </a:solidFill>
                <a:latin typeface="Calibri"/>
                <a:ea typeface="Calibri"/>
                <a:cs typeface="Calibri"/>
                <a:sym typeface="Calibri"/>
              </a:rPr>
              <a:t> from </a:t>
            </a:r>
            <a:r>
              <a:rPr b="1" lang="en-GB" sz="1100">
                <a:solidFill>
                  <a:schemeClr val="dk1"/>
                </a:solidFill>
                <a:latin typeface="Calibri"/>
                <a:ea typeface="Calibri"/>
                <a:cs typeface="Calibri"/>
                <a:sym typeface="Calibri"/>
              </a:rPr>
              <a:t>12 A.M to 5 P.M</a:t>
            </a:r>
            <a:r>
              <a:rPr lang="en-GB"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pic>
        <p:nvPicPr>
          <p:cNvPr id="570" name="Google Shape;570;p36"/>
          <p:cNvPicPr preferRelativeResize="0"/>
          <p:nvPr/>
        </p:nvPicPr>
        <p:blipFill>
          <a:blip r:embed="rId7">
            <a:alphaModFix/>
          </a:blip>
          <a:stretch>
            <a:fillRect/>
          </a:stretch>
        </p:blipFill>
        <p:spPr>
          <a:xfrm>
            <a:off x="4054100" y="2561900"/>
            <a:ext cx="3884882" cy="24021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grpSp>
        <p:nvGrpSpPr>
          <p:cNvPr id="575" name="Google Shape;575;p37"/>
          <p:cNvGrpSpPr/>
          <p:nvPr/>
        </p:nvGrpSpPr>
        <p:grpSpPr>
          <a:xfrm rot="2700000">
            <a:off x="-1583357" y="-2170779"/>
            <a:ext cx="3707675" cy="1783378"/>
            <a:chOff x="0" y="0"/>
            <a:chExt cx="660400" cy="317650"/>
          </a:xfrm>
        </p:grpSpPr>
        <p:sp>
          <p:nvSpPr>
            <p:cNvPr id="576" name="Google Shape;576;p37"/>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77" name="Google Shape;577;p37"/>
            <p:cNvSpPr txBox="1"/>
            <p:nvPr/>
          </p:nvSpPr>
          <p:spPr>
            <a:xfrm>
              <a:off x="0" y="146050"/>
              <a:ext cx="660300" cy="1716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78" name="Google Shape;578;p37"/>
          <p:cNvCxnSpPr/>
          <p:nvPr/>
        </p:nvCxnSpPr>
        <p:spPr>
          <a:xfrm>
            <a:off x="-1814374" y="-1760874"/>
            <a:ext cx="2592600" cy="2566500"/>
          </a:xfrm>
          <a:prstGeom prst="straightConnector1">
            <a:avLst/>
          </a:prstGeom>
          <a:noFill/>
          <a:ln cap="flat" cmpd="sng" w="28575">
            <a:solidFill>
              <a:srgbClr val="8CA9AD"/>
            </a:solidFill>
            <a:prstDash val="solid"/>
            <a:round/>
            <a:headEnd len="sm" w="sm" type="none"/>
            <a:tailEnd len="sm" w="sm" type="none"/>
          </a:ln>
        </p:spPr>
      </p:cxnSp>
      <p:cxnSp>
        <p:nvCxnSpPr>
          <p:cNvPr id="579" name="Google Shape;579;p37"/>
          <p:cNvCxnSpPr/>
          <p:nvPr/>
        </p:nvCxnSpPr>
        <p:spPr>
          <a:xfrm>
            <a:off x="-1921347" y="-1604536"/>
            <a:ext cx="2519400" cy="2519400"/>
          </a:xfrm>
          <a:prstGeom prst="straightConnector1">
            <a:avLst/>
          </a:prstGeom>
          <a:noFill/>
          <a:ln cap="flat" cmpd="sng" w="28575">
            <a:solidFill>
              <a:srgbClr val="8CA9AD"/>
            </a:solidFill>
            <a:prstDash val="solid"/>
            <a:round/>
            <a:headEnd len="sm" w="sm" type="none"/>
            <a:tailEnd len="sm" w="sm" type="none"/>
          </a:ln>
        </p:spPr>
      </p:cxnSp>
      <p:cxnSp>
        <p:nvCxnSpPr>
          <p:cNvPr id="580" name="Google Shape;580;p37"/>
          <p:cNvCxnSpPr/>
          <p:nvPr/>
        </p:nvCxnSpPr>
        <p:spPr>
          <a:xfrm>
            <a:off x="-2011148" y="-1425300"/>
            <a:ext cx="2433600" cy="2433600"/>
          </a:xfrm>
          <a:prstGeom prst="straightConnector1">
            <a:avLst/>
          </a:prstGeom>
          <a:noFill/>
          <a:ln cap="flat" cmpd="sng" w="28575">
            <a:solidFill>
              <a:srgbClr val="8CA9AD"/>
            </a:solidFill>
            <a:prstDash val="solid"/>
            <a:round/>
            <a:headEnd len="sm" w="sm" type="none"/>
            <a:tailEnd len="sm" w="sm" type="none"/>
          </a:ln>
        </p:spPr>
      </p:cxnSp>
      <p:cxnSp>
        <p:nvCxnSpPr>
          <p:cNvPr id="581" name="Google Shape;581;p37"/>
          <p:cNvCxnSpPr/>
          <p:nvPr/>
        </p:nvCxnSpPr>
        <p:spPr>
          <a:xfrm>
            <a:off x="-2074475" y="-1232167"/>
            <a:ext cx="2345400" cy="2345400"/>
          </a:xfrm>
          <a:prstGeom prst="straightConnector1">
            <a:avLst/>
          </a:prstGeom>
          <a:noFill/>
          <a:ln cap="flat" cmpd="sng" w="28575">
            <a:solidFill>
              <a:srgbClr val="8CA9AD"/>
            </a:solidFill>
            <a:prstDash val="solid"/>
            <a:round/>
            <a:headEnd len="sm" w="sm" type="none"/>
            <a:tailEnd len="sm" w="sm" type="none"/>
          </a:ln>
        </p:spPr>
      </p:cxnSp>
      <p:cxnSp>
        <p:nvCxnSpPr>
          <p:cNvPr id="582" name="Google Shape;582;p37"/>
          <p:cNvCxnSpPr/>
          <p:nvPr/>
        </p:nvCxnSpPr>
        <p:spPr>
          <a:xfrm>
            <a:off x="-2146402" y="-1012328"/>
            <a:ext cx="2173800" cy="2173800"/>
          </a:xfrm>
          <a:prstGeom prst="straightConnector1">
            <a:avLst/>
          </a:prstGeom>
          <a:noFill/>
          <a:ln cap="flat" cmpd="sng" w="28575">
            <a:solidFill>
              <a:srgbClr val="8CA9AD"/>
            </a:solidFill>
            <a:prstDash val="solid"/>
            <a:round/>
            <a:headEnd len="sm" w="sm" type="none"/>
            <a:tailEnd len="sm" w="sm" type="none"/>
          </a:ln>
        </p:spPr>
      </p:cxnSp>
      <p:sp>
        <p:nvSpPr>
          <p:cNvPr id="583" name="Google Shape;583;p37"/>
          <p:cNvSpPr/>
          <p:nvPr/>
        </p:nvSpPr>
        <p:spPr>
          <a:xfrm rot="10800000">
            <a:off x="8096144" y="3531054"/>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84" name="Google Shape;584;p37"/>
          <p:cNvSpPr/>
          <p:nvPr/>
        </p:nvSpPr>
        <p:spPr>
          <a:xfrm>
            <a:off x="8633286" y="3545341"/>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85" name="Google Shape;585;p37"/>
          <p:cNvSpPr/>
          <p:nvPr/>
        </p:nvSpPr>
        <p:spPr>
          <a:xfrm>
            <a:off x="8091381" y="408724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86" name="Google Shape;586;p37"/>
          <p:cNvSpPr/>
          <p:nvPr/>
        </p:nvSpPr>
        <p:spPr>
          <a:xfrm rot="10800000">
            <a:off x="8091381"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87" name="Google Shape;587;p37"/>
          <p:cNvSpPr/>
          <p:nvPr/>
        </p:nvSpPr>
        <p:spPr>
          <a:xfrm rot="-5400000">
            <a:off x="8633286" y="462915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88" name="Google Shape;588;p37"/>
          <p:cNvSpPr txBox="1"/>
          <p:nvPr/>
        </p:nvSpPr>
        <p:spPr>
          <a:xfrm>
            <a:off x="790400" y="1958300"/>
            <a:ext cx="2433600" cy="31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589" name="Google Shape;589;p37"/>
          <p:cNvPicPr preferRelativeResize="0"/>
          <p:nvPr/>
        </p:nvPicPr>
        <p:blipFill>
          <a:blip r:embed="rId6">
            <a:alphaModFix/>
          </a:blip>
          <a:stretch>
            <a:fillRect/>
          </a:stretch>
        </p:blipFill>
        <p:spPr>
          <a:xfrm>
            <a:off x="301400" y="514025"/>
            <a:ext cx="8204251" cy="828675"/>
          </a:xfrm>
          <a:prstGeom prst="rect">
            <a:avLst/>
          </a:prstGeom>
          <a:noFill/>
          <a:ln>
            <a:noFill/>
          </a:ln>
        </p:spPr>
      </p:pic>
      <p:pic>
        <p:nvPicPr>
          <p:cNvPr id="590" name="Google Shape;590;p37"/>
          <p:cNvPicPr preferRelativeResize="0"/>
          <p:nvPr/>
        </p:nvPicPr>
        <p:blipFill rotWithShape="1">
          <a:blip r:embed="rId7">
            <a:alphaModFix/>
          </a:blip>
          <a:srcRect b="26789" l="0" r="0" t="36944"/>
          <a:stretch/>
        </p:blipFill>
        <p:spPr>
          <a:xfrm>
            <a:off x="790400" y="1686975"/>
            <a:ext cx="6665325" cy="265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94" name="Shape 594"/>
        <p:cNvGrpSpPr/>
        <p:nvPr/>
      </p:nvGrpSpPr>
      <p:grpSpPr>
        <a:xfrm>
          <a:off x="0" y="0"/>
          <a:ext cx="0" cy="0"/>
          <a:chOff x="0" y="0"/>
          <a:chExt cx="0" cy="0"/>
        </a:xfrm>
      </p:grpSpPr>
      <p:sp>
        <p:nvSpPr>
          <p:cNvPr id="595" name="Google Shape;595;p38"/>
          <p:cNvSpPr txBox="1"/>
          <p:nvPr/>
        </p:nvSpPr>
        <p:spPr>
          <a:xfrm>
            <a:off x="1298982" y="1056242"/>
            <a:ext cx="5310000" cy="769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GB" sz="5000">
                <a:solidFill>
                  <a:srgbClr val="227C9D"/>
                </a:solidFill>
              </a:rPr>
              <a:t>RESULT</a:t>
            </a:r>
            <a:endParaRPr sz="700"/>
          </a:p>
        </p:txBody>
      </p:sp>
      <p:sp>
        <p:nvSpPr>
          <p:cNvPr id="596" name="Google Shape;596;p38"/>
          <p:cNvSpPr/>
          <p:nvPr/>
        </p:nvSpPr>
        <p:spPr>
          <a:xfrm>
            <a:off x="8602096"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97" name="Google Shape;597;p38"/>
          <p:cNvSpPr/>
          <p:nvPr/>
        </p:nvSpPr>
        <p:spPr>
          <a:xfrm>
            <a:off x="8602096" y="51435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98" name="Google Shape;598;p38"/>
          <p:cNvSpPr/>
          <p:nvPr/>
        </p:nvSpPr>
        <p:spPr>
          <a:xfrm rot="-5400000">
            <a:off x="8602096" y="1056255"/>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599" name="Google Shape;599;p38"/>
          <p:cNvSpPr/>
          <p:nvPr/>
        </p:nvSpPr>
        <p:spPr>
          <a:xfrm>
            <a:off x="8060191"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00" name="Google Shape;600;p38"/>
          <p:cNvSpPr/>
          <p:nvPr/>
        </p:nvSpPr>
        <p:spPr>
          <a:xfrm rot="5400000">
            <a:off x="7518286" y="51435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01" name="Google Shape;601;p38"/>
          <p:cNvSpPr/>
          <p:nvPr/>
        </p:nvSpPr>
        <p:spPr>
          <a:xfrm rot="10800000">
            <a:off x="8060191" y="10562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02" name="Google Shape;602;p38"/>
          <p:cNvSpPr/>
          <p:nvPr/>
        </p:nvSpPr>
        <p:spPr>
          <a:xfrm>
            <a:off x="7518287" y="1056255"/>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603" name="Google Shape;603;p38"/>
          <p:cNvSpPr/>
          <p:nvPr/>
        </p:nvSpPr>
        <p:spPr>
          <a:xfrm rot="-5400000">
            <a:off x="6385353" y="-27555"/>
            <a:ext cx="541905"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604" name="Google Shape;604;p38"/>
          <p:cNvSpPr/>
          <p:nvPr/>
        </p:nvSpPr>
        <p:spPr>
          <a:xfrm>
            <a:off x="6385352" y="514350"/>
            <a:ext cx="541905"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605" name="Google Shape;605;p38"/>
          <p:cNvSpPr/>
          <p:nvPr/>
        </p:nvSpPr>
        <p:spPr>
          <a:xfrm rot="10800000">
            <a:off x="4763" y="35220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06" name="Google Shape;606;p38"/>
          <p:cNvSpPr/>
          <p:nvPr/>
        </p:nvSpPr>
        <p:spPr>
          <a:xfrm>
            <a:off x="541905" y="35363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07" name="Google Shape;607;p38"/>
          <p:cNvSpPr/>
          <p:nvPr/>
        </p:nvSpPr>
        <p:spPr>
          <a:xfrm>
            <a:off x="0" y="40782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08" name="Google Shape;608;p38"/>
          <p:cNvSpPr/>
          <p:nvPr/>
        </p:nvSpPr>
        <p:spPr>
          <a:xfrm rot="10800000">
            <a:off x="0" y="46201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09" name="Google Shape;609;p38"/>
          <p:cNvSpPr/>
          <p:nvPr/>
        </p:nvSpPr>
        <p:spPr>
          <a:xfrm rot="-5400000">
            <a:off x="541905" y="46201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10" name="Google Shape;610;p38"/>
          <p:cNvSpPr/>
          <p:nvPr/>
        </p:nvSpPr>
        <p:spPr>
          <a:xfrm rot="10800000">
            <a:off x="1660875"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11" name="Google Shape;611;p38"/>
          <p:cNvSpPr/>
          <p:nvPr/>
        </p:nvSpPr>
        <p:spPr>
          <a:xfrm>
            <a:off x="1660875" y="40925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12" name="Google Shape;612;p38"/>
          <p:cNvSpPr/>
          <p:nvPr/>
        </p:nvSpPr>
        <p:spPr>
          <a:xfrm rot="5400000">
            <a:off x="2202780"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613" name="Google Shape;613;p38"/>
          <p:cNvGrpSpPr/>
          <p:nvPr/>
        </p:nvGrpSpPr>
        <p:grpSpPr>
          <a:xfrm rot="2700000">
            <a:off x="7190612" y="3787339"/>
            <a:ext cx="3707699" cy="1782547"/>
            <a:chOff x="0" y="0"/>
            <a:chExt cx="660400" cy="317500"/>
          </a:xfrm>
        </p:grpSpPr>
        <p:sp>
          <p:nvSpPr>
            <p:cNvPr id="614" name="Google Shape;614;p38"/>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5" name="Google Shape;615;p38"/>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16" name="Google Shape;616;p38"/>
          <p:cNvCxnSpPr/>
          <p:nvPr/>
        </p:nvCxnSpPr>
        <p:spPr>
          <a:xfrm>
            <a:off x="6959305" y="4197114"/>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617" name="Google Shape;617;p38"/>
          <p:cNvCxnSpPr/>
          <p:nvPr/>
        </p:nvCxnSpPr>
        <p:spPr>
          <a:xfrm>
            <a:off x="6852332" y="4353452"/>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618" name="Google Shape;618;p38"/>
          <p:cNvCxnSpPr/>
          <p:nvPr/>
        </p:nvCxnSpPr>
        <p:spPr>
          <a:xfrm>
            <a:off x="6762531" y="4532688"/>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619" name="Google Shape;619;p38"/>
          <p:cNvCxnSpPr/>
          <p:nvPr/>
        </p:nvCxnSpPr>
        <p:spPr>
          <a:xfrm>
            <a:off x="6699204" y="4725822"/>
            <a:ext cx="2345257" cy="2345257"/>
          </a:xfrm>
          <a:prstGeom prst="straightConnector1">
            <a:avLst/>
          </a:prstGeom>
          <a:noFill/>
          <a:ln cap="flat" cmpd="sng" w="28575">
            <a:solidFill>
              <a:srgbClr val="8CA9AD"/>
            </a:solidFill>
            <a:prstDash val="solid"/>
            <a:round/>
            <a:headEnd len="sm" w="sm" type="none"/>
            <a:tailEnd len="sm" w="sm" type="none"/>
          </a:ln>
        </p:spPr>
      </p:cxnSp>
      <p:cxnSp>
        <p:nvCxnSpPr>
          <p:cNvPr id="620" name="Google Shape;620;p38"/>
          <p:cNvCxnSpPr/>
          <p:nvPr/>
        </p:nvCxnSpPr>
        <p:spPr>
          <a:xfrm>
            <a:off x="6627277" y="4945660"/>
            <a:ext cx="2173837" cy="2173837"/>
          </a:xfrm>
          <a:prstGeom prst="straightConnector1">
            <a:avLst/>
          </a:prstGeom>
          <a:noFill/>
          <a:ln cap="flat" cmpd="sng" w="28575">
            <a:solidFill>
              <a:srgbClr val="8CA9AD"/>
            </a:solidFill>
            <a:prstDash val="solid"/>
            <a:round/>
            <a:headEnd len="sm" w="sm" type="none"/>
            <a:tailEnd len="sm" w="sm" type="none"/>
          </a:ln>
        </p:spPr>
      </p:cxnSp>
      <p:grpSp>
        <p:nvGrpSpPr>
          <p:cNvPr id="621" name="Google Shape;621;p38"/>
          <p:cNvGrpSpPr/>
          <p:nvPr/>
        </p:nvGrpSpPr>
        <p:grpSpPr>
          <a:xfrm rot="2700000">
            <a:off x="-688195" y="-1546660"/>
            <a:ext cx="3707699" cy="1782547"/>
            <a:chOff x="0" y="0"/>
            <a:chExt cx="660400" cy="317500"/>
          </a:xfrm>
        </p:grpSpPr>
        <p:sp>
          <p:nvSpPr>
            <p:cNvPr id="622" name="Google Shape;622;p38"/>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3" name="Google Shape;623;p38"/>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24" name="Google Shape;624;p38"/>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625" name="Google Shape;625;p38"/>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626" name="Google Shape;626;p38"/>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627" name="Google Shape;627;p38"/>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628" name="Google Shape;628;p38"/>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629" name="Google Shape;629;p38"/>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630" name="Google Shape;630;p38"/>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631" name="Google Shape;631;p38"/>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sp>
        <p:nvSpPr>
          <p:cNvPr id="632" name="Google Shape;632;p38"/>
          <p:cNvSpPr txBox="1"/>
          <p:nvPr/>
        </p:nvSpPr>
        <p:spPr>
          <a:xfrm>
            <a:off x="1083800" y="1809000"/>
            <a:ext cx="6035400" cy="1249800"/>
          </a:xfrm>
          <a:prstGeom prst="rect">
            <a:avLst/>
          </a:prstGeom>
          <a:noFill/>
          <a:ln>
            <a:noFill/>
          </a:ln>
        </p:spPr>
        <p:txBody>
          <a:bodyPr anchorCtr="0" anchor="t" bIns="0" lIns="0" spcFirstLastPara="1" rIns="0" wrap="square" tIns="0">
            <a:spAutoFit/>
          </a:bodyPr>
          <a:lstStyle/>
          <a:p>
            <a:pPr indent="-317500" lvl="0" marL="457200" marR="0" rtl="0" algn="l">
              <a:lnSpc>
                <a:spcPct val="120000"/>
              </a:lnSpc>
              <a:spcBef>
                <a:spcPts val="0"/>
              </a:spcBef>
              <a:spcAft>
                <a:spcPts val="0"/>
              </a:spcAft>
              <a:buClr>
                <a:srgbClr val="545454"/>
              </a:buClr>
              <a:buSzPts val="1400"/>
              <a:buFont typeface="DM Sans"/>
              <a:buChar char="●"/>
            </a:pPr>
            <a:r>
              <a:rPr lang="en-GB">
                <a:solidFill>
                  <a:srgbClr val="545454"/>
                </a:solidFill>
                <a:latin typeface="DM Sans"/>
                <a:ea typeface="DM Sans"/>
                <a:cs typeface="DM Sans"/>
                <a:sym typeface="DM Sans"/>
              </a:rPr>
              <a:t>Through this project ,I was able to understand the importance of </a:t>
            </a:r>
            <a:endParaRPr>
              <a:solidFill>
                <a:srgbClr val="545454"/>
              </a:solidFill>
              <a:latin typeface="DM Sans"/>
              <a:ea typeface="DM Sans"/>
              <a:cs typeface="DM Sans"/>
              <a:sym typeface="DM Sans"/>
            </a:endParaRPr>
          </a:p>
          <a:p>
            <a:pPr indent="0" lvl="0" marL="457200" marR="0" rtl="0" algn="l">
              <a:lnSpc>
                <a:spcPct val="120000"/>
              </a:lnSpc>
              <a:spcBef>
                <a:spcPts val="0"/>
              </a:spcBef>
              <a:spcAft>
                <a:spcPts val="0"/>
              </a:spcAft>
              <a:buNone/>
            </a:pPr>
            <a:r>
              <a:rPr lang="en-GB">
                <a:solidFill>
                  <a:srgbClr val="545454"/>
                </a:solidFill>
                <a:latin typeface="DM Sans"/>
                <a:ea typeface="DM Sans"/>
                <a:cs typeface="DM Sans"/>
                <a:sym typeface="DM Sans"/>
              </a:rPr>
              <a:t>Data analysis in the call trend analysis.</a:t>
            </a:r>
            <a:endParaRPr>
              <a:solidFill>
                <a:srgbClr val="545454"/>
              </a:solidFill>
              <a:latin typeface="DM Sans"/>
              <a:ea typeface="DM Sans"/>
              <a:cs typeface="DM Sans"/>
              <a:sym typeface="DM Sans"/>
            </a:endParaRPr>
          </a:p>
          <a:p>
            <a:pPr indent="-317500" lvl="0" marL="457200" marR="0" rtl="0" algn="l">
              <a:lnSpc>
                <a:spcPct val="120000"/>
              </a:lnSpc>
              <a:spcBef>
                <a:spcPts val="0"/>
              </a:spcBef>
              <a:spcAft>
                <a:spcPts val="0"/>
              </a:spcAft>
              <a:buClr>
                <a:srgbClr val="545454"/>
              </a:buClr>
              <a:buSzPts val="1400"/>
              <a:buFont typeface="DM Sans"/>
              <a:buChar char="●"/>
            </a:pPr>
            <a:r>
              <a:rPr lang="en-GB">
                <a:solidFill>
                  <a:srgbClr val="545454"/>
                </a:solidFill>
                <a:latin typeface="DM Sans"/>
                <a:ea typeface="DM Sans"/>
                <a:cs typeface="DM Sans"/>
                <a:sym typeface="DM Sans"/>
              </a:rPr>
              <a:t>Provided the insights regarding the dataset gives the solution to the project and help me to improve my knowledge regarding it.</a:t>
            </a:r>
            <a:endParaRPr>
              <a:solidFill>
                <a:srgbClr val="545454"/>
              </a:solidFill>
              <a:latin typeface="DM Sans"/>
              <a:ea typeface="DM Sans"/>
              <a:cs typeface="DM Sans"/>
              <a:sym typeface="DM Sans"/>
            </a:endParaRPr>
          </a:p>
          <a:p>
            <a:pPr indent="0" lvl="0" marL="457200" marR="0" rtl="0" algn="l">
              <a:lnSpc>
                <a:spcPct val="120000"/>
              </a:lnSpc>
              <a:spcBef>
                <a:spcPts val="0"/>
              </a:spcBef>
              <a:spcAft>
                <a:spcPts val="0"/>
              </a:spcAft>
              <a:buNone/>
            </a:pPr>
            <a:r>
              <a:t/>
            </a:r>
            <a:endParaRPr>
              <a:solidFill>
                <a:srgbClr val="545454"/>
              </a:solidFill>
              <a:latin typeface="DM Sans"/>
              <a:ea typeface="DM Sans"/>
              <a:cs typeface="DM Sans"/>
              <a:sym typeface="DM Sans"/>
            </a:endParaRPr>
          </a:p>
        </p:txBody>
      </p:sp>
      <p:sp>
        <p:nvSpPr>
          <p:cNvPr id="633" name="Google Shape;633;p38"/>
          <p:cNvSpPr txBox="1"/>
          <p:nvPr/>
        </p:nvSpPr>
        <p:spPr>
          <a:xfrm>
            <a:off x="1569025" y="2972850"/>
            <a:ext cx="26778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1C4587"/>
                </a:solidFill>
                <a:latin typeface="Calibri"/>
                <a:ea typeface="Calibri"/>
                <a:cs typeface="Calibri"/>
                <a:sym typeface="Calibri"/>
              </a:rPr>
              <a:t>Links:</a:t>
            </a:r>
            <a:endParaRPr b="1" sz="2400">
              <a:solidFill>
                <a:srgbClr val="1C4587"/>
              </a:solidFill>
              <a:latin typeface="Calibri"/>
              <a:ea typeface="Calibri"/>
              <a:cs typeface="Calibri"/>
              <a:sym typeface="Calibri"/>
            </a:endParaRPr>
          </a:p>
        </p:txBody>
      </p:sp>
      <p:sp>
        <p:nvSpPr>
          <p:cNvPr id="634" name="Google Shape;634;p38"/>
          <p:cNvSpPr txBox="1"/>
          <p:nvPr/>
        </p:nvSpPr>
        <p:spPr>
          <a:xfrm>
            <a:off x="2158850" y="3562700"/>
            <a:ext cx="43296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u="sng">
                <a:solidFill>
                  <a:schemeClr val="hlink"/>
                </a:solidFill>
                <a:latin typeface="Calibri"/>
                <a:ea typeface="Calibri"/>
                <a:cs typeface="Calibri"/>
                <a:sym typeface="Calibri"/>
                <a:hlinkClick r:id="rId7"/>
              </a:rPr>
              <a:t>spreadsheet</a:t>
            </a:r>
            <a:endParaRPr sz="1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38" name="Shape 638"/>
        <p:cNvGrpSpPr/>
        <p:nvPr/>
      </p:nvGrpSpPr>
      <p:grpSpPr>
        <a:xfrm>
          <a:off x="0" y="0"/>
          <a:ext cx="0" cy="0"/>
          <a:chOff x="0" y="0"/>
          <a:chExt cx="0" cy="0"/>
        </a:xfrm>
      </p:grpSpPr>
      <p:sp>
        <p:nvSpPr>
          <p:cNvPr id="639" name="Google Shape;639;p39"/>
          <p:cNvSpPr txBox="1"/>
          <p:nvPr/>
        </p:nvSpPr>
        <p:spPr>
          <a:xfrm>
            <a:off x="1916957" y="2094705"/>
            <a:ext cx="5310085" cy="82899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GB" sz="6200" u="none" cap="none" strike="noStrike">
                <a:solidFill>
                  <a:srgbClr val="227C9D"/>
                </a:solidFill>
                <a:latin typeface="Arial"/>
                <a:ea typeface="Arial"/>
                <a:cs typeface="Arial"/>
                <a:sym typeface="Arial"/>
              </a:rPr>
              <a:t>THANK YOU</a:t>
            </a:r>
            <a:endParaRPr sz="700"/>
          </a:p>
        </p:txBody>
      </p:sp>
      <p:sp>
        <p:nvSpPr>
          <p:cNvPr id="640" name="Google Shape;640;p39"/>
          <p:cNvSpPr/>
          <p:nvPr/>
        </p:nvSpPr>
        <p:spPr>
          <a:xfrm>
            <a:off x="8602096"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41" name="Google Shape;641;p39"/>
          <p:cNvSpPr/>
          <p:nvPr/>
        </p:nvSpPr>
        <p:spPr>
          <a:xfrm>
            <a:off x="8602096" y="51435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42" name="Google Shape;642;p39"/>
          <p:cNvSpPr/>
          <p:nvPr/>
        </p:nvSpPr>
        <p:spPr>
          <a:xfrm rot="-5400000">
            <a:off x="8602096" y="1056255"/>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643" name="Google Shape;643;p39"/>
          <p:cNvSpPr/>
          <p:nvPr/>
        </p:nvSpPr>
        <p:spPr>
          <a:xfrm>
            <a:off x="8060191"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44" name="Google Shape;644;p39"/>
          <p:cNvSpPr/>
          <p:nvPr/>
        </p:nvSpPr>
        <p:spPr>
          <a:xfrm rot="5400000">
            <a:off x="7518286" y="51435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45" name="Google Shape;645;p39"/>
          <p:cNvSpPr/>
          <p:nvPr/>
        </p:nvSpPr>
        <p:spPr>
          <a:xfrm rot="10800000">
            <a:off x="8060191" y="10562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46" name="Google Shape;646;p39"/>
          <p:cNvSpPr/>
          <p:nvPr/>
        </p:nvSpPr>
        <p:spPr>
          <a:xfrm>
            <a:off x="7518287" y="1056255"/>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647" name="Google Shape;647;p39"/>
          <p:cNvSpPr/>
          <p:nvPr/>
        </p:nvSpPr>
        <p:spPr>
          <a:xfrm rot="-5400000">
            <a:off x="6385353" y="-27555"/>
            <a:ext cx="541905"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648" name="Google Shape;648;p39"/>
          <p:cNvSpPr/>
          <p:nvPr/>
        </p:nvSpPr>
        <p:spPr>
          <a:xfrm>
            <a:off x="6385352" y="514350"/>
            <a:ext cx="541905"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649" name="Google Shape;649;p39"/>
          <p:cNvSpPr/>
          <p:nvPr/>
        </p:nvSpPr>
        <p:spPr>
          <a:xfrm rot="10800000">
            <a:off x="4763" y="35220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50" name="Google Shape;650;p39"/>
          <p:cNvSpPr/>
          <p:nvPr/>
        </p:nvSpPr>
        <p:spPr>
          <a:xfrm>
            <a:off x="541905" y="35363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51" name="Google Shape;651;p39"/>
          <p:cNvSpPr/>
          <p:nvPr/>
        </p:nvSpPr>
        <p:spPr>
          <a:xfrm>
            <a:off x="0" y="40782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52" name="Google Shape;652;p39"/>
          <p:cNvSpPr/>
          <p:nvPr/>
        </p:nvSpPr>
        <p:spPr>
          <a:xfrm rot="10800000">
            <a:off x="0" y="46201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53" name="Google Shape;653;p39"/>
          <p:cNvSpPr/>
          <p:nvPr/>
        </p:nvSpPr>
        <p:spPr>
          <a:xfrm rot="-5400000">
            <a:off x="541905" y="46201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54" name="Google Shape;654;p39"/>
          <p:cNvSpPr/>
          <p:nvPr/>
        </p:nvSpPr>
        <p:spPr>
          <a:xfrm rot="10800000">
            <a:off x="1660875"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55" name="Google Shape;655;p39"/>
          <p:cNvSpPr/>
          <p:nvPr/>
        </p:nvSpPr>
        <p:spPr>
          <a:xfrm>
            <a:off x="1660875" y="40925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56" name="Google Shape;656;p39"/>
          <p:cNvSpPr/>
          <p:nvPr/>
        </p:nvSpPr>
        <p:spPr>
          <a:xfrm rot="5400000">
            <a:off x="2202780"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657" name="Google Shape;657;p39"/>
          <p:cNvGrpSpPr/>
          <p:nvPr/>
        </p:nvGrpSpPr>
        <p:grpSpPr>
          <a:xfrm>
            <a:off x="6566867" y="2737518"/>
            <a:ext cx="4418690" cy="4422801"/>
            <a:chOff x="13508" y="0"/>
            <a:chExt cx="11783172" cy="11794135"/>
          </a:xfrm>
        </p:grpSpPr>
        <p:grpSp>
          <p:nvGrpSpPr>
            <p:cNvPr id="658" name="Google Shape;658;p39"/>
            <p:cNvGrpSpPr/>
            <p:nvPr/>
          </p:nvGrpSpPr>
          <p:grpSpPr>
            <a:xfrm rot="2700000">
              <a:off x="1676828" y="2799524"/>
              <a:ext cx="9887197" cy="4753460"/>
              <a:chOff x="0" y="0"/>
              <a:chExt cx="660400" cy="317500"/>
            </a:xfrm>
          </p:grpSpPr>
          <p:sp>
            <p:nvSpPr>
              <p:cNvPr id="659" name="Google Shape;659;p39"/>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60" name="Google Shape;660;p39"/>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61" name="Google Shape;661;p39"/>
            <p:cNvCxnSpPr/>
            <p:nvPr/>
          </p:nvCxnSpPr>
          <p:spPr>
            <a:xfrm>
              <a:off x="1060010" y="3892256"/>
              <a:ext cx="6913622" cy="6843603"/>
            </a:xfrm>
            <a:prstGeom prst="straightConnector1">
              <a:avLst/>
            </a:prstGeom>
            <a:noFill/>
            <a:ln cap="flat" cmpd="sng" w="38100">
              <a:solidFill>
                <a:srgbClr val="8CA9AD"/>
              </a:solidFill>
              <a:prstDash val="solid"/>
              <a:round/>
              <a:headEnd len="sm" w="sm" type="none"/>
              <a:tailEnd len="sm" w="sm" type="none"/>
            </a:ln>
          </p:spPr>
        </p:cxnSp>
        <p:cxnSp>
          <p:nvCxnSpPr>
            <p:cNvPr id="662" name="Google Shape;662;p39"/>
            <p:cNvCxnSpPr/>
            <p:nvPr/>
          </p:nvCxnSpPr>
          <p:spPr>
            <a:xfrm>
              <a:off x="774748" y="4309159"/>
              <a:ext cx="6718471" cy="6718471"/>
            </a:xfrm>
            <a:prstGeom prst="straightConnector1">
              <a:avLst/>
            </a:prstGeom>
            <a:noFill/>
            <a:ln cap="flat" cmpd="sng" w="38100">
              <a:solidFill>
                <a:srgbClr val="8CA9AD"/>
              </a:solidFill>
              <a:prstDash val="solid"/>
              <a:round/>
              <a:headEnd len="sm" w="sm" type="none"/>
              <a:tailEnd len="sm" w="sm" type="none"/>
            </a:ln>
          </p:spPr>
        </p:cxnSp>
        <p:cxnSp>
          <p:nvCxnSpPr>
            <p:cNvPr id="663" name="Google Shape;663;p39"/>
            <p:cNvCxnSpPr/>
            <p:nvPr/>
          </p:nvCxnSpPr>
          <p:spPr>
            <a:xfrm>
              <a:off x="535279" y="4787119"/>
              <a:ext cx="6489522" cy="6489522"/>
            </a:xfrm>
            <a:prstGeom prst="straightConnector1">
              <a:avLst/>
            </a:prstGeom>
            <a:noFill/>
            <a:ln cap="flat" cmpd="sng" w="38100">
              <a:solidFill>
                <a:srgbClr val="8CA9AD"/>
              </a:solidFill>
              <a:prstDash val="solid"/>
              <a:round/>
              <a:headEnd len="sm" w="sm" type="none"/>
              <a:tailEnd len="sm" w="sm" type="none"/>
            </a:ln>
          </p:spPr>
        </p:cxnSp>
        <p:cxnSp>
          <p:nvCxnSpPr>
            <p:cNvPr id="664" name="Google Shape;664;p39"/>
            <p:cNvCxnSpPr/>
            <p:nvPr/>
          </p:nvCxnSpPr>
          <p:spPr>
            <a:xfrm>
              <a:off x="366406" y="5302142"/>
              <a:ext cx="6254021" cy="6254021"/>
            </a:xfrm>
            <a:prstGeom prst="straightConnector1">
              <a:avLst/>
            </a:prstGeom>
            <a:noFill/>
            <a:ln cap="flat" cmpd="sng" w="38100">
              <a:solidFill>
                <a:srgbClr val="8CA9AD"/>
              </a:solidFill>
              <a:prstDash val="solid"/>
              <a:round/>
              <a:headEnd len="sm" w="sm" type="none"/>
              <a:tailEnd len="sm" w="sm" type="none"/>
            </a:ln>
          </p:spPr>
        </p:cxnSp>
        <p:cxnSp>
          <p:nvCxnSpPr>
            <p:cNvPr id="665" name="Google Shape;665;p39"/>
            <p:cNvCxnSpPr/>
            <p:nvPr/>
          </p:nvCxnSpPr>
          <p:spPr>
            <a:xfrm>
              <a:off x="174601" y="5888378"/>
              <a:ext cx="5796899" cy="5796899"/>
            </a:xfrm>
            <a:prstGeom prst="straightConnector1">
              <a:avLst/>
            </a:prstGeom>
            <a:noFill/>
            <a:ln cap="flat" cmpd="sng" w="38100">
              <a:solidFill>
                <a:srgbClr val="8CA9AD"/>
              </a:solidFill>
              <a:prstDash val="solid"/>
              <a:round/>
              <a:headEnd len="sm" w="sm" type="none"/>
              <a:tailEnd len="sm" w="sm" type="none"/>
            </a:ln>
          </p:spPr>
        </p:cxnSp>
        <p:cxnSp>
          <p:nvCxnSpPr>
            <p:cNvPr id="666" name="Google Shape;666;p39"/>
            <p:cNvCxnSpPr/>
            <p:nvPr/>
          </p:nvCxnSpPr>
          <p:spPr>
            <a:xfrm>
              <a:off x="13508" y="6480010"/>
              <a:ext cx="5284799" cy="5314125"/>
            </a:xfrm>
            <a:prstGeom prst="straightConnector1">
              <a:avLst/>
            </a:prstGeom>
            <a:noFill/>
            <a:ln cap="flat" cmpd="sng" w="38100">
              <a:solidFill>
                <a:srgbClr val="8CA9AD"/>
              </a:solidFill>
              <a:prstDash val="solid"/>
              <a:round/>
              <a:headEnd len="sm" w="sm" type="none"/>
              <a:tailEnd len="sm" w="sm" type="none"/>
            </a:ln>
          </p:spPr>
        </p:cxnSp>
        <p:cxnSp>
          <p:nvCxnSpPr>
            <p:cNvPr id="667" name="Google Shape;667;p39"/>
            <p:cNvCxnSpPr/>
            <p:nvPr/>
          </p:nvCxnSpPr>
          <p:spPr>
            <a:xfrm>
              <a:off x="47865" y="7228854"/>
              <a:ext cx="4503313" cy="4480077"/>
            </a:xfrm>
            <a:prstGeom prst="straightConnector1">
              <a:avLst/>
            </a:prstGeom>
            <a:noFill/>
            <a:ln cap="flat" cmpd="sng" w="38100">
              <a:solidFill>
                <a:srgbClr val="8CA9AD"/>
              </a:solidFill>
              <a:prstDash val="solid"/>
              <a:round/>
              <a:headEnd len="sm" w="sm" type="none"/>
              <a:tailEnd len="sm" w="sm" type="none"/>
            </a:ln>
          </p:spPr>
        </p:cxnSp>
        <p:cxnSp>
          <p:nvCxnSpPr>
            <p:cNvPr id="668" name="Google Shape;668;p39"/>
            <p:cNvCxnSpPr/>
            <p:nvPr/>
          </p:nvCxnSpPr>
          <p:spPr>
            <a:xfrm>
              <a:off x="165620" y="8131631"/>
              <a:ext cx="3504797" cy="3562626"/>
            </a:xfrm>
            <a:prstGeom prst="straightConnector1">
              <a:avLst/>
            </a:prstGeom>
            <a:noFill/>
            <a:ln cap="flat" cmpd="sng" w="38100">
              <a:solidFill>
                <a:srgbClr val="8CA9AD"/>
              </a:solidFill>
              <a:prstDash val="solid"/>
              <a:round/>
              <a:headEnd len="sm" w="sm" type="none"/>
              <a:tailEnd len="sm" w="sm" type="none"/>
            </a:ln>
          </p:spPr>
        </p:cxnSp>
        <p:cxnSp>
          <p:nvCxnSpPr>
            <p:cNvPr id="669" name="Google Shape;669;p39"/>
            <p:cNvCxnSpPr/>
            <p:nvPr/>
          </p:nvCxnSpPr>
          <p:spPr>
            <a:xfrm>
              <a:off x="676661" y="9346264"/>
              <a:ext cx="1790115" cy="1790115"/>
            </a:xfrm>
            <a:prstGeom prst="straightConnector1">
              <a:avLst/>
            </a:prstGeom>
            <a:noFill/>
            <a:ln cap="flat" cmpd="sng" w="38100">
              <a:solidFill>
                <a:srgbClr val="8CA9AD"/>
              </a:solidFill>
              <a:prstDash val="solid"/>
              <a:round/>
              <a:headEnd len="sm" w="sm" type="none"/>
              <a:tailEnd len="sm" w="sm" type="none"/>
            </a:ln>
          </p:spPr>
        </p:cxnSp>
      </p:grpSp>
      <p:grpSp>
        <p:nvGrpSpPr>
          <p:cNvPr id="670" name="Google Shape;670;p39"/>
          <p:cNvGrpSpPr/>
          <p:nvPr/>
        </p:nvGrpSpPr>
        <p:grpSpPr>
          <a:xfrm>
            <a:off x="-1311940" y="-2596482"/>
            <a:ext cx="4418690" cy="4422801"/>
            <a:chOff x="13508" y="0"/>
            <a:chExt cx="11783172" cy="11794135"/>
          </a:xfrm>
        </p:grpSpPr>
        <p:grpSp>
          <p:nvGrpSpPr>
            <p:cNvPr id="671" name="Google Shape;671;p39"/>
            <p:cNvGrpSpPr/>
            <p:nvPr/>
          </p:nvGrpSpPr>
          <p:grpSpPr>
            <a:xfrm rot="2700000">
              <a:off x="1676828" y="2799524"/>
              <a:ext cx="9887197" cy="4753460"/>
              <a:chOff x="0" y="0"/>
              <a:chExt cx="660400" cy="317500"/>
            </a:xfrm>
          </p:grpSpPr>
          <p:sp>
            <p:nvSpPr>
              <p:cNvPr id="672" name="Google Shape;672;p39"/>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73" name="Google Shape;673;p39"/>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74" name="Google Shape;674;p39"/>
            <p:cNvCxnSpPr/>
            <p:nvPr/>
          </p:nvCxnSpPr>
          <p:spPr>
            <a:xfrm>
              <a:off x="1060010" y="3892256"/>
              <a:ext cx="6913622" cy="6843603"/>
            </a:xfrm>
            <a:prstGeom prst="straightConnector1">
              <a:avLst/>
            </a:prstGeom>
            <a:noFill/>
            <a:ln cap="flat" cmpd="sng" w="38100">
              <a:solidFill>
                <a:srgbClr val="8CA9AD"/>
              </a:solidFill>
              <a:prstDash val="solid"/>
              <a:round/>
              <a:headEnd len="sm" w="sm" type="none"/>
              <a:tailEnd len="sm" w="sm" type="none"/>
            </a:ln>
          </p:spPr>
        </p:cxnSp>
        <p:cxnSp>
          <p:nvCxnSpPr>
            <p:cNvPr id="675" name="Google Shape;675;p39"/>
            <p:cNvCxnSpPr/>
            <p:nvPr/>
          </p:nvCxnSpPr>
          <p:spPr>
            <a:xfrm>
              <a:off x="774748" y="4309159"/>
              <a:ext cx="6718471" cy="6718471"/>
            </a:xfrm>
            <a:prstGeom prst="straightConnector1">
              <a:avLst/>
            </a:prstGeom>
            <a:noFill/>
            <a:ln cap="flat" cmpd="sng" w="38100">
              <a:solidFill>
                <a:srgbClr val="8CA9AD"/>
              </a:solidFill>
              <a:prstDash val="solid"/>
              <a:round/>
              <a:headEnd len="sm" w="sm" type="none"/>
              <a:tailEnd len="sm" w="sm" type="none"/>
            </a:ln>
          </p:spPr>
        </p:cxnSp>
        <p:cxnSp>
          <p:nvCxnSpPr>
            <p:cNvPr id="676" name="Google Shape;676;p39"/>
            <p:cNvCxnSpPr/>
            <p:nvPr/>
          </p:nvCxnSpPr>
          <p:spPr>
            <a:xfrm>
              <a:off x="535279" y="4787119"/>
              <a:ext cx="6489522" cy="6489522"/>
            </a:xfrm>
            <a:prstGeom prst="straightConnector1">
              <a:avLst/>
            </a:prstGeom>
            <a:noFill/>
            <a:ln cap="flat" cmpd="sng" w="38100">
              <a:solidFill>
                <a:srgbClr val="8CA9AD"/>
              </a:solidFill>
              <a:prstDash val="solid"/>
              <a:round/>
              <a:headEnd len="sm" w="sm" type="none"/>
              <a:tailEnd len="sm" w="sm" type="none"/>
            </a:ln>
          </p:spPr>
        </p:cxnSp>
        <p:cxnSp>
          <p:nvCxnSpPr>
            <p:cNvPr id="677" name="Google Shape;677;p39"/>
            <p:cNvCxnSpPr/>
            <p:nvPr/>
          </p:nvCxnSpPr>
          <p:spPr>
            <a:xfrm>
              <a:off x="366406" y="5302142"/>
              <a:ext cx="6254021" cy="6254021"/>
            </a:xfrm>
            <a:prstGeom prst="straightConnector1">
              <a:avLst/>
            </a:prstGeom>
            <a:noFill/>
            <a:ln cap="flat" cmpd="sng" w="38100">
              <a:solidFill>
                <a:srgbClr val="8CA9AD"/>
              </a:solidFill>
              <a:prstDash val="solid"/>
              <a:round/>
              <a:headEnd len="sm" w="sm" type="none"/>
              <a:tailEnd len="sm" w="sm" type="none"/>
            </a:ln>
          </p:spPr>
        </p:cxnSp>
        <p:cxnSp>
          <p:nvCxnSpPr>
            <p:cNvPr id="678" name="Google Shape;678;p39"/>
            <p:cNvCxnSpPr/>
            <p:nvPr/>
          </p:nvCxnSpPr>
          <p:spPr>
            <a:xfrm>
              <a:off x="174601" y="5888378"/>
              <a:ext cx="5796899" cy="5796899"/>
            </a:xfrm>
            <a:prstGeom prst="straightConnector1">
              <a:avLst/>
            </a:prstGeom>
            <a:noFill/>
            <a:ln cap="flat" cmpd="sng" w="38100">
              <a:solidFill>
                <a:srgbClr val="8CA9AD"/>
              </a:solidFill>
              <a:prstDash val="solid"/>
              <a:round/>
              <a:headEnd len="sm" w="sm" type="none"/>
              <a:tailEnd len="sm" w="sm" type="none"/>
            </a:ln>
          </p:spPr>
        </p:cxnSp>
        <p:cxnSp>
          <p:nvCxnSpPr>
            <p:cNvPr id="679" name="Google Shape;679;p39"/>
            <p:cNvCxnSpPr/>
            <p:nvPr/>
          </p:nvCxnSpPr>
          <p:spPr>
            <a:xfrm>
              <a:off x="13508" y="6480010"/>
              <a:ext cx="5284799" cy="5314125"/>
            </a:xfrm>
            <a:prstGeom prst="straightConnector1">
              <a:avLst/>
            </a:prstGeom>
            <a:noFill/>
            <a:ln cap="flat" cmpd="sng" w="38100">
              <a:solidFill>
                <a:srgbClr val="8CA9AD"/>
              </a:solidFill>
              <a:prstDash val="solid"/>
              <a:round/>
              <a:headEnd len="sm" w="sm" type="none"/>
              <a:tailEnd len="sm" w="sm" type="none"/>
            </a:ln>
          </p:spPr>
        </p:cxnSp>
        <p:cxnSp>
          <p:nvCxnSpPr>
            <p:cNvPr id="680" name="Google Shape;680;p39"/>
            <p:cNvCxnSpPr/>
            <p:nvPr/>
          </p:nvCxnSpPr>
          <p:spPr>
            <a:xfrm>
              <a:off x="47865" y="7228854"/>
              <a:ext cx="4503313" cy="4480077"/>
            </a:xfrm>
            <a:prstGeom prst="straightConnector1">
              <a:avLst/>
            </a:prstGeom>
            <a:noFill/>
            <a:ln cap="flat" cmpd="sng" w="38100">
              <a:solidFill>
                <a:srgbClr val="8CA9AD"/>
              </a:solidFill>
              <a:prstDash val="solid"/>
              <a:round/>
              <a:headEnd len="sm" w="sm" type="none"/>
              <a:tailEnd len="sm" w="sm" type="none"/>
            </a:ln>
          </p:spPr>
        </p:cxnSp>
        <p:cxnSp>
          <p:nvCxnSpPr>
            <p:cNvPr id="681" name="Google Shape;681;p39"/>
            <p:cNvCxnSpPr/>
            <p:nvPr/>
          </p:nvCxnSpPr>
          <p:spPr>
            <a:xfrm>
              <a:off x="165620" y="8131631"/>
              <a:ext cx="3504797" cy="3562626"/>
            </a:xfrm>
            <a:prstGeom prst="straightConnector1">
              <a:avLst/>
            </a:prstGeom>
            <a:noFill/>
            <a:ln cap="flat" cmpd="sng" w="38100">
              <a:solidFill>
                <a:srgbClr val="8CA9AD"/>
              </a:solidFill>
              <a:prstDash val="solid"/>
              <a:round/>
              <a:headEnd len="sm" w="sm" type="none"/>
              <a:tailEnd len="sm" w="sm" type="none"/>
            </a:ln>
          </p:spPr>
        </p:cxnSp>
        <p:cxnSp>
          <p:nvCxnSpPr>
            <p:cNvPr id="682" name="Google Shape;682;p39"/>
            <p:cNvCxnSpPr/>
            <p:nvPr/>
          </p:nvCxnSpPr>
          <p:spPr>
            <a:xfrm>
              <a:off x="676661" y="9346264"/>
              <a:ext cx="1790115" cy="1790115"/>
            </a:xfrm>
            <a:prstGeom prst="straightConnector1">
              <a:avLst/>
            </a:prstGeom>
            <a:noFill/>
            <a:ln cap="flat" cmpd="sng" w="38100">
              <a:solidFill>
                <a:srgbClr val="8CA9AD"/>
              </a:solidFill>
              <a:prstDash val="solid"/>
              <a:round/>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26"/>
          <p:cNvGrpSpPr/>
          <p:nvPr/>
        </p:nvGrpSpPr>
        <p:grpSpPr>
          <a:xfrm rot="2700000">
            <a:off x="-688195" y="-1546660"/>
            <a:ext cx="3707699" cy="1782547"/>
            <a:chOff x="0" y="0"/>
            <a:chExt cx="660400" cy="317500"/>
          </a:xfrm>
        </p:grpSpPr>
        <p:sp>
          <p:nvSpPr>
            <p:cNvPr id="175" name="Google Shape;175;p26"/>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6" name="Google Shape;176;p26"/>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77" name="Google Shape;177;p26"/>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178" name="Google Shape;178;p26"/>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79" name="Google Shape;179;p26"/>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180" name="Google Shape;180;p26"/>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181" name="Google Shape;181;p26"/>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182" name="Google Shape;182;p26"/>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183" name="Google Shape;183;p26"/>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184" name="Google Shape;184;p26"/>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sp>
        <p:nvSpPr>
          <p:cNvPr id="185" name="Google Shape;185;p26"/>
          <p:cNvSpPr txBox="1"/>
          <p:nvPr/>
        </p:nvSpPr>
        <p:spPr>
          <a:xfrm>
            <a:off x="922300" y="637047"/>
            <a:ext cx="6021900" cy="147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GB" sz="4800" u="none" cap="none" strike="noStrike">
                <a:solidFill>
                  <a:srgbClr val="FE6D73"/>
                </a:solidFill>
                <a:latin typeface="Arial"/>
                <a:ea typeface="Arial"/>
                <a:cs typeface="Arial"/>
                <a:sym typeface="Arial"/>
              </a:rPr>
              <a:t>”</a:t>
            </a:r>
            <a:r>
              <a:rPr lang="en-GB" sz="4800">
                <a:solidFill>
                  <a:srgbClr val="FE6D73"/>
                </a:solidFill>
              </a:rPr>
              <a:t>Call trend analysis of ABC Company</a:t>
            </a:r>
            <a:endParaRPr sz="4800">
              <a:solidFill>
                <a:srgbClr val="FE6D73"/>
              </a:solidFill>
            </a:endParaRPr>
          </a:p>
        </p:txBody>
      </p:sp>
      <p:grpSp>
        <p:nvGrpSpPr>
          <p:cNvPr id="186" name="Google Shape;186;p26"/>
          <p:cNvGrpSpPr/>
          <p:nvPr/>
        </p:nvGrpSpPr>
        <p:grpSpPr>
          <a:xfrm rot="-2700000">
            <a:off x="5693422" y="3600923"/>
            <a:ext cx="3707699" cy="1782547"/>
            <a:chOff x="0" y="0"/>
            <a:chExt cx="660400" cy="317500"/>
          </a:xfrm>
        </p:grpSpPr>
        <p:sp>
          <p:nvSpPr>
            <p:cNvPr id="187" name="Google Shape;187;p26"/>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8" name="Google Shape;188;p26"/>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89" name="Google Shape;189;p26"/>
          <p:cNvCxnSpPr/>
          <p:nvPr/>
        </p:nvCxnSpPr>
        <p:spPr>
          <a:xfrm flipH="1" rot="10800000">
            <a:off x="7065772" y="3984744"/>
            <a:ext cx="2566351" cy="2592608"/>
          </a:xfrm>
          <a:prstGeom prst="straightConnector1">
            <a:avLst/>
          </a:prstGeom>
          <a:noFill/>
          <a:ln cap="flat" cmpd="sng" w="28575">
            <a:solidFill>
              <a:srgbClr val="8CA9AD"/>
            </a:solidFill>
            <a:prstDash val="solid"/>
            <a:round/>
            <a:headEnd len="sm" w="sm" type="none"/>
            <a:tailEnd len="sm" w="sm" type="none"/>
          </a:ln>
        </p:spPr>
      </p:cxnSp>
      <p:cxnSp>
        <p:nvCxnSpPr>
          <p:cNvPr id="190" name="Google Shape;190;p26"/>
          <p:cNvCxnSpPr/>
          <p:nvPr/>
        </p:nvCxnSpPr>
        <p:spPr>
          <a:xfrm flipH="1" rot="10800000">
            <a:off x="7222110" y="4164899"/>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191" name="Google Shape;191;p26"/>
          <p:cNvCxnSpPr/>
          <p:nvPr/>
        </p:nvCxnSpPr>
        <p:spPr>
          <a:xfrm flipH="1" rot="10800000">
            <a:off x="7401345" y="4340556"/>
            <a:ext cx="2433571" cy="2433571"/>
          </a:xfrm>
          <a:prstGeom prst="straightConnector1">
            <a:avLst/>
          </a:prstGeom>
          <a:noFill/>
          <a:ln cap="flat" cmpd="sng" w="28575">
            <a:solidFill>
              <a:srgbClr val="8CA9AD"/>
            </a:solidFill>
            <a:prstDash val="solid"/>
            <a:round/>
            <a:headEnd len="sm" w="sm" type="none"/>
            <a:tailEnd len="sm" w="sm" type="none"/>
          </a:ln>
        </p:spPr>
      </p:cxnSp>
      <p:pic>
        <p:nvPicPr>
          <p:cNvPr id="192" name="Google Shape;192;p26"/>
          <p:cNvPicPr preferRelativeResize="0"/>
          <p:nvPr/>
        </p:nvPicPr>
        <p:blipFill rotWithShape="1">
          <a:blip r:embed="rId3">
            <a:alphaModFix/>
          </a:blip>
          <a:srcRect b="25031" l="21135" r="20593" t="4615"/>
          <a:stretch/>
        </p:blipFill>
        <p:spPr>
          <a:xfrm>
            <a:off x="4270525" y="2279200"/>
            <a:ext cx="3041275" cy="2519426"/>
          </a:xfrm>
          <a:prstGeom prst="rect">
            <a:avLst/>
          </a:prstGeom>
          <a:noFill/>
          <a:ln>
            <a:noFill/>
          </a:ln>
        </p:spPr>
      </p:pic>
      <p:sp>
        <p:nvSpPr>
          <p:cNvPr id="193" name="Google Shape;193;p26"/>
          <p:cNvSpPr txBox="1"/>
          <p:nvPr/>
        </p:nvSpPr>
        <p:spPr>
          <a:xfrm>
            <a:off x="1226900" y="2607150"/>
            <a:ext cx="2713200" cy="20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Calibri"/>
                <a:ea typeface="Calibri"/>
                <a:cs typeface="Calibri"/>
                <a:sym typeface="Calibri"/>
              </a:rPr>
              <a:t>Analysis is based on the dataset provided and strategies to solve the given task and make a valuable insights from it..</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7" name="Shape 197"/>
        <p:cNvGrpSpPr/>
        <p:nvPr/>
      </p:nvGrpSpPr>
      <p:grpSpPr>
        <a:xfrm>
          <a:off x="0" y="0"/>
          <a:ext cx="0" cy="0"/>
          <a:chOff x="0" y="0"/>
          <a:chExt cx="0" cy="0"/>
        </a:xfrm>
      </p:grpSpPr>
      <p:grpSp>
        <p:nvGrpSpPr>
          <p:cNvPr id="198" name="Google Shape;198;p27"/>
          <p:cNvGrpSpPr/>
          <p:nvPr/>
        </p:nvGrpSpPr>
        <p:grpSpPr>
          <a:xfrm rot="2700000">
            <a:off x="7190612" y="3787339"/>
            <a:ext cx="3707699" cy="1782547"/>
            <a:chOff x="0" y="0"/>
            <a:chExt cx="660400" cy="317500"/>
          </a:xfrm>
        </p:grpSpPr>
        <p:sp>
          <p:nvSpPr>
            <p:cNvPr id="199" name="Google Shape;199;p27"/>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0" name="Google Shape;200;p27"/>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01" name="Google Shape;201;p27"/>
          <p:cNvCxnSpPr/>
          <p:nvPr/>
        </p:nvCxnSpPr>
        <p:spPr>
          <a:xfrm>
            <a:off x="6959305" y="4197114"/>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202" name="Google Shape;202;p27"/>
          <p:cNvCxnSpPr/>
          <p:nvPr/>
        </p:nvCxnSpPr>
        <p:spPr>
          <a:xfrm>
            <a:off x="6852332" y="4353452"/>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203" name="Google Shape;203;p27"/>
          <p:cNvCxnSpPr/>
          <p:nvPr/>
        </p:nvCxnSpPr>
        <p:spPr>
          <a:xfrm>
            <a:off x="6762531" y="4532688"/>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204" name="Google Shape;204;p27"/>
          <p:cNvCxnSpPr/>
          <p:nvPr/>
        </p:nvCxnSpPr>
        <p:spPr>
          <a:xfrm>
            <a:off x="6699204" y="4725822"/>
            <a:ext cx="2345257" cy="2345257"/>
          </a:xfrm>
          <a:prstGeom prst="straightConnector1">
            <a:avLst/>
          </a:prstGeom>
          <a:noFill/>
          <a:ln cap="flat" cmpd="sng" w="28575">
            <a:solidFill>
              <a:srgbClr val="8CA9AD"/>
            </a:solidFill>
            <a:prstDash val="solid"/>
            <a:round/>
            <a:headEnd len="sm" w="sm" type="none"/>
            <a:tailEnd len="sm" w="sm" type="none"/>
          </a:ln>
        </p:spPr>
      </p:cxnSp>
      <p:cxnSp>
        <p:nvCxnSpPr>
          <p:cNvPr id="205" name="Google Shape;205;p27"/>
          <p:cNvCxnSpPr/>
          <p:nvPr/>
        </p:nvCxnSpPr>
        <p:spPr>
          <a:xfrm>
            <a:off x="6627277" y="4945660"/>
            <a:ext cx="2173837" cy="2173837"/>
          </a:xfrm>
          <a:prstGeom prst="straightConnector1">
            <a:avLst/>
          </a:prstGeom>
          <a:noFill/>
          <a:ln cap="flat" cmpd="sng" w="28575">
            <a:solidFill>
              <a:srgbClr val="8CA9AD"/>
            </a:solidFill>
            <a:prstDash val="solid"/>
            <a:round/>
            <a:headEnd len="sm" w="sm" type="none"/>
            <a:tailEnd len="sm" w="sm" type="none"/>
          </a:ln>
        </p:spPr>
      </p:cxnSp>
      <p:sp>
        <p:nvSpPr>
          <p:cNvPr id="206" name="Google Shape;206;p27"/>
          <p:cNvSpPr txBox="1"/>
          <p:nvPr/>
        </p:nvSpPr>
        <p:spPr>
          <a:xfrm>
            <a:off x="983277" y="465625"/>
            <a:ext cx="6432900" cy="46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GB" sz="3000" u="none" cap="none" strike="noStrike">
                <a:solidFill>
                  <a:srgbClr val="227C9D"/>
                </a:solidFill>
              </a:rPr>
              <a:t>PROJECT </a:t>
            </a:r>
            <a:r>
              <a:rPr b="1" lang="en-GB" sz="3000">
                <a:solidFill>
                  <a:srgbClr val="227C9D"/>
                </a:solidFill>
              </a:rPr>
              <a:t>DESCRIPTION</a:t>
            </a:r>
            <a:endParaRPr b="1" sz="100"/>
          </a:p>
        </p:txBody>
      </p:sp>
      <p:grpSp>
        <p:nvGrpSpPr>
          <p:cNvPr id="207" name="Google Shape;207;p27"/>
          <p:cNvGrpSpPr/>
          <p:nvPr/>
        </p:nvGrpSpPr>
        <p:grpSpPr>
          <a:xfrm>
            <a:off x="-1938378" y="-2903207"/>
            <a:ext cx="4418673" cy="4399201"/>
            <a:chOff x="-1311940" y="-2572882"/>
            <a:chExt cx="4418673" cy="4399201"/>
          </a:xfrm>
        </p:grpSpPr>
        <p:grpSp>
          <p:nvGrpSpPr>
            <p:cNvPr id="208" name="Google Shape;208;p27"/>
            <p:cNvGrpSpPr/>
            <p:nvPr/>
          </p:nvGrpSpPr>
          <p:grpSpPr>
            <a:xfrm rot="2700000">
              <a:off x="-688188" y="-1523067"/>
              <a:ext cx="3707675" cy="1782536"/>
              <a:chOff x="0" y="0"/>
              <a:chExt cx="660400" cy="317500"/>
            </a:xfrm>
          </p:grpSpPr>
          <p:sp>
            <p:nvSpPr>
              <p:cNvPr id="209" name="Google Shape;209;p27"/>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0" name="Google Shape;210;p27"/>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11" name="Google Shape;211;p27"/>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212" name="Google Shape;212;p27"/>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213" name="Google Shape;213;p27"/>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214" name="Google Shape;214;p27"/>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215" name="Google Shape;215;p27"/>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216" name="Google Shape;216;p27"/>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217" name="Google Shape;217;p27"/>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218" name="Google Shape;218;p27"/>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grpSp>
      <p:sp>
        <p:nvSpPr>
          <p:cNvPr id="219" name="Google Shape;219;p27"/>
          <p:cNvSpPr/>
          <p:nvPr/>
        </p:nvSpPr>
        <p:spPr>
          <a:xfrm>
            <a:off x="8640221" y="242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20" name="Google Shape;220;p27"/>
          <p:cNvSpPr/>
          <p:nvPr/>
        </p:nvSpPr>
        <p:spPr>
          <a:xfrm>
            <a:off x="8602096" y="51435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21" name="Google Shape;221;p27"/>
          <p:cNvSpPr/>
          <p:nvPr/>
        </p:nvSpPr>
        <p:spPr>
          <a:xfrm rot="-5400000">
            <a:off x="8631096" y="1056255"/>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22" name="Google Shape;222;p27"/>
          <p:cNvSpPr/>
          <p:nvPr/>
        </p:nvSpPr>
        <p:spPr>
          <a:xfrm rot="5400000">
            <a:off x="8051686" y="51435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23" name="Google Shape;223;p27"/>
          <p:cNvSpPr/>
          <p:nvPr/>
        </p:nvSpPr>
        <p:spPr>
          <a:xfrm>
            <a:off x="8051687" y="1056255"/>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224" name="Google Shape;224;p27"/>
          <p:cNvSpPr/>
          <p:nvPr/>
        </p:nvSpPr>
        <p:spPr>
          <a:xfrm rot="-5400000">
            <a:off x="8061753" y="-27554"/>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25" name="Google Shape;225;p27"/>
          <p:cNvSpPr/>
          <p:nvPr/>
        </p:nvSpPr>
        <p:spPr>
          <a:xfrm>
            <a:off x="7528353" y="-19050"/>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226" name="Google Shape;226;p27"/>
          <p:cNvGrpSpPr/>
          <p:nvPr/>
        </p:nvGrpSpPr>
        <p:grpSpPr>
          <a:xfrm>
            <a:off x="-695075" y="3489203"/>
            <a:ext cx="2744684" cy="1654288"/>
            <a:chOff x="0" y="3522078"/>
            <a:chExt cx="2744684" cy="1654288"/>
          </a:xfrm>
        </p:grpSpPr>
        <p:sp>
          <p:nvSpPr>
            <p:cNvPr id="227" name="Google Shape;227;p27"/>
            <p:cNvSpPr/>
            <p:nvPr/>
          </p:nvSpPr>
          <p:spPr>
            <a:xfrm rot="10800000">
              <a:off x="4763" y="35220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28" name="Google Shape;228;p27"/>
            <p:cNvSpPr/>
            <p:nvPr/>
          </p:nvSpPr>
          <p:spPr>
            <a:xfrm>
              <a:off x="541905" y="35363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29" name="Google Shape;229;p27"/>
            <p:cNvSpPr/>
            <p:nvPr/>
          </p:nvSpPr>
          <p:spPr>
            <a:xfrm>
              <a:off x="0" y="40782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30" name="Google Shape;230;p27"/>
            <p:cNvSpPr/>
            <p:nvPr/>
          </p:nvSpPr>
          <p:spPr>
            <a:xfrm rot="10800000">
              <a:off x="0" y="46201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31" name="Google Shape;231;p27"/>
            <p:cNvSpPr/>
            <p:nvPr/>
          </p:nvSpPr>
          <p:spPr>
            <a:xfrm rot="-5400000">
              <a:off x="541905" y="46201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32" name="Google Shape;232;p27"/>
            <p:cNvSpPr/>
            <p:nvPr/>
          </p:nvSpPr>
          <p:spPr>
            <a:xfrm rot="10800000">
              <a:off x="1660875"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33" name="Google Shape;233;p27"/>
            <p:cNvSpPr/>
            <p:nvPr/>
          </p:nvSpPr>
          <p:spPr>
            <a:xfrm>
              <a:off x="1660875" y="40925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34" name="Google Shape;234;p27"/>
            <p:cNvSpPr/>
            <p:nvPr/>
          </p:nvSpPr>
          <p:spPr>
            <a:xfrm rot="5400000">
              <a:off x="2202780"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sp>
        <p:nvSpPr>
          <p:cNvPr id="235" name="Google Shape;235;p27"/>
          <p:cNvSpPr txBox="1"/>
          <p:nvPr/>
        </p:nvSpPr>
        <p:spPr>
          <a:xfrm>
            <a:off x="963700" y="1056250"/>
            <a:ext cx="6867900" cy="36996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chemeClr val="dk1"/>
              </a:buClr>
              <a:buSzPts val="1150"/>
              <a:buChar char="●"/>
            </a:pPr>
            <a:r>
              <a:rPr lang="en-GB" sz="1150">
                <a:solidFill>
                  <a:schemeClr val="dk1"/>
                </a:solidFill>
              </a:rPr>
              <a:t>A Customer Experience (CX) team plays a crucial role in a company. They analyze customer feedback and data, derive insights from it, and share these insights with the rest of the organization. This team is responsible for a wide range of tasks, including managing customer experience programs, handling internal communications, mapping customer journeys, and managing customer data, among others.</a:t>
            </a:r>
            <a:endParaRPr sz="1150">
              <a:solidFill>
                <a:schemeClr val="dk1"/>
              </a:solidFill>
            </a:endParaRPr>
          </a:p>
          <a:p>
            <a:pPr indent="0" lvl="0" marL="0" rtl="0" algn="l">
              <a:spcBef>
                <a:spcPts val="0"/>
              </a:spcBef>
              <a:spcAft>
                <a:spcPts val="0"/>
              </a:spcAft>
              <a:buNone/>
            </a:pPr>
            <a:r>
              <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GB" sz="1150">
                <a:solidFill>
                  <a:schemeClr val="dk1"/>
                </a:solidFill>
              </a:rPr>
              <a:t>In the current era, several AI-powered tools are being used to enhance customer experience. These include Interactive Voice Response (IVR), Robotic Process Automation (RPA), Predictive Analytics, and Intelligent Routing.</a:t>
            </a:r>
            <a:endParaRPr sz="1150">
              <a:solidFill>
                <a:schemeClr val="dk1"/>
              </a:solidFill>
            </a:endParaRPr>
          </a:p>
          <a:p>
            <a:pPr indent="0" lvl="0" marL="457200" rtl="0" algn="l">
              <a:lnSpc>
                <a:spcPct val="115000"/>
              </a:lnSpc>
              <a:spcBef>
                <a:spcPts val="0"/>
              </a:spcBef>
              <a:spcAft>
                <a:spcPts val="0"/>
              </a:spcAft>
              <a:buNone/>
            </a:pPr>
            <a:r>
              <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GB" sz="1150">
                <a:solidFill>
                  <a:schemeClr val="dk1"/>
                </a:solidFill>
              </a:rPr>
              <a:t>One of the key roles in a CX team is that of the customer service representative, also known as a call center agent. These agents handle various types of support, including email, inbound, outbound, and social media support.</a:t>
            </a:r>
            <a:endParaRPr sz="1150">
              <a:solidFill>
                <a:schemeClr val="dk1"/>
              </a:solidFill>
            </a:endParaRPr>
          </a:p>
          <a:p>
            <a:pPr indent="0" lvl="0" marL="457200" rtl="0" algn="l">
              <a:lnSpc>
                <a:spcPct val="115000"/>
              </a:lnSpc>
              <a:spcBef>
                <a:spcPts val="0"/>
              </a:spcBef>
              <a:spcAft>
                <a:spcPts val="0"/>
              </a:spcAft>
              <a:buNone/>
            </a:pPr>
            <a:r>
              <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GB" sz="1150">
                <a:solidFill>
                  <a:schemeClr val="dk1"/>
                </a:solidFill>
              </a:rPr>
              <a:t>Inbound customer support, which is the focus of this project, involves handling incoming calls from existing or prospective customers. The goal is to attract, engage, and delight customers, turning them into loyal advocates for the business.</a:t>
            </a:r>
            <a:endParaRPr sz="1150">
              <a:solidFill>
                <a:schemeClr val="dk1"/>
              </a:solidFill>
            </a:endParaRPr>
          </a:p>
          <a:p>
            <a:pPr indent="0" lvl="0" marL="457200" rtl="0" algn="l">
              <a:lnSpc>
                <a:spcPct val="115000"/>
              </a:lnSpc>
              <a:spcBef>
                <a:spcPts val="0"/>
              </a:spcBef>
              <a:spcAft>
                <a:spcPts val="0"/>
              </a:spcAft>
              <a:buNone/>
            </a:pPr>
            <a:r>
              <a:t/>
            </a:r>
            <a:endParaRPr sz="1150">
              <a:solidFill>
                <a:srgbClr val="8492A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9" name="Shape 239"/>
        <p:cNvGrpSpPr/>
        <p:nvPr/>
      </p:nvGrpSpPr>
      <p:grpSpPr>
        <a:xfrm>
          <a:off x="0" y="0"/>
          <a:ext cx="0" cy="0"/>
          <a:chOff x="0" y="0"/>
          <a:chExt cx="0" cy="0"/>
        </a:xfrm>
      </p:grpSpPr>
      <p:grpSp>
        <p:nvGrpSpPr>
          <p:cNvPr id="240" name="Google Shape;240;p28"/>
          <p:cNvGrpSpPr/>
          <p:nvPr/>
        </p:nvGrpSpPr>
        <p:grpSpPr>
          <a:xfrm rot="2700000">
            <a:off x="7190322" y="3787209"/>
            <a:ext cx="3707675" cy="1783378"/>
            <a:chOff x="0" y="0"/>
            <a:chExt cx="660400" cy="317650"/>
          </a:xfrm>
        </p:grpSpPr>
        <p:sp>
          <p:nvSpPr>
            <p:cNvPr id="241" name="Google Shape;241;p28"/>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2" name="Google Shape;242;p28"/>
            <p:cNvSpPr txBox="1"/>
            <p:nvPr/>
          </p:nvSpPr>
          <p:spPr>
            <a:xfrm>
              <a:off x="0" y="146050"/>
              <a:ext cx="660300" cy="1716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43" name="Google Shape;243;p28"/>
          <p:cNvCxnSpPr/>
          <p:nvPr/>
        </p:nvCxnSpPr>
        <p:spPr>
          <a:xfrm>
            <a:off x="6959305" y="4197115"/>
            <a:ext cx="2592600" cy="2566500"/>
          </a:xfrm>
          <a:prstGeom prst="straightConnector1">
            <a:avLst/>
          </a:prstGeom>
          <a:noFill/>
          <a:ln cap="flat" cmpd="sng" w="28575">
            <a:solidFill>
              <a:srgbClr val="8CA9AD"/>
            </a:solidFill>
            <a:prstDash val="solid"/>
            <a:round/>
            <a:headEnd len="sm" w="sm" type="none"/>
            <a:tailEnd len="sm" w="sm" type="none"/>
          </a:ln>
        </p:spPr>
      </p:cxnSp>
      <p:cxnSp>
        <p:nvCxnSpPr>
          <p:cNvPr id="244" name="Google Shape;244;p28"/>
          <p:cNvCxnSpPr/>
          <p:nvPr/>
        </p:nvCxnSpPr>
        <p:spPr>
          <a:xfrm>
            <a:off x="6852332" y="4353453"/>
            <a:ext cx="2519400" cy="2519400"/>
          </a:xfrm>
          <a:prstGeom prst="straightConnector1">
            <a:avLst/>
          </a:prstGeom>
          <a:noFill/>
          <a:ln cap="flat" cmpd="sng" w="28575">
            <a:solidFill>
              <a:srgbClr val="8CA9AD"/>
            </a:solidFill>
            <a:prstDash val="solid"/>
            <a:round/>
            <a:headEnd len="sm" w="sm" type="none"/>
            <a:tailEnd len="sm" w="sm" type="none"/>
          </a:ln>
        </p:spPr>
      </p:cxnSp>
      <p:cxnSp>
        <p:nvCxnSpPr>
          <p:cNvPr id="245" name="Google Shape;245;p28"/>
          <p:cNvCxnSpPr/>
          <p:nvPr/>
        </p:nvCxnSpPr>
        <p:spPr>
          <a:xfrm>
            <a:off x="6762531" y="4532688"/>
            <a:ext cx="2433600" cy="2433600"/>
          </a:xfrm>
          <a:prstGeom prst="straightConnector1">
            <a:avLst/>
          </a:prstGeom>
          <a:noFill/>
          <a:ln cap="flat" cmpd="sng" w="28575">
            <a:solidFill>
              <a:srgbClr val="8CA9AD"/>
            </a:solidFill>
            <a:prstDash val="solid"/>
            <a:round/>
            <a:headEnd len="sm" w="sm" type="none"/>
            <a:tailEnd len="sm" w="sm" type="none"/>
          </a:ln>
        </p:spPr>
      </p:cxnSp>
      <p:cxnSp>
        <p:nvCxnSpPr>
          <p:cNvPr id="246" name="Google Shape;246;p28"/>
          <p:cNvCxnSpPr/>
          <p:nvPr/>
        </p:nvCxnSpPr>
        <p:spPr>
          <a:xfrm>
            <a:off x="6699204" y="4725822"/>
            <a:ext cx="2345400" cy="2345400"/>
          </a:xfrm>
          <a:prstGeom prst="straightConnector1">
            <a:avLst/>
          </a:prstGeom>
          <a:noFill/>
          <a:ln cap="flat" cmpd="sng" w="28575">
            <a:solidFill>
              <a:srgbClr val="8CA9AD"/>
            </a:solidFill>
            <a:prstDash val="solid"/>
            <a:round/>
            <a:headEnd len="sm" w="sm" type="none"/>
            <a:tailEnd len="sm" w="sm" type="none"/>
          </a:ln>
        </p:spPr>
      </p:cxnSp>
      <p:cxnSp>
        <p:nvCxnSpPr>
          <p:cNvPr id="247" name="Google Shape;247;p28"/>
          <p:cNvCxnSpPr/>
          <p:nvPr/>
        </p:nvCxnSpPr>
        <p:spPr>
          <a:xfrm>
            <a:off x="6627277" y="4945660"/>
            <a:ext cx="2173800" cy="2173800"/>
          </a:xfrm>
          <a:prstGeom prst="straightConnector1">
            <a:avLst/>
          </a:prstGeom>
          <a:noFill/>
          <a:ln cap="flat" cmpd="sng" w="28575">
            <a:solidFill>
              <a:srgbClr val="8CA9AD"/>
            </a:solidFill>
            <a:prstDash val="solid"/>
            <a:round/>
            <a:headEnd len="sm" w="sm" type="none"/>
            <a:tailEnd len="sm" w="sm" type="none"/>
          </a:ln>
        </p:spPr>
      </p:cxnSp>
      <p:sp>
        <p:nvSpPr>
          <p:cNvPr id="248" name="Google Shape;248;p28"/>
          <p:cNvSpPr txBox="1"/>
          <p:nvPr/>
        </p:nvSpPr>
        <p:spPr>
          <a:xfrm>
            <a:off x="983277" y="465625"/>
            <a:ext cx="6432900" cy="46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3000">
                <a:solidFill>
                  <a:srgbClr val="227C9D"/>
                </a:solidFill>
              </a:rPr>
              <a:t>BUSINESS UNDERSTANDING</a:t>
            </a:r>
            <a:endParaRPr b="1" sz="100"/>
          </a:p>
        </p:txBody>
      </p:sp>
      <p:grpSp>
        <p:nvGrpSpPr>
          <p:cNvPr id="249" name="Google Shape;249;p28"/>
          <p:cNvGrpSpPr/>
          <p:nvPr/>
        </p:nvGrpSpPr>
        <p:grpSpPr>
          <a:xfrm>
            <a:off x="-1938378" y="-2903207"/>
            <a:ext cx="4418673" cy="4399304"/>
            <a:chOff x="-1311940" y="-2572882"/>
            <a:chExt cx="4418673" cy="4399304"/>
          </a:xfrm>
        </p:grpSpPr>
        <p:grpSp>
          <p:nvGrpSpPr>
            <p:cNvPr id="250" name="Google Shape;250;p28"/>
            <p:cNvGrpSpPr/>
            <p:nvPr/>
          </p:nvGrpSpPr>
          <p:grpSpPr>
            <a:xfrm rot="2700000">
              <a:off x="-688486" y="-1523191"/>
              <a:ext cx="3707675" cy="1783378"/>
              <a:chOff x="0" y="0"/>
              <a:chExt cx="660400" cy="317650"/>
            </a:xfrm>
          </p:grpSpPr>
          <p:sp>
            <p:nvSpPr>
              <p:cNvPr id="251" name="Google Shape;251;p28"/>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2" name="Google Shape;252;p28"/>
              <p:cNvSpPr txBox="1"/>
              <p:nvPr/>
            </p:nvSpPr>
            <p:spPr>
              <a:xfrm>
                <a:off x="0" y="146050"/>
                <a:ext cx="660300" cy="1716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53" name="Google Shape;253;p28"/>
            <p:cNvCxnSpPr/>
            <p:nvPr/>
          </p:nvCxnSpPr>
          <p:spPr>
            <a:xfrm>
              <a:off x="-919502" y="-1136885"/>
              <a:ext cx="2592600" cy="2566500"/>
            </a:xfrm>
            <a:prstGeom prst="straightConnector1">
              <a:avLst/>
            </a:prstGeom>
            <a:noFill/>
            <a:ln cap="flat" cmpd="sng" w="28575">
              <a:solidFill>
                <a:srgbClr val="8CA9AD"/>
              </a:solidFill>
              <a:prstDash val="solid"/>
              <a:round/>
              <a:headEnd len="sm" w="sm" type="none"/>
              <a:tailEnd len="sm" w="sm" type="none"/>
            </a:ln>
          </p:spPr>
        </p:cxnSp>
        <p:cxnSp>
          <p:nvCxnSpPr>
            <p:cNvPr id="254" name="Google Shape;254;p28"/>
            <p:cNvCxnSpPr/>
            <p:nvPr/>
          </p:nvCxnSpPr>
          <p:spPr>
            <a:xfrm>
              <a:off x="-1026475" y="-980547"/>
              <a:ext cx="2519400" cy="2519400"/>
            </a:xfrm>
            <a:prstGeom prst="straightConnector1">
              <a:avLst/>
            </a:prstGeom>
            <a:noFill/>
            <a:ln cap="flat" cmpd="sng" w="28575">
              <a:solidFill>
                <a:srgbClr val="8CA9AD"/>
              </a:solidFill>
              <a:prstDash val="solid"/>
              <a:round/>
              <a:headEnd len="sm" w="sm" type="none"/>
              <a:tailEnd len="sm" w="sm" type="none"/>
            </a:ln>
          </p:spPr>
        </p:cxnSp>
        <p:cxnSp>
          <p:nvCxnSpPr>
            <p:cNvPr id="255" name="Google Shape;255;p28"/>
            <p:cNvCxnSpPr/>
            <p:nvPr/>
          </p:nvCxnSpPr>
          <p:spPr>
            <a:xfrm>
              <a:off x="-1116276" y="-801312"/>
              <a:ext cx="2433600" cy="2433600"/>
            </a:xfrm>
            <a:prstGeom prst="straightConnector1">
              <a:avLst/>
            </a:prstGeom>
            <a:noFill/>
            <a:ln cap="flat" cmpd="sng" w="28575">
              <a:solidFill>
                <a:srgbClr val="8CA9AD"/>
              </a:solidFill>
              <a:prstDash val="solid"/>
              <a:round/>
              <a:headEnd len="sm" w="sm" type="none"/>
              <a:tailEnd len="sm" w="sm" type="none"/>
            </a:ln>
          </p:spPr>
        </p:cxnSp>
        <p:cxnSp>
          <p:nvCxnSpPr>
            <p:cNvPr id="256" name="Google Shape;256;p28"/>
            <p:cNvCxnSpPr/>
            <p:nvPr/>
          </p:nvCxnSpPr>
          <p:spPr>
            <a:xfrm>
              <a:off x="-1179604" y="-608178"/>
              <a:ext cx="2345400" cy="2345400"/>
            </a:xfrm>
            <a:prstGeom prst="straightConnector1">
              <a:avLst/>
            </a:prstGeom>
            <a:noFill/>
            <a:ln cap="flat" cmpd="sng" w="28575">
              <a:solidFill>
                <a:srgbClr val="8CA9AD"/>
              </a:solidFill>
              <a:prstDash val="solid"/>
              <a:round/>
              <a:headEnd len="sm" w="sm" type="none"/>
              <a:tailEnd len="sm" w="sm" type="none"/>
            </a:ln>
          </p:spPr>
        </p:cxnSp>
        <p:cxnSp>
          <p:nvCxnSpPr>
            <p:cNvPr id="257" name="Google Shape;257;p28"/>
            <p:cNvCxnSpPr/>
            <p:nvPr/>
          </p:nvCxnSpPr>
          <p:spPr>
            <a:xfrm>
              <a:off x="-1251531" y="-388340"/>
              <a:ext cx="2173800" cy="2173800"/>
            </a:xfrm>
            <a:prstGeom prst="straightConnector1">
              <a:avLst/>
            </a:prstGeom>
            <a:noFill/>
            <a:ln cap="flat" cmpd="sng" w="28575">
              <a:solidFill>
                <a:srgbClr val="8CA9AD"/>
              </a:solidFill>
              <a:prstDash val="solid"/>
              <a:round/>
              <a:headEnd len="sm" w="sm" type="none"/>
              <a:tailEnd len="sm" w="sm" type="none"/>
            </a:ln>
          </p:spPr>
        </p:cxnSp>
        <p:cxnSp>
          <p:nvCxnSpPr>
            <p:cNvPr id="258" name="Google Shape;258;p28"/>
            <p:cNvCxnSpPr/>
            <p:nvPr/>
          </p:nvCxnSpPr>
          <p:spPr>
            <a:xfrm>
              <a:off x="-1311940" y="-166478"/>
              <a:ext cx="1981800" cy="1992900"/>
            </a:xfrm>
            <a:prstGeom prst="straightConnector1">
              <a:avLst/>
            </a:prstGeom>
            <a:noFill/>
            <a:ln cap="flat" cmpd="sng" w="28575">
              <a:solidFill>
                <a:srgbClr val="8CA9AD"/>
              </a:solidFill>
              <a:prstDash val="solid"/>
              <a:round/>
              <a:headEnd len="sm" w="sm" type="none"/>
              <a:tailEnd len="sm" w="sm" type="none"/>
            </a:ln>
          </p:spPr>
        </p:cxnSp>
        <p:cxnSp>
          <p:nvCxnSpPr>
            <p:cNvPr id="259" name="Google Shape;259;p28"/>
            <p:cNvCxnSpPr/>
            <p:nvPr/>
          </p:nvCxnSpPr>
          <p:spPr>
            <a:xfrm>
              <a:off x="-1299057" y="114339"/>
              <a:ext cx="1688700" cy="1680000"/>
            </a:xfrm>
            <a:prstGeom prst="straightConnector1">
              <a:avLst/>
            </a:prstGeom>
            <a:noFill/>
            <a:ln cap="flat" cmpd="sng" w="28575">
              <a:solidFill>
                <a:srgbClr val="8CA9AD"/>
              </a:solidFill>
              <a:prstDash val="solid"/>
              <a:round/>
              <a:headEnd len="sm" w="sm" type="none"/>
              <a:tailEnd len="sm" w="sm" type="none"/>
            </a:ln>
          </p:spPr>
        </p:cxnSp>
        <p:cxnSp>
          <p:nvCxnSpPr>
            <p:cNvPr id="260" name="Google Shape;260;p28"/>
            <p:cNvCxnSpPr/>
            <p:nvPr/>
          </p:nvCxnSpPr>
          <p:spPr>
            <a:xfrm>
              <a:off x="-1254898" y="452880"/>
              <a:ext cx="1314300" cy="1335900"/>
            </a:xfrm>
            <a:prstGeom prst="straightConnector1">
              <a:avLst/>
            </a:prstGeom>
            <a:noFill/>
            <a:ln cap="flat" cmpd="sng" w="28575">
              <a:solidFill>
                <a:srgbClr val="8CA9AD"/>
              </a:solidFill>
              <a:prstDash val="solid"/>
              <a:round/>
              <a:headEnd len="sm" w="sm" type="none"/>
              <a:tailEnd len="sm" w="sm" type="none"/>
            </a:ln>
          </p:spPr>
        </p:cxnSp>
      </p:grpSp>
      <p:sp>
        <p:nvSpPr>
          <p:cNvPr id="261" name="Google Shape;261;p28"/>
          <p:cNvSpPr/>
          <p:nvPr/>
        </p:nvSpPr>
        <p:spPr>
          <a:xfrm>
            <a:off x="8640221" y="242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62" name="Google Shape;262;p28"/>
          <p:cNvSpPr/>
          <p:nvPr/>
        </p:nvSpPr>
        <p:spPr>
          <a:xfrm>
            <a:off x="8602096" y="51435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63" name="Google Shape;263;p28"/>
          <p:cNvSpPr/>
          <p:nvPr/>
        </p:nvSpPr>
        <p:spPr>
          <a:xfrm rot="-5400000">
            <a:off x="8631096" y="1056255"/>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64" name="Google Shape;264;p28"/>
          <p:cNvSpPr/>
          <p:nvPr/>
        </p:nvSpPr>
        <p:spPr>
          <a:xfrm rot="5400000">
            <a:off x="8051686" y="51435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65" name="Google Shape;265;p28"/>
          <p:cNvSpPr/>
          <p:nvPr/>
        </p:nvSpPr>
        <p:spPr>
          <a:xfrm>
            <a:off x="8051687" y="1056255"/>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266" name="Google Shape;266;p28"/>
          <p:cNvSpPr/>
          <p:nvPr/>
        </p:nvSpPr>
        <p:spPr>
          <a:xfrm rot="-5400000">
            <a:off x="8061753" y="-27554"/>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67" name="Google Shape;267;p28"/>
          <p:cNvSpPr/>
          <p:nvPr/>
        </p:nvSpPr>
        <p:spPr>
          <a:xfrm>
            <a:off x="7528353" y="-19050"/>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268" name="Google Shape;268;p28"/>
          <p:cNvGrpSpPr/>
          <p:nvPr/>
        </p:nvGrpSpPr>
        <p:grpSpPr>
          <a:xfrm>
            <a:off x="-695075" y="3489202"/>
            <a:ext cx="2744684" cy="1654289"/>
            <a:chOff x="0" y="3522078"/>
            <a:chExt cx="2744684" cy="1654289"/>
          </a:xfrm>
        </p:grpSpPr>
        <p:sp>
          <p:nvSpPr>
            <p:cNvPr id="269" name="Google Shape;269;p28"/>
            <p:cNvSpPr/>
            <p:nvPr/>
          </p:nvSpPr>
          <p:spPr>
            <a:xfrm rot="10800000">
              <a:off x="4763" y="3522078"/>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70" name="Google Shape;270;p28"/>
            <p:cNvSpPr/>
            <p:nvPr/>
          </p:nvSpPr>
          <p:spPr>
            <a:xfrm>
              <a:off x="541905" y="353636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71" name="Google Shape;271;p28"/>
            <p:cNvSpPr/>
            <p:nvPr/>
          </p:nvSpPr>
          <p:spPr>
            <a:xfrm>
              <a:off x="0" y="40782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72" name="Google Shape;272;p28"/>
            <p:cNvSpPr/>
            <p:nvPr/>
          </p:nvSpPr>
          <p:spPr>
            <a:xfrm rot="10800000">
              <a:off x="0" y="46201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73" name="Google Shape;273;p28"/>
            <p:cNvSpPr/>
            <p:nvPr/>
          </p:nvSpPr>
          <p:spPr>
            <a:xfrm rot="-5400000">
              <a:off x="541905" y="4620174"/>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74" name="Google Shape;274;p28"/>
            <p:cNvSpPr/>
            <p:nvPr/>
          </p:nvSpPr>
          <p:spPr>
            <a:xfrm rot="10800000">
              <a:off x="1660875" y="46344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75" name="Google Shape;275;p28"/>
            <p:cNvSpPr/>
            <p:nvPr/>
          </p:nvSpPr>
          <p:spPr>
            <a:xfrm>
              <a:off x="1660875" y="4092557"/>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76" name="Google Shape;276;p28"/>
            <p:cNvSpPr/>
            <p:nvPr/>
          </p:nvSpPr>
          <p:spPr>
            <a:xfrm rot="5400000">
              <a:off x="2202780" y="4634462"/>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sp>
        <p:nvSpPr>
          <p:cNvPr id="277" name="Google Shape;277;p28"/>
          <p:cNvSpPr txBox="1"/>
          <p:nvPr/>
        </p:nvSpPr>
        <p:spPr>
          <a:xfrm>
            <a:off x="963700" y="1056250"/>
            <a:ext cx="6867900" cy="36996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1"/>
              </a:buClr>
              <a:buSzPts val="1150"/>
              <a:buChar char="●"/>
            </a:pPr>
            <a:r>
              <a:rPr lang="en-GB" sz="1150">
                <a:solidFill>
                  <a:schemeClr val="dk1"/>
                </a:solidFill>
              </a:rPr>
              <a:t>Advertising is a crucial aspect of any business. It helps increase sales and makes the audience aware of the company's products or services. The first impressions of a business are often formed through its advertising efforts.</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GB" sz="1150">
                <a:solidFill>
                  <a:schemeClr val="dk1"/>
                </a:solidFill>
              </a:rPr>
              <a:t>The target audience for businesses can be local, regional, national, or international. Various types of advertising are used to reach these audiences, including online directories, trade and technical press, radio, cinema, outdoor advertising, and national papers, magazines, and TV.</a:t>
            </a:r>
            <a:endParaRPr sz="1150">
              <a:solidFill>
                <a:schemeClr val="dk1"/>
              </a:solidFill>
            </a:endParaRPr>
          </a:p>
          <a:p>
            <a:pPr indent="0" lvl="0" marL="0" rtl="0" algn="l">
              <a:lnSpc>
                <a:spcPct val="115000"/>
              </a:lnSpc>
              <a:spcBef>
                <a:spcPts val="0"/>
              </a:spcBef>
              <a:spcAft>
                <a:spcPts val="0"/>
              </a:spcAft>
              <a:buNone/>
            </a:pPr>
            <a:r>
              <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GB" sz="1150">
                <a:solidFill>
                  <a:schemeClr val="dk1"/>
                </a:solidFill>
              </a:rPr>
              <a:t>The advertising business is highly competitive, with many players bidding large amounts of money to target the same audience segment. This is where the company's analytical skills come into play. The goal is to identify those media platforms that can convert audiences into customers at a low cost.</a:t>
            </a:r>
            <a:endParaRPr sz="11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p:nvPr/>
        </p:nvSpPr>
        <p:spPr>
          <a:xfrm rot="10800000">
            <a:off x="4763" y="4121582"/>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83" name="Google Shape;283;p29"/>
          <p:cNvSpPr/>
          <p:nvPr/>
        </p:nvSpPr>
        <p:spPr>
          <a:xfrm>
            <a:off x="541905" y="413587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84" name="Google Shape;284;p29"/>
          <p:cNvSpPr/>
          <p:nvPr/>
        </p:nvSpPr>
        <p:spPr>
          <a:xfrm>
            <a:off x="0" y="4677774"/>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85" name="Google Shape;285;p29"/>
          <p:cNvSpPr/>
          <p:nvPr/>
        </p:nvSpPr>
        <p:spPr>
          <a:xfrm>
            <a:off x="1660875" y="4692062"/>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86" name="Google Shape;286;p29"/>
          <p:cNvSpPr/>
          <p:nvPr/>
        </p:nvSpPr>
        <p:spPr>
          <a:xfrm>
            <a:off x="8602096" y="4068745"/>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87" name="Google Shape;287;p29"/>
          <p:cNvSpPr/>
          <p:nvPr/>
        </p:nvSpPr>
        <p:spPr>
          <a:xfrm>
            <a:off x="8602096" y="4610649"/>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88" name="Google Shape;288;p29"/>
          <p:cNvSpPr/>
          <p:nvPr/>
        </p:nvSpPr>
        <p:spPr>
          <a:xfrm>
            <a:off x="8060191" y="352684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89" name="Google Shape;289;p29"/>
          <p:cNvSpPr/>
          <p:nvPr/>
        </p:nvSpPr>
        <p:spPr>
          <a:xfrm>
            <a:off x="8060191" y="4068745"/>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290" name="Google Shape;290;p29"/>
          <p:cNvSpPr/>
          <p:nvPr/>
        </p:nvSpPr>
        <p:spPr>
          <a:xfrm rot="5400000">
            <a:off x="7518286" y="4610649"/>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91" name="Google Shape;291;p29"/>
          <p:cNvSpPr/>
          <p:nvPr/>
        </p:nvSpPr>
        <p:spPr>
          <a:xfrm rot="-5400000">
            <a:off x="6385353" y="4068744"/>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92" name="Google Shape;292;p29"/>
          <p:cNvSpPr/>
          <p:nvPr/>
        </p:nvSpPr>
        <p:spPr>
          <a:xfrm>
            <a:off x="6385352" y="4610649"/>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293" name="Google Shape;293;p29"/>
          <p:cNvGrpSpPr/>
          <p:nvPr/>
        </p:nvGrpSpPr>
        <p:grpSpPr>
          <a:xfrm>
            <a:off x="1164550" y="988705"/>
            <a:ext cx="3023084" cy="723889"/>
            <a:chOff x="0" y="0"/>
            <a:chExt cx="1592438" cy="270714"/>
          </a:xfrm>
        </p:grpSpPr>
        <p:sp>
          <p:nvSpPr>
            <p:cNvPr id="294" name="Google Shape;294;p29"/>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5" name="Google Shape;295;p29"/>
            <p:cNvSpPr txBox="1"/>
            <p:nvPr/>
          </p:nvSpPr>
          <p:spPr>
            <a:xfrm>
              <a:off x="0" y="19050"/>
              <a:ext cx="1592438" cy="251664"/>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96" name="Google Shape;296;p29"/>
          <p:cNvSpPr txBox="1"/>
          <p:nvPr/>
        </p:nvSpPr>
        <p:spPr>
          <a:xfrm>
            <a:off x="1412546" y="1042862"/>
            <a:ext cx="28515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GB" sz="2000" u="none" cap="none" strike="noStrike">
                <a:solidFill>
                  <a:srgbClr val="FFFFFF"/>
                </a:solidFill>
              </a:rPr>
              <a:t>01 - </a:t>
            </a:r>
            <a:r>
              <a:rPr lang="en-GB" sz="2000">
                <a:solidFill>
                  <a:srgbClr val="FFFFFF"/>
                </a:solidFill>
              </a:rPr>
              <a:t>DATA PREPROCESSING</a:t>
            </a:r>
            <a:endParaRPr sz="1300"/>
          </a:p>
        </p:txBody>
      </p:sp>
      <p:grpSp>
        <p:nvGrpSpPr>
          <p:cNvPr id="297" name="Google Shape;297;p29"/>
          <p:cNvGrpSpPr/>
          <p:nvPr/>
        </p:nvGrpSpPr>
        <p:grpSpPr>
          <a:xfrm>
            <a:off x="1174260" y="2552718"/>
            <a:ext cx="3023285" cy="513935"/>
            <a:chOff x="1240761" y="1998131"/>
            <a:chExt cx="3023285" cy="513935"/>
          </a:xfrm>
        </p:grpSpPr>
        <p:grpSp>
          <p:nvGrpSpPr>
            <p:cNvPr id="298" name="Google Shape;298;p29"/>
            <p:cNvGrpSpPr/>
            <p:nvPr/>
          </p:nvGrpSpPr>
          <p:grpSpPr>
            <a:xfrm>
              <a:off x="1240760" y="1998131"/>
              <a:ext cx="3023143" cy="513935"/>
              <a:chOff x="0" y="0"/>
              <a:chExt cx="1592438" cy="270714"/>
            </a:xfrm>
          </p:grpSpPr>
          <p:sp>
            <p:nvSpPr>
              <p:cNvPr id="299" name="Google Shape;299;p29"/>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0" name="Google Shape;300;p29"/>
              <p:cNvSpPr txBox="1"/>
              <p:nvPr/>
            </p:nvSpPr>
            <p:spPr>
              <a:xfrm>
                <a:off x="0" y="19050"/>
                <a:ext cx="1592438" cy="251664"/>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1" name="Google Shape;301;p29"/>
            <p:cNvSpPr txBox="1"/>
            <p:nvPr/>
          </p:nvSpPr>
          <p:spPr>
            <a:xfrm>
              <a:off x="1412546" y="2136829"/>
              <a:ext cx="28515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GB" sz="2000" u="none" cap="none" strike="noStrike">
                  <a:solidFill>
                    <a:srgbClr val="FFFFFF"/>
                  </a:solidFill>
                  <a:latin typeface="Arial"/>
                  <a:ea typeface="Arial"/>
                  <a:cs typeface="Arial"/>
                  <a:sym typeface="Arial"/>
                </a:rPr>
                <a:t>0</a:t>
              </a:r>
              <a:r>
                <a:rPr lang="en-GB" sz="2000">
                  <a:solidFill>
                    <a:srgbClr val="FFFFFF"/>
                  </a:solidFill>
                </a:rPr>
                <a:t>3</a:t>
              </a:r>
              <a:r>
                <a:rPr b="0" i="0" lang="en-GB" sz="2000" u="none" cap="none" strike="noStrike">
                  <a:solidFill>
                    <a:srgbClr val="FFFFFF"/>
                  </a:solidFill>
                  <a:latin typeface="Arial"/>
                  <a:ea typeface="Arial"/>
                  <a:cs typeface="Arial"/>
                  <a:sym typeface="Arial"/>
                </a:rPr>
                <a:t> - </a:t>
              </a:r>
              <a:r>
                <a:rPr lang="en-GB" sz="2000">
                  <a:solidFill>
                    <a:srgbClr val="FFFFFF"/>
                  </a:solidFill>
                </a:rPr>
                <a:t>ANALYSIS</a:t>
              </a:r>
              <a:endParaRPr sz="700"/>
            </a:p>
          </p:txBody>
        </p:sp>
      </p:grpSp>
      <p:grpSp>
        <p:nvGrpSpPr>
          <p:cNvPr id="302" name="Google Shape;302;p29"/>
          <p:cNvGrpSpPr/>
          <p:nvPr/>
        </p:nvGrpSpPr>
        <p:grpSpPr>
          <a:xfrm>
            <a:off x="1203310" y="3206162"/>
            <a:ext cx="3023285" cy="553971"/>
            <a:chOff x="1240761" y="2967537"/>
            <a:chExt cx="3023285" cy="553971"/>
          </a:xfrm>
        </p:grpSpPr>
        <p:grpSp>
          <p:nvGrpSpPr>
            <p:cNvPr id="303" name="Google Shape;303;p29"/>
            <p:cNvGrpSpPr/>
            <p:nvPr/>
          </p:nvGrpSpPr>
          <p:grpSpPr>
            <a:xfrm>
              <a:off x="1240760" y="2967537"/>
              <a:ext cx="3023143" cy="553971"/>
              <a:chOff x="0" y="-21089"/>
              <a:chExt cx="1592438" cy="291803"/>
            </a:xfrm>
          </p:grpSpPr>
          <p:sp>
            <p:nvSpPr>
              <p:cNvPr id="304" name="Google Shape;304;p29"/>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5" name="Google Shape;305;p29"/>
              <p:cNvSpPr txBox="1"/>
              <p:nvPr/>
            </p:nvSpPr>
            <p:spPr>
              <a:xfrm>
                <a:off x="0" y="-21089"/>
                <a:ext cx="1592400" cy="2517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6" name="Google Shape;306;p29"/>
            <p:cNvSpPr txBox="1"/>
            <p:nvPr/>
          </p:nvSpPr>
          <p:spPr>
            <a:xfrm>
              <a:off x="1412546" y="3146271"/>
              <a:ext cx="28515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GB" sz="2000" u="none" cap="none" strike="noStrike">
                  <a:solidFill>
                    <a:srgbClr val="FFFFFF"/>
                  </a:solidFill>
                  <a:latin typeface="Arial"/>
                  <a:ea typeface="Arial"/>
                  <a:cs typeface="Arial"/>
                  <a:sym typeface="Arial"/>
                </a:rPr>
                <a:t>0</a:t>
              </a:r>
              <a:r>
                <a:rPr lang="en-GB" sz="2000">
                  <a:solidFill>
                    <a:srgbClr val="FFFFFF"/>
                  </a:solidFill>
                </a:rPr>
                <a:t>4</a:t>
              </a:r>
              <a:r>
                <a:rPr b="0" i="0" lang="en-GB" sz="2000" u="none" cap="none" strike="noStrike">
                  <a:solidFill>
                    <a:srgbClr val="FFFFFF"/>
                  </a:solidFill>
                  <a:latin typeface="Arial"/>
                  <a:ea typeface="Arial"/>
                  <a:cs typeface="Arial"/>
                  <a:sym typeface="Arial"/>
                </a:rPr>
                <a:t> - </a:t>
              </a:r>
              <a:r>
                <a:rPr lang="en-GB" sz="2000">
                  <a:solidFill>
                    <a:srgbClr val="FFFFFF"/>
                  </a:solidFill>
                </a:rPr>
                <a:t>RESULTS</a:t>
              </a:r>
              <a:endParaRPr sz="700"/>
            </a:p>
          </p:txBody>
        </p:sp>
      </p:grpSp>
      <p:sp>
        <p:nvSpPr>
          <p:cNvPr id="307" name="Google Shape;307;p29"/>
          <p:cNvSpPr txBox="1"/>
          <p:nvPr/>
        </p:nvSpPr>
        <p:spPr>
          <a:xfrm>
            <a:off x="4546269" y="988688"/>
            <a:ext cx="3357000" cy="8493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lang="en-GB" sz="1200">
                <a:solidFill>
                  <a:srgbClr val="545454"/>
                </a:solidFill>
                <a:latin typeface="DM Sans"/>
                <a:ea typeface="DM Sans"/>
                <a:cs typeface="DM Sans"/>
                <a:sym typeface="DM Sans"/>
              </a:rPr>
              <a:t>Data </a:t>
            </a:r>
            <a:r>
              <a:rPr lang="en-GB" sz="1200">
                <a:solidFill>
                  <a:srgbClr val="545454"/>
                </a:solidFill>
                <a:latin typeface="DM Sans"/>
                <a:ea typeface="DM Sans"/>
                <a:cs typeface="DM Sans"/>
                <a:sym typeface="DM Sans"/>
              </a:rPr>
              <a:t>preprocessing is done to read and know about the dataset before diving into analysis and also to find the error,null values all sort of data is being handled.</a:t>
            </a:r>
            <a:endParaRPr sz="700"/>
          </a:p>
        </p:txBody>
      </p:sp>
      <p:sp>
        <p:nvSpPr>
          <p:cNvPr id="308" name="Google Shape;308;p29"/>
          <p:cNvSpPr txBox="1"/>
          <p:nvPr/>
        </p:nvSpPr>
        <p:spPr>
          <a:xfrm>
            <a:off x="4546269" y="1998131"/>
            <a:ext cx="3357000" cy="4062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lang="en-GB" sz="1200">
                <a:solidFill>
                  <a:srgbClr val="545454"/>
                </a:solidFill>
                <a:latin typeface="DM Sans"/>
                <a:ea typeface="DM Sans"/>
                <a:cs typeface="DM Sans"/>
                <a:sym typeface="DM Sans"/>
              </a:rPr>
              <a:t>Tools to implement the result and analysis of clients queries</a:t>
            </a:r>
            <a:endParaRPr sz="700"/>
          </a:p>
        </p:txBody>
      </p:sp>
      <p:sp>
        <p:nvSpPr>
          <p:cNvPr id="309" name="Google Shape;309;p29"/>
          <p:cNvSpPr txBox="1"/>
          <p:nvPr/>
        </p:nvSpPr>
        <p:spPr>
          <a:xfrm>
            <a:off x="4546281" y="3206173"/>
            <a:ext cx="3357000" cy="4062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lang="en-GB" sz="1200">
                <a:solidFill>
                  <a:srgbClr val="545454"/>
                </a:solidFill>
                <a:latin typeface="DM Sans"/>
                <a:ea typeface="DM Sans"/>
                <a:cs typeface="DM Sans"/>
                <a:sym typeface="DM Sans"/>
              </a:rPr>
              <a:t>Result and </a:t>
            </a:r>
            <a:r>
              <a:rPr lang="en-GB" sz="1200">
                <a:solidFill>
                  <a:srgbClr val="545454"/>
                </a:solidFill>
                <a:latin typeface="DM Sans"/>
                <a:ea typeface="DM Sans"/>
                <a:cs typeface="DM Sans"/>
                <a:sym typeface="DM Sans"/>
              </a:rPr>
              <a:t>conclusions of the clients need and solution to my project .</a:t>
            </a:r>
            <a:endParaRPr sz="700"/>
          </a:p>
        </p:txBody>
      </p:sp>
      <p:sp>
        <p:nvSpPr>
          <p:cNvPr id="310" name="Google Shape;310;p29"/>
          <p:cNvSpPr txBox="1"/>
          <p:nvPr/>
        </p:nvSpPr>
        <p:spPr>
          <a:xfrm>
            <a:off x="1203300" y="330325"/>
            <a:ext cx="41172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11" name="Google Shape;311;p29"/>
          <p:cNvSpPr txBox="1"/>
          <p:nvPr/>
        </p:nvSpPr>
        <p:spPr>
          <a:xfrm>
            <a:off x="983277" y="465625"/>
            <a:ext cx="6432900" cy="46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GB" sz="3000">
                <a:solidFill>
                  <a:srgbClr val="227C9D"/>
                </a:solidFill>
              </a:rPr>
              <a:t>APPROACH</a:t>
            </a:r>
            <a:endParaRPr b="1" sz="100"/>
          </a:p>
        </p:txBody>
      </p:sp>
      <p:grpSp>
        <p:nvGrpSpPr>
          <p:cNvPr id="312" name="Google Shape;312;p29"/>
          <p:cNvGrpSpPr/>
          <p:nvPr/>
        </p:nvGrpSpPr>
        <p:grpSpPr>
          <a:xfrm>
            <a:off x="1164560" y="1887368"/>
            <a:ext cx="3023084" cy="513992"/>
            <a:chOff x="0" y="0"/>
            <a:chExt cx="1592438" cy="270750"/>
          </a:xfrm>
        </p:grpSpPr>
        <p:sp>
          <p:nvSpPr>
            <p:cNvPr id="313" name="Google Shape;313;p29"/>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4" name="Google Shape;314;p29"/>
            <p:cNvSpPr txBox="1"/>
            <p:nvPr/>
          </p:nvSpPr>
          <p:spPr>
            <a:xfrm>
              <a:off x="0" y="19050"/>
              <a:ext cx="1592400" cy="25170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5" name="Google Shape;315;p29"/>
          <p:cNvSpPr txBox="1"/>
          <p:nvPr/>
        </p:nvSpPr>
        <p:spPr>
          <a:xfrm>
            <a:off x="1326750" y="1990450"/>
            <a:ext cx="302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GB" sz="2000" u="none" cap="none" strike="noStrike">
                <a:solidFill>
                  <a:srgbClr val="FFFFFF"/>
                </a:solidFill>
              </a:rPr>
              <a:t>0</a:t>
            </a:r>
            <a:r>
              <a:rPr lang="en-GB" sz="2000">
                <a:solidFill>
                  <a:srgbClr val="FFFFFF"/>
                </a:solidFill>
              </a:rPr>
              <a:t>2 - TECH STACK USED</a:t>
            </a:r>
            <a:endParaRPr sz="1300"/>
          </a:p>
        </p:txBody>
      </p:sp>
      <p:sp>
        <p:nvSpPr>
          <p:cNvPr id="316" name="Google Shape;316;p29"/>
          <p:cNvSpPr txBox="1"/>
          <p:nvPr/>
        </p:nvSpPr>
        <p:spPr>
          <a:xfrm>
            <a:off x="4498119" y="2565893"/>
            <a:ext cx="3357000" cy="406200"/>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lang="en-GB" sz="1200">
                <a:solidFill>
                  <a:srgbClr val="545454"/>
                </a:solidFill>
                <a:latin typeface="DM Sans"/>
                <a:ea typeface="DM Sans"/>
                <a:cs typeface="DM Sans"/>
                <a:sym typeface="DM Sans"/>
              </a:rPr>
              <a:t>Providing solution to my task and making a </a:t>
            </a:r>
            <a:r>
              <a:rPr lang="en-GB" sz="1200">
                <a:solidFill>
                  <a:srgbClr val="545454"/>
                </a:solidFill>
                <a:latin typeface="DM Sans"/>
                <a:ea typeface="DM Sans"/>
                <a:cs typeface="DM Sans"/>
                <a:sym typeface="DM Sans"/>
              </a:rPr>
              <a:t>helpful</a:t>
            </a:r>
            <a:r>
              <a:rPr lang="en-GB" sz="1200">
                <a:solidFill>
                  <a:srgbClr val="545454"/>
                </a:solidFill>
                <a:latin typeface="DM Sans"/>
                <a:ea typeface="DM Sans"/>
                <a:cs typeface="DM Sans"/>
                <a:sym typeface="DM Sans"/>
              </a:rPr>
              <a:t> insights for better decision making.</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cxnSp>
        <p:nvCxnSpPr>
          <p:cNvPr id="321" name="Google Shape;321;p30"/>
          <p:cNvCxnSpPr/>
          <p:nvPr/>
        </p:nvCxnSpPr>
        <p:spPr>
          <a:xfrm flipH="1" rot="10800000">
            <a:off x="1580231" y="2620890"/>
            <a:ext cx="599145" cy="315367"/>
          </a:xfrm>
          <a:prstGeom prst="straightConnector1">
            <a:avLst/>
          </a:prstGeom>
          <a:noFill/>
          <a:ln cap="flat" cmpd="sng" w="38100">
            <a:solidFill>
              <a:srgbClr val="A6A6A6"/>
            </a:solidFill>
            <a:prstDash val="solid"/>
            <a:round/>
            <a:headEnd len="sm" w="sm" type="none"/>
            <a:tailEnd len="sm" w="sm" type="none"/>
          </a:ln>
        </p:spPr>
      </p:cxnSp>
      <p:cxnSp>
        <p:nvCxnSpPr>
          <p:cNvPr id="322" name="Google Shape;322;p30"/>
          <p:cNvCxnSpPr/>
          <p:nvPr/>
        </p:nvCxnSpPr>
        <p:spPr>
          <a:xfrm flipH="1" rot="10800000">
            <a:off x="4161913" y="2620890"/>
            <a:ext cx="558445" cy="482664"/>
          </a:xfrm>
          <a:prstGeom prst="straightConnector1">
            <a:avLst/>
          </a:prstGeom>
          <a:noFill/>
          <a:ln cap="flat" cmpd="sng" w="38100">
            <a:solidFill>
              <a:srgbClr val="A6A6A6"/>
            </a:solidFill>
            <a:prstDash val="solid"/>
            <a:round/>
            <a:headEnd len="sm" w="sm" type="none"/>
            <a:tailEnd len="sm" w="sm" type="none"/>
          </a:ln>
        </p:spPr>
      </p:cxnSp>
      <p:cxnSp>
        <p:nvCxnSpPr>
          <p:cNvPr id="323" name="Google Shape;323;p30"/>
          <p:cNvCxnSpPr/>
          <p:nvPr/>
        </p:nvCxnSpPr>
        <p:spPr>
          <a:xfrm flipH="1" rot="10800000">
            <a:off x="6693371" y="2620890"/>
            <a:ext cx="576826" cy="481264"/>
          </a:xfrm>
          <a:prstGeom prst="straightConnector1">
            <a:avLst/>
          </a:prstGeom>
          <a:noFill/>
          <a:ln cap="flat" cmpd="sng" w="38100">
            <a:solidFill>
              <a:srgbClr val="A6A6A6"/>
            </a:solidFill>
            <a:prstDash val="solid"/>
            <a:round/>
            <a:headEnd len="sm" w="sm" type="none"/>
            <a:tailEnd len="sm" w="sm" type="none"/>
          </a:ln>
        </p:spPr>
      </p:cxnSp>
      <p:cxnSp>
        <p:nvCxnSpPr>
          <p:cNvPr id="324" name="Google Shape;324;p30"/>
          <p:cNvCxnSpPr/>
          <p:nvPr/>
        </p:nvCxnSpPr>
        <p:spPr>
          <a:xfrm rot="10800000">
            <a:off x="2891579" y="2620890"/>
            <a:ext cx="558131" cy="482664"/>
          </a:xfrm>
          <a:prstGeom prst="straightConnector1">
            <a:avLst/>
          </a:prstGeom>
          <a:noFill/>
          <a:ln cap="flat" cmpd="sng" w="38100">
            <a:solidFill>
              <a:srgbClr val="A6A6A6"/>
            </a:solidFill>
            <a:prstDash val="solid"/>
            <a:round/>
            <a:headEnd len="sm" w="sm" type="none"/>
            <a:tailEnd len="sm" w="sm" type="none"/>
          </a:ln>
        </p:spPr>
      </p:cxnSp>
      <p:cxnSp>
        <p:nvCxnSpPr>
          <p:cNvPr id="325" name="Google Shape;325;p30"/>
          <p:cNvCxnSpPr/>
          <p:nvPr/>
        </p:nvCxnSpPr>
        <p:spPr>
          <a:xfrm rot="10800000">
            <a:off x="5432562" y="2620890"/>
            <a:ext cx="548606" cy="481264"/>
          </a:xfrm>
          <a:prstGeom prst="straightConnector1">
            <a:avLst/>
          </a:prstGeom>
          <a:noFill/>
          <a:ln cap="flat" cmpd="sng" w="38100">
            <a:solidFill>
              <a:srgbClr val="A6A6A6"/>
            </a:solidFill>
            <a:prstDash val="solid"/>
            <a:round/>
            <a:headEnd len="sm" w="sm" type="none"/>
            <a:tailEnd len="sm" w="sm" type="none"/>
          </a:ln>
        </p:spPr>
      </p:cxnSp>
      <p:grpSp>
        <p:nvGrpSpPr>
          <p:cNvPr id="326" name="Google Shape;326;p30"/>
          <p:cNvGrpSpPr/>
          <p:nvPr/>
        </p:nvGrpSpPr>
        <p:grpSpPr>
          <a:xfrm>
            <a:off x="908950" y="2746052"/>
            <a:ext cx="712204" cy="712204"/>
            <a:chOff x="0" y="0"/>
            <a:chExt cx="812800" cy="812800"/>
          </a:xfrm>
        </p:grpSpPr>
        <p:sp>
          <p:nvSpPr>
            <p:cNvPr id="327" name="Google Shape;327;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8" name="Google Shape;328;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9" name="Google Shape;329;p30"/>
          <p:cNvGrpSpPr/>
          <p:nvPr/>
        </p:nvGrpSpPr>
        <p:grpSpPr>
          <a:xfrm>
            <a:off x="2179375" y="2264788"/>
            <a:ext cx="712204" cy="712204"/>
            <a:chOff x="0" y="0"/>
            <a:chExt cx="812800" cy="812800"/>
          </a:xfrm>
        </p:grpSpPr>
        <p:sp>
          <p:nvSpPr>
            <p:cNvPr id="330" name="Google Shape;330;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1" name="Google Shape;331;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2" name="Google Shape;332;p30"/>
          <p:cNvGrpSpPr/>
          <p:nvPr/>
        </p:nvGrpSpPr>
        <p:grpSpPr>
          <a:xfrm>
            <a:off x="3449710" y="2747452"/>
            <a:ext cx="712204" cy="712204"/>
            <a:chOff x="0" y="0"/>
            <a:chExt cx="812800" cy="812800"/>
          </a:xfrm>
        </p:grpSpPr>
        <p:sp>
          <p:nvSpPr>
            <p:cNvPr id="333" name="Google Shape;333;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4" name="Google Shape;334;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5" name="Google Shape;335;p30"/>
          <p:cNvGrpSpPr/>
          <p:nvPr/>
        </p:nvGrpSpPr>
        <p:grpSpPr>
          <a:xfrm>
            <a:off x="4720358" y="2264788"/>
            <a:ext cx="712204" cy="712204"/>
            <a:chOff x="0" y="0"/>
            <a:chExt cx="812800" cy="812800"/>
          </a:xfrm>
        </p:grpSpPr>
        <p:sp>
          <p:nvSpPr>
            <p:cNvPr id="336" name="Google Shape;336;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7" name="Google Shape;337;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8" name="Google Shape;338;p30"/>
          <p:cNvGrpSpPr/>
          <p:nvPr/>
        </p:nvGrpSpPr>
        <p:grpSpPr>
          <a:xfrm>
            <a:off x="5981168" y="2746052"/>
            <a:ext cx="712204" cy="712204"/>
            <a:chOff x="0" y="0"/>
            <a:chExt cx="812800" cy="812800"/>
          </a:xfrm>
        </p:grpSpPr>
        <p:sp>
          <p:nvSpPr>
            <p:cNvPr id="339" name="Google Shape;339;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0" name="Google Shape;340;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1" name="Google Shape;341;p30"/>
          <p:cNvGrpSpPr/>
          <p:nvPr/>
        </p:nvGrpSpPr>
        <p:grpSpPr>
          <a:xfrm>
            <a:off x="7270198" y="2264788"/>
            <a:ext cx="712204" cy="712204"/>
            <a:chOff x="0" y="0"/>
            <a:chExt cx="812800" cy="812800"/>
          </a:xfrm>
        </p:grpSpPr>
        <p:sp>
          <p:nvSpPr>
            <p:cNvPr id="342" name="Google Shape;342;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3" name="Google Shape;343;p30"/>
            <p:cNvSpPr txBox="1"/>
            <p:nvPr/>
          </p:nvSpPr>
          <p:spPr>
            <a:xfrm>
              <a:off x="76200" y="95250"/>
              <a:ext cx="660400" cy="6413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4" name="Google Shape;344;p30"/>
          <p:cNvGrpSpPr/>
          <p:nvPr/>
        </p:nvGrpSpPr>
        <p:grpSpPr>
          <a:xfrm rot="2700000">
            <a:off x="-1198237" y="-1460891"/>
            <a:ext cx="3707699" cy="1782547"/>
            <a:chOff x="0" y="0"/>
            <a:chExt cx="660400" cy="317500"/>
          </a:xfrm>
        </p:grpSpPr>
        <p:sp>
          <p:nvSpPr>
            <p:cNvPr id="345" name="Google Shape;345;p30"/>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6" name="Google Shape;346;p30"/>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47" name="Google Shape;347;p30"/>
          <p:cNvCxnSpPr/>
          <p:nvPr/>
        </p:nvCxnSpPr>
        <p:spPr>
          <a:xfrm>
            <a:off x="-1429543" y="-1051116"/>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348" name="Google Shape;348;p30"/>
          <p:cNvCxnSpPr/>
          <p:nvPr/>
        </p:nvCxnSpPr>
        <p:spPr>
          <a:xfrm>
            <a:off x="-1536517" y="-894778"/>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349" name="Google Shape;349;p30"/>
          <p:cNvCxnSpPr/>
          <p:nvPr/>
        </p:nvCxnSpPr>
        <p:spPr>
          <a:xfrm>
            <a:off x="-1626318" y="-715543"/>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350" name="Google Shape;350;p30"/>
          <p:cNvCxnSpPr/>
          <p:nvPr/>
        </p:nvCxnSpPr>
        <p:spPr>
          <a:xfrm>
            <a:off x="-1689645" y="-522409"/>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351" name="Google Shape;351;p30"/>
          <p:cNvCxnSpPr/>
          <p:nvPr/>
        </p:nvCxnSpPr>
        <p:spPr>
          <a:xfrm>
            <a:off x="-1761572" y="-302571"/>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352" name="Google Shape;352;p30"/>
          <p:cNvCxnSpPr/>
          <p:nvPr/>
        </p:nvCxnSpPr>
        <p:spPr>
          <a:xfrm>
            <a:off x="-1821982" y="-80709"/>
            <a:ext cx="1981800" cy="1992797"/>
          </a:xfrm>
          <a:prstGeom prst="straightConnector1">
            <a:avLst/>
          </a:prstGeom>
          <a:noFill/>
          <a:ln cap="flat" cmpd="sng" w="28575">
            <a:solidFill>
              <a:srgbClr val="8CA9AD"/>
            </a:solidFill>
            <a:prstDash val="solid"/>
            <a:round/>
            <a:headEnd len="sm" w="sm" type="none"/>
            <a:tailEnd len="sm" w="sm" type="none"/>
          </a:ln>
        </p:spPr>
      </p:cxnSp>
      <p:sp>
        <p:nvSpPr>
          <p:cNvPr id="353" name="Google Shape;353;p30"/>
          <p:cNvSpPr txBox="1"/>
          <p:nvPr/>
        </p:nvSpPr>
        <p:spPr>
          <a:xfrm>
            <a:off x="2671992" y="566738"/>
            <a:ext cx="3800016" cy="369951"/>
          </a:xfrm>
          <a:prstGeom prst="rect">
            <a:avLst/>
          </a:prstGeom>
          <a:noFill/>
          <a:ln>
            <a:noFill/>
          </a:ln>
        </p:spPr>
        <p:txBody>
          <a:bodyPr anchorCtr="0" anchor="t" bIns="0" lIns="0" spcFirstLastPara="1" rIns="0" wrap="square" tIns="0">
            <a:spAutoFit/>
          </a:bodyPr>
          <a:lstStyle/>
          <a:p>
            <a:pPr indent="0" lvl="0" marL="0" marR="0" rtl="0" algn="ctr">
              <a:lnSpc>
                <a:spcPct val="99000"/>
              </a:lnSpc>
              <a:spcBef>
                <a:spcPts val="0"/>
              </a:spcBef>
              <a:spcAft>
                <a:spcPts val="0"/>
              </a:spcAft>
              <a:buNone/>
            </a:pPr>
            <a:r>
              <a:rPr b="0" i="0" lang="en-GB" sz="2800" u="none" cap="none" strike="noStrike">
                <a:solidFill>
                  <a:srgbClr val="227C9D"/>
                </a:solidFill>
                <a:latin typeface="Arial"/>
                <a:ea typeface="Arial"/>
                <a:cs typeface="Arial"/>
                <a:sym typeface="Arial"/>
              </a:rPr>
              <a:t>PROJECT TIMELINE</a:t>
            </a:r>
            <a:endParaRPr sz="700"/>
          </a:p>
        </p:txBody>
      </p:sp>
      <p:sp>
        <p:nvSpPr>
          <p:cNvPr id="354" name="Google Shape;354;p30"/>
          <p:cNvSpPr txBox="1"/>
          <p:nvPr/>
        </p:nvSpPr>
        <p:spPr>
          <a:xfrm>
            <a:off x="908950" y="2944832"/>
            <a:ext cx="712200" cy="2001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sz="1300">
                <a:solidFill>
                  <a:srgbClr val="FFFFFF"/>
                </a:solidFill>
                <a:latin typeface="DM Sans"/>
                <a:ea typeface="DM Sans"/>
                <a:cs typeface="DM Sans"/>
                <a:sym typeface="DM Sans"/>
              </a:rPr>
              <a:t>Dataset</a:t>
            </a:r>
            <a:endParaRPr sz="600"/>
          </a:p>
        </p:txBody>
      </p:sp>
      <p:sp>
        <p:nvSpPr>
          <p:cNvPr id="355" name="Google Shape;355;p30"/>
          <p:cNvSpPr txBox="1"/>
          <p:nvPr/>
        </p:nvSpPr>
        <p:spPr>
          <a:xfrm>
            <a:off x="584488" y="3564300"/>
            <a:ext cx="1361100" cy="856200"/>
          </a:xfrm>
          <a:prstGeom prst="rect">
            <a:avLst/>
          </a:prstGeom>
          <a:noFill/>
          <a:ln>
            <a:noFill/>
          </a:ln>
        </p:spPr>
        <p:txBody>
          <a:bodyPr anchorCtr="0" anchor="t" bIns="0" lIns="0" spcFirstLastPara="1" rIns="0" wrap="square" tIns="0">
            <a:normAutofit/>
          </a:bodyPr>
          <a:lstStyle/>
          <a:p>
            <a:pPr indent="0" lvl="0" marL="0" marR="0" rtl="0" algn="ctr">
              <a:lnSpc>
                <a:spcPct val="120012"/>
              </a:lnSpc>
              <a:spcBef>
                <a:spcPts val="0"/>
              </a:spcBef>
              <a:spcAft>
                <a:spcPts val="0"/>
              </a:spcAft>
              <a:buNone/>
            </a:pPr>
            <a:r>
              <a:rPr lang="en-GB" sz="900"/>
              <a:t>The given dataset</a:t>
            </a:r>
            <a:endParaRPr sz="900"/>
          </a:p>
          <a:p>
            <a:pPr indent="0" lvl="0" marL="0" marR="0" rtl="0" algn="ctr">
              <a:lnSpc>
                <a:spcPct val="120012"/>
              </a:lnSpc>
              <a:spcBef>
                <a:spcPts val="0"/>
              </a:spcBef>
              <a:spcAft>
                <a:spcPts val="0"/>
              </a:spcAft>
              <a:buNone/>
            </a:pPr>
            <a:r>
              <a:rPr lang="en-GB" sz="900"/>
              <a:t> about the</a:t>
            </a:r>
            <a:endParaRPr sz="900"/>
          </a:p>
          <a:p>
            <a:pPr indent="0" lvl="0" marL="0" marR="0" rtl="0" algn="ctr">
              <a:lnSpc>
                <a:spcPct val="120012"/>
              </a:lnSpc>
              <a:spcBef>
                <a:spcPts val="0"/>
              </a:spcBef>
              <a:spcAft>
                <a:spcPts val="0"/>
              </a:spcAft>
              <a:buNone/>
            </a:pPr>
            <a:r>
              <a:rPr lang="en-GB" sz="900"/>
              <a:t>Call volume </a:t>
            </a:r>
            <a:endParaRPr sz="900"/>
          </a:p>
          <a:p>
            <a:pPr indent="0" lvl="0" marL="0" marR="0" rtl="0" algn="ctr">
              <a:lnSpc>
                <a:spcPct val="120012"/>
              </a:lnSpc>
              <a:spcBef>
                <a:spcPts val="0"/>
              </a:spcBef>
              <a:spcAft>
                <a:spcPts val="0"/>
              </a:spcAft>
              <a:buNone/>
            </a:pPr>
            <a:r>
              <a:rPr lang="en-GB" sz="900"/>
              <a:t>trend analysis link</a:t>
            </a:r>
            <a:endParaRPr sz="900"/>
          </a:p>
          <a:p>
            <a:pPr indent="0" lvl="0" marL="0" marR="0" rtl="0" algn="ctr">
              <a:lnSpc>
                <a:spcPct val="120012"/>
              </a:lnSpc>
              <a:spcBef>
                <a:spcPts val="0"/>
              </a:spcBef>
              <a:spcAft>
                <a:spcPts val="0"/>
              </a:spcAft>
              <a:buNone/>
            </a:pPr>
            <a:r>
              <a:rPr lang="en-GB" sz="900" u="sng">
                <a:solidFill>
                  <a:schemeClr val="hlink"/>
                </a:solidFill>
                <a:hlinkClick r:id="rId3"/>
              </a:rPr>
              <a:t>dataset</a:t>
            </a:r>
            <a:endParaRPr sz="900"/>
          </a:p>
        </p:txBody>
      </p:sp>
      <p:sp>
        <p:nvSpPr>
          <p:cNvPr id="356" name="Google Shape;356;p30"/>
          <p:cNvSpPr txBox="1"/>
          <p:nvPr/>
        </p:nvSpPr>
        <p:spPr>
          <a:xfrm>
            <a:off x="2072509" y="2459713"/>
            <a:ext cx="925800" cy="3603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sz="900">
                <a:solidFill>
                  <a:srgbClr val="FFFFFF"/>
                </a:solidFill>
                <a:latin typeface="DM Sans"/>
                <a:ea typeface="DM Sans"/>
                <a:cs typeface="DM Sans"/>
                <a:sym typeface="DM Sans"/>
              </a:rPr>
              <a:t>Data </a:t>
            </a:r>
            <a:endParaRPr b="1" sz="900">
              <a:solidFill>
                <a:srgbClr val="FFFFFF"/>
              </a:solidFill>
              <a:latin typeface="DM Sans"/>
              <a:ea typeface="DM Sans"/>
              <a:cs typeface="DM Sans"/>
              <a:sym typeface="DM Sans"/>
            </a:endParaRPr>
          </a:p>
          <a:p>
            <a:pPr indent="0" lvl="0" marL="0" marR="0" rtl="0" algn="ctr">
              <a:lnSpc>
                <a:spcPct val="160021"/>
              </a:lnSpc>
              <a:spcBef>
                <a:spcPts val="0"/>
              </a:spcBef>
              <a:spcAft>
                <a:spcPts val="0"/>
              </a:spcAft>
              <a:buNone/>
            </a:pPr>
            <a:r>
              <a:rPr b="1" lang="en-GB" sz="900">
                <a:solidFill>
                  <a:srgbClr val="FFFFFF"/>
                </a:solidFill>
                <a:latin typeface="DM Sans"/>
                <a:ea typeface="DM Sans"/>
                <a:cs typeface="DM Sans"/>
                <a:sym typeface="DM Sans"/>
              </a:rPr>
              <a:t>read</a:t>
            </a:r>
            <a:endParaRPr sz="200"/>
          </a:p>
        </p:txBody>
      </p:sp>
      <p:sp>
        <p:nvSpPr>
          <p:cNvPr id="357" name="Google Shape;357;p30"/>
          <p:cNvSpPr txBox="1"/>
          <p:nvPr/>
        </p:nvSpPr>
        <p:spPr>
          <a:xfrm>
            <a:off x="3443481" y="2951993"/>
            <a:ext cx="712200" cy="2154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a:solidFill>
                  <a:srgbClr val="FFFFFF"/>
                </a:solidFill>
                <a:latin typeface="DM Sans"/>
                <a:ea typeface="DM Sans"/>
                <a:cs typeface="DM Sans"/>
                <a:sym typeface="DM Sans"/>
              </a:rPr>
              <a:t>TASK 1</a:t>
            </a:r>
            <a:endParaRPr sz="700"/>
          </a:p>
        </p:txBody>
      </p:sp>
      <p:sp>
        <p:nvSpPr>
          <p:cNvPr id="358" name="Google Shape;358;p30"/>
          <p:cNvSpPr txBox="1"/>
          <p:nvPr/>
        </p:nvSpPr>
        <p:spPr>
          <a:xfrm>
            <a:off x="4726587" y="2456408"/>
            <a:ext cx="712200" cy="2154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a:solidFill>
                  <a:srgbClr val="FFFFFF"/>
                </a:solidFill>
                <a:latin typeface="DM Sans"/>
                <a:ea typeface="DM Sans"/>
                <a:cs typeface="DM Sans"/>
                <a:sym typeface="DM Sans"/>
              </a:rPr>
              <a:t>TASK 2</a:t>
            </a:r>
            <a:endParaRPr sz="700"/>
          </a:p>
        </p:txBody>
      </p:sp>
      <p:sp>
        <p:nvSpPr>
          <p:cNvPr id="359" name="Google Shape;359;p30"/>
          <p:cNvSpPr txBox="1"/>
          <p:nvPr/>
        </p:nvSpPr>
        <p:spPr>
          <a:xfrm>
            <a:off x="5987449" y="2944832"/>
            <a:ext cx="712200" cy="2154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a:solidFill>
                  <a:srgbClr val="FFFFFF"/>
                </a:solidFill>
                <a:latin typeface="DM Sans"/>
                <a:ea typeface="DM Sans"/>
                <a:cs typeface="DM Sans"/>
                <a:sym typeface="DM Sans"/>
              </a:rPr>
              <a:t>TASK 3</a:t>
            </a:r>
            <a:endParaRPr sz="700"/>
          </a:p>
        </p:txBody>
      </p:sp>
      <p:sp>
        <p:nvSpPr>
          <p:cNvPr id="360" name="Google Shape;360;p30"/>
          <p:cNvSpPr txBox="1"/>
          <p:nvPr/>
        </p:nvSpPr>
        <p:spPr>
          <a:xfrm>
            <a:off x="7270198" y="2463568"/>
            <a:ext cx="712200" cy="215400"/>
          </a:xfrm>
          <a:prstGeom prst="rect">
            <a:avLst/>
          </a:prstGeom>
          <a:noFill/>
          <a:ln>
            <a:noFill/>
          </a:ln>
        </p:spPr>
        <p:txBody>
          <a:bodyPr anchorCtr="0" anchor="t" bIns="0" lIns="0" spcFirstLastPara="1" rIns="0" wrap="square" tIns="0">
            <a:spAutoFit/>
          </a:bodyPr>
          <a:lstStyle/>
          <a:p>
            <a:pPr indent="0" lvl="0" marL="0" marR="0" rtl="0" algn="ctr">
              <a:lnSpc>
                <a:spcPct val="160021"/>
              </a:lnSpc>
              <a:spcBef>
                <a:spcPts val="0"/>
              </a:spcBef>
              <a:spcAft>
                <a:spcPts val="0"/>
              </a:spcAft>
              <a:buNone/>
            </a:pPr>
            <a:r>
              <a:rPr b="1" lang="en-GB">
                <a:solidFill>
                  <a:srgbClr val="FFFFFF"/>
                </a:solidFill>
                <a:latin typeface="DM Sans"/>
                <a:ea typeface="DM Sans"/>
                <a:cs typeface="DM Sans"/>
                <a:sym typeface="DM Sans"/>
              </a:rPr>
              <a:t>TASK 4</a:t>
            </a:r>
            <a:endParaRPr sz="700"/>
          </a:p>
        </p:txBody>
      </p:sp>
      <p:sp>
        <p:nvSpPr>
          <p:cNvPr id="361" name="Google Shape;361;p30"/>
          <p:cNvSpPr txBox="1"/>
          <p:nvPr/>
        </p:nvSpPr>
        <p:spPr>
          <a:xfrm>
            <a:off x="1824313" y="1342113"/>
            <a:ext cx="1361100" cy="712200"/>
          </a:xfrm>
          <a:prstGeom prst="rect">
            <a:avLst/>
          </a:prstGeom>
          <a:noFill/>
          <a:ln>
            <a:noFill/>
          </a:ln>
        </p:spPr>
        <p:txBody>
          <a:bodyPr anchorCtr="0" anchor="t" bIns="0" lIns="0" spcFirstLastPara="1" rIns="0" wrap="square" tIns="0">
            <a:normAutofit/>
          </a:bodyPr>
          <a:lstStyle/>
          <a:p>
            <a:pPr indent="0" lvl="0" marL="0" marR="0" rtl="0" algn="ctr">
              <a:lnSpc>
                <a:spcPct val="120012"/>
              </a:lnSpc>
              <a:spcBef>
                <a:spcPts val="0"/>
              </a:spcBef>
              <a:spcAft>
                <a:spcPts val="0"/>
              </a:spcAft>
              <a:buNone/>
            </a:pPr>
            <a:r>
              <a:rPr lang="en-GB" sz="900">
                <a:solidFill>
                  <a:schemeClr val="dk1"/>
                </a:solidFill>
                <a:latin typeface="DM Sans"/>
                <a:ea typeface="DM Sans"/>
                <a:cs typeface="DM Sans"/>
                <a:sym typeface="DM Sans"/>
              </a:rPr>
              <a:t>Handling and reading the dataset to process the dataset and provide insights from it</a:t>
            </a:r>
            <a:endParaRPr sz="800">
              <a:solidFill>
                <a:schemeClr val="dk1"/>
              </a:solidFill>
            </a:endParaRPr>
          </a:p>
        </p:txBody>
      </p:sp>
      <p:sp>
        <p:nvSpPr>
          <p:cNvPr id="362" name="Google Shape;362;p30"/>
          <p:cNvSpPr txBox="1"/>
          <p:nvPr/>
        </p:nvSpPr>
        <p:spPr>
          <a:xfrm>
            <a:off x="3295223" y="3575000"/>
            <a:ext cx="1425000" cy="1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GB" sz="1050">
                <a:solidFill>
                  <a:srgbClr val="8492A6"/>
                </a:solidFill>
                <a:highlight>
                  <a:srgbClr val="FFFFFF"/>
                </a:highlight>
              </a:rPr>
              <a:t>Average Call Duration</a:t>
            </a:r>
            <a:endParaRPr sz="700"/>
          </a:p>
        </p:txBody>
      </p:sp>
      <p:sp>
        <p:nvSpPr>
          <p:cNvPr id="363" name="Google Shape;363;p30"/>
          <p:cNvSpPr txBox="1"/>
          <p:nvPr/>
        </p:nvSpPr>
        <p:spPr>
          <a:xfrm>
            <a:off x="2998300" y="3800750"/>
            <a:ext cx="1722000" cy="658500"/>
          </a:xfrm>
          <a:prstGeom prst="rect">
            <a:avLst/>
          </a:prstGeom>
          <a:noFill/>
          <a:ln>
            <a:noFill/>
          </a:ln>
        </p:spPr>
        <p:txBody>
          <a:bodyPr anchorCtr="0" anchor="t" bIns="0" lIns="0" spcFirstLastPara="1" rIns="0" wrap="square" tIns="0">
            <a:normAutofit/>
          </a:bodyPr>
          <a:lstStyle/>
          <a:p>
            <a:pPr indent="0" lvl="0" marL="0" marR="0" rtl="0" algn="ctr">
              <a:lnSpc>
                <a:spcPct val="120012"/>
              </a:lnSpc>
              <a:spcBef>
                <a:spcPts val="0"/>
              </a:spcBef>
              <a:spcAft>
                <a:spcPts val="0"/>
              </a:spcAft>
              <a:buNone/>
            </a:pPr>
            <a:r>
              <a:rPr lang="en-GB" sz="900">
                <a:solidFill>
                  <a:schemeClr val="dk1"/>
                </a:solidFill>
              </a:rPr>
              <a:t>What is the average duration of calls for each time bucket</a:t>
            </a:r>
            <a:r>
              <a:rPr lang="en-GB" sz="900">
                <a:solidFill>
                  <a:srgbClr val="8492A6"/>
                </a:solidFill>
                <a:highlight>
                  <a:srgbClr val="FFFFFF"/>
                </a:highlight>
              </a:rPr>
              <a:t>?</a:t>
            </a:r>
            <a:endParaRPr sz="900"/>
          </a:p>
        </p:txBody>
      </p:sp>
      <p:sp>
        <p:nvSpPr>
          <p:cNvPr id="364" name="Google Shape;364;p30"/>
          <p:cNvSpPr txBox="1"/>
          <p:nvPr/>
        </p:nvSpPr>
        <p:spPr>
          <a:xfrm>
            <a:off x="4360834" y="1306675"/>
            <a:ext cx="1425000" cy="16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GB" sz="1050">
                <a:solidFill>
                  <a:srgbClr val="8492A6"/>
                </a:solidFill>
                <a:highlight>
                  <a:srgbClr val="FFFFFF"/>
                </a:highlight>
              </a:rPr>
              <a:t>Call Volume Analysis</a:t>
            </a:r>
            <a:endParaRPr sz="700"/>
          </a:p>
        </p:txBody>
      </p:sp>
      <p:sp>
        <p:nvSpPr>
          <p:cNvPr id="365" name="Google Shape;365;p30"/>
          <p:cNvSpPr txBox="1"/>
          <p:nvPr/>
        </p:nvSpPr>
        <p:spPr>
          <a:xfrm>
            <a:off x="4202467" y="1521838"/>
            <a:ext cx="1760400" cy="471000"/>
          </a:xfrm>
          <a:prstGeom prst="rect">
            <a:avLst/>
          </a:prstGeom>
          <a:noFill/>
          <a:ln>
            <a:noFill/>
          </a:ln>
        </p:spPr>
        <p:txBody>
          <a:bodyPr anchorCtr="0" anchor="t" bIns="0" lIns="0" spcFirstLastPara="1" rIns="0" wrap="square" tIns="0">
            <a:spAutoFit/>
          </a:bodyPr>
          <a:lstStyle/>
          <a:p>
            <a:pPr indent="0" lvl="0" marL="0" marR="0" rtl="0" algn="ctr">
              <a:lnSpc>
                <a:spcPct val="120012"/>
              </a:lnSpc>
              <a:spcBef>
                <a:spcPts val="0"/>
              </a:spcBef>
              <a:spcAft>
                <a:spcPts val="0"/>
              </a:spcAft>
              <a:buNone/>
            </a:pPr>
            <a:r>
              <a:rPr lang="en-GB" sz="900">
                <a:solidFill>
                  <a:schemeClr val="dk1"/>
                </a:solidFill>
              </a:rPr>
              <a:t>Can you create a chart or graph that shows the number of calls received in each time bucket?</a:t>
            </a:r>
            <a:endParaRPr sz="900">
              <a:solidFill>
                <a:schemeClr val="dk1"/>
              </a:solidFill>
            </a:endParaRPr>
          </a:p>
        </p:txBody>
      </p:sp>
      <p:sp>
        <p:nvSpPr>
          <p:cNvPr id="366" name="Google Shape;366;p30"/>
          <p:cNvSpPr txBox="1"/>
          <p:nvPr/>
        </p:nvSpPr>
        <p:spPr>
          <a:xfrm>
            <a:off x="5826705" y="3575000"/>
            <a:ext cx="1425000" cy="161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GB" sz="1050">
                <a:solidFill>
                  <a:srgbClr val="8492A6"/>
                </a:solidFill>
                <a:highlight>
                  <a:srgbClr val="FFFFFF"/>
                </a:highlight>
              </a:rPr>
              <a:t>Manpower Planning</a:t>
            </a:r>
            <a:endParaRPr sz="700"/>
          </a:p>
        </p:txBody>
      </p:sp>
      <p:sp>
        <p:nvSpPr>
          <p:cNvPr id="367" name="Google Shape;367;p30"/>
          <p:cNvSpPr txBox="1"/>
          <p:nvPr/>
        </p:nvSpPr>
        <p:spPr>
          <a:xfrm>
            <a:off x="5457061" y="3758290"/>
            <a:ext cx="1760400" cy="637200"/>
          </a:xfrm>
          <a:prstGeom prst="rect">
            <a:avLst/>
          </a:prstGeom>
          <a:noFill/>
          <a:ln>
            <a:noFill/>
          </a:ln>
        </p:spPr>
        <p:txBody>
          <a:bodyPr anchorCtr="0" anchor="t" bIns="0" lIns="0" spcFirstLastPara="1" rIns="0" wrap="square" tIns="0">
            <a:spAutoFit/>
          </a:bodyPr>
          <a:lstStyle/>
          <a:p>
            <a:pPr indent="0" lvl="0" marL="0" marR="0" rtl="0" algn="ctr">
              <a:lnSpc>
                <a:spcPct val="120012"/>
              </a:lnSpc>
              <a:spcBef>
                <a:spcPts val="0"/>
              </a:spcBef>
              <a:spcAft>
                <a:spcPts val="0"/>
              </a:spcAft>
              <a:buNone/>
            </a:pPr>
            <a:r>
              <a:rPr lang="en-GB" sz="900">
                <a:solidFill>
                  <a:schemeClr val="dk1"/>
                </a:solidFill>
              </a:rPr>
              <a:t>What is the minimum number of agents required in each time bucket to reduce the abandon rate to 10%?</a:t>
            </a:r>
            <a:endParaRPr sz="900">
              <a:solidFill>
                <a:schemeClr val="dk1"/>
              </a:solidFill>
            </a:endParaRPr>
          </a:p>
        </p:txBody>
      </p:sp>
      <p:sp>
        <p:nvSpPr>
          <p:cNvPr id="368" name="Google Shape;368;p30"/>
          <p:cNvSpPr txBox="1"/>
          <p:nvPr/>
        </p:nvSpPr>
        <p:spPr>
          <a:xfrm>
            <a:off x="6513150" y="1306675"/>
            <a:ext cx="2226300" cy="161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GB" sz="1050">
                <a:solidFill>
                  <a:srgbClr val="8492A6"/>
                </a:solidFill>
                <a:highlight>
                  <a:srgbClr val="FFFFFF"/>
                </a:highlight>
              </a:rPr>
              <a:t>Night Shift Manpower Planning:</a:t>
            </a:r>
            <a:endParaRPr sz="700"/>
          </a:p>
        </p:txBody>
      </p:sp>
      <p:sp>
        <p:nvSpPr>
          <p:cNvPr id="369" name="Google Shape;369;p30"/>
          <p:cNvSpPr txBox="1"/>
          <p:nvPr/>
        </p:nvSpPr>
        <p:spPr>
          <a:xfrm>
            <a:off x="6591599" y="1521838"/>
            <a:ext cx="1760400" cy="665100"/>
          </a:xfrm>
          <a:prstGeom prst="rect">
            <a:avLst/>
          </a:prstGeom>
          <a:noFill/>
          <a:ln>
            <a:noFill/>
          </a:ln>
        </p:spPr>
        <p:txBody>
          <a:bodyPr anchorCtr="0" anchor="t" bIns="0" lIns="0" spcFirstLastPara="1" rIns="0" wrap="square" tIns="0">
            <a:spAutoFit/>
          </a:bodyPr>
          <a:lstStyle/>
          <a:p>
            <a:pPr indent="0" lvl="0" marL="0" marR="0" rtl="0" algn="ctr">
              <a:lnSpc>
                <a:spcPct val="120012"/>
              </a:lnSpc>
              <a:spcBef>
                <a:spcPts val="0"/>
              </a:spcBef>
              <a:spcAft>
                <a:spcPts val="0"/>
              </a:spcAft>
              <a:buNone/>
            </a:pPr>
            <a:r>
              <a:rPr lang="en-GB" sz="1050">
                <a:solidFill>
                  <a:schemeClr val="dk1"/>
                </a:solidFill>
              </a:rPr>
              <a:t> P</a:t>
            </a:r>
            <a:r>
              <a:rPr lang="en-GB" sz="900">
                <a:solidFill>
                  <a:schemeClr val="dk1"/>
                </a:solidFill>
              </a:rPr>
              <a:t>ropose a manpower plan for each time bucket throughout the day, keeping the maximum abandon rate at 10%.</a:t>
            </a:r>
            <a:endParaRPr sz="900">
              <a:solidFill>
                <a:schemeClr val="dk1"/>
              </a:solidFill>
            </a:endParaRPr>
          </a:p>
        </p:txBody>
      </p:sp>
      <p:sp>
        <p:nvSpPr>
          <p:cNvPr id="370" name="Google Shape;370;p30"/>
          <p:cNvSpPr/>
          <p:nvPr/>
        </p:nvSpPr>
        <p:spPr>
          <a:xfrm>
            <a:off x="8602096" y="351889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71" name="Google Shape;371;p30"/>
          <p:cNvSpPr/>
          <p:nvPr/>
        </p:nvSpPr>
        <p:spPr>
          <a:xfrm>
            <a:off x="8602096" y="406080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72" name="Google Shape;372;p30"/>
          <p:cNvSpPr/>
          <p:nvPr/>
        </p:nvSpPr>
        <p:spPr>
          <a:xfrm rot="-5400000">
            <a:off x="8602096" y="4602705"/>
            <a:ext cx="541904"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373" name="Google Shape;373;p30"/>
          <p:cNvSpPr/>
          <p:nvPr/>
        </p:nvSpPr>
        <p:spPr>
          <a:xfrm>
            <a:off x="8060191" y="2976991"/>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74" name="Google Shape;374;p30"/>
          <p:cNvSpPr/>
          <p:nvPr/>
        </p:nvSpPr>
        <p:spPr>
          <a:xfrm>
            <a:off x="8060191" y="3518896"/>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7">
              <a:alphaModFix/>
            </a:blip>
            <a:stretch>
              <a:fillRect b="0" l="0" r="0" t="0"/>
            </a:stretch>
          </a:blipFill>
          <a:ln>
            <a:noFill/>
          </a:ln>
        </p:spPr>
      </p:sp>
      <p:sp>
        <p:nvSpPr>
          <p:cNvPr id="375" name="Google Shape;375;p30"/>
          <p:cNvSpPr/>
          <p:nvPr/>
        </p:nvSpPr>
        <p:spPr>
          <a:xfrm rot="5400000">
            <a:off x="7518286" y="4060800"/>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76" name="Google Shape;376;p30"/>
          <p:cNvSpPr/>
          <p:nvPr/>
        </p:nvSpPr>
        <p:spPr>
          <a:xfrm rot="10800000">
            <a:off x="8060191" y="4602705"/>
            <a:ext cx="541904"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7">
              <a:alphaModFix/>
            </a:blip>
            <a:stretch>
              <a:fillRect b="0" l="0" r="0" t="0"/>
            </a:stretch>
          </a:blipFill>
          <a:ln>
            <a:noFill/>
          </a:ln>
        </p:spPr>
      </p:sp>
      <p:sp>
        <p:nvSpPr>
          <p:cNvPr id="377" name="Google Shape;377;p30"/>
          <p:cNvSpPr/>
          <p:nvPr/>
        </p:nvSpPr>
        <p:spPr>
          <a:xfrm>
            <a:off x="7518287" y="4602705"/>
            <a:ext cx="541904"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pSp>
        <p:nvGrpSpPr>
          <p:cNvPr id="382" name="Google Shape;382;p31"/>
          <p:cNvGrpSpPr/>
          <p:nvPr/>
        </p:nvGrpSpPr>
        <p:grpSpPr>
          <a:xfrm>
            <a:off x="5012941" y="813822"/>
            <a:ext cx="3295789" cy="1651546"/>
            <a:chOff x="0" y="-57150"/>
            <a:chExt cx="1736053" cy="869950"/>
          </a:xfrm>
        </p:grpSpPr>
        <p:sp>
          <p:nvSpPr>
            <p:cNvPr id="383" name="Google Shape;383;p31"/>
            <p:cNvSpPr/>
            <p:nvPr/>
          </p:nvSpPr>
          <p:spPr>
            <a:xfrm>
              <a:off x="0" y="0"/>
              <a:ext cx="1736053" cy="812800"/>
            </a:xfrm>
            <a:custGeom>
              <a:rect b="b" l="l" r="r" t="t"/>
              <a:pathLst>
                <a:path extrusionOk="0" h="812800" w="1736053">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4" name="Google Shape;384;p31"/>
            <p:cNvSpPr txBox="1"/>
            <p:nvPr/>
          </p:nvSpPr>
          <p:spPr>
            <a:xfrm>
              <a:off x="0" y="-57150"/>
              <a:ext cx="1736053" cy="8699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5" name="Google Shape;385;p31"/>
          <p:cNvGrpSpPr/>
          <p:nvPr/>
        </p:nvGrpSpPr>
        <p:grpSpPr>
          <a:xfrm rot="-2700000">
            <a:off x="5693422" y="3600923"/>
            <a:ext cx="3707699" cy="1782547"/>
            <a:chOff x="0" y="0"/>
            <a:chExt cx="660400" cy="317500"/>
          </a:xfrm>
        </p:grpSpPr>
        <p:sp>
          <p:nvSpPr>
            <p:cNvPr id="386" name="Google Shape;386;p3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7" name="Google Shape;387;p31"/>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88" name="Google Shape;388;p31"/>
          <p:cNvCxnSpPr/>
          <p:nvPr/>
        </p:nvCxnSpPr>
        <p:spPr>
          <a:xfrm flipH="1" rot="10800000">
            <a:off x="7065772" y="3984744"/>
            <a:ext cx="2566351" cy="2592608"/>
          </a:xfrm>
          <a:prstGeom prst="straightConnector1">
            <a:avLst/>
          </a:prstGeom>
          <a:noFill/>
          <a:ln cap="flat" cmpd="sng" w="28575">
            <a:solidFill>
              <a:srgbClr val="8CA9AD"/>
            </a:solidFill>
            <a:prstDash val="solid"/>
            <a:round/>
            <a:headEnd len="sm" w="sm" type="none"/>
            <a:tailEnd len="sm" w="sm" type="none"/>
          </a:ln>
        </p:spPr>
      </p:cxnSp>
      <p:cxnSp>
        <p:nvCxnSpPr>
          <p:cNvPr id="389" name="Google Shape;389;p31"/>
          <p:cNvCxnSpPr/>
          <p:nvPr/>
        </p:nvCxnSpPr>
        <p:spPr>
          <a:xfrm flipH="1" rot="10800000">
            <a:off x="7222110" y="4164899"/>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390" name="Google Shape;390;p31"/>
          <p:cNvCxnSpPr/>
          <p:nvPr/>
        </p:nvCxnSpPr>
        <p:spPr>
          <a:xfrm flipH="1" rot="10800000">
            <a:off x="7401345" y="4340556"/>
            <a:ext cx="2433571" cy="2433571"/>
          </a:xfrm>
          <a:prstGeom prst="straightConnector1">
            <a:avLst/>
          </a:prstGeom>
          <a:noFill/>
          <a:ln cap="flat" cmpd="sng" w="28575">
            <a:solidFill>
              <a:srgbClr val="8CA9AD"/>
            </a:solidFill>
            <a:prstDash val="solid"/>
            <a:round/>
            <a:headEnd len="sm" w="sm" type="none"/>
            <a:tailEnd len="sm" w="sm" type="none"/>
          </a:ln>
        </p:spPr>
      </p:cxnSp>
      <p:grpSp>
        <p:nvGrpSpPr>
          <p:cNvPr id="391" name="Google Shape;391;p31"/>
          <p:cNvGrpSpPr/>
          <p:nvPr/>
        </p:nvGrpSpPr>
        <p:grpSpPr>
          <a:xfrm>
            <a:off x="5012941" y="2569636"/>
            <a:ext cx="3295789" cy="1651546"/>
            <a:chOff x="0" y="-57150"/>
            <a:chExt cx="1736053" cy="869950"/>
          </a:xfrm>
        </p:grpSpPr>
        <p:sp>
          <p:nvSpPr>
            <p:cNvPr id="392" name="Google Shape;392;p31"/>
            <p:cNvSpPr/>
            <p:nvPr/>
          </p:nvSpPr>
          <p:spPr>
            <a:xfrm>
              <a:off x="0" y="0"/>
              <a:ext cx="1736053" cy="812800"/>
            </a:xfrm>
            <a:custGeom>
              <a:rect b="b" l="l" r="r" t="t"/>
              <a:pathLst>
                <a:path extrusionOk="0" h="812800" w="1736053">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3" name="Google Shape;393;p31"/>
            <p:cNvSpPr txBox="1"/>
            <p:nvPr/>
          </p:nvSpPr>
          <p:spPr>
            <a:xfrm>
              <a:off x="0" y="-57150"/>
              <a:ext cx="1736053" cy="8699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4" name="Google Shape;394;p31"/>
          <p:cNvGrpSpPr/>
          <p:nvPr/>
        </p:nvGrpSpPr>
        <p:grpSpPr>
          <a:xfrm>
            <a:off x="4627178" y="1308081"/>
            <a:ext cx="771525" cy="771525"/>
            <a:chOff x="0" y="0"/>
            <a:chExt cx="812800" cy="812800"/>
          </a:xfrm>
        </p:grpSpPr>
        <p:sp>
          <p:nvSpPr>
            <p:cNvPr id="395" name="Google Shape;395;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6" name="Google Shape;396;p31"/>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7" name="Google Shape;397;p31"/>
          <p:cNvGrpSpPr/>
          <p:nvPr/>
        </p:nvGrpSpPr>
        <p:grpSpPr>
          <a:xfrm>
            <a:off x="4627178" y="3063895"/>
            <a:ext cx="771525" cy="771525"/>
            <a:chOff x="0" y="0"/>
            <a:chExt cx="812800" cy="812800"/>
          </a:xfrm>
        </p:grpSpPr>
        <p:sp>
          <p:nvSpPr>
            <p:cNvPr id="398" name="Google Shape;398;p3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9" name="Google Shape;399;p31"/>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0" name="Google Shape;400;p31"/>
          <p:cNvSpPr/>
          <p:nvPr/>
        </p:nvSpPr>
        <p:spPr>
          <a:xfrm>
            <a:off x="4745574" y="1486255"/>
            <a:ext cx="534733" cy="415177"/>
          </a:xfrm>
          <a:custGeom>
            <a:rect b="b" l="l" r="r" t="t"/>
            <a:pathLst>
              <a:path extrusionOk="0" h="830353" w="1069467">
                <a:moveTo>
                  <a:pt x="0" y="0"/>
                </a:moveTo>
                <a:lnTo>
                  <a:pt x="1069467" y="0"/>
                </a:lnTo>
                <a:lnTo>
                  <a:pt x="1069467" y="830353"/>
                </a:lnTo>
                <a:lnTo>
                  <a:pt x="0" y="830353"/>
                </a:lnTo>
                <a:lnTo>
                  <a:pt x="0" y="0"/>
                </a:lnTo>
                <a:close/>
              </a:path>
            </a:pathLst>
          </a:custGeom>
          <a:blipFill rotWithShape="1">
            <a:blip r:embed="rId3">
              <a:alphaModFix/>
            </a:blip>
            <a:stretch>
              <a:fillRect b="0" l="0" r="0" t="0"/>
            </a:stretch>
          </a:blipFill>
          <a:ln>
            <a:noFill/>
          </a:ln>
        </p:spPr>
      </p:sp>
      <p:sp>
        <p:nvSpPr>
          <p:cNvPr id="401" name="Google Shape;401;p31"/>
          <p:cNvSpPr/>
          <p:nvPr/>
        </p:nvSpPr>
        <p:spPr>
          <a:xfrm>
            <a:off x="4745574" y="3242069"/>
            <a:ext cx="534733" cy="415177"/>
          </a:xfrm>
          <a:custGeom>
            <a:rect b="b" l="l" r="r" t="t"/>
            <a:pathLst>
              <a:path extrusionOk="0" h="830353" w="1069467">
                <a:moveTo>
                  <a:pt x="0" y="0"/>
                </a:moveTo>
                <a:lnTo>
                  <a:pt x="1069467" y="0"/>
                </a:lnTo>
                <a:lnTo>
                  <a:pt x="1069467" y="830353"/>
                </a:lnTo>
                <a:lnTo>
                  <a:pt x="0" y="830353"/>
                </a:lnTo>
                <a:lnTo>
                  <a:pt x="0" y="0"/>
                </a:lnTo>
                <a:close/>
              </a:path>
            </a:pathLst>
          </a:custGeom>
          <a:blipFill rotWithShape="1">
            <a:blip r:embed="rId3">
              <a:alphaModFix/>
            </a:blip>
            <a:stretch>
              <a:fillRect b="0" l="0" r="0" t="0"/>
            </a:stretch>
          </a:blipFill>
          <a:ln>
            <a:noFill/>
          </a:ln>
        </p:spPr>
      </p:sp>
      <p:grpSp>
        <p:nvGrpSpPr>
          <p:cNvPr id="402" name="Google Shape;402;p31"/>
          <p:cNvGrpSpPr/>
          <p:nvPr/>
        </p:nvGrpSpPr>
        <p:grpSpPr>
          <a:xfrm rot="2700000">
            <a:off x="-1068717" y="-1891761"/>
            <a:ext cx="3707699" cy="1782547"/>
            <a:chOff x="0" y="0"/>
            <a:chExt cx="660400" cy="317500"/>
          </a:xfrm>
        </p:grpSpPr>
        <p:sp>
          <p:nvSpPr>
            <p:cNvPr id="403" name="Google Shape;403;p3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4" name="Google Shape;404;p31"/>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05" name="Google Shape;405;p31"/>
          <p:cNvCxnSpPr/>
          <p:nvPr/>
        </p:nvCxnSpPr>
        <p:spPr>
          <a:xfrm>
            <a:off x="-1300024" y="-1481987"/>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406" name="Google Shape;406;p31"/>
          <p:cNvCxnSpPr/>
          <p:nvPr/>
        </p:nvCxnSpPr>
        <p:spPr>
          <a:xfrm>
            <a:off x="-1406997" y="-1325648"/>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407" name="Google Shape;407;p31"/>
          <p:cNvCxnSpPr/>
          <p:nvPr/>
        </p:nvCxnSpPr>
        <p:spPr>
          <a:xfrm>
            <a:off x="-1496798" y="-1146413"/>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408" name="Google Shape;408;p31"/>
          <p:cNvCxnSpPr/>
          <p:nvPr/>
        </p:nvCxnSpPr>
        <p:spPr>
          <a:xfrm>
            <a:off x="-1560125" y="-953280"/>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409" name="Google Shape;409;p31"/>
          <p:cNvCxnSpPr/>
          <p:nvPr/>
        </p:nvCxnSpPr>
        <p:spPr>
          <a:xfrm>
            <a:off x="-1632052" y="-733441"/>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410" name="Google Shape;410;p31"/>
          <p:cNvCxnSpPr/>
          <p:nvPr/>
        </p:nvCxnSpPr>
        <p:spPr>
          <a:xfrm>
            <a:off x="-1692462" y="-511579"/>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411" name="Google Shape;411;p31"/>
          <p:cNvCxnSpPr/>
          <p:nvPr/>
        </p:nvCxnSpPr>
        <p:spPr>
          <a:xfrm>
            <a:off x="-1679578" y="-230763"/>
            <a:ext cx="1688743" cy="1680029"/>
          </a:xfrm>
          <a:prstGeom prst="straightConnector1">
            <a:avLst/>
          </a:prstGeom>
          <a:noFill/>
          <a:ln cap="flat" cmpd="sng" w="28575">
            <a:solidFill>
              <a:srgbClr val="8CA9AD"/>
            </a:solidFill>
            <a:prstDash val="solid"/>
            <a:round/>
            <a:headEnd len="sm" w="sm" type="none"/>
            <a:tailEnd len="sm" w="sm" type="none"/>
          </a:ln>
        </p:spPr>
      </p:cxnSp>
      <p:sp>
        <p:nvSpPr>
          <p:cNvPr id="412" name="Google Shape;412;p31"/>
          <p:cNvSpPr txBox="1"/>
          <p:nvPr/>
        </p:nvSpPr>
        <p:spPr>
          <a:xfrm>
            <a:off x="5589203" y="1248372"/>
            <a:ext cx="2351400" cy="1049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GB" sz="1100">
                <a:solidFill>
                  <a:srgbClr val="FFFFFF"/>
                </a:solidFill>
                <a:latin typeface="Sansita"/>
                <a:ea typeface="Sansita"/>
                <a:cs typeface="Sansita"/>
                <a:sym typeface="Sansita"/>
              </a:rPr>
              <a:t>GOOGLE SHEETS</a:t>
            </a:r>
            <a:endParaRPr sz="1100">
              <a:solidFill>
                <a:srgbClr val="FFFFFF"/>
              </a:solidFill>
              <a:latin typeface="Sansita"/>
              <a:ea typeface="Sansita"/>
              <a:cs typeface="Sansita"/>
              <a:sym typeface="Sansita"/>
            </a:endParaRPr>
          </a:p>
          <a:p>
            <a:pPr indent="0" lvl="0" marL="0" marR="0" rtl="0" algn="l">
              <a:lnSpc>
                <a:spcPct val="130000"/>
              </a:lnSpc>
              <a:spcBef>
                <a:spcPts val="0"/>
              </a:spcBef>
              <a:spcAft>
                <a:spcPts val="0"/>
              </a:spcAft>
              <a:buNone/>
            </a:pPr>
            <a:r>
              <a:rPr lang="en-GB" sz="1100">
                <a:solidFill>
                  <a:srgbClr val="FFFFFF"/>
                </a:solidFill>
                <a:latin typeface="Sansita"/>
                <a:ea typeface="Sansita"/>
                <a:cs typeface="Sansita"/>
                <a:sym typeface="Sansita"/>
              </a:rPr>
              <a:t>              Google sheets were used in excelling and to make interactive charts for </a:t>
            </a:r>
            <a:r>
              <a:rPr lang="en-GB" sz="1100">
                <a:solidFill>
                  <a:srgbClr val="FFFFFF"/>
                </a:solidFill>
                <a:latin typeface="Sansita"/>
                <a:ea typeface="Sansita"/>
                <a:cs typeface="Sansita"/>
                <a:sym typeface="Sansita"/>
              </a:rPr>
              <a:t>elaborative output and to perform data analysis in it.</a:t>
            </a:r>
            <a:endParaRPr sz="1100">
              <a:solidFill>
                <a:srgbClr val="FFFFFF"/>
              </a:solidFill>
              <a:latin typeface="Sansita"/>
              <a:ea typeface="Sansita"/>
              <a:cs typeface="Sansita"/>
              <a:sym typeface="Sansita"/>
            </a:endParaRPr>
          </a:p>
        </p:txBody>
      </p:sp>
      <p:grpSp>
        <p:nvGrpSpPr>
          <p:cNvPr id="413" name="Google Shape;413;p31"/>
          <p:cNvGrpSpPr/>
          <p:nvPr/>
        </p:nvGrpSpPr>
        <p:grpSpPr>
          <a:xfrm>
            <a:off x="5607319" y="1095664"/>
            <a:ext cx="110409" cy="105194"/>
            <a:chOff x="100414" y="113079"/>
            <a:chExt cx="611973" cy="583067"/>
          </a:xfrm>
        </p:grpSpPr>
        <p:sp>
          <p:nvSpPr>
            <p:cNvPr id="414" name="Google Shape;414;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5" name="Google Shape;415;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16" name="Google Shape;416;p31"/>
          <p:cNvGrpSpPr/>
          <p:nvPr/>
        </p:nvGrpSpPr>
        <p:grpSpPr>
          <a:xfrm>
            <a:off x="5753961" y="1095664"/>
            <a:ext cx="110409" cy="105194"/>
            <a:chOff x="100414" y="113079"/>
            <a:chExt cx="611973" cy="583067"/>
          </a:xfrm>
        </p:grpSpPr>
        <p:sp>
          <p:nvSpPr>
            <p:cNvPr id="417" name="Google Shape;417;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18" name="Google Shape;418;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19" name="Google Shape;419;p31"/>
          <p:cNvGrpSpPr/>
          <p:nvPr/>
        </p:nvGrpSpPr>
        <p:grpSpPr>
          <a:xfrm>
            <a:off x="5900602" y="1095664"/>
            <a:ext cx="110409" cy="105194"/>
            <a:chOff x="100414" y="113079"/>
            <a:chExt cx="611973" cy="583067"/>
          </a:xfrm>
        </p:grpSpPr>
        <p:sp>
          <p:nvSpPr>
            <p:cNvPr id="420" name="Google Shape;420;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1" name="Google Shape;421;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2" name="Google Shape;422;p31"/>
          <p:cNvGrpSpPr/>
          <p:nvPr/>
        </p:nvGrpSpPr>
        <p:grpSpPr>
          <a:xfrm>
            <a:off x="6047243" y="1095664"/>
            <a:ext cx="110409" cy="105194"/>
            <a:chOff x="100414" y="113079"/>
            <a:chExt cx="611973" cy="583067"/>
          </a:xfrm>
        </p:grpSpPr>
        <p:sp>
          <p:nvSpPr>
            <p:cNvPr id="423" name="Google Shape;423;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4" name="Google Shape;424;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5" name="Google Shape;425;p31"/>
          <p:cNvGrpSpPr/>
          <p:nvPr/>
        </p:nvGrpSpPr>
        <p:grpSpPr>
          <a:xfrm>
            <a:off x="6193884" y="1095664"/>
            <a:ext cx="110409" cy="105194"/>
            <a:chOff x="100414" y="113079"/>
            <a:chExt cx="611973" cy="583067"/>
          </a:xfrm>
        </p:grpSpPr>
        <p:sp>
          <p:nvSpPr>
            <p:cNvPr id="426" name="Google Shape;426;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7" name="Google Shape;427;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28" name="Google Shape;428;p31"/>
          <p:cNvSpPr txBox="1"/>
          <p:nvPr/>
        </p:nvSpPr>
        <p:spPr>
          <a:xfrm>
            <a:off x="5589203" y="3004186"/>
            <a:ext cx="2351400" cy="609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GB" sz="1100">
                <a:solidFill>
                  <a:srgbClr val="FFFFFF"/>
                </a:solidFill>
                <a:latin typeface="Sansita"/>
                <a:ea typeface="Sansita"/>
                <a:cs typeface="Sansita"/>
                <a:sym typeface="Sansita"/>
              </a:rPr>
              <a:t>GOOGLE SLIDES</a:t>
            </a:r>
            <a:endParaRPr sz="1100">
              <a:solidFill>
                <a:srgbClr val="FFFFFF"/>
              </a:solidFill>
              <a:latin typeface="Sansita"/>
              <a:ea typeface="Sansita"/>
              <a:cs typeface="Sansita"/>
              <a:sym typeface="Sansita"/>
            </a:endParaRPr>
          </a:p>
          <a:p>
            <a:pPr indent="0" lvl="0" marL="0" marR="0" rtl="0" algn="l">
              <a:lnSpc>
                <a:spcPct val="130000"/>
              </a:lnSpc>
              <a:spcBef>
                <a:spcPts val="0"/>
              </a:spcBef>
              <a:spcAft>
                <a:spcPts val="0"/>
              </a:spcAft>
              <a:buNone/>
            </a:pPr>
            <a:r>
              <a:rPr lang="en-GB" sz="1100">
                <a:solidFill>
                  <a:srgbClr val="FFFFFF"/>
                </a:solidFill>
                <a:latin typeface="Sansita"/>
                <a:ea typeface="Sansita"/>
                <a:cs typeface="Sansita"/>
                <a:sym typeface="Sansita"/>
              </a:rPr>
              <a:t>           Google slides helped in presentation regarding the project .</a:t>
            </a:r>
            <a:endParaRPr sz="1100">
              <a:solidFill>
                <a:srgbClr val="FFFFFF"/>
              </a:solidFill>
              <a:latin typeface="Sansita"/>
              <a:ea typeface="Sansita"/>
              <a:cs typeface="Sansita"/>
              <a:sym typeface="Sansita"/>
            </a:endParaRPr>
          </a:p>
        </p:txBody>
      </p:sp>
      <p:grpSp>
        <p:nvGrpSpPr>
          <p:cNvPr id="429" name="Google Shape;429;p31"/>
          <p:cNvGrpSpPr/>
          <p:nvPr/>
        </p:nvGrpSpPr>
        <p:grpSpPr>
          <a:xfrm>
            <a:off x="5607319" y="2851478"/>
            <a:ext cx="110409" cy="105194"/>
            <a:chOff x="100414" y="113079"/>
            <a:chExt cx="611973" cy="583067"/>
          </a:xfrm>
        </p:grpSpPr>
        <p:sp>
          <p:nvSpPr>
            <p:cNvPr id="430" name="Google Shape;430;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1" name="Google Shape;431;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32" name="Google Shape;432;p31"/>
          <p:cNvGrpSpPr/>
          <p:nvPr/>
        </p:nvGrpSpPr>
        <p:grpSpPr>
          <a:xfrm>
            <a:off x="5753961" y="2851478"/>
            <a:ext cx="110409" cy="105194"/>
            <a:chOff x="100414" y="113079"/>
            <a:chExt cx="611973" cy="583067"/>
          </a:xfrm>
        </p:grpSpPr>
        <p:sp>
          <p:nvSpPr>
            <p:cNvPr id="433" name="Google Shape;433;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4" name="Google Shape;434;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35" name="Google Shape;435;p31"/>
          <p:cNvGrpSpPr/>
          <p:nvPr/>
        </p:nvGrpSpPr>
        <p:grpSpPr>
          <a:xfrm>
            <a:off x="5900602" y="2851478"/>
            <a:ext cx="110409" cy="105194"/>
            <a:chOff x="100414" y="113079"/>
            <a:chExt cx="611973" cy="583067"/>
          </a:xfrm>
        </p:grpSpPr>
        <p:sp>
          <p:nvSpPr>
            <p:cNvPr id="436" name="Google Shape;436;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37" name="Google Shape;437;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38" name="Google Shape;438;p31"/>
          <p:cNvGrpSpPr/>
          <p:nvPr/>
        </p:nvGrpSpPr>
        <p:grpSpPr>
          <a:xfrm>
            <a:off x="6047243" y="2851478"/>
            <a:ext cx="110409" cy="105194"/>
            <a:chOff x="100414" y="113079"/>
            <a:chExt cx="611973" cy="583067"/>
          </a:xfrm>
        </p:grpSpPr>
        <p:sp>
          <p:nvSpPr>
            <p:cNvPr id="439" name="Google Shape;439;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0" name="Google Shape;440;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41" name="Google Shape;441;p31"/>
          <p:cNvGrpSpPr/>
          <p:nvPr/>
        </p:nvGrpSpPr>
        <p:grpSpPr>
          <a:xfrm>
            <a:off x="6193884" y="2851478"/>
            <a:ext cx="110409" cy="105194"/>
            <a:chOff x="100414" y="113079"/>
            <a:chExt cx="611973" cy="583067"/>
          </a:xfrm>
        </p:grpSpPr>
        <p:sp>
          <p:nvSpPr>
            <p:cNvPr id="442" name="Google Shape;442;p31"/>
            <p:cNvSpPr/>
            <p:nvPr/>
          </p:nvSpPr>
          <p:spPr>
            <a:xfrm>
              <a:off x="100414" y="113079"/>
              <a:ext cx="611973" cy="583067"/>
            </a:xfrm>
            <a:custGeom>
              <a:rect b="b" l="l" r="r" t="t"/>
              <a:pathLst>
                <a:path extrusionOk="0" h="583067" w="611973">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EFEFE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43" name="Google Shape;443;p31"/>
            <p:cNvSpPr txBox="1"/>
            <p:nvPr/>
          </p:nvSpPr>
          <p:spPr>
            <a:xfrm>
              <a:off x="228600" y="285750"/>
              <a:ext cx="355600" cy="3238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4" name="Google Shape;444;p31"/>
          <p:cNvSpPr txBox="1"/>
          <p:nvPr/>
        </p:nvSpPr>
        <p:spPr>
          <a:xfrm>
            <a:off x="1786832" y="1084375"/>
            <a:ext cx="2952300" cy="25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900">
                <a:solidFill>
                  <a:schemeClr val="dk1"/>
                </a:solidFill>
                <a:latin typeface="Calibri"/>
                <a:ea typeface="Calibri"/>
                <a:cs typeface="Calibri"/>
                <a:sym typeface="Calibri"/>
              </a:rPr>
              <a:t>TECH </a:t>
            </a:r>
            <a:endParaRPr sz="4900">
              <a:solidFill>
                <a:schemeClr val="dk1"/>
              </a:solidFill>
              <a:latin typeface="Calibri"/>
              <a:ea typeface="Calibri"/>
              <a:cs typeface="Calibri"/>
              <a:sym typeface="Calibri"/>
            </a:endParaRPr>
          </a:p>
          <a:p>
            <a:pPr indent="0" lvl="0" marL="0" rtl="0" algn="l">
              <a:spcBef>
                <a:spcPts val="0"/>
              </a:spcBef>
              <a:spcAft>
                <a:spcPts val="0"/>
              </a:spcAft>
              <a:buNone/>
            </a:pPr>
            <a:r>
              <a:rPr lang="en-GB" sz="4900">
                <a:solidFill>
                  <a:schemeClr val="dk1"/>
                </a:solidFill>
                <a:latin typeface="Calibri"/>
                <a:ea typeface="Calibri"/>
                <a:cs typeface="Calibri"/>
                <a:sym typeface="Calibri"/>
              </a:rPr>
              <a:t>STACK </a:t>
            </a:r>
            <a:endParaRPr sz="4900">
              <a:solidFill>
                <a:schemeClr val="dk1"/>
              </a:solidFill>
              <a:latin typeface="Calibri"/>
              <a:ea typeface="Calibri"/>
              <a:cs typeface="Calibri"/>
              <a:sym typeface="Calibri"/>
            </a:endParaRPr>
          </a:p>
          <a:p>
            <a:pPr indent="0" lvl="0" marL="0" rtl="0" algn="l">
              <a:spcBef>
                <a:spcPts val="0"/>
              </a:spcBef>
              <a:spcAft>
                <a:spcPts val="0"/>
              </a:spcAft>
              <a:buNone/>
            </a:pPr>
            <a:r>
              <a:rPr lang="en-GB" sz="4900">
                <a:solidFill>
                  <a:schemeClr val="dk1"/>
                </a:solidFill>
                <a:latin typeface="Calibri"/>
                <a:ea typeface="Calibri"/>
                <a:cs typeface="Calibri"/>
                <a:sym typeface="Calibri"/>
              </a:rPr>
              <a:t>USED</a:t>
            </a:r>
            <a:endParaRPr sz="4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48" name="Shape 448"/>
        <p:cNvGrpSpPr/>
        <p:nvPr/>
      </p:nvGrpSpPr>
      <p:grpSpPr>
        <a:xfrm>
          <a:off x="0" y="0"/>
          <a:ext cx="0" cy="0"/>
          <a:chOff x="0" y="0"/>
          <a:chExt cx="0" cy="0"/>
        </a:xfrm>
      </p:grpSpPr>
      <p:sp>
        <p:nvSpPr>
          <p:cNvPr id="449" name="Google Shape;449;p32"/>
          <p:cNvSpPr txBox="1"/>
          <p:nvPr/>
        </p:nvSpPr>
        <p:spPr>
          <a:xfrm>
            <a:off x="1400538" y="826950"/>
            <a:ext cx="53100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GB" sz="6500" u="none" cap="none" strike="noStrike">
                <a:solidFill>
                  <a:srgbClr val="227C9D"/>
                </a:solidFill>
                <a:latin typeface="Arial"/>
                <a:ea typeface="Arial"/>
                <a:cs typeface="Arial"/>
                <a:sym typeface="Arial"/>
              </a:rPr>
              <a:t> ANALYSIS</a:t>
            </a:r>
            <a:endParaRPr sz="2200"/>
          </a:p>
        </p:txBody>
      </p:sp>
      <p:sp>
        <p:nvSpPr>
          <p:cNvPr id="450" name="Google Shape;450;p32"/>
          <p:cNvSpPr/>
          <p:nvPr/>
        </p:nvSpPr>
        <p:spPr>
          <a:xfrm>
            <a:off x="8602096"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51" name="Google Shape;451;p32"/>
          <p:cNvSpPr/>
          <p:nvPr/>
        </p:nvSpPr>
        <p:spPr>
          <a:xfrm>
            <a:off x="8602096" y="51435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52" name="Google Shape;452;p32"/>
          <p:cNvSpPr/>
          <p:nvPr/>
        </p:nvSpPr>
        <p:spPr>
          <a:xfrm rot="-5400000">
            <a:off x="8602096" y="1056255"/>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453" name="Google Shape;453;p32"/>
          <p:cNvSpPr/>
          <p:nvPr/>
        </p:nvSpPr>
        <p:spPr>
          <a:xfrm>
            <a:off x="8060191" y="-2755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454" name="Google Shape;454;p32"/>
          <p:cNvSpPr/>
          <p:nvPr/>
        </p:nvSpPr>
        <p:spPr>
          <a:xfrm rot="5400000">
            <a:off x="8051686" y="51435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55" name="Google Shape;455;p32"/>
          <p:cNvSpPr/>
          <p:nvPr/>
        </p:nvSpPr>
        <p:spPr>
          <a:xfrm>
            <a:off x="7518287" y="1056255"/>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456" name="Google Shape;456;p32"/>
          <p:cNvSpPr/>
          <p:nvPr/>
        </p:nvSpPr>
        <p:spPr>
          <a:xfrm rot="10800000">
            <a:off x="7528353" y="505846"/>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457" name="Google Shape;457;p32"/>
          <p:cNvSpPr/>
          <p:nvPr/>
        </p:nvSpPr>
        <p:spPr>
          <a:xfrm rot="-5400000">
            <a:off x="7518286" y="-27553"/>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458" name="Google Shape;458;p32"/>
          <p:cNvGrpSpPr/>
          <p:nvPr/>
        </p:nvGrpSpPr>
        <p:grpSpPr>
          <a:xfrm>
            <a:off x="0" y="4059682"/>
            <a:ext cx="1083809" cy="1083809"/>
            <a:chOff x="823300" y="4059682"/>
            <a:chExt cx="1083809" cy="1083809"/>
          </a:xfrm>
        </p:grpSpPr>
        <p:sp>
          <p:nvSpPr>
            <p:cNvPr id="459" name="Google Shape;459;p32"/>
            <p:cNvSpPr/>
            <p:nvPr/>
          </p:nvSpPr>
          <p:spPr>
            <a:xfrm rot="10800000">
              <a:off x="823300" y="4601587"/>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60" name="Google Shape;460;p32"/>
            <p:cNvSpPr/>
            <p:nvPr/>
          </p:nvSpPr>
          <p:spPr>
            <a:xfrm>
              <a:off x="823300" y="4059682"/>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61" name="Google Shape;461;p32"/>
            <p:cNvSpPr/>
            <p:nvPr/>
          </p:nvSpPr>
          <p:spPr>
            <a:xfrm rot="5400000">
              <a:off x="1365205" y="4601587"/>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grpSp>
        <p:nvGrpSpPr>
          <p:cNvPr id="462" name="Google Shape;462;p32"/>
          <p:cNvGrpSpPr/>
          <p:nvPr/>
        </p:nvGrpSpPr>
        <p:grpSpPr>
          <a:xfrm rot="2700000">
            <a:off x="7190612" y="3787339"/>
            <a:ext cx="3707699" cy="1782547"/>
            <a:chOff x="0" y="0"/>
            <a:chExt cx="660400" cy="317500"/>
          </a:xfrm>
        </p:grpSpPr>
        <p:sp>
          <p:nvSpPr>
            <p:cNvPr id="463" name="Google Shape;463;p3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4" name="Google Shape;464;p32"/>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65" name="Google Shape;465;p32"/>
          <p:cNvCxnSpPr/>
          <p:nvPr/>
        </p:nvCxnSpPr>
        <p:spPr>
          <a:xfrm>
            <a:off x="6959305" y="4197114"/>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466" name="Google Shape;466;p32"/>
          <p:cNvCxnSpPr/>
          <p:nvPr/>
        </p:nvCxnSpPr>
        <p:spPr>
          <a:xfrm>
            <a:off x="6852332" y="4353452"/>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467" name="Google Shape;467;p32"/>
          <p:cNvCxnSpPr/>
          <p:nvPr/>
        </p:nvCxnSpPr>
        <p:spPr>
          <a:xfrm>
            <a:off x="6762531" y="4532688"/>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468" name="Google Shape;468;p32"/>
          <p:cNvCxnSpPr/>
          <p:nvPr/>
        </p:nvCxnSpPr>
        <p:spPr>
          <a:xfrm>
            <a:off x="6699204" y="4725822"/>
            <a:ext cx="2345257" cy="2345257"/>
          </a:xfrm>
          <a:prstGeom prst="straightConnector1">
            <a:avLst/>
          </a:prstGeom>
          <a:noFill/>
          <a:ln cap="flat" cmpd="sng" w="28575">
            <a:solidFill>
              <a:srgbClr val="8CA9AD"/>
            </a:solidFill>
            <a:prstDash val="solid"/>
            <a:round/>
            <a:headEnd len="sm" w="sm" type="none"/>
            <a:tailEnd len="sm" w="sm" type="none"/>
          </a:ln>
        </p:spPr>
      </p:cxnSp>
      <p:cxnSp>
        <p:nvCxnSpPr>
          <p:cNvPr id="469" name="Google Shape;469;p32"/>
          <p:cNvCxnSpPr/>
          <p:nvPr/>
        </p:nvCxnSpPr>
        <p:spPr>
          <a:xfrm>
            <a:off x="6627277" y="4945660"/>
            <a:ext cx="2173837" cy="2173837"/>
          </a:xfrm>
          <a:prstGeom prst="straightConnector1">
            <a:avLst/>
          </a:prstGeom>
          <a:noFill/>
          <a:ln cap="flat" cmpd="sng" w="28575">
            <a:solidFill>
              <a:srgbClr val="8CA9AD"/>
            </a:solidFill>
            <a:prstDash val="solid"/>
            <a:round/>
            <a:headEnd len="sm" w="sm" type="none"/>
            <a:tailEnd len="sm" w="sm" type="none"/>
          </a:ln>
        </p:spPr>
      </p:cxnSp>
      <p:grpSp>
        <p:nvGrpSpPr>
          <p:cNvPr id="470" name="Google Shape;470;p32"/>
          <p:cNvGrpSpPr/>
          <p:nvPr/>
        </p:nvGrpSpPr>
        <p:grpSpPr>
          <a:xfrm rot="2700000">
            <a:off x="-688195" y="-1546660"/>
            <a:ext cx="3707699" cy="1782547"/>
            <a:chOff x="0" y="0"/>
            <a:chExt cx="660400" cy="317500"/>
          </a:xfrm>
        </p:grpSpPr>
        <p:sp>
          <p:nvSpPr>
            <p:cNvPr id="471" name="Google Shape;471;p3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2" name="Google Shape;472;p32"/>
            <p:cNvSpPr txBox="1"/>
            <p:nvPr/>
          </p:nvSpPr>
          <p:spPr>
            <a:xfrm>
              <a:off x="0" y="146050"/>
              <a:ext cx="660400" cy="171450"/>
            </a:xfrm>
            <a:prstGeom prst="rect">
              <a:avLst/>
            </a:prstGeom>
            <a:noFill/>
            <a:ln>
              <a:noFill/>
            </a:ln>
          </p:spPr>
          <p:txBody>
            <a:bodyPr anchorCtr="0" anchor="ctr" bIns="25400" lIns="25400" spcFirstLastPara="1" rIns="25400" wrap="square" tIns="25400">
              <a:noAutofit/>
            </a:bodyPr>
            <a:lstStyle/>
            <a:p>
              <a:pPr indent="0" lvl="0" marL="0" marR="0" rtl="0" algn="ctr">
                <a:lnSpc>
                  <a:spcPct val="1418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73" name="Google Shape;473;p32"/>
          <p:cNvCxnSpPr/>
          <p:nvPr/>
        </p:nvCxnSpPr>
        <p:spPr>
          <a:xfrm>
            <a:off x="-919502" y="-1136885"/>
            <a:ext cx="2592608" cy="2566351"/>
          </a:xfrm>
          <a:prstGeom prst="straightConnector1">
            <a:avLst/>
          </a:prstGeom>
          <a:noFill/>
          <a:ln cap="flat" cmpd="sng" w="28575">
            <a:solidFill>
              <a:srgbClr val="8CA9AD"/>
            </a:solidFill>
            <a:prstDash val="solid"/>
            <a:round/>
            <a:headEnd len="sm" w="sm" type="none"/>
            <a:tailEnd len="sm" w="sm" type="none"/>
          </a:ln>
        </p:spPr>
      </p:cxnSp>
      <p:cxnSp>
        <p:nvCxnSpPr>
          <p:cNvPr id="474" name="Google Shape;474;p32"/>
          <p:cNvCxnSpPr/>
          <p:nvPr/>
        </p:nvCxnSpPr>
        <p:spPr>
          <a:xfrm>
            <a:off x="-1026475" y="-980547"/>
            <a:ext cx="2519427" cy="2519427"/>
          </a:xfrm>
          <a:prstGeom prst="straightConnector1">
            <a:avLst/>
          </a:prstGeom>
          <a:noFill/>
          <a:ln cap="flat" cmpd="sng" w="28575">
            <a:solidFill>
              <a:srgbClr val="8CA9AD"/>
            </a:solidFill>
            <a:prstDash val="solid"/>
            <a:round/>
            <a:headEnd len="sm" w="sm" type="none"/>
            <a:tailEnd len="sm" w="sm" type="none"/>
          </a:ln>
        </p:spPr>
      </p:cxnSp>
      <p:cxnSp>
        <p:nvCxnSpPr>
          <p:cNvPr id="475" name="Google Shape;475;p32"/>
          <p:cNvCxnSpPr/>
          <p:nvPr/>
        </p:nvCxnSpPr>
        <p:spPr>
          <a:xfrm>
            <a:off x="-1116276" y="-801312"/>
            <a:ext cx="2433571" cy="2433571"/>
          </a:xfrm>
          <a:prstGeom prst="straightConnector1">
            <a:avLst/>
          </a:prstGeom>
          <a:noFill/>
          <a:ln cap="flat" cmpd="sng" w="28575">
            <a:solidFill>
              <a:srgbClr val="8CA9AD"/>
            </a:solidFill>
            <a:prstDash val="solid"/>
            <a:round/>
            <a:headEnd len="sm" w="sm" type="none"/>
            <a:tailEnd len="sm" w="sm" type="none"/>
          </a:ln>
        </p:spPr>
      </p:cxnSp>
      <p:cxnSp>
        <p:nvCxnSpPr>
          <p:cNvPr id="476" name="Google Shape;476;p32"/>
          <p:cNvCxnSpPr/>
          <p:nvPr/>
        </p:nvCxnSpPr>
        <p:spPr>
          <a:xfrm>
            <a:off x="-1179604" y="-608178"/>
            <a:ext cx="2345258" cy="2345258"/>
          </a:xfrm>
          <a:prstGeom prst="straightConnector1">
            <a:avLst/>
          </a:prstGeom>
          <a:noFill/>
          <a:ln cap="flat" cmpd="sng" w="28575">
            <a:solidFill>
              <a:srgbClr val="8CA9AD"/>
            </a:solidFill>
            <a:prstDash val="solid"/>
            <a:round/>
            <a:headEnd len="sm" w="sm" type="none"/>
            <a:tailEnd len="sm" w="sm" type="none"/>
          </a:ln>
        </p:spPr>
      </p:cxnSp>
      <p:cxnSp>
        <p:nvCxnSpPr>
          <p:cNvPr id="477" name="Google Shape;477;p32"/>
          <p:cNvCxnSpPr/>
          <p:nvPr/>
        </p:nvCxnSpPr>
        <p:spPr>
          <a:xfrm>
            <a:off x="-1251531" y="-388340"/>
            <a:ext cx="2173837" cy="2173837"/>
          </a:xfrm>
          <a:prstGeom prst="straightConnector1">
            <a:avLst/>
          </a:prstGeom>
          <a:noFill/>
          <a:ln cap="flat" cmpd="sng" w="28575">
            <a:solidFill>
              <a:srgbClr val="8CA9AD"/>
            </a:solidFill>
            <a:prstDash val="solid"/>
            <a:round/>
            <a:headEnd len="sm" w="sm" type="none"/>
            <a:tailEnd len="sm" w="sm" type="none"/>
          </a:ln>
        </p:spPr>
      </p:cxnSp>
      <p:cxnSp>
        <p:nvCxnSpPr>
          <p:cNvPr id="478" name="Google Shape;478;p32"/>
          <p:cNvCxnSpPr/>
          <p:nvPr/>
        </p:nvCxnSpPr>
        <p:spPr>
          <a:xfrm>
            <a:off x="-1311940" y="-166478"/>
            <a:ext cx="1981800" cy="1992797"/>
          </a:xfrm>
          <a:prstGeom prst="straightConnector1">
            <a:avLst/>
          </a:prstGeom>
          <a:noFill/>
          <a:ln cap="flat" cmpd="sng" w="28575">
            <a:solidFill>
              <a:srgbClr val="8CA9AD"/>
            </a:solidFill>
            <a:prstDash val="solid"/>
            <a:round/>
            <a:headEnd len="sm" w="sm" type="none"/>
            <a:tailEnd len="sm" w="sm" type="none"/>
          </a:ln>
        </p:spPr>
      </p:cxnSp>
      <p:cxnSp>
        <p:nvCxnSpPr>
          <p:cNvPr id="479" name="Google Shape;479;p32"/>
          <p:cNvCxnSpPr/>
          <p:nvPr/>
        </p:nvCxnSpPr>
        <p:spPr>
          <a:xfrm>
            <a:off x="-1299057" y="114339"/>
            <a:ext cx="1688743" cy="1680029"/>
          </a:xfrm>
          <a:prstGeom prst="straightConnector1">
            <a:avLst/>
          </a:prstGeom>
          <a:noFill/>
          <a:ln cap="flat" cmpd="sng" w="28575">
            <a:solidFill>
              <a:srgbClr val="8CA9AD"/>
            </a:solidFill>
            <a:prstDash val="solid"/>
            <a:round/>
            <a:headEnd len="sm" w="sm" type="none"/>
            <a:tailEnd len="sm" w="sm" type="none"/>
          </a:ln>
        </p:spPr>
      </p:cxnSp>
      <p:cxnSp>
        <p:nvCxnSpPr>
          <p:cNvPr id="480" name="Google Shape;480;p32"/>
          <p:cNvCxnSpPr/>
          <p:nvPr/>
        </p:nvCxnSpPr>
        <p:spPr>
          <a:xfrm>
            <a:off x="-1254898" y="452880"/>
            <a:ext cx="1314299" cy="1335985"/>
          </a:xfrm>
          <a:prstGeom prst="straightConnector1">
            <a:avLst/>
          </a:prstGeom>
          <a:noFill/>
          <a:ln cap="flat" cmpd="sng" w="28575">
            <a:solidFill>
              <a:srgbClr val="8CA9AD"/>
            </a:solidFill>
            <a:prstDash val="solid"/>
            <a:round/>
            <a:headEnd len="sm" w="sm" type="none"/>
            <a:tailEnd len="sm" w="sm" type="none"/>
          </a:ln>
        </p:spPr>
      </p:cxnSp>
      <p:pic>
        <p:nvPicPr>
          <p:cNvPr id="481" name="Google Shape;481;p32"/>
          <p:cNvPicPr preferRelativeResize="0"/>
          <p:nvPr/>
        </p:nvPicPr>
        <p:blipFill>
          <a:blip r:embed="rId7">
            <a:alphaModFix/>
          </a:blip>
          <a:stretch>
            <a:fillRect/>
          </a:stretch>
        </p:blipFill>
        <p:spPr>
          <a:xfrm>
            <a:off x="3432925" y="1805250"/>
            <a:ext cx="4931526" cy="2933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3"/>
          <p:cNvSpPr/>
          <p:nvPr/>
        </p:nvSpPr>
        <p:spPr>
          <a:xfrm>
            <a:off x="524691" y="4059696"/>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87" name="Google Shape;487;p33"/>
          <p:cNvSpPr/>
          <p:nvPr/>
        </p:nvSpPr>
        <p:spPr>
          <a:xfrm rot="5400000">
            <a:off x="516187" y="4601600"/>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88" name="Google Shape;488;p33"/>
          <p:cNvSpPr/>
          <p:nvPr/>
        </p:nvSpPr>
        <p:spPr>
          <a:xfrm rot="10800000">
            <a:off x="-7148" y="4593096"/>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3">
              <a:alphaModFix/>
            </a:blip>
            <a:stretch>
              <a:fillRect b="0" l="0" r="0" t="0"/>
            </a:stretch>
          </a:blipFill>
          <a:ln>
            <a:noFill/>
          </a:ln>
        </p:spPr>
      </p:sp>
      <p:sp>
        <p:nvSpPr>
          <p:cNvPr id="489" name="Google Shape;489;p33"/>
          <p:cNvSpPr/>
          <p:nvPr/>
        </p:nvSpPr>
        <p:spPr>
          <a:xfrm rot="-5400000">
            <a:off x="-17214" y="4059697"/>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490" name="Google Shape;490;p33"/>
          <p:cNvSpPr/>
          <p:nvPr/>
        </p:nvSpPr>
        <p:spPr>
          <a:xfrm rot="10800000">
            <a:off x="-1282" y="10565"/>
            <a:ext cx="1452304" cy="88601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91" name="Google Shape;491;p33"/>
          <p:cNvSpPr/>
          <p:nvPr/>
        </p:nvSpPr>
        <p:spPr>
          <a:xfrm>
            <a:off x="7892200" y="3928397"/>
            <a:ext cx="1251799" cy="1235542"/>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92" name="Google Shape;492;p33"/>
          <p:cNvSpPr/>
          <p:nvPr/>
        </p:nvSpPr>
        <p:spPr>
          <a:xfrm rot="10800000">
            <a:off x="8060203" y="10575"/>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93" name="Google Shape;493;p33"/>
          <p:cNvSpPr/>
          <p:nvPr/>
        </p:nvSpPr>
        <p:spPr>
          <a:xfrm rot="-5400000">
            <a:off x="8602108" y="10575"/>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94" name="Google Shape;494;p33"/>
          <p:cNvSpPr/>
          <p:nvPr/>
        </p:nvSpPr>
        <p:spPr>
          <a:xfrm>
            <a:off x="8602099" y="552467"/>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95" name="Google Shape;495;p33"/>
          <p:cNvSpPr/>
          <p:nvPr/>
        </p:nvSpPr>
        <p:spPr>
          <a:xfrm rot="5400000">
            <a:off x="8060203" y="55248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96" name="Google Shape;496;p33"/>
          <p:cNvSpPr/>
          <p:nvPr/>
        </p:nvSpPr>
        <p:spPr>
          <a:xfrm>
            <a:off x="7991241" y="224696"/>
            <a:ext cx="541904" cy="541905"/>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97" name="Google Shape;497;p33"/>
          <p:cNvSpPr/>
          <p:nvPr/>
        </p:nvSpPr>
        <p:spPr>
          <a:xfrm rot="5400000">
            <a:off x="7982736" y="766600"/>
            <a:ext cx="541905" cy="541904"/>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98" name="Google Shape;498;p33"/>
          <p:cNvSpPr/>
          <p:nvPr/>
        </p:nvSpPr>
        <p:spPr>
          <a:xfrm rot="10800000">
            <a:off x="7459402" y="758096"/>
            <a:ext cx="541904" cy="541905"/>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3">
              <a:alphaModFix/>
            </a:blip>
            <a:stretch>
              <a:fillRect b="0" l="0" r="0" t="0"/>
            </a:stretch>
          </a:blipFill>
          <a:ln>
            <a:noFill/>
          </a:ln>
        </p:spPr>
      </p:sp>
      <p:sp>
        <p:nvSpPr>
          <p:cNvPr id="499" name="Google Shape;499;p33"/>
          <p:cNvSpPr/>
          <p:nvPr/>
        </p:nvSpPr>
        <p:spPr>
          <a:xfrm rot="-5400000">
            <a:off x="7449336" y="224697"/>
            <a:ext cx="541905" cy="541904"/>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500" name="Google Shape;500;p33"/>
          <p:cNvSpPr txBox="1"/>
          <p:nvPr/>
        </p:nvSpPr>
        <p:spPr>
          <a:xfrm>
            <a:off x="1060175" y="766600"/>
            <a:ext cx="6845100" cy="76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AutoNum type="arabicPeriod"/>
            </a:pPr>
            <a:r>
              <a:rPr b="1" lang="en-GB" sz="1300">
                <a:solidFill>
                  <a:schemeClr val="dk1"/>
                </a:solidFill>
              </a:rPr>
              <a:t>Average Call Duration:</a:t>
            </a:r>
            <a:r>
              <a:rPr lang="en-GB" sz="1300">
                <a:solidFill>
                  <a:schemeClr val="dk1"/>
                </a:solidFill>
              </a:rPr>
              <a:t> Determine the average duration of all incoming calls received by agents. This should be calculated for each time bucket.</a:t>
            </a:r>
            <a:br>
              <a:rPr lang="en-GB" sz="1300">
                <a:solidFill>
                  <a:schemeClr val="dk1"/>
                </a:solidFill>
              </a:rPr>
            </a:br>
            <a:r>
              <a:rPr b="1" lang="en-GB" sz="1300">
                <a:solidFill>
                  <a:schemeClr val="dk1"/>
                </a:solidFill>
              </a:rPr>
              <a:t>Your Task:</a:t>
            </a:r>
            <a:r>
              <a:rPr lang="en-GB" sz="1300">
                <a:solidFill>
                  <a:schemeClr val="dk1"/>
                </a:solidFill>
              </a:rPr>
              <a:t> What is the average duration of calls for each time bucket?</a:t>
            </a:r>
            <a:endParaRPr sz="1300">
              <a:solidFill>
                <a:schemeClr val="dk1"/>
              </a:solidFill>
            </a:endParaRPr>
          </a:p>
          <a:p>
            <a:pPr indent="0" lvl="0" marL="0" rtl="0" algn="l">
              <a:spcBef>
                <a:spcPts val="1200"/>
              </a:spcBef>
              <a:spcAft>
                <a:spcPts val="0"/>
              </a:spcAft>
              <a:buNone/>
            </a:pPr>
            <a:r>
              <a:t/>
            </a:r>
            <a:endParaRPr sz="1600">
              <a:solidFill>
                <a:schemeClr val="dk1"/>
              </a:solidFill>
              <a:latin typeface="Calibri"/>
              <a:ea typeface="Calibri"/>
              <a:cs typeface="Calibri"/>
              <a:sym typeface="Calibri"/>
            </a:endParaRPr>
          </a:p>
        </p:txBody>
      </p:sp>
      <p:sp>
        <p:nvSpPr>
          <p:cNvPr id="501" name="Google Shape;501;p33"/>
          <p:cNvSpPr txBox="1"/>
          <p:nvPr/>
        </p:nvSpPr>
        <p:spPr>
          <a:xfrm>
            <a:off x="837625" y="1809150"/>
            <a:ext cx="2519400" cy="251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The overall </a:t>
            </a:r>
            <a:r>
              <a:rPr b="1" lang="en-GB">
                <a:solidFill>
                  <a:schemeClr val="dk1"/>
                </a:solidFill>
                <a:latin typeface="Calibri"/>
                <a:ea typeface="Calibri"/>
                <a:cs typeface="Calibri"/>
                <a:sym typeface="Calibri"/>
              </a:rPr>
              <a:t>Average</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Call</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Duration</a:t>
            </a:r>
            <a:r>
              <a:rPr lang="en-GB">
                <a:solidFill>
                  <a:schemeClr val="dk1"/>
                </a:solidFill>
                <a:latin typeface="Calibri"/>
                <a:ea typeface="Calibri"/>
                <a:cs typeface="Calibri"/>
                <a:sym typeface="Calibri"/>
              </a:rPr>
              <a:t> is </a:t>
            </a:r>
            <a:r>
              <a:rPr b="1" lang="en-GB">
                <a:solidFill>
                  <a:schemeClr val="dk1"/>
                </a:solidFill>
                <a:latin typeface="Calibri"/>
                <a:ea typeface="Calibri"/>
                <a:cs typeface="Calibri"/>
                <a:sym typeface="Calibri"/>
              </a:rPr>
              <a:t>196.963</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seconds</a:t>
            </a: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We can observe that the </a:t>
            </a:r>
            <a:r>
              <a:rPr b="1" lang="en-GB">
                <a:solidFill>
                  <a:schemeClr val="dk1"/>
                </a:solidFill>
                <a:latin typeface="Calibri"/>
                <a:ea typeface="Calibri"/>
                <a:cs typeface="Calibri"/>
                <a:sym typeface="Calibri"/>
              </a:rPr>
              <a:t>Average</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Call</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Duration</a:t>
            </a:r>
            <a:r>
              <a:rPr lang="en-GB">
                <a:solidFill>
                  <a:schemeClr val="dk1"/>
                </a:solidFill>
                <a:latin typeface="Calibri"/>
                <a:ea typeface="Calibri"/>
                <a:cs typeface="Calibri"/>
                <a:sym typeface="Calibri"/>
              </a:rPr>
              <a:t> first peaks in the </a:t>
            </a:r>
            <a:r>
              <a:rPr b="1" lang="en-GB">
                <a:solidFill>
                  <a:schemeClr val="dk1"/>
                </a:solidFill>
                <a:latin typeface="Calibri"/>
                <a:ea typeface="Calibri"/>
                <a:cs typeface="Calibri"/>
                <a:sym typeface="Calibri"/>
              </a:rPr>
              <a:t>morning</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hours</a:t>
            </a:r>
            <a:r>
              <a:rPr lang="en-GB">
                <a:solidFill>
                  <a:schemeClr val="dk1"/>
                </a:solidFill>
                <a:latin typeface="Calibri"/>
                <a:ea typeface="Calibri"/>
                <a:cs typeface="Calibri"/>
                <a:sym typeface="Calibri"/>
              </a:rPr>
              <a:t> before dropping to below average value during the </a:t>
            </a:r>
            <a:r>
              <a:rPr b="1" lang="en-GB">
                <a:solidFill>
                  <a:schemeClr val="dk1"/>
                </a:solidFill>
                <a:latin typeface="Calibri"/>
                <a:ea typeface="Calibri"/>
                <a:cs typeface="Calibri"/>
                <a:sym typeface="Calibri"/>
              </a:rPr>
              <a:t>lunch</a:t>
            </a:r>
            <a:r>
              <a:rPr lang="en-GB">
                <a:solidFill>
                  <a:schemeClr val="dk1"/>
                </a:solidFill>
                <a:latin typeface="Calibri"/>
                <a:ea typeface="Calibri"/>
                <a:cs typeface="Calibri"/>
                <a:sym typeface="Calibri"/>
              </a:rPr>
              <a:t> </a:t>
            </a:r>
            <a:r>
              <a:rPr b="1" lang="en-GB">
                <a:solidFill>
                  <a:schemeClr val="dk1"/>
                </a:solidFill>
                <a:latin typeface="Calibri"/>
                <a:ea typeface="Calibri"/>
                <a:cs typeface="Calibri"/>
                <a:sym typeface="Calibri"/>
              </a:rPr>
              <a:t>hours</a:t>
            </a:r>
            <a:r>
              <a:rPr lang="en-GB">
                <a:solidFill>
                  <a:schemeClr val="dk1"/>
                </a:solidFill>
                <a:latin typeface="Calibri"/>
                <a:ea typeface="Calibri"/>
                <a:cs typeface="Calibri"/>
                <a:sym typeface="Calibri"/>
              </a:rPr>
              <a:t> and then again increasing to above average value.</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502" name="Google Shape;502;p33"/>
          <p:cNvPicPr preferRelativeResize="0"/>
          <p:nvPr/>
        </p:nvPicPr>
        <p:blipFill>
          <a:blip r:embed="rId6">
            <a:alphaModFix/>
          </a:blip>
          <a:stretch>
            <a:fillRect/>
          </a:stretch>
        </p:blipFill>
        <p:spPr>
          <a:xfrm>
            <a:off x="3838163" y="1834270"/>
            <a:ext cx="4763931" cy="24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