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0" roundtripDataSignature="AMtx7mi+Nyx3jHCV3yil+qIAdW64BPc5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F038F0-3B80-4812-96B0-4068E41324AB}">
  <a:tblStyle styleId="{04F038F0-3B80-4812-96B0-4068E41324A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26.png"/><Relationship Id="rId5" Type="http://schemas.openxmlformats.org/officeDocument/2006/relationships/image" Target="../media/image19.png"/><Relationship Id="rId6"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docs.google.com/spreadsheets/d/1zjRcDSXG6y49oOzW6OiPReYduDofjs7v/edit?usp=sharing&amp;ouid=113842756163249875976&amp;rtpof=true&amp;sd=true" TargetMode="External"/><Relationship Id="rId4" Type="http://schemas.openxmlformats.org/officeDocument/2006/relationships/hyperlink" Target="https://docs.google.com/spreadsheets/d/1bwCMEQEPivnd8Nie_3FufGkXwQQyl0WU/edit?usp=sharing&amp;ouid=109025871266916879820&amp;rtpof=true&amp;sd=true" TargetMode="External"/><Relationship Id="rId5" Type="http://schemas.openxmlformats.org/officeDocument/2006/relationships/hyperlink" Target="https://drive.google.com/drive/u/1/folders/11yBPz4WSm4TYdG2w_izPpkUoiHXWsayb"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rive.google.com/file/d/1izfvVhejiDZlsVQt6WZ0W-_woRdK0MJ_/view?usp=drive_link" TargetMode="External"/><Relationship Id="rId4" Type="http://schemas.openxmlformats.org/officeDocument/2006/relationships/hyperlink" Target="https://drive.google.com/file/d/1Ojwi5zgmQ-K0YxsPU-lxk-FQoMtqJbIM/view?usp=drive_link" TargetMode="External"/><Relationship Id="rId5" Type="http://schemas.openxmlformats.org/officeDocument/2006/relationships/hyperlink" Target="https://drive.google.com/file/d/1EvPqkHghDyW_qI_c9oeF1818Ri1J2OpN/view?usp=driv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1"/>
          <p:cNvGrpSpPr/>
          <p:nvPr/>
        </p:nvGrpSpPr>
        <p:grpSpPr>
          <a:xfrm>
            <a:off x="7547955" y="-356762"/>
            <a:ext cx="1596033" cy="2110036"/>
            <a:chOff x="7547955" y="-356762"/>
            <a:chExt cx="1596033" cy="2110036"/>
          </a:xfrm>
        </p:grpSpPr>
        <p:sp>
          <p:nvSpPr>
            <p:cNvPr id="56" name="Google Shape;56;p1"/>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 name="Google Shape;59;p1"/>
          <p:cNvGrpSpPr/>
          <p:nvPr/>
        </p:nvGrpSpPr>
        <p:grpSpPr>
          <a:xfrm>
            <a:off x="-668719" y="689379"/>
            <a:ext cx="1559041" cy="2697311"/>
            <a:chOff x="-631344" y="652479"/>
            <a:chExt cx="1559041" cy="2697311"/>
          </a:xfrm>
        </p:grpSpPr>
        <p:sp>
          <p:nvSpPr>
            <p:cNvPr id="60" name="Google Shape;60;p1"/>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1"/>
          <p:cNvGrpSpPr/>
          <p:nvPr/>
        </p:nvGrpSpPr>
        <p:grpSpPr>
          <a:xfrm>
            <a:off x="6682050" y="3509443"/>
            <a:ext cx="2661102" cy="1634045"/>
            <a:chOff x="6682050" y="3509443"/>
            <a:chExt cx="2661102" cy="1634045"/>
          </a:xfrm>
        </p:grpSpPr>
        <p:sp>
          <p:nvSpPr>
            <p:cNvPr id="64" name="Google Shape;64;p1"/>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
          <p:cNvSpPr txBox="1"/>
          <p:nvPr/>
        </p:nvSpPr>
        <p:spPr>
          <a:xfrm>
            <a:off x="890325" y="616050"/>
            <a:ext cx="6195300" cy="2055000"/>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0"/>
              </a:spcBef>
              <a:spcAft>
                <a:spcPts val="0"/>
              </a:spcAft>
              <a:buClr>
                <a:schemeClr val="dk1"/>
              </a:buClr>
              <a:buSzPts val="1100"/>
              <a:buFont typeface="Arial"/>
              <a:buNone/>
            </a:pPr>
            <a:r>
              <a:rPr b="1" i="0" lang="en-GB" sz="5400" u="none" cap="none" strike="noStrike">
                <a:solidFill>
                  <a:srgbClr val="3C4858"/>
                </a:solidFill>
                <a:highlight>
                  <a:srgbClr val="FFFFFF"/>
                </a:highlight>
                <a:latin typeface="Arial"/>
                <a:ea typeface="Arial"/>
                <a:cs typeface="Arial"/>
                <a:sym typeface="Arial"/>
              </a:rPr>
              <a:t>Bank Loan Case Study</a:t>
            </a:r>
            <a:endParaRPr b="1" i="0" sz="5400" u="none" cap="none" strike="noStrike">
              <a:solidFill>
                <a:srgbClr val="3C4858"/>
              </a:solidFill>
              <a:highlight>
                <a:srgbClr val="FFFFFF"/>
              </a:highlight>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69" name="Google Shape;69;p1"/>
          <p:cNvSpPr txBox="1"/>
          <p:nvPr/>
        </p:nvSpPr>
        <p:spPr>
          <a:xfrm>
            <a:off x="1309775" y="2991825"/>
            <a:ext cx="3300300" cy="2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By Divyasri Jegan</a:t>
            </a:r>
            <a:endParaRPr b="0" i="0" sz="1800" u="none" cap="none" strike="noStrike">
              <a:solidFill>
                <a:schemeClr val="dk2"/>
              </a:solidFill>
              <a:latin typeface="Arial"/>
              <a:ea typeface="Arial"/>
              <a:cs typeface="Arial"/>
              <a:sym typeface="Arial"/>
            </a:endParaRPr>
          </a:p>
        </p:txBody>
      </p:sp>
      <p:pic>
        <p:nvPicPr>
          <p:cNvPr id="70" name="Google Shape;70;p1"/>
          <p:cNvPicPr preferRelativeResize="0"/>
          <p:nvPr/>
        </p:nvPicPr>
        <p:blipFill rotWithShape="1">
          <a:blip r:embed="rId3">
            <a:alphaModFix/>
          </a:blip>
          <a:srcRect b="0" l="0" r="0" t="0"/>
          <a:stretch/>
        </p:blipFill>
        <p:spPr>
          <a:xfrm>
            <a:off x="4171250" y="1753275"/>
            <a:ext cx="3661476" cy="2524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0"/>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 name="Google Shape;251;p10"/>
          <p:cNvGrpSpPr/>
          <p:nvPr/>
        </p:nvGrpSpPr>
        <p:grpSpPr>
          <a:xfrm>
            <a:off x="7547955" y="-356762"/>
            <a:ext cx="1596033" cy="2110036"/>
            <a:chOff x="7547955" y="-356762"/>
            <a:chExt cx="1596033" cy="2110036"/>
          </a:xfrm>
        </p:grpSpPr>
        <p:sp>
          <p:nvSpPr>
            <p:cNvPr id="252" name="Google Shape;252;p10"/>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0"/>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0"/>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 name="Google Shape;255;p10"/>
          <p:cNvGrpSpPr/>
          <p:nvPr/>
        </p:nvGrpSpPr>
        <p:grpSpPr>
          <a:xfrm>
            <a:off x="-668719" y="689379"/>
            <a:ext cx="1559041" cy="2697311"/>
            <a:chOff x="-631344" y="652479"/>
            <a:chExt cx="1559041" cy="2697311"/>
          </a:xfrm>
        </p:grpSpPr>
        <p:sp>
          <p:nvSpPr>
            <p:cNvPr id="256" name="Google Shape;256;p10"/>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0"/>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0"/>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0"/>
          <p:cNvGrpSpPr/>
          <p:nvPr/>
        </p:nvGrpSpPr>
        <p:grpSpPr>
          <a:xfrm>
            <a:off x="6682050" y="3509443"/>
            <a:ext cx="2661102" cy="1634045"/>
            <a:chOff x="6682050" y="3509443"/>
            <a:chExt cx="2661102" cy="1634045"/>
          </a:xfrm>
        </p:grpSpPr>
        <p:sp>
          <p:nvSpPr>
            <p:cNvPr id="260" name="Google Shape;260;p10"/>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0"/>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0"/>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4" name="Google Shape;264;p10"/>
          <p:cNvPicPr preferRelativeResize="0"/>
          <p:nvPr/>
        </p:nvPicPr>
        <p:blipFill rotWithShape="1">
          <a:blip r:embed="rId3">
            <a:alphaModFix/>
          </a:blip>
          <a:srcRect b="0" l="0" r="0" t="0"/>
          <a:stretch/>
        </p:blipFill>
        <p:spPr>
          <a:xfrm>
            <a:off x="966825" y="539925"/>
            <a:ext cx="3279176" cy="2110025"/>
          </a:xfrm>
          <a:prstGeom prst="rect">
            <a:avLst/>
          </a:prstGeom>
          <a:solidFill>
            <a:schemeClr val="lt1"/>
          </a:solidFill>
          <a:ln>
            <a:noFill/>
          </a:ln>
        </p:spPr>
      </p:pic>
      <p:pic>
        <p:nvPicPr>
          <p:cNvPr id="265" name="Google Shape;265;p10"/>
          <p:cNvPicPr preferRelativeResize="0"/>
          <p:nvPr/>
        </p:nvPicPr>
        <p:blipFill rotWithShape="1">
          <a:blip r:embed="rId4">
            <a:alphaModFix/>
          </a:blip>
          <a:srcRect b="0" l="0" r="0" t="0"/>
          <a:stretch/>
        </p:blipFill>
        <p:spPr>
          <a:xfrm>
            <a:off x="4650245" y="1620595"/>
            <a:ext cx="4054225" cy="2439024"/>
          </a:xfrm>
          <a:prstGeom prst="rect">
            <a:avLst/>
          </a:prstGeom>
          <a:solidFill>
            <a:schemeClr val="lt1"/>
          </a:solidFill>
          <a:ln>
            <a:noFill/>
          </a:ln>
        </p:spPr>
      </p:pic>
      <p:sp>
        <p:nvSpPr>
          <p:cNvPr id="266" name="Google Shape;266;p10"/>
          <p:cNvSpPr txBox="1"/>
          <p:nvPr/>
        </p:nvSpPr>
        <p:spPr>
          <a:xfrm>
            <a:off x="1568375" y="3094400"/>
            <a:ext cx="2528100" cy="9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Outliers in DAYS_OF_BIRTH and</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DAYS_EMPLOYED</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1"/>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2" name="Google Shape;272;p11"/>
          <p:cNvGrpSpPr/>
          <p:nvPr/>
        </p:nvGrpSpPr>
        <p:grpSpPr>
          <a:xfrm>
            <a:off x="7547955" y="-356762"/>
            <a:ext cx="1596033" cy="2110036"/>
            <a:chOff x="7547955" y="-356762"/>
            <a:chExt cx="1596033" cy="2110036"/>
          </a:xfrm>
        </p:grpSpPr>
        <p:sp>
          <p:nvSpPr>
            <p:cNvPr id="273" name="Google Shape;273;p11"/>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1"/>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1"/>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 name="Google Shape;276;p11"/>
          <p:cNvGrpSpPr/>
          <p:nvPr/>
        </p:nvGrpSpPr>
        <p:grpSpPr>
          <a:xfrm>
            <a:off x="-668719" y="689379"/>
            <a:ext cx="1559041" cy="2697311"/>
            <a:chOff x="-631344" y="652479"/>
            <a:chExt cx="1559041" cy="2697311"/>
          </a:xfrm>
        </p:grpSpPr>
        <p:sp>
          <p:nvSpPr>
            <p:cNvPr id="277" name="Google Shape;277;p11"/>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1"/>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1"/>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11"/>
          <p:cNvGrpSpPr/>
          <p:nvPr/>
        </p:nvGrpSpPr>
        <p:grpSpPr>
          <a:xfrm>
            <a:off x="6682050" y="3509443"/>
            <a:ext cx="2661102" cy="1634045"/>
            <a:chOff x="6682050" y="3509443"/>
            <a:chExt cx="2661102" cy="1634045"/>
          </a:xfrm>
        </p:grpSpPr>
        <p:sp>
          <p:nvSpPr>
            <p:cNvPr id="281" name="Google Shape;281;p11"/>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1"/>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1"/>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1"/>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5" name="Google Shape;285;p11"/>
          <p:cNvSpPr txBox="1"/>
          <p:nvPr/>
        </p:nvSpPr>
        <p:spPr>
          <a:xfrm>
            <a:off x="522225" y="-33025"/>
            <a:ext cx="6513300" cy="72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GB" sz="1400" u="none" cap="none" strike="noStrike">
                <a:solidFill>
                  <a:schemeClr val="dk1"/>
                </a:solidFill>
                <a:highlight>
                  <a:srgbClr val="FFFFFF"/>
                </a:highlight>
                <a:latin typeface="Arial"/>
                <a:ea typeface="Arial"/>
                <a:cs typeface="Arial"/>
                <a:sym typeface="Arial"/>
              </a:rPr>
              <a:t>3) Analyze Data Imbalance:</a:t>
            </a:r>
            <a:r>
              <a:rPr b="0" i="0" lang="en-GB" sz="1400" u="none" cap="none" strike="noStrike">
                <a:solidFill>
                  <a:schemeClr val="dk1"/>
                </a:solidFill>
                <a:highlight>
                  <a:srgbClr val="FFFFFF"/>
                </a:highlight>
                <a:latin typeface="Arial"/>
                <a:ea typeface="Arial"/>
                <a:cs typeface="Arial"/>
                <a:sym typeface="Arial"/>
              </a:rPr>
              <a:t> Data imbalance can affect the accuracy of the analysis, especially for binary classification problems. Understanding the data distribution is crucial for building reliable models.</a:t>
            </a:r>
            <a:endParaRPr b="0" i="0" sz="1400" u="none" cap="none" strike="noStrike">
              <a:solidFill>
                <a:schemeClr val="dk1"/>
              </a:solidFill>
              <a:highlight>
                <a:srgbClr val="FFFFFF"/>
              </a:highlight>
              <a:latin typeface="Arial"/>
              <a:ea typeface="Arial"/>
              <a:cs typeface="Arial"/>
              <a:sym typeface="Arial"/>
            </a:endParaRPr>
          </a:p>
          <a:p>
            <a:pPr indent="-323850" lvl="0" marL="457200" marR="0" rtl="0" algn="l">
              <a:lnSpc>
                <a:spcPct val="100000"/>
              </a:lnSpc>
              <a:spcBef>
                <a:spcPts val="1200"/>
              </a:spcBef>
              <a:spcAft>
                <a:spcPts val="0"/>
              </a:spcAft>
              <a:buClr>
                <a:schemeClr val="dk1"/>
              </a:buClr>
              <a:buSzPts val="1500"/>
              <a:buFont typeface="Arial"/>
              <a:buChar char="●"/>
            </a:pPr>
            <a:r>
              <a:rPr b="1" i="0" lang="en-GB" sz="1500" u="none" cap="none" strike="noStrike">
                <a:solidFill>
                  <a:schemeClr val="dk1"/>
                </a:solidFill>
                <a:highlight>
                  <a:srgbClr val="FFFFFF"/>
                </a:highlight>
                <a:latin typeface="Arial"/>
                <a:ea typeface="Arial"/>
                <a:cs typeface="Arial"/>
                <a:sym typeface="Arial"/>
              </a:rPr>
              <a:t>Task: </a:t>
            </a:r>
            <a:r>
              <a:rPr b="0" i="0" lang="en-GB" sz="1500" u="none" cap="none" strike="noStrike">
                <a:solidFill>
                  <a:schemeClr val="dk1"/>
                </a:solidFill>
                <a:highlight>
                  <a:srgbClr val="FFFFFF"/>
                </a:highlight>
                <a:latin typeface="Arial"/>
                <a:ea typeface="Arial"/>
                <a:cs typeface="Arial"/>
                <a:sym typeface="Arial"/>
              </a:rPr>
              <a:t>Determine if there is data imbalance in the loan application dataset and calculate the ratio of data imbalance using Excel functions.</a:t>
            </a:r>
            <a:endParaRPr b="0" i="0" sz="15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286" name="Google Shape;286;p11"/>
          <p:cNvPicPr preferRelativeResize="0"/>
          <p:nvPr/>
        </p:nvPicPr>
        <p:blipFill rotWithShape="1">
          <a:blip r:embed="rId3">
            <a:alphaModFix/>
          </a:blip>
          <a:srcRect b="6292" l="0" r="1350" t="24692"/>
          <a:stretch/>
        </p:blipFill>
        <p:spPr>
          <a:xfrm>
            <a:off x="1122525" y="1753275"/>
            <a:ext cx="5726252" cy="2252317"/>
          </a:xfrm>
          <a:prstGeom prst="rect">
            <a:avLst/>
          </a:prstGeom>
          <a:noFill/>
          <a:ln>
            <a:noFill/>
          </a:ln>
        </p:spPr>
      </p:pic>
      <p:sp>
        <p:nvSpPr>
          <p:cNvPr id="287" name="Google Shape;287;p11"/>
          <p:cNvSpPr txBox="1"/>
          <p:nvPr/>
        </p:nvSpPr>
        <p:spPr>
          <a:xfrm>
            <a:off x="1301850" y="4052425"/>
            <a:ext cx="5367600" cy="548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Arial"/>
              <a:buChar char="●"/>
            </a:pPr>
            <a:r>
              <a:rPr b="0" i="0" lang="en-GB" sz="1500" u="none" cap="none" strike="noStrike">
                <a:solidFill>
                  <a:schemeClr val="dk2"/>
                </a:solidFill>
                <a:latin typeface="Arial"/>
                <a:ea typeface="Arial"/>
                <a:cs typeface="Arial"/>
                <a:sym typeface="Arial"/>
              </a:rPr>
              <a:t>The missing data is handled and also the data with outlier is made and imbalance data have me cleared to make a accurate insights providing </a:t>
            </a:r>
            <a:r>
              <a:rPr b="0" i="0" lang="en-GB" sz="1600" u="none" cap="none" strike="noStrike">
                <a:solidFill>
                  <a:schemeClr val="dk2"/>
                </a:solidFill>
                <a:latin typeface="Arial"/>
                <a:ea typeface="Arial"/>
                <a:cs typeface="Arial"/>
                <a:sym typeface="Arial"/>
              </a:rPr>
              <a:t>dataset was made.</a:t>
            </a:r>
            <a:endParaRPr b="0" i="0" sz="16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2"/>
          <p:cNvSpPr/>
          <p:nvPr/>
        </p:nvSpPr>
        <p:spPr>
          <a:xfrm>
            <a:off x="884450" y="1738550"/>
            <a:ext cx="2068800" cy="28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2"/>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4" name="Google Shape;294;p12"/>
          <p:cNvGrpSpPr/>
          <p:nvPr/>
        </p:nvGrpSpPr>
        <p:grpSpPr>
          <a:xfrm>
            <a:off x="7547955" y="-356762"/>
            <a:ext cx="1596033" cy="2110036"/>
            <a:chOff x="7547955" y="-356762"/>
            <a:chExt cx="1596033" cy="2110036"/>
          </a:xfrm>
        </p:grpSpPr>
        <p:sp>
          <p:nvSpPr>
            <p:cNvPr id="295" name="Google Shape;295;p12"/>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2"/>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2"/>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12"/>
          <p:cNvGrpSpPr/>
          <p:nvPr/>
        </p:nvGrpSpPr>
        <p:grpSpPr>
          <a:xfrm>
            <a:off x="-668719" y="689379"/>
            <a:ext cx="1559041" cy="2697311"/>
            <a:chOff x="-631344" y="652479"/>
            <a:chExt cx="1559041" cy="2697311"/>
          </a:xfrm>
        </p:grpSpPr>
        <p:sp>
          <p:nvSpPr>
            <p:cNvPr id="299" name="Google Shape;299;p12"/>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2"/>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2"/>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2" name="Google Shape;302;p12"/>
          <p:cNvGrpSpPr/>
          <p:nvPr/>
        </p:nvGrpSpPr>
        <p:grpSpPr>
          <a:xfrm>
            <a:off x="6682050" y="3509443"/>
            <a:ext cx="2661102" cy="1634045"/>
            <a:chOff x="6682050" y="3509443"/>
            <a:chExt cx="2661102" cy="1634045"/>
          </a:xfrm>
        </p:grpSpPr>
        <p:sp>
          <p:nvSpPr>
            <p:cNvPr id="303" name="Google Shape;303;p12"/>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2"/>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2"/>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2"/>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 name="Google Shape;307;p12"/>
          <p:cNvSpPr txBox="1"/>
          <p:nvPr/>
        </p:nvSpPr>
        <p:spPr>
          <a:xfrm>
            <a:off x="609425" y="-31550"/>
            <a:ext cx="6974100" cy="8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GB" sz="1300" u="none" cap="none" strike="noStrike">
                <a:solidFill>
                  <a:schemeClr val="dk1"/>
                </a:solidFill>
                <a:highlight>
                  <a:srgbClr val="FFFFFF"/>
                </a:highlight>
                <a:latin typeface="Arial"/>
                <a:ea typeface="Arial"/>
                <a:cs typeface="Arial"/>
                <a:sym typeface="Arial"/>
              </a:rPr>
              <a:t>4) Perform Univariate, Segmented Univariate, and Bivariate Analysis: </a:t>
            </a:r>
            <a:r>
              <a:rPr b="0" i="0" lang="en-GB" sz="1300" u="none" cap="none" strike="noStrike">
                <a:solidFill>
                  <a:schemeClr val="dk1"/>
                </a:solidFill>
                <a:highlight>
                  <a:srgbClr val="FFFFFF"/>
                </a:highlight>
                <a:latin typeface="Arial"/>
                <a:ea typeface="Arial"/>
                <a:cs typeface="Arial"/>
                <a:sym typeface="Arial"/>
              </a:rPr>
              <a:t>To gain insights into the driving factors of loan default, it is important to conduct various analyses on consumer and loan attributes.</a:t>
            </a:r>
            <a:endParaRPr b="0" i="0" sz="1300" u="none" cap="none" strike="noStrike">
              <a:solidFill>
                <a:schemeClr val="dk1"/>
              </a:solidFill>
              <a:highlight>
                <a:srgbClr val="FFFFFF"/>
              </a:highlight>
              <a:latin typeface="Arial"/>
              <a:ea typeface="Arial"/>
              <a:cs typeface="Arial"/>
              <a:sym typeface="Arial"/>
            </a:endParaRPr>
          </a:p>
          <a:p>
            <a:pPr indent="-311150" lvl="0" marL="457200" marR="0" rtl="0" algn="l">
              <a:lnSpc>
                <a:spcPct val="100000"/>
              </a:lnSpc>
              <a:spcBef>
                <a:spcPts val="1200"/>
              </a:spcBef>
              <a:spcAft>
                <a:spcPts val="0"/>
              </a:spcAft>
              <a:buClr>
                <a:schemeClr val="dk1"/>
              </a:buClr>
              <a:buSzPts val="1300"/>
              <a:buFont typeface="Arial"/>
              <a:buChar char="●"/>
            </a:pPr>
            <a:r>
              <a:rPr b="1" i="0" lang="en-GB" sz="1300" u="none" cap="none" strike="noStrike">
                <a:solidFill>
                  <a:schemeClr val="dk1"/>
                </a:solidFill>
                <a:highlight>
                  <a:srgbClr val="FFFFFF"/>
                </a:highlight>
                <a:latin typeface="Arial"/>
                <a:ea typeface="Arial"/>
                <a:cs typeface="Arial"/>
                <a:sym typeface="Arial"/>
              </a:rPr>
              <a:t>Task:</a:t>
            </a:r>
            <a:r>
              <a:rPr b="0" i="0" lang="en-GB" sz="1300" u="none" cap="none" strike="noStrike">
                <a:solidFill>
                  <a:schemeClr val="dk1"/>
                </a:solidFill>
                <a:highlight>
                  <a:srgbClr val="FFFFFF"/>
                </a:highlight>
                <a:latin typeface="Arial"/>
                <a:ea typeface="Arial"/>
                <a:cs typeface="Arial"/>
                <a:sym typeface="Arial"/>
              </a:rPr>
              <a:t>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endParaRPr b="0" i="0" sz="13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308" name="Google Shape;308;p12"/>
          <p:cNvSpPr/>
          <p:nvPr/>
        </p:nvSpPr>
        <p:spPr>
          <a:xfrm>
            <a:off x="827450" y="1769000"/>
            <a:ext cx="2068800" cy="29937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2"/>
          <p:cNvSpPr txBox="1"/>
          <p:nvPr/>
        </p:nvSpPr>
        <p:spPr>
          <a:xfrm>
            <a:off x="884450" y="1812275"/>
            <a:ext cx="1954800" cy="299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Arial"/>
                <a:ea typeface="Arial"/>
                <a:cs typeface="Arial"/>
                <a:sym typeface="Arial"/>
              </a:rPr>
              <a:t>UNIVARIATE ANALYSIS</a:t>
            </a:r>
            <a:r>
              <a:rPr b="0" i="0" lang="en-GB" sz="1500" u="none" cap="none" strike="noStrike">
                <a:solidFill>
                  <a:schemeClr val="dk1"/>
                </a:solidFill>
                <a:latin typeface="Arial"/>
                <a:ea typeface="Arial"/>
                <a:cs typeface="Arial"/>
                <a:sym typeface="Arial"/>
              </a:rPr>
              <a:t>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Arial"/>
                <a:ea typeface="Arial"/>
                <a:cs typeface="Arial"/>
                <a:sym typeface="Arial"/>
              </a:rPr>
              <a:t>     </a:t>
            </a:r>
            <a:r>
              <a:rPr b="0" i="0" lang="en-GB" sz="1400" u="none" cap="none" strike="noStrike">
                <a:solidFill>
                  <a:schemeClr val="dk1"/>
                </a:solidFill>
                <a:latin typeface="Arial"/>
                <a:ea typeface="Arial"/>
                <a:cs typeface="Arial"/>
                <a:sym typeface="Arial"/>
              </a:rPr>
              <a:t>Univariate analysis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is the simplest form of analyzing data, where the data has only one variable. It involves analyzing each variable separately, without considering the relationships between variables.</a:t>
            </a:r>
            <a:endParaRPr b="0" i="0" sz="2000" u="none" cap="none" strike="noStrike">
              <a:solidFill>
                <a:schemeClr val="dk1"/>
              </a:solidFill>
              <a:latin typeface="Arial"/>
              <a:ea typeface="Arial"/>
              <a:cs typeface="Arial"/>
              <a:sym typeface="Arial"/>
            </a:endParaRPr>
          </a:p>
        </p:txBody>
      </p:sp>
      <p:sp>
        <p:nvSpPr>
          <p:cNvPr id="310" name="Google Shape;310;p12"/>
          <p:cNvSpPr/>
          <p:nvPr/>
        </p:nvSpPr>
        <p:spPr>
          <a:xfrm>
            <a:off x="3127450" y="1769000"/>
            <a:ext cx="2328900" cy="299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2"/>
          <p:cNvSpPr/>
          <p:nvPr/>
        </p:nvSpPr>
        <p:spPr>
          <a:xfrm>
            <a:off x="5676550" y="1765675"/>
            <a:ext cx="2328900" cy="30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2"/>
          <p:cNvSpPr txBox="1"/>
          <p:nvPr/>
        </p:nvSpPr>
        <p:spPr>
          <a:xfrm>
            <a:off x="3184400" y="1858550"/>
            <a:ext cx="2328900" cy="281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Arial"/>
                <a:ea typeface="Arial"/>
                <a:cs typeface="Arial"/>
                <a:sym typeface="Arial"/>
              </a:rPr>
              <a:t>SEGMENTED UNIVARIATE ANALYSIS</a:t>
            </a:r>
            <a:r>
              <a:rPr b="0" i="0" lang="en-GB" sz="1500" u="none" cap="none" strike="noStrike">
                <a:solidFill>
                  <a:schemeClr val="dk1"/>
                </a:solidFill>
                <a:latin typeface="Arial"/>
                <a:ea typeface="Arial"/>
                <a:cs typeface="Arial"/>
                <a:sym typeface="Arial"/>
              </a:rPr>
              <a:t>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Arial"/>
                <a:ea typeface="Arial"/>
                <a:cs typeface="Arial"/>
                <a:sym typeface="Arial"/>
              </a:rPr>
              <a:t>     </a:t>
            </a:r>
            <a:r>
              <a:rPr b="0" i="0" lang="en-GB" sz="1400" u="none" cap="none" strike="noStrike">
                <a:solidFill>
                  <a:schemeClr val="dk1"/>
                </a:solidFill>
                <a:latin typeface="Arial"/>
                <a:ea typeface="Arial"/>
                <a:cs typeface="Arial"/>
                <a:sym typeface="Arial"/>
              </a:rPr>
              <a:t>     Segmented univariate analysis can be used to find summary of a single data variable in the form of segments. It also used to detect the central tendencies such as mean,median,mode; variance and standard deviation.</a:t>
            </a:r>
            <a:endParaRPr b="0" i="0" sz="2000" u="none" cap="none" strike="noStrike">
              <a:solidFill>
                <a:schemeClr val="dk1"/>
              </a:solidFill>
              <a:latin typeface="Arial"/>
              <a:ea typeface="Arial"/>
              <a:cs typeface="Arial"/>
              <a:sym typeface="Arial"/>
            </a:endParaRPr>
          </a:p>
        </p:txBody>
      </p:sp>
      <p:sp>
        <p:nvSpPr>
          <p:cNvPr id="313" name="Google Shape;313;p12"/>
          <p:cNvSpPr txBox="1"/>
          <p:nvPr/>
        </p:nvSpPr>
        <p:spPr>
          <a:xfrm>
            <a:off x="5706050" y="1829475"/>
            <a:ext cx="2328900" cy="281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Arial"/>
                <a:ea typeface="Arial"/>
                <a:cs typeface="Arial"/>
                <a:sym typeface="Arial"/>
              </a:rPr>
              <a:t>BIVARIATE ANALYSIS</a:t>
            </a:r>
            <a:r>
              <a:rPr b="0" i="0" lang="en-GB" sz="1500" u="none" cap="none" strike="noStrike">
                <a:solidFill>
                  <a:schemeClr val="dk1"/>
                </a:solidFill>
                <a:latin typeface="Arial"/>
                <a:ea typeface="Arial"/>
                <a:cs typeface="Arial"/>
                <a:sym typeface="Arial"/>
              </a:rPr>
              <a:t>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Arial"/>
                <a:ea typeface="Arial"/>
                <a:cs typeface="Arial"/>
                <a:sym typeface="Arial"/>
              </a:rPr>
              <a:t>    </a:t>
            </a:r>
            <a:r>
              <a:rPr b="0" i="0" lang="en-GB" sz="1800" u="none" cap="none" strike="noStrike">
                <a:solidFill>
                  <a:schemeClr val="dk1"/>
                </a:solidFill>
                <a:latin typeface="Arial"/>
                <a:ea typeface="Arial"/>
                <a:cs typeface="Arial"/>
                <a:sym typeface="Arial"/>
              </a:rPr>
              <a:t>     </a:t>
            </a:r>
            <a:r>
              <a:rPr b="0" i="0" lang="en-GB" sz="1350" u="none" cap="none" strike="noStrike">
                <a:solidFill>
                  <a:schemeClr val="dk1"/>
                </a:solidFill>
                <a:latin typeface="Arial"/>
                <a:ea typeface="Arial"/>
                <a:cs typeface="Arial"/>
                <a:sym typeface="Arial"/>
              </a:rPr>
              <a:t>Bivariate analysis is one of the simplest forms of quantitative (statistical) analysis. It involves the analysis of two variables (often denoted as X, Y), for the purpose of determining the empirical relationship between them. Bivariate analysis can be helpful in testing simple hypotheses of x and y.</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3"/>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9" name="Google Shape;319;p13"/>
          <p:cNvGrpSpPr/>
          <p:nvPr/>
        </p:nvGrpSpPr>
        <p:grpSpPr>
          <a:xfrm>
            <a:off x="7547955" y="-356762"/>
            <a:ext cx="1596033" cy="2110036"/>
            <a:chOff x="7547955" y="-356762"/>
            <a:chExt cx="1596033" cy="2110036"/>
          </a:xfrm>
        </p:grpSpPr>
        <p:sp>
          <p:nvSpPr>
            <p:cNvPr id="320" name="Google Shape;320;p13"/>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3"/>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3"/>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13"/>
          <p:cNvGrpSpPr/>
          <p:nvPr/>
        </p:nvGrpSpPr>
        <p:grpSpPr>
          <a:xfrm>
            <a:off x="-668719" y="689379"/>
            <a:ext cx="1559041" cy="2697311"/>
            <a:chOff x="-631344" y="652479"/>
            <a:chExt cx="1559041" cy="2697311"/>
          </a:xfrm>
        </p:grpSpPr>
        <p:sp>
          <p:nvSpPr>
            <p:cNvPr id="324" name="Google Shape;324;p13"/>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3"/>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3"/>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 name="Google Shape;327;p13"/>
          <p:cNvGrpSpPr/>
          <p:nvPr/>
        </p:nvGrpSpPr>
        <p:grpSpPr>
          <a:xfrm>
            <a:off x="6682050" y="3509443"/>
            <a:ext cx="2661102" cy="1634045"/>
            <a:chOff x="6682050" y="3509443"/>
            <a:chExt cx="2661102" cy="1634045"/>
          </a:xfrm>
        </p:grpSpPr>
        <p:sp>
          <p:nvSpPr>
            <p:cNvPr id="328" name="Google Shape;328;p13"/>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3"/>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3"/>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3"/>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32" name="Google Shape;332;p13"/>
          <p:cNvPicPr preferRelativeResize="0"/>
          <p:nvPr/>
        </p:nvPicPr>
        <p:blipFill rotWithShape="1">
          <a:blip r:embed="rId3">
            <a:alphaModFix/>
          </a:blip>
          <a:srcRect b="0" l="0" r="0" t="0"/>
          <a:stretch/>
        </p:blipFill>
        <p:spPr>
          <a:xfrm>
            <a:off x="810850" y="99578"/>
            <a:ext cx="6525425" cy="449375"/>
          </a:xfrm>
          <a:prstGeom prst="rect">
            <a:avLst/>
          </a:prstGeom>
          <a:solidFill>
            <a:schemeClr val="lt1"/>
          </a:solidFill>
          <a:ln>
            <a:noFill/>
          </a:ln>
        </p:spPr>
      </p:pic>
      <p:graphicFrame>
        <p:nvGraphicFramePr>
          <p:cNvPr id="333" name="Google Shape;333;p13"/>
          <p:cNvGraphicFramePr/>
          <p:nvPr/>
        </p:nvGraphicFramePr>
        <p:xfrm>
          <a:off x="544950" y="689375"/>
          <a:ext cx="3000000" cy="3000000"/>
        </p:xfrm>
        <a:graphic>
          <a:graphicData uri="http://schemas.openxmlformats.org/drawingml/2006/table">
            <a:tbl>
              <a:tblPr>
                <a:noFill/>
                <a:tableStyleId>{04F038F0-3B80-4812-96B0-4068E41324AB}</a:tableStyleId>
              </a:tblPr>
              <a:tblGrid>
                <a:gridCol w="1743275"/>
                <a:gridCol w="917825"/>
              </a:tblGrid>
              <a:tr h="934425">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Row Labels</a:t>
                      </a:r>
                      <a:endParaRPr b="1" sz="1100" u="none" cap="none" strike="noStrike"/>
                    </a:p>
                  </a:txBody>
                  <a:tcPr marT="91425" marB="91425" marR="91425" marL="91425"/>
                </a:tc>
                <a:tc>
                  <a:txBody>
                    <a:bodyPr/>
                    <a:lstStyle/>
                    <a:p>
                      <a:pPr indent="0" lvl="0" marL="0" marR="0" rtl="0" algn="ctr">
                        <a:lnSpc>
                          <a:spcPct val="119090"/>
                        </a:lnSpc>
                        <a:spcBef>
                          <a:spcPts val="0"/>
                        </a:spcBef>
                        <a:spcAft>
                          <a:spcPts val="0"/>
                        </a:spcAft>
                        <a:buClr>
                          <a:srgbClr val="000000"/>
                        </a:buClr>
                        <a:buSzPts val="1100"/>
                        <a:buFont typeface="Arial"/>
                        <a:buNone/>
                      </a:pPr>
                      <a:r>
                        <a:rPr b="1" lang="en-GB" sz="1100" u="none" cap="none" strike="noStrike"/>
                        <a:t>Count of</a:t>
                      </a:r>
                      <a:endParaRPr b="1" sz="1100" u="none" cap="none" strike="noStrike"/>
                    </a:p>
                    <a:p>
                      <a:pPr indent="0" lvl="0" marL="0" marR="0" rtl="0" algn="ctr">
                        <a:lnSpc>
                          <a:spcPct val="113636"/>
                        </a:lnSpc>
                        <a:spcBef>
                          <a:spcPts val="0"/>
                        </a:spcBef>
                        <a:spcAft>
                          <a:spcPts val="0"/>
                        </a:spcAft>
                        <a:buClr>
                          <a:srgbClr val="000000"/>
                        </a:buClr>
                        <a:buSzPts val="1100"/>
                        <a:buFont typeface="Arial"/>
                        <a:buNone/>
                      </a:pPr>
                      <a:r>
                        <a:rPr b="1" lang="en-GB" sz="1100" u="none" cap="none" strike="noStrike"/>
                        <a:t>YEARS_BIRTH_RANGE</a:t>
                      </a:r>
                      <a:endParaRPr b="1" sz="1100" u="none" cap="none" strike="noStrike"/>
                    </a:p>
                  </a:txBody>
                  <a:tcPr marT="91425" marB="91425" marR="91425" marL="91425"/>
                </a:tc>
              </a:tr>
              <a:tr h="293825">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20-30</a:t>
                      </a:r>
                      <a:endParaRPr b="1" sz="1100" u="none" cap="none" strike="noStrike"/>
                    </a:p>
                  </a:txBody>
                  <a:tcPr marT="91425" marB="91425" marR="91425" marL="91425"/>
                </a:tc>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48869</a:t>
                      </a:r>
                      <a:endParaRPr b="1" sz="1100" u="none" cap="none" strike="noStrike"/>
                    </a:p>
                  </a:txBody>
                  <a:tcPr marT="91425" marB="91425" marR="91425" marL="91425"/>
                </a:tc>
              </a:tr>
              <a:tr h="293825">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31-40</a:t>
                      </a:r>
                      <a:endParaRPr b="1" sz="1100" u="none" cap="none" strike="noStrike"/>
                    </a:p>
                  </a:txBody>
                  <a:tcPr marT="91425" marB="91425" marR="91425" marL="91425"/>
                </a:tc>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82770</a:t>
                      </a:r>
                      <a:endParaRPr b="1" sz="1100" u="none" cap="none" strike="noStrike"/>
                    </a:p>
                  </a:txBody>
                  <a:tcPr marT="91425" marB="91425" marR="91425" marL="91425"/>
                </a:tc>
              </a:tr>
              <a:tr h="293825">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41-50</a:t>
                      </a:r>
                      <a:endParaRPr b="1" sz="1100" u="none" cap="none" strike="noStrike"/>
                    </a:p>
                  </a:txBody>
                  <a:tcPr marT="91425" marB="91425" marR="91425" marL="91425"/>
                </a:tc>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75509</a:t>
                      </a:r>
                      <a:endParaRPr b="1" sz="1100" u="none" cap="none" strike="noStrike"/>
                    </a:p>
                  </a:txBody>
                  <a:tcPr marT="91425" marB="91425" marR="91425" marL="91425"/>
                </a:tc>
              </a:tr>
              <a:tr h="137175">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51-60</a:t>
                      </a:r>
                      <a:endParaRPr b="1" sz="1100" u="none" cap="none" strike="noStrike"/>
                    </a:p>
                  </a:txBody>
                  <a:tcPr marT="91425" marB="91425" marR="91425" marL="91425"/>
                </a:tc>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67955</a:t>
                      </a:r>
                      <a:endParaRPr b="1" sz="1100" u="none" cap="none" strike="noStrike"/>
                    </a:p>
                  </a:txBody>
                  <a:tcPr marT="91425" marB="91425" marR="91425" marL="91425"/>
                </a:tc>
              </a:tr>
              <a:tr h="293825">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61-70</a:t>
                      </a:r>
                      <a:endParaRPr b="1" sz="1100" u="none" cap="none" strike="noStrike"/>
                    </a:p>
                  </a:txBody>
                  <a:tcPr marT="91425" marB="91425" marR="91425" marL="91425"/>
                </a:tc>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32408</a:t>
                      </a:r>
                      <a:endParaRPr b="1" sz="1100" u="none" cap="none" strike="noStrike"/>
                    </a:p>
                  </a:txBody>
                  <a:tcPr marT="91425" marB="91425" marR="91425" marL="91425"/>
                </a:tc>
              </a:tr>
              <a:tr h="293825">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Grand Total</a:t>
                      </a:r>
                      <a:endParaRPr b="1" sz="1100" u="none" cap="none" strike="noStrike"/>
                    </a:p>
                  </a:txBody>
                  <a:tcPr marT="91425" marB="91425" marR="91425" marL="91425"/>
                </a:tc>
                <a:tc>
                  <a:txBody>
                    <a:bodyPr/>
                    <a:lstStyle/>
                    <a:p>
                      <a:pPr indent="0" lvl="0" marL="0" marR="0" rtl="0" algn="ctr">
                        <a:lnSpc>
                          <a:spcPct val="114545"/>
                        </a:lnSpc>
                        <a:spcBef>
                          <a:spcPts val="0"/>
                        </a:spcBef>
                        <a:spcAft>
                          <a:spcPts val="0"/>
                        </a:spcAft>
                        <a:buClr>
                          <a:srgbClr val="000000"/>
                        </a:buClr>
                        <a:buSzPts val="1100"/>
                        <a:buFont typeface="Arial"/>
                        <a:buNone/>
                      </a:pPr>
                      <a:r>
                        <a:rPr b="1" lang="en-GB" sz="1100" u="none" cap="none" strike="noStrike"/>
                        <a:t>307511</a:t>
                      </a:r>
                      <a:endParaRPr b="1" sz="1100" u="none" cap="none" strike="noStrike"/>
                    </a:p>
                  </a:txBody>
                  <a:tcPr marT="91425" marB="91425" marR="91425" marL="91425"/>
                </a:tc>
              </a:tr>
            </a:tbl>
          </a:graphicData>
        </a:graphic>
      </p:graphicFrame>
      <p:pic>
        <p:nvPicPr>
          <p:cNvPr id="334" name="Google Shape;334;p13"/>
          <p:cNvPicPr preferRelativeResize="0"/>
          <p:nvPr/>
        </p:nvPicPr>
        <p:blipFill rotWithShape="1">
          <a:blip r:embed="rId4">
            <a:alphaModFix/>
          </a:blip>
          <a:srcRect b="0" l="0" r="0" t="0"/>
          <a:stretch/>
        </p:blipFill>
        <p:spPr>
          <a:xfrm>
            <a:off x="3579200" y="872875"/>
            <a:ext cx="4966900" cy="2697325"/>
          </a:xfrm>
          <a:prstGeom prst="rect">
            <a:avLst/>
          </a:prstGeom>
          <a:solidFill>
            <a:schemeClr val="lt1"/>
          </a:solidFill>
          <a:ln>
            <a:noFill/>
          </a:ln>
        </p:spPr>
      </p:pic>
      <p:sp>
        <p:nvSpPr>
          <p:cNvPr id="335" name="Google Shape;335;p13"/>
          <p:cNvSpPr txBox="1"/>
          <p:nvPr/>
        </p:nvSpPr>
        <p:spPr>
          <a:xfrm>
            <a:off x="929025" y="4067125"/>
            <a:ext cx="6002400" cy="684600"/>
          </a:xfrm>
          <a:prstGeom prst="rect">
            <a:avLst/>
          </a:prstGeom>
          <a:noFill/>
          <a:ln>
            <a:noFill/>
          </a:ln>
        </p:spPr>
        <p:txBody>
          <a:bodyPr anchorCtr="0" anchor="t" bIns="91425" lIns="91425" spcFirstLastPara="1" rIns="91425" wrap="square" tIns="91425">
            <a:noAutofit/>
          </a:bodyPr>
          <a:lstStyle/>
          <a:p>
            <a:pPr indent="0" lvl="0" marL="88900" marR="177800" rtl="0" algn="l">
              <a:lnSpc>
                <a:spcPct val="115000"/>
              </a:lnSpc>
              <a:spcBef>
                <a:spcPts val="300"/>
              </a:spcBef>
              <a:spcAft>
                <a:spcPts val="0"/>
              </a:spcAft>
              <a:buClr>
                <a:schemeClr val="dk1"/>
              </a:buClr>
              <a:buSzPts val="1100"/>
              <a:buFont typeface="Arial"/>
              <a:buNone/>
            </a:pPr>
            <a:r>
              <a:rPr b="1" i="0" lang="en-GB" sz="1800" u="none" cap="none" strike="noStrike">
                <a:solidFill>
                  <a:schemeClr val="dk1"/>
                </a:solidFill>
                <a:latin typeface="Arial"/>
                <a:ea typeface="Arial"/>
                <a:cs typeface="Arial"/>
                <a:sym typeface="Arial"/>
              </a:rPr>
              <a:t>From the adjacent bar plot we can  infer that most of the applicants  belong to the Age Group ’31-40’.</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4"/>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1" name="Google Shape;341;p14"/>
          <p:cNvGrpSpPr/>
          <p:nvPr/>
        </p:nvGrpSpPr>
        <p:grpSpPr>
          <a:xfrm>
            <a:off x="7547955" y="-356762"/>
            <a:ext cx="1596033" cy="2110036"/>
            <a:chOff x="7547955" y="-356762"/>
            <a:chExt cx="1596033" cy="2110036"/>
          </a:xfrm>
        </p:grpSpPr>
        <p:sp>
          <p:nvSpPr>
            <p:cNvPr id="342" name="Google Shape;342;p14"/>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4"/>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 name="Google Shape;345;p14"/>
          <p:cNvGrpSpPr/>
          <p:nvPr/>
        </p:nvGrpSpPr>
        <p:grpSpPr>
          <a:xfrm>
            <a:off x="-668719" y="689379"/>
            <a:ext cx="1559041" cy="2697311"/>
            <a:chOff x="-631344" y="652479"/>
            <a:chExt cx="1559041" cy="2697311"/>
          </a:xfrm>
        </p:grpSpPr>
        <p:sp>
          <p:nvSpPr>
            <p:cNvPr id="346" name="Google Shape;346;p14"/>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4"/>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4"/>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14"/>
          <p:cNvGrpSpPr/>
          <p:nvPr/>
        </p:nvGrpSpPr>
        <p:grpSpPr>
          <a:xfrm>
            <a:off x="6682050" y="3509443"/>
            <a:ext cx="2661102" cy="1634045"/>
            <a:chOff x="6682050" y="3509443"/>
            <a:chExt cx="2661102" cy="1634045"/>
          </a:xfrm>
        </p:grpSpPr>
        <p:sp>
          <p:nvSpPr>
            <p:cNvPr id="350" name="Google Shape;350;p14"/>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4"/>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4"/>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4"/>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4" name="Google Shape;354;p14"/>
          <p:cNvPicPr preferRelativeResize="0"/>
          <p:nvPr/>
        </p:nvPicPr>
        <p:blipFill rotWithShape="1">
          <a:blip r:embed="rId3">
            <a:alphaModFix/>
          </a:blip>
          <a:srcRect b="20786" l="1896" r="66540" t="31070"/>
          <a:stretch/>
        </p:blipFill>
        <p:spPr>
          <a:xfrm>
            <a:off x="732375" y="556625"/>
            <a:ext cx="4944152" cy="4239949"/>
          </a:xfrm>
          <a:prstGeom prst="rect">
            <a:avLst/>
          </a:prstGeom>
          <a:noFill/>
          <a:ln>
            <a:noFill/>
          </a:ln>
        </p:spPr>
      </p:pic>
      <p:pic>
        <p:nvPicPr>
          <p:cNvPr id="355" name="Google Shape;355;p14"/>
          <p:cNvPicPr preferRelativeResize="0"/>
          <p:nvPr/>
        </p:nvPicPr>
        <p:blipFill rotWithShape="1">
          <a:blip r:embed="rId4">
            <a:alphaModFix/>
          </a:blip>
          <a:srcRect b="0" l="0" r="0" t="0"/>
          <a:stretch/>
        </p:blipFill>
        <p:spPr>
          <a:xfrm>
            <a:off x="890325" y="-21372"/>
            <a:ext cx="7001625" cy="482150"/>
          </a:xfrm>
          <a:prstGeom prst="rect">
            <a:avLst/>
          </a:prstGeom>
          <a:solidFill>
            <a:schemeClr val="lt1"/>
          </a:solidFill>
          <a:ln>
            <a:noFill/>
          </a:ln>
        </p:spPr>
      </p:pic>
      <p:sp>
        <p:nvSpPr>
          <p:cNvPr id="356" name="Google Shape;356;p14"/>
          <p:cNvSpPr txBox="1"/>
          <p:nvPr/>
        </p:nvSpPr>
        <p:spPr>
          <a:xfrm>
            <a:off x="6018750" y="1400725"/>
            <a:ext cx="2527200" cy="2543700"/>
          </a:xfrm>
          <a:prstGeom prst="rect">
            <a:avLst/>
          </a:prstGeom>
          <a:noFill/>
          <a:ln>
            <a:noFill/>
          </a:ln>
        </p:spPr>
        <p:txBody>
          <a:bodyPr anchorCtr="0" anchor="t" bIns="91425" lIns="91425" spcFirstLastPara="1" rIns="91425" wrap="square" tIns="91425">
            <a:noAutofit/>
          </a:bodyPr>
          <a:lstStyle/>
          <a:p>
            <a:pPr indent="0" lvl="0" marL="88900" marR="76200" rtl="0" algn="l">
              <a:lnSpc>
                <a:spcPct val="115000"/>
              </a:lnSpc>
              <a:spcBef>
                <a:spcPts val="300"/>
              </a:spcBef>
              <a:spcAft>
                <a:spcPts val="0"/>
              </a:spcAft>
              <a:buClr>
                <a:schemeClr val="dk1"/>
              </a:buClr>
              <a:buSzPts val="1100"/>
              <a:buFont typeface="Arial"/>
              <a:buNone/>
            </a:pPr>
            <a:r>
              <a:rPr b="1" i="0" lang="en-GB" sz="1600" u="none" cap="none" strike="noStrike">
                <a:solidFill>
                  <a:schemeClr val="dk1"/>
                </a:solidFill>
                <a:latin typeface="Arial"/>
                <a:ea typeface="Arial"/>
                <a:cs typeface="Arial"/>
                <a:sym typeface="Arial"/>
              </a:rPr>
              <a:t>From the adjacent Bar plot we  can infer that  clients/applicants in the Age  Group ’31-40’ are having the  highest number when it  comes to doing/returning  Payment to Banks</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5"/>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2" name="Google Shape;362;p15"/>
          <p:cNvGrpSpPr/>
          <p:nvPr/>
        </p:nvGrpSpPr>
        <p:grpSpPr>
          <a:xfrm>
            <a:off x="7547955" y="-356762"/>
            <a:ext cx="1596033" cy="2110036"/>
            <a:chOff x="7547955" y="-356762"/>
            <a:chExt cx="1596033" cy="2110036"/>
          </a:xfrm>
        </p:grpSpPr>
        <p:sp>
          <p:nvSpPr>
            <p:cNvPr id="363" name="Google Shape;363;p15"/>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5"/>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5"/>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 name="Google Shape;366;p15"/>
          <p:cNvGrpSpPr/>
          <p:nvPr/>
        </p:nvGrpSpPr>
        <p:grpSpPr>
          <a:xfrm>
            <a:off x="-668719" y="689379"/>
            <a:ext cx="1559041" cy="2697311"/>
            <a:chOff x="-631344" y="652479"/>
            <a:chExt cx="1559041" cy="2697311"/>
          </a:xfrm>
        </p:grpSpPr>
        <p:sp>
          <p:nvSpPr>
            <p:cNvPr id="367" name="Google Shape;367;p15"/>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5"/>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5"/>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 name="Google Shape;370;p15"/>
          <p:cNvGrpSpPr/>
          <p:nvPr/>
        </p:nvGrpSpPr>
        <p:grpSpPr>
          <a:xfrm>
            <a:off x="6682050" y="3509443"/>
            <a:ext cx="2661102" cy="1634045"/>
            <a:chOff x="6682050" y="3509443"/>
            <a:chExt cx="2661102" cy="1634045"/>
          </a:xfrm>
        </p:grpSpPr>
        <p:sp>
          <p:nvSpPr>
            <p:cNvPr id="371" name="Google Shape;371;p15"/>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5"/>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5"/>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5"/>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75" name="Google Shape;375;p15"/>
          <p:cNvPicPr preferRelativeResize="0"/>
          <p:nvPr/>
        </p:nvPicPr>
        <p:blipFill rotWithShape="1">
          <a:blip r:embed="rId3">
            <a:alphaModFix/>
          </a:blip>
          <a:srcRect b="18312" l="42733" r="10342" t="28313"/>
          <a:stretch/>
        </p:blipFill>
        <p:spPr>
          <a:xfrm>
            <a:off x="635350" y="553550"/>
            <a:ext cx="5247701" cy="4358300"/>
          </a:xfrm>
          <a:prstGeom prst="rect">
            <a:avLst/>
          </a:prstGeom>
          <a:solidFill>
            <a:schemeClr val="lt1"/>
          </a:solidFill>
          <a:ln>
            <a:noFill/>
          </a:ln>
        </p:spPr>
      </p:pic>
      <p:sp>
        <p:nvSpPr>
          <p:cNvPr id="376" name="Google Shape;376;p15"/>
          <p:cNvSpPr txBox="1"/>
          <p:nvPr/>
        </p:nvSpPr>
        <p:spPr>
          <a:xfrm>
            <a:off x="6214175" y="837750"/>
            <a:ext cx="2459400" cy="3141600"/>
          </a:xfrm>
          <a:prstGeom prst="rect">
            <a:avLst/>
          </a:prstGeom>
          <a:noFill/>
          <a:ln>
            <a:noFill/>
          </a:ln>
        </p:spPr>
        <p:txBody>
          <a:bodyPr anchorCtr="0" anchor="t" bIns="91425" lIns="91425" spcFirstLastPara="1" rIns="91425" wrap="square" tIns="91425">
            <a:noAutofit/>
          </a:bodyPr>
          <a:lstStyle/>
          <a:p>
            <a:pPr indent="0" lvl="0" marL="88900" marR="76200" rtl="0" algn="l">
              <a:lnSpc>
                <a:spcPct val="115000"/>
              </a:lnSpc>
              <a:spcBef>
                <a:spcPts val="300"/>
              </a:spcBef>
              <a:spcAft>
                <a:spcPts val="0"/>
              </a:spcAft>
              <a:buClr>
                <a:schemeClr val="dk1"/>
              </a:buClr>
              <a:buSzPts val="1100"/>
              <a:buFont typeface="Arial"/>
              <a:buNone/>
            </a:pPr>
            <a:r>
              <a:rPr b="1" i="0" lang="en-GB" sz="1600" u="none" cap="none" strike="noStrike">
                <a:solidFill>
                  <a:schemeClr val="dk1"/>
                </a:solidFill>
                <a:latin typeface="Arial"/>
                <a:ea typeface="Arial"/>
                <a:cs typeface="Arial"/>
                <a:sym typeface="Arial"/>
              </a:rPr>
              <a:t>From the adjacent Bar plot we  can infer that  clients/applicants in the Age  Group ’31-40’ are having the  highest number of payment  issues  when it comes to  doing/returning Payment to  Banks</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377" name="Google Shape;377;p15"/>
          <p:cNvPicPr preferRelativeResize="0"/>
          <p:nvPr/>
        </p:nvPicPr>
        <p:blipFill rotWithShape="1">
          <a:blip r:embed="rId4">
            <a:alphaModFix/>
          </a:blip>
          <a:srcRect b="0" l="0" r="0" t="0"/>
          <a:stretch/>
        </p:blipFill>
        <p:spPr>
          <a:xfrm>
            <a:off x="890325" y="-21372"/>
            <a:ext cx="7001625" cy="482150"/>
          </a:xfrm>
          <a:prstGeom prst="rect">
            <a:avLst/>
          </a:prstGeom>
          <a:solidFill>
            <a:schemeClr val="lt1"/>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6"/>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3" name="Google Shape;383;p16"/>
          <p:cNvGrpSpPr/>
          <p:nvPr/>
        </p:nvGrpSpPr>
        <p:grpSpPr>
          <a:xfrm>
            <a:off x="7547955" y="-356762"/>
            <a:ext cx="1596033" cy="2110036"/>
            <a:chOff x="7547955" y="-356762"/>
            <a:chExt cx="1596033" cy="2110036"/>
          </a:xfrm>
        </p:grpSpPr>
        <p:sp>
          <p:nvSpPr>
            <p:cNvPr id="384" name="Google Shape;384;p16"/>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6"/>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6"/>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 name="Google Shape;387;p16"/>
          <p:cNvGrpSpPr/>
          <p:nvPr/>
        </p:nvGrpSpPr>
        <p:grpSpPr>
          <a:xfrm>
            <a:off x="-668719" y="689379"/>
            <a:ext cx="1559041" cy="2697311"/>
            <a:chOff x="-631344" y="652479"/>
            <a:chExt cx="1559041" cy="2697311"/>
          </a:xfrm>
        </p:grpSpPr>
        <p:sp>
          <p:nvSpPr>
            <p:cNvPr id="388" name="Google Shape;388;p16"/>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6"/>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6"/>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1" name="Google Shape;391;p16"/>
          <p:cNvGrpSpPr/>
          <p:nvPr/>
        </p:nvGrpSpPr>
        <p:grpSpPr>
          <a:xfrm>
            <a:off x="6682050" y="3509443"/>
            <a:ext cx="2661102" cy="1634045"/>
            <a:chOff x="6682050" y="3509443"/>
            <a:chExt cx="2661102" cy="1634045"/>
          </a:xfrm>
        </p:grpSpPr>
        <p:sp>
          <p:nvSpPr>
            <p:cNvPr id="392" name="Google Shape;392;p16"/>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6"/>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6"/>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6"/>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6" name="Google Shape;396;p16"/>
          <p:cNvPicPr preferRelativeResize="0"/>
          <p:nvPr/>
        </p:nvPicPr>
        <p:blipFill rotWithShape="1">
          <a:blip r:embed="rId3">
            <a:alphaModFix/>
          </a:blip>
          <a:srcRect b="12945" l="1315" r="9778" t="34297"/>
          <a:stretch/>
        </p:blipFill>
        <p:spPr>
          <a:xfrm>
            <a:off x="1053550" y="689375"/>
            <a:ext cx="6291752" cy="2482650"/>
          </a:xfrm>
          <a:prstGeom prst="rect">
            <a:avLst/>
          </a:prstGeom>
          <a:solidFill>
            <a:schemeClr val="lt1"/>
          </a:solidFill>
          <a:ln>
            <a:noFill/>
          </a:ln>
        </p:spPr>
      </p:pic>
      <p:pic>
        <p:nvPicPr>
          <p:cNvPr id="397" name="Google Shape;397;p16"/>
          <p:cNvPicPr preferRelativeResize="0"/>
          <p:nvPr/>
        </p:nvPicPr>
        <p:blipFill rotWithShape="1">
          <a:blip r:embed="rId4">
            <a:alphaModFix/>
          </a:blip>
          <a:srcRect b="0" l="0" r="0" t="0"/>
          <a:stretch/>
        </p:blipFill>
        <p:spPr>
          <a:xfrm>
            <a:off x="728275" y="70225"/>
            <a:ext cx="6462750" cy="445058"/>
          </a:xfrm>
          <a:prstGeom prst="rect">
            <a:avLst/>
          </a:prstGeom>
          <a:solidFill>
            <a:schemeClr val="lt1"/>
          </a:solidFill>
          <a:ln>
            <a:noFill/>
          </a:ln>
        </p:spPr>
      </p:pic>
      <p:sp>
        <p:nvSpPr>
          <p:cNvPr id="398" name="Google Shape;398;p16"/>
          <p:cNvSpPr txBox="1"/>
          <p:nvPr/>
        </p:nvSpPr>
        <p:spPr>
          <a:xfrm>
            <a:off x="981675" y="3346125"/>
            <a:ext cx="2862600" cy="1352700"/>
          </a:xfrm>
          <a:prstGeom prst="rect">
            <a:avLst/>
          </a:prstGeom>
          <a:noFill/>
          <a:ln>
            <a:noFill/>
          </a:ln>
        </p:spPr>
        <p:txBody>
          <a:bodyPr anchorCtr="0" anchor="t" bIns="91425" lIns="91425" spcFirstLastPara="1" rIns="91425" wrap="square" tIns="91425">
            <a:noAutofit/>
          </a:bodyPr>
          <a:lstStyle/>
          <a:p>
            <a:pPr indent="0" lvl="0" marL="88900" marR="101600" rtl="0" algn="l">
              <a:lnSpc>
                <a:spcPct val="115000"/>
              </a:lnSpc>
              <a:spcBef>
                <a:spcPts val="300"/>
              </a:spcBef>
              <a:spcAft>
                <a:spcPts val="0"/>
              </a:spcAft>
              <a:buClr>
                <a:schemeClr val="dk1"/>
              </a:buClr>
              <a:buSzPts val="1100"/>
              <a:buFont typeface="Arial"/>
              <a:buNone/>
            </a:pPr>
            <a:r>
              <a:rPr b="1" i="0" lang="en-GB" sz="1200" u="none" cap="none" strike="noStrike">
                <a:solidFill>
                  <a:schemeClr val="dk1"/>
                </a:solidFill>
                <a:latin typeface="Arial"/>
                <a:ea typeface="Arial"/>
                <a:cs typeface="Arial"/>
                <a:sym typeface="Arial"/>
              </a:rPr>
              <a:t>From the adjacent Bar plot we can  infer that clients belonging to ‘Low’  income range have the highest count  when it comes to clients with no  payment issues</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ial"/>
              <a:ea typeface="Arial"/>
              <a:cs typeface="Arial"/>
              <a:sym typeface="Arial"/>
            </a:endParaRPr>
          </a:p>
        </p:txBody>
      </p:sp>
      <p:sp>
        <p:nvSpPr>
          <p:cNvPr id="399" name="Google Shape;399;p16"/>
          <p:cNvSpPr txBox="1"/>
          <p:nvPr/>
        </p:nvSpPr>
        <p:spPr>
          <a:xfrm>
            <a:off x="4123275" y="3386700"/>
            <a:ext cx="3424800" cy="1191900"/>
          </a:xfrm>
          <a:prstGeom prst="rect">
            <a:avLst/>
          </a:prstGeom>
          <a:noFill/>
          <a:ln>
            <a:noFill/>
          </a:ln>
        </p:spPr>
        <p:txBody>
          <a:bodyPr anchorCtr="0" anchor="t" bIns="91425" lIns="91425" spcFirstLastPara="1" rIns="91425" wrap="square" tIns="91425">
            <a:noAutofit/>
          </a:bodyPr>
          <a:lstStyle/>
          <a:p>
            <a:pPr indent="0" lvl="0" marL="88900" marR="444500" rtl="0" algn="l">
              <a:lnSpc>
                <a:spcPct val="115000"/>
              </a:lnSpc>
              <a:spcBef>
                <a:spcPts val="300"/>
              </a:spcBef>
              <a:spcAft>
                <a:spcPts val="0"/>
              </a:spcAft>
              <a:buClr>
                <a:schemeClr val="dk1"/>
              </a:buClr>
              <a:buSzPts val="1100"/>
              <a:buFont typeface="Arial"/>
              <a:buNone/>
            </a:pPr>
            <a:r>
              <a:rPr b="1" i="0" lang="en-GB" sz="1300" u="none" cap="none" strike="noStrike">
                <a:solidFill>
                  <a:schemeClr val="dk1"/>
                </a:solidFill>
                <a:latin typeface="Arial"/>
                <a:ea typeface="Arial"/>
                <a:cs typeface="Arial"/>
                <a:sym typeface="Arial"/>
              </a:rPr>
              <a:t>From the adjacent Bar plot we can  infer that clients belonging to  ‘Medium’ income range have the  highest count when it comes to  clients with payment issues</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7"/>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5" name="Google Shape;405;p17"/>
          <p:cNvGrpSpPr/>
          <p:nvPr/>
        </p:nvGrpSpPr>
        <p:grpSpPr>
          <a:xfrm>
            <a:off x="7547955" y="-356762"/>
            <a:ext cx="1596033" cy="2110036"/>
            <a:chOff x="7547955" y="-356762"/>
            <a:chExt cx="1596033" cy="2110036"/>
          </a:xfrm>
        </p:grpSpPr>
        <p:sp>
          <p:nvSpPr>
            <p:cNvPr id="406" name="Google Shape;406;p17"/>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7"/>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7"/>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9" name="Google Shape;409;p17"/>
          <p:cNvGrpSpPr/>
          <p:nvPr/>
        </p:nvGrpSpPr>
        <p:grpSpPr>
          <a:xfrm>
            <a:off x="-668719" y="689379"/>
            <a:ext cx="1559041" cy="2697311"/>
            <a:chOff x="-631344" y="652479"/>
            <a:chExt cx="1559041" cy="2697311"/>
          </a:xfrm>
        </p:grpSpPr>
        <p:sp>
          <p:nvSpPr>
            <p:cNvPr id="410" name="Google Shape;410;p17"/>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7"/>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7"/>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17"/>
          <p:cNvGrpSpPr/>
          <p:nvPr/>
        </p:nvGrpSpPr>
        <p:grpSpPr>
          <a:xfrm>
            <a:off x="6682050" y="3509443"/>
            <a:ext cx="2661102" cy="1634045"/>
            <a:chOff x="6682050" y="3509443"/>
            <a:chExt cx="2661102" cy="1634045"/>
          </a:xfrm>
        </p:grpSpPr>
        <p:sp>
          <p:nvSpPr>
            <p:cNvPr id="414" name="Google Shape;414;p17"/>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7"/>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7"/>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7"/>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18" name="Google Shape;418;p17"/>
          <p:cNvPicPr preferRelativeResize="0"/>
          <p:nvPr/>
        </p:nvPicPr>
        <p:blipFill rotWithShape="1">
          <a:blip r:embed="rId3">
            <a:alphaModFix/>
          </a:blip>
          <a:srcRect b="11020" l="0" r="22510" t="23729"/>
          <a:stretch/>
        </p:blipFill>
        <p:spPr>
          <a:xfrm>
            <a:off x="1088175" y="510550"/>
            <a:ext cx="6074926" cy="2876150"/>
          </a:xfrm>
          <a:prstGeom prst="rect">
            <a:avLst/>
          </a:prstGeom>
          <a:noFill/>
          <a:ln>
            <a:noFill/>
          </a:ln>
        </p:spPr>
      </p:pic>
      <p:pic>
        <p:nvPicPr>
          <p:cNvPr id="419" name="Google Shape;419;p17"/>
          <p:cNvPicPr preferRelativeResize="0"/>
          <p:nvPr/>
        </p:nvPicPr>
        <p:blipFill rotWithShape="1">
          <a:blip r:embed="rId4">
            <a:alphaModFix/>
          </a:blip>
          <a:srcRect b="0" l="0" r="0" t="0"/>
          <a:stretch/>
        </p:blipFill>
        <p:spPr>
          <a:xfrm>
            <a:off x="678947" y="3"/>
            <a:ext cx="6581552" cy="453238"/>
          </a:xfrm>
          <a:prstGeom prst="rect">
            <a:avLst/>
          </a:prstGeom>
          <a:solidFill>
            <a:schemeClr val="lt1"/>
          </a:solidFill>
          <a:ln>
            <a:noFill/>
          </a:ln>
        </p:spPr>
      </p:pic>
      <p:sp>
        <p:nvSpPr>
          <p:cNvPr id="420" name="Google Shape;420;p17"/>
          <p:cNvSpPr txBox="1"/>
          <p:nvPr/>
        </p:nvSpPr>
        <p:spPr>
          <a:xfrm>
            <a:off x="1002750" y="3444000"/>
            <a:ext cx="6827400" cy="1189500"/>
          </a:xfrm>
          <a:prstGeom prst="rect">
            <a:avLst/>
          </a:prstGeom>
          <a:noFill/>
          <a:ln>
            <a:noFill/>
          </a:ln>
        </p:spPr>
        <p:txBody>
          <a:bodyPr anchorCtr="0" anchor="t" bIns="91425" lIns="91425" spcFirstLastPara="1" rIns="91425" wrap="square" tIns="91425">
            <a:noAutofit/>
          </a:bodyPr>
          <a:lstStyle/>
          <a:p>
            <a:pPr indent="-311150" lvl="0" marL="457200" marR="12700" rtl="0" algn="l">
              <a:lnSpc>
                <a:spcPct val="115000"/>
              </a:lnSpc>
              <a:spcBef>
                <a:spcPts val="100"/>
              </a:spcBef>
              <a:spcAft>
                <a:spcPts val="0"/>
              </a:spcAft>
              <a:buClr>
                <a:schemeClr val="dk1"/>
              </a:buClr>
              <a:buSzPts val="1300"/>
              <a:buFont typeface="Arial"/>
              <a:buChar char="●"/>
            </a:pPr>
            <a:r>
              <a:rPr b="1" i="0" lang="en-GB" sz="1300" u="none" cap="none" strike="noStrike">
                <a:solidFill>
                  <a:schemeClr val="dk1"/>
                </a:solidFill>
                <a:latin typeface="Arial"/>
                <a:ea typeface="Arial"/>
                <a:cs typeface="Arial"/>
                <a:sym typeface="Arial"/>
              </a:rPr>
              <a:t>From the above bar plot we can infer that clients with occupation_type ‘Laborers’ have the highest  number of count when it comes to clients with no payment issues</a:t>
            </a:r>
            <a:endParaRPr b="1" i="0" sz="1300" u="none" cap="none" strike="noStrike">
              <a:solidFill>
                <a:schemeClr val="dk1"/>
              </a:solidFill>
              <a:latin typeface="Arial"/>
              <a:ea typeface="Arial"/>
              <a:cs typeface="Arial"/>
              <a:sym typeface="Arial"/>
            </a:endParaRPr>
          </a:p>
          <a:p>
            <a:pPr indent="-317500" lvl="0" marL="457200" marR="12700" rtl="0" algn="l">
              <a:lnSpc>
                <a:spcPct val="115000"/>
              </a:lnSpc>
              <a:spcBef>
                <a:spcPts val="0"/>
              </a:spcBef>
              <a:spcAft>
                <a:spcPts val="0"/>
              </a:spcAft>
              <a:buClr>
                <a:schemeClr val="dk1"/>
              </a:buClr>
              <a:buSzPts val="1400"/>
              <a:buFont typeface="Arial"/>
              <a:buChar char="●"/>
            </a:pPr>
            <a:r>
              <a:rPr b="1" i="0" lang="en-GB" sz="1400" u="none" cap="none" strike="noStrike">
                <a:solidFill>
                  <a:schemeClr val="dk1"/>
                </a:solidFill>
                <a:latin typeface="Arial"/>
                <a:ea typeface="Arial"/>
                <a:cs typeface="Arial"/>
                <a:sym typeface="Arial"/>
              </a:rPr>
              <a:t>From the above bar plot we can infer that clients with occupation_type ‘Laborers’ have the highest  number of count when it comes to clients with payment issues</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8"/>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6" name="Google Shape;426;p18"/>
          <p:cNvGrpSpPr/>
          <p:nvPr/>
        </p:nvGrpSpPr>
        <p:grpSpPr>
          <a:xfrm>
            <a:off x="7547955" y="-356762"/>
            <a:ext cx="1596033" cy="2110036"/>
            <a:chOff x="7547955" y="-356762"/>
            <a:chExt cx="1596033" cy="2110036"/>
          </a:xfrm>
        </p:grpSpPr>
        <p:sp>
          <p:nvSpPr>
            <p:cNvPr id="427" name="Google Shape;427;p18"/>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8"/>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8"/>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18"/>
          <p:cNvGrpSpPr/>
          <p:nvPr/>
        </p:nvGrpSpPr>
        <p:grpSpPr>
          <a:xfrm>
            <a:off x="-668719" y="689379"/>
            <a:ext cx="1559041" cy="2697311"/>
            <a:chOff x="-631344" y="652479"/>
            <a:chExt cx="1559041" cy="2697311"/>
          </a:xfrm>
        </p:grpSpPr>
        <p:sp>
          <p:nvSpPr>
            <p:cNvPr id="431" name="Google Shape;431;p18"/>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8"/>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8"/>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18"/>
          <p:cNvGrpSpPr/>
          <p:nvPr/>
        </p:nvGrpSpPr>
        <p:grpSpPr>
          <a:xfrm>
            <a:off x="6682050" y="3509443"/>
            <a:ext cx="2661102" cy="1634045"/>
            <a:chOff x="6682050" y="3509443"/>
            <a:chExt cx="2661102" cy="1634045"/>
          </a:xfrm>
        </p:grpSpPr>
        <p:sp>
          <p:nvSpPr>
            <p:cNvPr id="435" name="Google Shape;435;p18"/>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8"/>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8"/>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8"/>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39" name="Google Shape;439;p18"/>
          <p:cNvPicPr preferRelativeResize="0"/>
          <p:nvPr/>
        </p:nvPicPr>
        <p:blipFill rotWithShape="1">
          <a:blip r:embed="rId3">
            <a:alphaModFix/>
          </a:blip>
          <a:srcRect b="10071" l="0" r="26534" t="32703"/>
          <a:stretch/>
        </p:blipFill>
        <p:spPr>
          <a:xfrm>
            <a:off x="513650" y="153275"/>
            <a:ext cx="7388926" cy="3233426"/>
          </a:xfrm>
          <a:prstGeom prst="rect">
            <a:avLst/>
          </a:prstGeom>
          <a:noFill/>
          <a:ln>
            <a:noFill/>
          </a:ln>
        </p:spPr>
      </p:pic>
      <p:sp>
        <p:nvSpPr>
          <p:cNvPr id="440" name="Google Shape;440;p18"/>
          <p:cNvSpPr txBox="1"/>
          <p:nvPr/>
        </p:nvSpPr>
        <p:spPr>
          <a:xfrm>
            <a:off x="671625" y="3610800"/>
            <a:ext cx="7034400" cy="1105800"/>
          </a:xfrm>
          <a:prstGeom prst="rect">
            <a:avLst/>
          </a:prstGeom>
          <a:noFill/>
          <a:ln>
            <a:noFill/>
          </a:ln>
        </p:spPr>
        <p:txBody>
          <a:bodyPr anchorCtr="0" anchor="t" bIns="91425" lIns="91425" spcFirstLastPara="1" rIns="91425" wrap="square" tIns="91425">
            <a:noAutofit/>
          </a:bodyPr>
          <a:lstStyle/>
          <a:p>
            <a:pPr indent="0" lvl="0" marL="88900" marR="0" rtl="0" algn="l">
              <a:lnSpc>
                <a:spcPct val="115000"/>
              </a:lnSpc>
              <a:spcBef>
                <a:spcPts val="300"/>
              </a:spcBef>
              <a:spcAft>
                <a:spcPts val="0"/>
              </a:spcAft>
              <a:buClr>
                <a:schemeClr val="dk1"/>
              </a:buClr>
              <a:buSzPts val="1100"/>
              <a:buFont typeface="Arial"/>
              <a:buNone/>
            </a:pPr>
            <a:r>
              <a:rPr b="1" i="0" lang="en-GB" sz="1300" u="none" cap="none" strike="noStrike">
                <a:solidFill>
                  <a:schemeClr val="dk1"/>
                </a:solidFill>
                <a:latin typeface="Arial"/>
                <a:ea typeface="Arial"/>
                <a:cs typeface="Arial"/>
                <a:sym typeface="Arial"/>
              </a:rPr>
              <a:t>– From the above Bar plot we can infer that clients having income_type as ‘WORKING’ have the highest count when it comes to clients with no payment issues</a:t>
            </a:r>
            <a:endParaRPr b="1" i="0" sz="1300" u="none" cap="none" strike="noStrike">
              <a:solidFill>
                <a:schemeClr val="dk1"/>
              </a:solidFill>
              <a:latin typeface="Arial"/>
              <a:ea typeface="Arial"/>
              <a:cs typeface="Arial"/>
              <a:sym typeface="Arial"/>
            </a:endParaRPr>
          </a:p>
          <a:p>
            <a:pPr indent="0" lvl="0" marL="88900" marR="0" rtl="0" algn="l">
              <a:lnSpc>
                <a:spcPct val="115000"/>
              </a:lnSpc>
              <a:spcBef>
                <a:spcPts val="300"/>
              </a:spcBef>
              <a:spcAft>
                <a:spcPts val="0"/>
              </a:spcAft>
              <a:buClr>
                <a:schemeClr val="dk1"/>
              </a:buClr>
              <a:buSzPts val="1100"/>
              <a:buFont typeface="Arial"/>
              <a:buNone/>
            </a:pPr>
            <a:r>
              <a:rPr b="1" i="0" lang="en-GB" sz="1300" u="none" cap="none" strike="noStrike">
                <a:solidFill>
                  <a:schemeClr val="dk1"/>
                </a:solidFill>
                <a:latin typeface="Arial"/>
                <a:ea typeface="Arial"/>
                <a:cs typeface="Arial"/>
                <a:sym typeface="Arial"/>
              </a:rPr>
              <a:t>– From the above Bar plot we can infer that clients having income_type as ‘WORKING’ have the highest count when it comes to clients with payment issues</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9"/>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6" name="Google Shape;446;p19"/>
          <p:cNvGrpSpPr/>
          <p:nvPr/>
        </p:nvGrpSpPr>
        <p:grpSpPr>
          <a:xfrm>
            <a:off x="7547955" y="-356762"/>
            <a:ext cx="1596033" cy="2110036"/>
            <a:chOff x="7547955" y="-356762"/>
            <a:chExt cx="1596033" cy="2110036"/>
          </a:xfrm>
        </p:grpSpPr>
        <p:sp>
          <p:nvSpPr>
            <p:cNvPr id="447" name="Google Shape;447;p19"/>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9"/>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9"/>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p19"/>
          <p:cNvGrpSpPr/>
          <p:nvPr/>
        </p:nvGrpSpPr>
        <p:grpSpPr>
          <a:xfrm>
            <a:off x="-668719" y="689379"/>
            <a:ext cx="1559041" cy="2697311"/>
            <a:chOff x="-631344" y="652479"/>
            <a:chExt cx="1559041" cy="2697311"/>
          </a:xfrm>
        </p:grpSpPr>
        <p:sp>
          <p:nvSpPr>
            <p:cNvPr id="451" name="Google Shape;451;p19"/>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9"/>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9"/>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4" name="Google Shape;454;p19"/>
          <p:cNvGrpSpPr/>
          <p:nvPr/>
        </p:nvGrpSpPr>
        <p:grpSpPr>
          <a:xfrm>
            <a:off x="6682050" y="3509443"/>
            <a:ext cx="2661102" cy="1634045"/>
            <a:chOff x="6682050" y="3509443"/>
            <a:chExt cx="2661102" cy="1634045"/>
          </a:xfrm>
        </p:grpSpPr>
        <p:sp>
          <p:nvSpPr>
            <p:cNvPr id="455" name="Google Shape;455;p19"/>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9"/>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9"/>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9"/>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59" name="Google Shape;459;p19"/>
          <p:cNvPicPr preferRelativeResize="0"/>
          <p:nvPr/>
        </p:nvPicPr>
        <p:blipFill rotWithShape="1">
          <a:blip r:embed="rId3">
            <a:alphaModFix/>
          </a:blip>
          <a:srcRect b="14422" l="0" r="20043" t="33768"/>
          <a:stretch/>
        </p:blipFill>
        <p:spPr>
          <a:xfrm>
            <a:off x="969975" y="77825"/>
            <a:ext cx="7302025" cy="2918700"/>
          </a:xfrm>
          <a:prstGeom prst="rect">
            <a:avLst/>
          </a:prstGeom>
          <a:noFill/>
          <a:ln>
            <a:noFill/>
          </a:ln>
        </p:spPr>
      </p:pic>
      <p:sp>
        <p:nvSpPr>
          <p:cNvPr id="460" name="Google Shape;460;p19"/>
          <p:cNvSpPr txBox="1"/>
          <p:nvPr/>
        </p:nvSpPr>
        <p:spPr>
          <a:xfrm>
            <a:off x="1005075" y="3224675"/>
            <a:ext cx="7002900" cy="1386600"/>
          </a:xfrm>
          <a:prstGeom prst="rect">
            <a:avLst/>
          </a:prstGeom>
          <a:noFill/>
          <a:ln>
            <a:noFill/>
          </a:ln>
        </p:spPr>
        <p:txBody>
          <a:bodyPr anchorCtr="0" anchor="t" bIns="91425" lIns="91425" spcFirstLastPara="1" rIns="91425" wrap="square" tIns="91425">
            <a:noAutofit/>
          </a:bodyPr>
          <a:lstStyle/>
          <a:p>
            <a:pPr indent="0" lvl="0" marL="88900" marR="0" rtl="0" algn="l">
              <a:lnSpc>
                <a:spcPct val="115000"/>
              </a:lnSpc>
              <a:spcBef>
                <a:spcPts val="30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 From the above Bar plot we can infer that client having the total income range as ‘LOW’ have the highest count when it comes to clients having no payment issues</a:t>
            </a:r>
            <a:endParaRPr b="1" i="0" sz="1400" u="none" cap="none" strike="noStrike">
              <a:solidFill>
                <a:schemeClr val="dk1"/>
              </a:solidFill>
              <a:latin typeface="Arial"/>
              <a:ea typeface="Arial"/>
              <a:cs typeface="Arial"/>
              <a:sym typeface="Arial"/>
            </a:endParaRPr>
          </a:p>
          <a:p>
            <a:pPr indent="0" lvl="0" marL="88900" marR="0" rtl="0" algn="l">
              <a:lnSpc>
                <a:spcPct val="115000"/>
              </a:lnSpc>
              <a:spcBef>
                <a:spcPts val="30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a:t>
            </a:r>
            <a:r>
              <a:rPr b="1" i="0" lang="en-GB" sz="1000" u="none" cap="none" strike="noStrike">
                <a:solidFill>
                  <a:schemeClr val="dk1"/>
                </a:solidFill>
                <a:latin typeface="Arial"/>
                <a:ea typeface="Arial"/>
                <a:cs typeface="Arial"/>
                <a:sym typeface="Arial"/>
              </a:rPr>
              <a:t> </a:t>
            </a:r>
            <a:r>
              <a:rPr b="1" i="0" lang="en-GB" sz="1400" u="none" cap="none" strike="noStrike">
                <a:solidFill>
                  <a:schemeClr val="dk1"/>
                </a:solidFill>
                <a:latin typeface="Arial"/>
                <a:ea typeface="Arial"/>
                <a:cs typeface="Arial"/>
                <a:sym typeface="Arial"/>
              </a:rPr>
              <a:t>From the above Bar plot we can infer that client having the total income range as ‘LOW’ have the highest count when it comes to clients having payment issues</a:t>
            </a:r>
            <a:endParaRPr b="1" i="0" sz="1400" u="none" cap="none" strike="noStrike">
              <a:solidFill>
                <a:schemeClr val="dk1"/>
              </a:solidFill>
              <a:latin typeface="Arial"/>
              <a:ea typeface="Arial"/>
              <a:cs typeface="Arial"/>
              <a:sym typeface="Arial"/>
            </a:endParaRPr>
          </a:p>
          <a:p>
            <a:pPr indent="0" lvl="0" marL="88900" marR="0" rtl="0" algn="l">
              <a:lnSpc>
                <a:spcPct val="115000"/>
              </a:lnSpc>
              <a:spcBef>
                <a:spcPts val="300"/>
              </a:spcBef>
              <a:spcAft>
                <a:spcPts val="0"/>
              </a:spcAft>
              <a:buClr>
                <a:schemeClr val="dk1"/>
              </a:buClr>
              <a:buSzPts val="11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 name="Google Shape;76;p2"/>
          <p:cNvGrpSpPr/>
          <p:nvPr/>
        </p:nvGrpSpPr>
        <p:grpSpPr>
          <a:xfrm>
            <a:off x="7547955" y="-356762"/>
            <a:ext cx="1596033" cy="2110036"/>
            <a:chOff x="7547955" y="-356762"/>
            <a:chExt cx="1596033" cy="2110036"/>
          </a:xfrm>
        </p:grpSpPr>
        <p:sp>
          <p:nvSpPr>
            <p:cNvPr id="77" name="Google Shape;77;p2"/>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2"/>
          <p:cNvGrpSpPr/>
          <p:nvPr/>
        </p:nvGrpSpPr>
        <p:grpSpPr>
          <a:xfrm>
            <a:off x="-668719" y="689379"/>
            <a:ext cx="1559041" cy="2697311"/>
            <a:chOff x="-631344" y="652479"/>
            <a:chExt cx="1559041" cy="2697311"/>
          </a:xfrm>
        </p:grpSpPr>
        <p:sp>
          <p:nvSpPr>
            <p:cNvPr id="81" name="Google Shape;81;p2"/>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 name="Google Shape;84;p2"/>
          <p:cNvGrpSpPr/>
          <p:nvPr/>
        </p:nvGrpSpPr>
        <p:grpSpPr>
          <a:xfrm>
            <a:off x="6682050" y="3509443"/>
            <a:ext cx="2661102" cy="1634045"/>
            <a:chOff x="6682050" y="3509443"/>
            <a:chExt cx="2661102" cy="1634045"/>
          </a:xfrm>
        </p:grpSpPr>
        <p:sp>
          <p:nvSpPr>
            <p:cNvPr id="85" name="Google Shape;85;p2"/>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2"/>
          <p:cNvSpPr txBox="1"/>
          <p:nvPr/>
        </p:nvSpPr>
        <p:spPr>
          <a:xfrm>
            <a:off x="1369100" y="591150"/>
            <a:ext cx="4632900" cy="6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GB" sz="2300" u="none" cap="none" strike="noStrike">
                <a:solidFill>
                  <a:schemeClr val="dk2"/>
                </a:solidFill>
                <a:latin typeface="Arial"/>
                <a:ea typeface="Arial"/>
                <a:cs typeface="Arial"/>
                <a:sym typeface="Arial"/>
              </a:rPr>
              <a:t>Introduction:</a:t>
            </a:r>
            <a:endParaRPr b="1" i="0" sz="2300" u="none" cap="none" strike="noStrike">
              <a:solidFill>
                <a:schemeClr val="dk2"/>
              </a:solidFill>
              <a:latin typeface="Arial"/>
              <a:ea typeface="Arial"/>
              <a:cs typeface="Arial"/>
              <a:sym typeface="Arial"/>
            </a:endParaRPr>
          </a:p>
        </p:txBody>
      </p:sp>
      <p:sp>
        <p:nvSpPr>
          <p:cNvPr id="90" name="Google Shape;90;p2"/>
          <p:cNvSpPr txBox="1"/>
          <p:nvPr/>
        </p:nvSpPr>
        <p:spPr>
          <a:xfrm>
            <a:off x="1580825" y="1413125"/>
            <a:ext cx="6164700" cy="254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chemeClr val="dk1"/>
                </a:solidFill>
                <a:latin typeface="Roboto"/>
                <a:ea typeface="Roboto"/>
                <a:cs typeface="Roboto"/>
                <a:sym typeface="Roboto"/>
              </a:rPr>
              <a:t>Welcome to the comprehensive case study on bank loans, a critical aspect of financial services that significantly impacts both individuals and businesses. This study delves into the mechanisms, challenges, and outcomes associated with bank loans, providing an in-depth analysis of the loan process from application to repayment.</a:t>
            </a:r>
            <a:r>
              <a:rPr b="0" i="0" lang="en-GB" sz="1800" u="none" cap="none" strike="noStrike">
                <a:solidFill>
                  <a:schemeClr val="dk1"/>
                </a:solidFill>
                <a:latin typeface="Arial"/>
                <a:ea typeface="Arial"/>
                <a:cs typeface="Arial"/>
                <a:sym typeface="Arial"/>
              </a:rPr>
              <a:t>This project is about the analysis of Bank Loan case study.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0"/>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6" name="Google Shape;466;p20"/>
          <p:cNvGrpSpPr/>
          <p:nvPr/>
        </p:nvGrpSpPr>
        <p:grpSpPr>
          <a:xfrm>
            <a:off x="7547955" y="-356762"/>
            <a:ext cx="1596033" cy="2110036"/>
            <a:chOff x="7547955" y="-356762"/>
            <a:chExt cx="1596033" cy="2110036"/>
          </a:xfrm>
        </p:grpSpPr>
        <p:sp>
          <p:nvSpPr>
            <p:cNvPr id="467" name="Google Shape;467;p20"/>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0"/>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0"/>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0" name="Google Shape;470;p20"/>
          <p:cNvGrpSpPr/>
          <p:nvPr/>
        </p:nvGrpSpPr>
        <p:grpSpPr>
          <a:xfrm>
            <a:off x="-668719" y="689379"/>
            <a:ext cx="1559041" cy="2697311"/>
            <a:chOff x="-631344" y="652479"/>
            <a:chExt cx="1559041" cy="2697311"/>
          </a:xfrm>
        </p:grpSpPr>
        <p:sp>
          <p:nvSpPr>
            <p:cNvPr id="471" name="Google Shape;471;p20"/>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0"/>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0"/>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4" name="Google Shape;474;p20"/>
          <p:cNvGrpSpPr/>
          <p:nvPr/>
        </p:nvGrpSpPr>
        <p:grpSpPr>
          <a:xfrm>
            <a:off x="6682050" y="3509443"/>
            <a:ext cx="2661102" cy="1634045"/>
            <a:chOff x="6682050" y="3509443"/>
            <a:chExt cx="2661102" cy="1634045"/>
          </a:xfrm>
        </p:grpSpPr>
        <p:sp>
          <p:nvSpPr>
            <p:cNvPr id="475" name="Google Shape;475;p20"/>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0"/>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0"/>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0"/>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79" name="Google Shape;479;p20"/>
          <p:cNvPicPr preferRelativeResize="0"/>
          <p:nvPr/>
        </p:nvPicPr>
        <p:blipFill rotWithShape="1">
          <a:blip r:embed="rId3">
            <a:alphaModFix/>
          </a:blip>
          <a:srcRect b="12286" l="2086" r="26201" t="28474"/>
          <a:stretch/>
        </p:blipFill>
        <p:spPr>
          <a:xfrm>
            <a:off x="759350" y="0"/>
            <a:ext cx="7291370" cy="3386700"/>
          </a:xfrm>
          <a:prstGeom prst="rect">
            <a:avLst/>
          </a:prstGeom>
          <a:noFill/>
          <a:ln>
            <a:noFill/>
          </a:ln>
        </p:spPr>
      </p:pic>
      <p:sp>
        <p:nvSpPr>
          <p:cNvPr id="480" name="Google Shape;480;p20"/>
          <p:cNvSpPr txBox="1"/>
          <p:nvPr/>
        </p:nvSpPr>
        <p:spPr>
          <a:xfrm>
            <a:off x="759350" y="3357050"/>
            <a:ext cx="6932700" cy="1248300"/>
          </a:xfrm>
          <a:prstGeom prst="rect">
            <a:avLst/>
          </a:prstGeom>
          <a:noFill/>
          <a:ln>
            <a:noFill/>
          </a:ln>
        </p:spPr>
        <p:txBody>
          <a:bodyPr anchorCtr="0" anchor="t" bIns="91425" lIns="91425" spcFirstLastPara="1" rIns="91425" wrap="square" tIns="91425">
            <a:noAutofit/>
          </a:bodyPr>
          <a:lstStyle/>
          <a:p>
            <a:pPr indent="0" lvl="0" marL="88900" marR="101600" rtl="0" algn="l">
              <a:lnSpc>
                <a:spcPct val="115000"/>
              </a:lnSpc>
              <a:spcBef>
                <a:spcPts val="300"/>
              </a:spcBef>
              <a:spcAft>
                <a:spcPts val="0"/>
              </a:spcAft>
              <a:buClr>
                <a:srgbClr val="000000"/>
              </a:buClr>
              <a:buSzPts val="1300"/>
              <a:buFont typeface="Arial"/>
              <a:buNone/>
            </a:pPr>
            <a:r>
              <a:rPr b="1" i="0" lang="en-GB" sz="1300" u="none" cap="none" strike="noStrike">
                <a:solidFill>
                  <a:schemeClr val="dk1"/>
                </a:solidFill>
                <a:latin typeface="Arial"/>
                <a:ea typeface="Arial"/>
                <a:cs typeface="Arial"/>
                <a:sym typeface="Arial"/>
              </a:rPr>
              <a:t>– From the above Bar plot we can infer that clients having total count of family  members as 2 have the highest count when it comes to clients having no payment  issues</a:t>
            </a:r>
            <a:endParaRPr b="1" i="0" sz="1300" u="none" cap="none" strike="noStrike">
              <a:solidFill>
                <a:schemeClr val="dk1"/>
              </a:solidFill>
              <a:latin typeface="Arial"/>
              <a:ea typeface="Arial"/>
              <a:cs typeface="Arial"/>
              <a:sym typeface="Arial"/>
            </a:endParaRPr>
          </a:p>
          <a:p>
            <a:pPr indent="0" lvl="0" marL="88900" marR="101600" rtl="0" algn="l">
              <a:lnSpc>
                <a:spcPct val="115000"/>
              </a:lnSpc>
              <a:spcBef>
                <a:spcPts val="300"/>
              </a:spcBef>
              <a:spcAft>
                <a:spcPts val="0"/>
              </a:spcAft>
              <a:buClr>
                <a:srgbClr val="000000"/>
              </a:buClr>
              <a:buSzPts val="800"/>
              <a:buFont typeface="Arial"/>
              <a:buNone/>
            </a:pPr>
            <a:r>
              <a:rPr b="1" i="0" lang="en-GB" sz="800" u="none" cap="none" strike="noStrike">
                <a:solidFill>
                  <a:schemeClr val="dk1"/>
                </a:solidFill>
                <a:latin typeface="Arial"/>
                <a:ea typeface="Arial"/>
                <a:cs typeface="Arial"/>
                <a:sym typeface="Arial"/>
              </a:rPr>
              <a:t>– </a:t>
            </a:r>
            <a:r>
              <a:rPr b="1" i="0" lang="en-GB" sz="1300" u="none" cap="none" strike="noStrike">
                <a:solidFill>
                  <a:schemeClr val="dk1"/>
                </a:solidFill>
                <a:latin typeface="Arial"/>
                <a:ea typeface="Arial"/>
                <a:cs typeface="Arial"/>
                <a:sym typeface="Arial"/>
              </a:rPr>
              <a:t>From the above Bar plot we can infer that clients having total count of family  members as 2 have the highest count when it comes to clients having payment  issues</a:t>
            </a:r>
            <a:endParaRPr b="1" i="0" sz="1300" u="none" cap="none" strike="noStrike">
              <a:solidFill>
                <a:schemeClr val="dk1"/>
              </a:solidFill>
              <a:latin typeface="Arial"/>
              <a:ea typeface="Arial"/>
              <a:cs typeface="Arial"/>
              <a:sym typeface="Arial"/>
            </a:endParaRPr>
          </a:p>
          <a:p>
            <a:pPr indent="0" lvl="0" marL="88900" marR="101600" rtl="0" algn="l">
              <a:lnSpc>
                <a:spcPct val="115000"/>
              </a:lnSpc>
              <a:spcBef>
                <a:spcPts val="300"/>
              </a:spcBef>
              <a:spcAft>
                <a:spcPts val="0"/>
              </a:spcAft>
              <a:buClr>
                <a:schemeClr val="dk1"/>
              </a:buClr>
              <a:buSzPts val="1100"/>
              <a:buFont typeface="Arial"/>
              <a:buNone/>
            </a:pPr>
            <a:r>
              <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1"/>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6" name="Google Shape;486;p21"/>
          <p:cNvGrpSpPr/>
          <p:nvPr/>
        </p:nvGrpSpPr>
        <p:grpSpPr>
          <a:xfrm>
            <a:off x="7547955" y="-356762"/>
            <a:ext cx="1596033" cy="2110036"/>
            <a:chOff x="7547955" y="-356762"/>
            <a:chExt cx="1596033" cy="2110036"/>
          </a:xfrm>
        </p:grpSpPr>
        <p:sp>
          <p:nvSpPr>
            <p:cNvPr id="487" name="Google Shape;487;p21"/>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1"/>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1"/>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0" name="Google Shape;490;p21"/>
          <p:cNvGrpSpPr/>
          <p:nvPr/>
        </p:nvGrpSpPr>
        <p:grpSpPr>
          <a:xfrm>
            <a:off x="-668719" y="689379"/>
            <a:ext cx="1559041" cy="2697311"/>
            <a:chOff x="-631344" y="652479"/>
            <a:chExt cx="1559041" cy="2697311"/>
          </a:xfrm>
        </p:grpSpPr>
        <p:sp>
          <p:nvSpPr>
            <p:cNvPr id="491" name="Google Shape;491;p21"/>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1"/>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1"/>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21"/>
          <p:cNvGrpSpPr/>
          <p:nvPr/>
        </p:nvGrpSpPr>
        <p:grpSpPr>
          <a:xfrm>
            <a:off x="6682050" y="3509443"/>
            <a:ext cx="2661102" cy="1634045"/>
            <a:chOff x="6682050" y="3509443"/>
            <a:chExt cx="2661102" cy="1634045"/>
          </a:xfrm>
        </p:grpSpPr>
        <p:sp>
          <p:nvSpPr>
            <p:cNvPr id="495" name="Google Shape;495;p21"/>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1"/>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1"/>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1"/>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21"/>
          <p:cNvSpPr txBox="1"/>
          <p:nvPr/>
        </p:nvSpPr>
        <p:spPr>
          <a:xfrm>
            <a:off x="1654450" y="47975"/>
            <a:ext cx="5616300" cy="509100"/>
          </a:xfrm>
          <a:prstGeom prst="rect">
            <a:avLst/>
          </a:prstGeom>
          <a:solidFill>
            <a:srgbClr val="FFE59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GB" sz="2100" u="none" cap="none" strike="noStrike">
                <a:solidFill>
                  <a:schemeClr val="dk2"/>
                </a:solidFill>
                <a:latin typeface="Arial"/>
                <a:ea typeface="Arial"/>
                <a:cs typeface="Arial"/>
                <a:sym typeface="Arial"/>
              </a:rPr>
              <a:t>Segmented Univariate Analysis:</a:t>
            </a:r>
            <a:endParaRPr b="1" i="0" sz="2100" u="none" cap="none" strike="noStrike">
              <a:solidFill>
                <a:schemeClr val="dk2"/>
              </a:solidFill>
              <a:latin typeface="Arial"/>
              <a:ea typeface="Arial"/>
              <a:cs typeface="Arial"/>
              <a:sym typeface="Arial"/>
            </a:endParaRPr>
          </a:p>
        </p:txBody>
      </p:sp>
      <p:pic>
        <p:nvPicPr>
          <p:cNvPr id="500" name="Google Shape;500;p21"/>
          <p:cNvPicPr preferRelativeResize="0"/>
          <p:nvPr/>
        </p:nvPicPr>
        <p:blipFill rotWithShape="1">
          <a:blip r:embed="rId3">
            <a:alphaModFix/>
          </a:blip>
          <a:srcRect b="6155" l="2399" r="52730" t="27933"/>
          <a:stretch/>
        </p:blipFill>
        <p:spPr>
          <a:xfrm>
            <a:off x="1011150" y="689375"/>
            <a:ext cx="7102025" cy="3974749"/>
          </a:xfrm>
          <a:prstGeom prst="rect">
            <a:avLst/>
          </a:prstGeom>
          <a:solidFill>
            <a:schemeClr val="lt1"/>
          </a:solid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2"/>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6" name="Google Shape;506;p22"/>
          <p:cNvGrpSpPr/>
          <p:nvPr/>
        </p:nvGrpSpPr>
        <p:grpSpPr>
          <a:xfrm>
            <a:off x="7547955" y="-356762"/>
            <a:ext cx="1596033" cy="2110036"/>
            <a:chOff x="7547955" y="-356762"/>
            <a:chExt cx="1596033" cy="2110036"/>
          </a:xfrm>
        </p:grpSpPr>
        <p:sp>
          <p:nvSpPr>
            <p:cNvPr id="507" name="Google Shape;507;p22"/>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2"/>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2"/>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22"/>
          <p:cNvGrpSpPr/>
          <p:nvPr/>
        </p:nvGrpSpPr>
        <p:grpSpPr>
          <a:xfrm>
            <a:off x="-668719" y="689379"/>
            <a:ext cx="1559041" cy="2697311"/>
            <a:chOff x="-631344" y="652479"/>
            <a:chExt cx="1559041" cy="2697311"/>
          </a:xfrm>
        </p:grpSpPr>
        <p:sp>
          <p:nvSpPr>
            <p:cNvPr id="511" name="Google Shape;511;p22"/>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2"/>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2"/>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4" name="Google Shape;514;p22"/>
          <p:cNvGrpSpPr/>
          <p:nvPr/>
        </p:nvGrpSpPr>
        <p:grpSpPr>
          <a:xfrm>
            <a:off x="6682050" y="3509443"/>
            <a:ext cx="2661102" cy="1634045"/>
            <a:chOff x="6682050" y="3509443"/>
            <a:chExt cx="2661102" cy="1634045"/>
          </a:xfrm>
        </p:grpSpPr>
        <p:sp>
          <p:nvSpPr>
            <p:cNvPr id="515" name="Google Shape;515;p22"/>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2"/>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2"/>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2"/>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9" name="Google Shape;519;p22"/>
          <p:cNvSpPr txBox="1"/>
          <p:nvPr/>
        </p:nvSpPr>
        <p:spPr>
          <a:xfrm>
            <a:off x="890325" y="227675"/>
            <a:ext cx="6805200" cy="5232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dk2"/>
                </a:solidFill>
                <a:latin typeface="Arial"/>
                <a:ea typeface="Arial"/>
                <a:cs typeface="Arial"/>
                <a:sym typeface="Arial"/>
              </a:rPr>
              <a:t>                  Bivariate Analysis :</a:t>
            </a:r>
            <a:endParaRPr b="1" i="0" sz="2200" u="none" cap="none" strike="noStrike">
              <a:solidFill>
                <a:schemeClr val="dk2"/>
              </a:solidFill>
              <a:latin typeface="Arial"/>
              <a:ea typeface="Arial"/>
              <a:cs typeface="Arial"/>
              <a:sym typeface="Arial"/>
            </a:endParaRPr>
          </a:p>
        </p:txBody>
      </p:sp>
      <p:pic>
        <p:nvPicPr>
          <p:cNvPr id="520" name="Google Shape;520;p22"/>
          <p:cNvPicPr preferRelativeResize="0"/>
          <p:nvPr/>
        </p:nvPicPr>
        <p:blipFill rotWithShape="1">
          <a:blip r:embed="rId3">
            <a:alphaModFix/>
          </a:blip>
          <a:srcRect b="16816" l="3504" r="31234" t="28561"/>
          <a:stretch/>
        </p:blipFill>
        <p:spPr>
          <a:xfrm>
            <a:off x="812475" y="872875"/>
            <a:ext cx="6581549" cy="3097175"/>
          </a:xfrm>
          <a:prstGeom prst="rect">
            <a:avLst/>
          </a:prstGeom>
          <a:solidFill>
            <a:schemeClr val="lt1"/>
          </a:solidFill>
          <a:ln>
            <a:noFill/>
          </a:ln>
        </p:spPr>
      </p:pic>
      <p:sp>
        <p:nvSpPr>
          <p:cNvPr id="521" name="Google Shape;521;p22"/>
          <p:cNvSpPr txBox="1"/>
          <p:nvPr/>
        </p:nvSpPr>
        <p:spPr>
          <a:xfrm>
            <a:off x="583875" y="4092050"/>
            <a:ext cx="6918600" cy="651600"/>
          </a:xfrm>
          <a:prstGeom prst="rect">
            <a:avLst/>
          </a:prstGeom>
          <a:noFill/>
          <a:ln>
            <a:noFill/>
          </a:ln>
        </p:spPr>
        <p:txBody>
          <a:bodyPr anchorCtr="0" anchor="t" bIns="91425" lIns="91425" spcFirstLastPara="1" rIns="91425" wrap="square" tIns="91425">
            <a:noAutofit/>
          </a:bodyPr>
          <a:lstStyle/>
          <a:p>
            <a:pPr indent="0" lvl="0" marL="88900" marR="762000" rtl="0" algn="l">
              <a:lnSpc>
                <a:spcPct val="115000"/>
              </a:lnSpc>
              <a:spcBef>
                <a:spcPts val="300"/>
              </a:spcBef>
              <a:spcAft>
                <a:spcPts val="0"/>
              </a:spcAft>
              <a:buClr>
                <a:schemeClr val="dk1"/>
              </a:buClr>
              <a:buSzPts val="1100"/>
              <a:buFont typeface="Arial"/>
              <a:buNone/>
            </a:pPr>
            <a:r>
              <a:rPr b="1" i="0" lang="en-GB" sz="1300" u="none" cap="none" strike="noStrike">
                <a:solidFill>
                  <a:schemeClr val="dk1"/>
                </a:solidFill>
                <a:latin typeface="Arial"/>
                <a:ea typeface="Arial"/>
                <a:cs typeface="Arial"/>
                <a:sym typeface="Arial"/>
              </a:rPr>
              <a:t>From the above Bar plot we can infer that Females belonging to Low income group are the  highest number of clients with no payment issues</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3"/>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7" name="Google Shape;527;p23"/>
          <p:cNvGrpSpPr/>
          <p:nvPr/>
        </p:nvGrpSpPr>
        <p:grpSpPr>
          <a:xfrm>
            <a:off x="7547955" y="-356762"/>
            <a:ext cx="1596033" cy="2110036"/>
            <a:chOff x="7547955" y="-356762"/>
            <a:chExt cx="1596033" cy="2110036"/>
          </a:xfrm>
        </p:grpSpPr>
        <p:sp>
          <p:nvSpPr>
            <p:cNvPr id="528" name="Google Shape;528;p23"/>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3"/>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3"/>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23"/>
          <p:cNvGrpSpPr/>
          <p:nvPr/>
        </p:nvGrpSpPr>
        <p:grpSpPr>
          <a:xfrm>
            <a:off x="-668719" y="689379"/>
            <a:ext cx="1559041" cy="2697311"/>
            <a:chOff x="-631344" y="652479"/>
            <a:chExt cx="1559041" cy="2697311"/>
          </a:xfrm>
        </p:grpSpPr>
        <p:sp>
          <p:nvSpPr>
            <p:cNvPr id="532" name="Google Shape;532;p23"/>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3"/>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3"/>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5" name="Google Shape;535;p23"/>
          <p:cNvGrpSpPr/>
          <p:nvPr/>
        </p:nvGrpSpPr>
        <p:grpSpPr>
          <a:xfrm>
            <a:off x="6682050" y="3509443"/>
            <a:ext cx="2661102" cy="1634045"/>
            <a:chOff x="6682050" y="3509443"/>
            <a:chExt cx="2661102" cy="1634045"/>
          </a:xfrm>
        </p:grpSpPr>
        <p:sp>
          <p:nvSpPr>
            <p:cNvPr id="536" name="Google Shape;536;p23"/>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3"/>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3"/>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3"/>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40" name="Google Shape;540;p23"/>
          <p:cNvPicPr preferRelativeResize="0"/>
          <p:nvPr/>
        </p:nvPicPr>
        <p:blipFill rotWithShape="1">
          <a:blip r:embed="rId3">
            <a:alphaModFix/>
          </a:blip>
          <a:srcRect b="7936" l="4796" r="32003" t="27539"/>
          <a:stretch/>
        </p:blipFill>
        <p:spPr>
          <a:xfrm>
            <a:off x="666775" y="172825"/>
            <a:ext cx="3269299" cy="2189174"/>
          </a:xfrm>
          <a:prstGeom prst="rect">
            <a:avLst/>
          </a:prstGeom>
          <a:noFill/>
          <a:ln>
            <a:noFill/>
          </a:ln>
        </p:spPr>
      </p:pic>
      <p:pic>
        <p:nvPicPr>
          <p:cNvPr id="541" name="Google Shape;541;p23"/>
          <p:cNvPicPr preferRelativeResize="0"/>
          <p:nvPr/>
        </p:nvPicPr>
        <p:blipFill rotWithShape="1">
          <a:blip r:embed="rId4">
            <a:alphaModFix/>
          </a:blip>
          <a:srcRect b="8626" l="4800" r="31613" t="36069"/>
          <a:stretch/>
        </p:blipFill>
        <p:spPr>
          <a:xfrm>
            <a:off x="4442475" y="144150"/>
            <a:ext cx="3688251" cy="2189174"/>
          </a:xfrm>
          <a:prstGeom prst="rect">
            <a:avLst/>
          </a:prstGeom>
          <a:noFill/>
          <a:ln>
            <a:noFill/>
          </a:ln>
        </p:spPr>
      </p:pic>
      <p:pic>
        <p:nvPicPr>
          <p:cNvPr id="542" name="Google Shape;542;p23"/>
          <p:cNvPicPr preferRelativeResize="0"/>
          <p:nvPr/>
        </p:nvPicPr>
        <p:blipFill rotWithShape="1">
          <a:blip r:embed="rId5">
            <a:alphaModFix/>
          </a:blip>
          <a:srcRect b="12623" l="5188" r="43292" t="37890"/>
          <a:stretch/>
        </p:blipFill>
        <p:spPr>
          <a:xfrm>
            <a:off x="666775" y="2651275"/>
            <a:ext cx="3462349" cy="2110024"/>
          </a:xfrm>
          <a:prstGeom prst="rect">
            <a:avLst/>
          </a:prstGeom>
          <a:solidFill>
            <a:schemeClr val="lt1"/>
          </a:solidFill>
          <a:ln>
            <a:noFill/>
          </a:ln>
        </p:spPr>
      </p:pic>
      <p:pic>
        <p:nvPicPr>
          <p:cNvPr id="543" name="Google Shape;543;p23"/>
          <p:cNvPicPr preferRelativeResize="0"/>
          <p:nvPr/>
        </p:nvPicPr>
        <p:blipFill rotWithShape="1">
          <a:blip r:embed="rId6">
            <a:alphaModFix/>
          </a:blip>
          <a:srcRect b="20465" l="5109" r="30857" t="36227"/>
          <a:stretch/>
        </p:blipFill>
        <p:spPr>
          <a:xfrm>
            <a:off x="4495800" y="2674525"/>
            <a:ext cx="3969675" cy="1934375"/>
          </a:xfrm>
          <a:prstGeom prst="rect">
            <a:avLst/>
          </a:prstGeom>
          <a:solidFill>
            <a:schemeClr val="lt1"/>
          </a:solid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4"/>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9" name="Google Shape;549;p24"/>
          <p:cNvGrpSpPr/>
          <p:nvPr/>
        </p:nvGrpSpPr>
        <p:grpSpPr>
          <a:xfrm>
            <a:off x="7547955" y="-356762"/>
            <a:ext cx="1596033" cy="2110036"/>
            <a:chOff x="7547955" y="-356762"/>
            <a:chExt cx="1596033" cy="2110036"/>
          </a:xfrm>
        </p:grpSpPr>
        <p:sp>
          <p:nvSpPr>
            <p:cNvPr id="550" name="Google Shape;550;p24"/>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4"/>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4"/>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3" name="Google Shape;553;p24"/>
          <p:cNvGrpSpPr/>
          <p:nvPr/>
        </p:nvGrpSpPr>
        <p:grpSpPr>
          <a:xfrm>
            <a:off x="-668719" y="689379"/>
            <a:ext cx="1559041" cy="2697311"/>
            <a:chOff x="-631344" y="652479"/>
            <a:chExt cx="1559041" cy="2697311"/>
          </a:xfrm>
        </p:grpSpPr>
        <p:sp>
          <p:nvSpPr>
            <p:cNvPr id="554" name="Google Shape;554;p24"/>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4"/>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4"/>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7" name="Google Shape;557;p24"/>
          <p:cNvGrpSpPr/>
          <p:nvPr/>
        </p:nvGrpSpPr>
        <p:grpSpPr>
          <a:xfrm>
            <a:off x="6682050" y="3509443"/>
            <a:ext cx="2661102" cy="1634045"/>
            <a:chOff x="6682050" y="3509443"/>
            <a:chExt cx="2661102" cy="1634045"/>
          </a:xfrm>
        </p:grpSpPr>
        <p:sp>
          <p:nvSpPr>
            <p:cNvPr id="558" name="Google Shape;558;p24"/>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4"/>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4"/>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4"/>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2" name="Google Shape;562;p24"/>
          <p:cNvSpPr txBox="1"/>
          <p:nvPr/>
        </p:nvSpPr>
        <p:spPr>
          <a:xfrm>
            <a:off x="514350" y="87300"/>
            <a:ext cx="7572900" cy="11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GB" sz="1100" u="none" cap="none" strike="noStrike">
                <a:solidFill>
                  <a:schemeClr val="dk1"/>
                </a:solidFill>
                <a:highlight>
                  <a:srgbClr val="FFFFFF"/>
                </a:highlight>
                <a:latin typeface="Arial"/>
                <a:ea typeface="Arial"/>
                <a:cs typeface="Arial"/>
                <a:sym typeface="Arial"/>
              </a:rPr>
              <a:t>5) Identify Top Correlations for Different Scenarios: </a:t>
            </a:r>
            <a:r>
              <a:rPr b="0" i="0" lang="en-GB" sz="1100" u="none" cap="none" strike="noStrike">
                <a:solidFill>
                  <a:schemeClr val="dk1"/>
                </a:solidFill>
                <a:highlight>
                  <a:srgbClr val="FFFFFF"/>
                </a:highlight>
                <a:latin typeface="Arial"/>
                <a:ea typeface="Arial"/>
                <a:cs typeface="Arial"/>
                <a:sym typeface="Arial"/>
              </a:rPr>
              <a:t>Understanding the correlation between variables and the target variable can provide insights into strong indicators of loan default.</a:t>
            </a:r>
            <a:endParaRPr b="0" i="0" sz="1100" u="none" cap="none" strike="noStrike">
              <a:solidFill>
                <a:schemeClr val="dk1"/>
              </a:solidFill>
              <a:highlight>
                <a:srgbClr val="FFFFFF"/>
              </a:highlight>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1" i="0" lang="en-GB" sz="1100" u="none" cap="none" strike="noStrike">
                <a:solidFill>
                  <a:schemeClr val="dk1"/>
                </a:solidFill>
                <a:highlight>
                  <a:srgbClr val="FFFFFF"/>
                </a:highlight>
                <a:latin typeface="Arial"/>
                <a:ea typeface="Arial"/>
                <a:cs typeface="Arial"/>
                <a:sym typeface="Arial"/>
              </a:rPr>
              <a:t>Task:</a:t>
            </a:r>
            <a:r>
              <a:rPr b="0" i="0" lang="en-GB" sz="1100" u="none" cap="none" strike="noStrike">
                <a:solidFill>
                  <a:schemeClr val="dk1"/>
                </a:solidFill>
                <a:highlight>
                  <a:srgbClr val="FFFFFF"/>
                </a:highlight>
                <a:latin typeface="Arial"/>
                <a:ea typeface="Arial"/>
                <a:cs typeface="Arial"/>
                <a:sym typeface="Arial"/>
              </a:rPr>
              <a:t> Segment the dataset based on different scenarios (e.g., clients with payment difficulties and all other cases) and identify the top correlations for each segmented data using Excel functions.</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563" name="Google Shape;563;p24"/>
          <p:cNvSpPr txBox="1"/>
          <p:nvPr/>
        </p:nvSpPr>
        <p:spPr>
          <a:xfrm>
            <a:off x="890325" y="1216500"/>
            <a:ext cx="4821000" cy="55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Correlation for target 0</a:t>
            </a:r>
            <a:endParaRPr b="0" i="0" sz="1800" u="none" cap="none" strike="noStrike">
              <a:solidFill>
                <a:schemeClr val="dk2"/>
              </a:solidFill>
              <a:latin typeface="Arial"/>
              <a:ea typeface="Arial"/>
              <a:cs typeface="Arial"/>
              <a:sym typeface="Arial"/>
            </a:endParaRPr>
          </a:p>
        </p:txBody>
      </p:sp>
      <p:pic>
        <p:nvPicPr>
          <p:cNvPr id="564" name="Google Shape;564;p24"/>
          <p:cNvPicPr preferRelativeResize="0"/>
          <p:nvPr/>
        </p:nvPicPr>
        <p:blipFill rotWithShape="1">
          <a:blip r:embed="rId3">
            <a:alphaModFix/>
          </a:blip>
          <a:srcRect b="48559" l="9733" r="13015" t="31698"/>
          <a:stretch/>
        </p:blipFill>
        <p:spPr>
          <a:xfrm>
            <a:off x="647200" y="1630350"/>
            <a:ext cx="7658323" cy="2543276"/>
          </a:xfrm>
          <a:prstGeom prst="rect">
            <a:avLst/>
          </a:prstGeom>
          <a:solidFill>
            <a:schemeClr val="lt1"/>
          </a:solid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5"/>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0" name="Google Shape;570;p25"/>
          <p:cNvGrpSpPr/>
          <p:nvPr/>
        </p:nvGrpSpPr>
        <p:grpSpPr>
          <a:xfrm>
            <a:off x="7547955" y="-356762"/>
            <a:ext cx="1596033" cy="2110036"/>
            <a:chOff x="7547955" y="-356762"/>
            <a:chExt cx="1596033" cy="2110036"/>
          </a:xfrm>
        </p:grpSpPr>
        <p:sp>
          <p:nvSpPr>
            <p:cNvPr id="571" name="Google Shape;571;p25"/>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5"/>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5"/>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25"/>
          <p:cNvGrpSpPr/>
          <p:nvPr/>
        </p:nvGrpSpPr>
        <p:grpSpPr>
          <a:xfrm>
            <a:off x="-668719" y="689379"/>
            <a:ext cx="1559041" cy="2697311"/>
            <a:chOff x="-631344" y="652479"/>
            <a:chExt cx="1559041" cy="2697311"/>
          </a:xfrm>
        </p:grpSpPr>
        <p:sp>
          <p:nvSpPr>
            <p:cNvPr id="575" name="Google Shape;575;p25"/>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5"/>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5"/>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8" name="Google Shape;578;p25"/>
          <p:cNvGrpSpPr/>
          <p:nvPr/>
        </p:nvGrpSpPr>
        <p:grpSpPr>
          <a:xfrm>
            <a:off x="6682050" y="3509443"/>
            <a:ext cx="2661102" cy="1634045"/>
            <a:chOff x="6682050" y="3509443"/>
            <a:chExt cx="2661102" cy="1634045"/>
          </a:xfrm>
        </p:grpSpPr>
        <p:sp>
          <p:nvSpPr>
            <p:cNvPr id="579" name="Google Shape;579;p25"/>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5"/>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5"/>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5"/>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3" name="Google Shape;583;p25"/>
          <p:cNvSpPr txBox="1"/>
          <p:nvPr/>
        </p:nvSpPr>
        <p:spPr>
          <a:xfrm>
            <a:off x="988850" y="172725"/>
            <a:ext cx="5124600" cy="67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Correlation for Target 1</a:t>
            </a:r>
            <a:endParaRPr b="0" i="0" sz="1800" u="none" cap="none" strike="noStrike">
              <a:solidFill>
                <a:schemeClr val="dk2"/>
              </a:solidFill>
              <a:latin typeface="Arial"/>
              <a:ea typeface="Arial"/>
              <a:cs typeface="Arial"/>
              <a:sym typeface="Arial"/>
            </a:endParaRPr>
          </a:p>
        </p:txBody>
      </p:sp>
      <p:pic>
        <p:nvPicPr>
          <p:cNvPr id="584" name="Google Shape;584;p25"/>
          <p:cNvPicPr preferRelativeResize="0"/>
          <p:nvPr/>
        </p:nvPicPr>
        <p:blipFill rotWithShape="1">
          <a:blip r:embed="rId3">
            <a:alphaModFix/>
          </a:blip>
          <a:srcRect b="45292" l="7492" r="14776" t="30666"/>
          <a:stretch/>
        </p:blipFill>
        <p:spPr>
          <a:xfrm>
            <a:off x="685175" y="903425"/>
            <a:ext cx="7734226" cy="3473299"/>
          </a:xfrm>
          <a:prstGeom prst="rect">
            <a:avLst/>
          </a:prstGeom>
          <a:solidFill>
            <a:schemeClr val="lt1"/>
          </a:solid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6"/>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0" name="Google Shape;590;p26"/>
          <p:cNvGrpSpPr/>
          <p:nvPr/>
        </p:nvGrpSpPr>
        <p:grpSpPr>
          <a:xfrm>
            <a:off x="7547955" y="-356762"/>
            <a:ext cx="1596033" cy="2110036"/>
            <a:chOff x="7547955" y="-356762"/>
            <a:chExt cx="1596033" cy="2110036"/>
          </a:xfrm>
        </p:grpSpPr>
        <p:sp>
          <p:nvSpPr>
            <p:cNvPr id="591" name="Google Shape;591;p26"/>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6"/>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6"/>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4" name="Google Shape;594;p26"/>
          <p:cNvGrpSpPr/>
          <p:nvPr/>
        </p:nvGrpSpPr>
        <p:grpSpPr>
          <a:xfrm>
            <a:off x="-668719" y="689379"/>
            <a:ext cx="1559041" cy="2697311"/>
            <a:chOff x="-631344" y="652479"/>
            <a:chExt cx="1559041" cy="2697311"/>
          </a:xfrm>
        </p:grpSpPr>
        <p:sp>
          <p:nvSpPr>
            <p:cNvPr id="595" name="Google Shape;595;p26"/>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6"/>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6"/>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8" name="Google Shape;598;p26"/>
          <p:cNvGrpSpPr/>
          <p:nvPr/>
        </p:nvGrpSpPr>
        <p:grpSpPr>
          <a:xfrm>
            <a:off x="6682050" y="3509443"/>
            <a:ext cx="2661102" cy="1634045"/>
            <a:chOff x="6682050" y="3509443"/>
            <a:chExt cx="2661102" cy="1634045"/>
          </a:xfrm>
        </p:grpSpPr>
        <p:sp>
          <p:nvSpPr>
            <p:cNvPr id="599" name="Google Shape;599;p26"/>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6"/>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6"/>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6"/>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3" name="Google Shape;603;p26"/>
          <p:cNvSpPr txBox="1"/>
          <p:nvPr/>
        </p:nvSpPr>
        <p:spPr>
          <a:xfrm>
            <a:off x="890325" y="153275"/>
            <a:ext cx="4633500" cy="6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GB" sz="2300" u="none" cap="none" strike="noStrike">
                <a:solidFill>
                  <a:schemeClr val="dk2"/>
                </a:solidFill>
                <a:latin typeface="Arial"/>
                <a:ea typeface="Arial"/>
                <a:cs typeface="Arial"/>
                <a:sym typeface="Arial"/>
              </a:rPr>
              <a:t>Result:</a:t>
            </a:r>
            <a:endParaRPr b="1" i="0" sz="2300" u="none" cap="none" strike="noStrike">
              <a:solidFill>
                <a:schemeClr val="dk2"/>
              </a:solidFill>
              <a:latin typeface="Arial"/>
              <a:ea typeface="Arial"/>
              <a:cs typeface="Arial"/>
              <a:sym typeface="Arial"/>
            </a:endParaRPr>
          </a:p>
        </p:txBody>
      </p:sp>
      <p:sp>
        <p:nvSpPr>
          <p:cNvPr id="604" name="Google Shape;604;p26"/>
          <p:cNvSpPr txBox="1"/>
          <p:nvPr/>
        </p:nvSpPr>
        <p:spPr>
          <a:xfrm>
            <a:off x="1040175" y="627150"/>
            <a:ext cx="7353900" cy="3861300"/>
          </a:xfrm>
          <a:prstGeom prst="rect">
            <a:avLst/>
          </a:prstGeom>
          <a:noFill/>
          <a:ln>
            <a:noFill/>
          </a:ln>
        </p:spPr>
        <p:txBody>
          <a:bodyPr anchorCtr="0" anchor="t" bIns="91425" lIns="91425" spcFirstLastPara="1" rIns="91425" wrap="square" tIns="91425">
            <a:noAutofit/>
          </a:bodyPr>
          <a:lstStyle/>
          <a:p>
            <a:pPr indent="0" lvl="0" marL="88900" marR="723900" rtl="0" algn="l">
              <a:lnSpc>
                <a:spcPct val="115000"/>
              </a:lnSpc>
              <a:spcBef>
                <a:spcPts val="300"/>
              </a:spcBef>
              <a:spcAft>
                <a:spcPts val="0"/>
              </a:spcAft>
              <a:buClr>
                <a:schemeClr val="dk1"/>
              </a:buClr>
              <a:buSzPts val="1100"/>
              <a:buFont typeface="Arial"/>
              <a:buNone/>
            </a:pPr>
            <a:r>
              <a:rPr b="1" i="0" lang="en-GB" sz="1500" u="none" cap="none" strike="noStrike">
                <a:solidFill>
                  <a:schemeClr val="dk1"/>
                </a:solidFill>
                <a:latin typeface="Arial"/>
                <a:ea typeface="Arial"/>
                <a:cs typeface="Arial"/>
                <a:sym typeface="Arial"/>
              </a:rPr>
              <a:t>Hence the analysis are being done on both datasets Applications Dataset and  Precious Applications Dataset</a:t>
            </a:r>
            <a:endParaRPr b="1" i="0" sz="1500" u="none" cap="none" strike="noStrike">
              <a:solidFill>
                <a:schemeClr val="dk1"/>
              </a:solidFill>
              <a:latin typeface="Arial"/>
              <a:ea typeface="Arial"/>
              <a:cs typeface="Arial"/>
              <a:sym typeface="Arial"/>
            </a:endParaRPr>
          </a:p>
          <a:p>
            <a:pPr indent="0" lvl="0" marL="88900" marR="0" rtl="0" algn="l">
              <a:lnSpc>
                <a:spcPct val="115000"/>
              </a:lnSpc>
              <a:spcBef>
                <a:spcPts val="0"/>
              </a:spcBef>
              <a:spcAft>
                <a:spcPts val="0"/>
              </a:spcAft>
              <a:buClr>
                <a:schemeClr val="dk1"/>
              </a:buClr>
              <a:buSzPts val="1100"/>
              <a:buFont typeface="Arial"/>
              <a:buNone/>
            </a:pPr>
            <a:r>
              <a:rPr b="1" i="0" lang="en-GB" sz="1500" u="none" cap="none" strike="noStrike">
                <a:solidFill>
                  <a:schemeClr val="dk1"/>
                </a:solidFill>
                <a:latin typeface="Arial"/>
                <a:ea typeface="Arial"/>
                <a:cs typeface="Arial"/>
                <a:sym typeface="Arial"/>
              </a:rPr>
              <a:t>The following conclusions were drawn from the analysis done</a:t>
            </a:r>
            <a:endParaRPr b="1"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605" name="Google Shape;605;p26"/>
          <p:cNvSpPr txBox="1"/>
          <p:nvPr/>
        </p:nvSpPr>
        <p:spPr>
          <a:xfrm>
            <a:off x="890325" y="1539125"/>
            <a:ext cx="7775100" cy="2975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
              </a:spcBef>
              <a:spcAft>
                <a:spcPts val="0"/>
              </a:spcAft>
              <a:buClr>
                <a:srgbClr val="000000"/>
              </a:buClr>
              <a:buSzPts val="1500"/>
              <a:buFont typeface="Arial"/>
              <a:buNone/>
            </a:pPr>
            <a:r>
              <a:rPr b="0" i="0" lang="en-GB" sz="1500" u="none" cap="none" strike="noStrike">
                <a:solidFill>
                  <a:schemeClr val="dk1"/>
                </a:solidFill>
                <a:latin typeface="Arial"/>
                <a:ea typeface="Arial"/>
                <a:cs typeface="Arial"/>
                <a:sym typeface="Arial"/>
              </a:rPr>
              <a:t>•</a:t>
            </a:r>
            <a:r>
              <a:rPr b="1" i="0" lang="en-GB" sz="1500" u="none" cap="none" strike="noStrike">
                <a:solidFill>
                  <a:schemeClr val="dk1"/>
                </a:solidFill>
                <a:latin typeface="Arial"/>
                <a:ea typeface="Arial"/>
                <a:cs typeface="Arial"/>
                <a:sym typeface="Arial"/>
              </a:rPr>
              <a:t>T</a:t>
            </a:r>
            <a:r>
              <a:rPr b="1" i="0" lang="en-GB" sz="1600" u="none" cap="none" strike="noStrike">
                <a:solidFill>
                  <a:schemeClr val="dk1"/>
                </a:solidFill>
                <a:latin typeface="Arial"/>
                <a:ea typeface="Arial"/>
                <a:cs typeface="Arial"/>
                <a:sym typeface="Arial"/>
              </a:rPr>
              <a:t>he proportion/percentage of the defaulters(target = 1) is around 8% and that of  non-defaulters(target = 0) is around 92%</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50"/>
              <a:buFont typeface="Arial"/>
              <a:buNone/>
            </a:pPr>
            <a:r>
              <a:t/>
            </a:r>
            <a:endParaRPr b="0" i="0" sz="15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t>
            </a:r>
            <a:r>
              <a:rPr b="1" i="0" lang="en-GB" sz="1600" u="none" cap="none" strike="noStrike">
                <a:solidFill>
                  <a:schemeClr val="dk1"/>
                </a:solidFill>
                <a:latin typeface="Arial"/>
                <a:ea typeface="Arial"/>
                <a:cs typeface="Arial"/>
                <a:sym typeface="Arial"/>
              </a:rPr>
              <a:t>The Bank generally lends more loan to Female clients as compared to Males  clients as the count of Female clients in the defaulter’s list is less than that of  Males. Still Bank can look for more Male clients if their credit amount is satisfied</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00"/>
              </a:spcBef>
              <a:spcAft>
                <a:spcPts val="0"/>
              </a:spcAft>
              <a:buClr>
                <a:srgbClr val="000000"/>
              </a:buClr>
              <a:buSzPts val="1550"/>
              <a:buFont typeface="Arial"/>
              <a:buNone/>
            </a:pPr>
            <a:r>
              <a:t/>
            </a:r>
            <a:endParaRPr b="0" i="0" sz="1550" u="none" cap="none" strike="noStrike">
              <a:solidFill>
                <a:schemeClr val="dk1"/>
              </a:solidFill>
              <a:latin typeface="Arial"/>
              <a:ea typeface="Arial"/>
              <a:cs typeface="Arial"/>
              <a:sym typeface="Arial"/>
            </a:endParaRPr>
          </a:p>
          <a:p>
            <a:pPr indent="0" lvl="0" marL="0" marR="1270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t>
            </a:r>
            <a:r>
              <a:rPr b="1" i="0" lang="en-GB" sz="1600" u="none" cap="none" strike="noStrike">
                <a:solidFill>
                  <a:schemeClr val="dk1"/>
                </a:solidFill>
                <a:latin typeface="Arial"/>
                <a:ea typeface="Arial"/>
                <a:cs typeface="Arial"/>
                <a:sym typeface="Arial"/>
              </a:rPr>
              <a:t>Also the clients who belong to Working class tend to pay their loans on time  followed by the clients who fall under Commercial Associate</a:t>
            </a:r>
            <a:endParaRPr b="1" i="0" sz="19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27"/>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1" name="Google Shape;611;p27"/>
          <p:cNvGrpSpPr/>
          <p:nvPr/>
        </p:nvGrpSpPr>
        <p:grpSpPr>
          <a:xfrm>
            <a:off x="7547955" y="-356762"/>
            <a:ext cx="1596033" cy="2110036"/>
            <a:chOff x="7547955" y="-356762"/>
            <a:chExt cx="1596033" cy="2110036"/>
          </a:xfrm>
        </p:grpSpPr>
        <p:sp>
          <p:nvSpPr>
            <p:cNvPr id="612" name="Google Shape;612;p27"/>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7"/>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7"/>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27"/>
          <p:cNvGrpSpPr/>
          <p:nvPr/>
        </p:nvGrpSpPr>
        <p:grpSpPr>
          <a:xfrm>
            <a:off x="-668719" y="689379"/>
            <a:ext cx="1559041" cy="2697311"/>
            <a:chOff x="-631344" y="652479"/>
            <a:chExt cx="1559041" cy="2697311"/>
          </a:xfrm>
        </p:grpSpPr>
        <p:sp>
          <p:nvSpPr>
            <p:cNvPr id="616" name="Google Shape;616;p27"/>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7"/>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7"/>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27"/>
          <p:cNvGrpSpPr/>
          <p:nvPr/>
        </p:nvGrpSpPr>
        <p:grpSpPr>
          <a:xfrm>
            <a:off x="6682050" y="3509443"/>
            <a:ext cx="2661102" cy="1634045"/>
            <a:chOff x="6682050" y="3509443"/>
            <a:chExt cx="2661102" cy="1634045"/>
          </a:xfrm>
        </p:grpSpPr>
        <p:sp>
          <p:nvSpPr>
            <p:cNvPr id="620" name="Google Shape;620;p27"/>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7"/>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7"/>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7"/>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4" name="Google Shape;624;p27"/>
          <p:cNvSpPr txBox="1"/>
          <p:nvPr/>
        </p:nvSpPr>
        <p:spPr>
          <a:xfrm>
            <a:off x="981725" y="434425"/>
            <a:ext cx="7635000" cy="37950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chemeClr val="dk1"/>
              </a:buClr>
              <a:buSzPts val="1700"/>
              <a:buFont typeface="Arial"/>
              <a:buChar char="●"/>
            </a:pPr>
            <a:r>
              <a:rPr b="1" i="0" lang="en-GB" sz="1700" u="none" cap="none" strike="noStrike">
                <a:solidFill>
                  <a:schemeClr val="dk1"/>
                </a:solidFill>
                <a:latin typeface="Arial"/>
                <a:ea typeface="Arial"/>
                <a:cs typeface="Arial"/>
                <a:sym typeface="Arial"/>
              </a:rPr>
              <a:t>Clients having Education status like Secondary/ Higher Secondary or more tend  to pay loan on time so bank can prefer lending loans to clients having such  Education Status</a:t>
            </a:r>
            <a:endParaRPr b="1" i="0" sz="1700" u="none" cap="none" strike="noStrike">
              <a:solidFill>
                <a:schemeClr val="dk1"/>
              </a:solidFill>
              <a:latin typeface="Arial"/>
              <a:ea typeface="Arial"/>
              <a:cs typeface="Arial"/>
              <a:sym typeface="Arial"/>
            </a:endParaRPr>
          </a:p>
          <a:p>
            <a:pPr indent="-336550" lvl="0" marL="457200" marR="0" rtl="0" algn="l">
              <a:lnSpc>
                <a:spcPct val="115000"/>
              </a:lnSpc>
              <a:spcBef>
                <a:spcPts val="0"/>
              </a:spcBef>
              <a:spcAft>
                <a:spcPts val="0"/>
              </a:spcAft>
              <a:buClr>
                <a:schemeClr val="dk1"/>
              </a:buClr>
              <a:buSzPts val="1700"/>
              <a:buFont typeface="Arial"/>
              <a:buChar char="●"/>
            </a:pPr>
            <a:r>
              <a:rPr b="1" i="0" lang="en-GB" sz="1700" u="none" cap="none" strike="noStrike">
                <a:solidFill>
                  <a:schemeClr val="dk1"/>
                </a:solidFill>
                <a:latin typeface="Arial"/>
                <a:ea typeface="Arial"/>
                <a:cs typeface="Arial"/>
                <a:sym typeface="Arial"/>
              </a:rPr>
              <a:t>Clients who fall in the Age Group 31-40 have the highest count for paying off their loans on time followed by the clients who fall in the Age Groups 41-60</a:t>
            </a:r>
            <a:endParaRPr b="1" i="0" sz="1700" u="none" cap="none" strike="noStrike">
              <a:solidFill>
                <a:schemeClr val="dk1"/>
              </a:solidFill>
              <a:latin typeface="Arial"/>
              <a:ea typeface="Arial"/>
              <a:cs typeface="Arial"/>
              <a:sym typeface="Arial"/>
            </a:endParaRPr>
          </a:p>
          <a:p>
            <a:pPr indent="-336550" lvl="0" marL="457200" marR="0" rtl="0" algn="l">
              <a:lnSpc>
                <a:spcPct val="115000"/>
              </a:lnSpc>
              <a:spcBef>
                <a:spcPts val="0"/>
              </a:spcBef>
              <a:spcAft>
                <a:spcPts val="0"/>
              </a:spcAft>
              <a:buClr>
                <a:schemeClr val="dk1"/>
              </a:buClr>
              <a:buSzPts val="1700"/>
              <a:buFont typeface="Arial"/>
              <a:buChar char="●"/>
            </a:pPr>
            <a:r>
              <a:rPr b="1" i="0" lang="en-GB" sz="1700" u="none" cap="none" strike="noStrike">
                <a:solidFill>
                  <a:schemeClr val="dk1"/>
                </a:solidFill>
                <a:latin typeface="Arial"/>
                <a:ea typeface="Arial"/>
                <a:cs typeface="Arial"/>
                <a:sym typeface="Arial"/>
              </a:rPr>
              <a:t>Clients having LOW credit amount range tend to pay off their loans on time than  compared to HIGH and MEDIUM credit range</a:t>
            </a:r>
            <a:endParaRPr b="1" i="0" sz="1700" u="none" cap="none" strike="noStrike">
              <a:solidFill>
                <a:schemeClr val="dk1"/>
              </a:solidFill>
              <a:latin typeface="Arial"/>
              <a:ea typeface="Arial"/>
              <a:cs typeface="Arial"/>
              <a:sym typeface="Arial"/>
            </a:endParaRPr>
          </a:p>
          <a:p>
            <a:pPr indent="-336550" lvl="0" marL="457200" marR="0" rtl="0" algn="l">
              <a:lnSpc>
                <a:spcPct val="115000"/>
              </a:lnSpc>
              <a:spcBef>
                <a:spcPts val="0"/>
              </a:spcBef>
              <a:spcAft>
                <a:spcPts val="0"/>
              </a:spcAft>
              <a:buClr>
                <a:schemeClr val="dk1"/>
              </a:buClr>
              <a:buSzPts val="1700"/>
              <a:buFont typeface="Arial"/>
              <a:buChar char="●"/>
            </a:pPr>
            <a:r>
              <a:rPr b="1" i="0" lang="en-GB" sz="1700" u="none" cap="none" strike="noStrike">
                <a:solidFill>
                  <a:schemeClr val="dk1"/>
                </a:solidFill>
                <a:latin typeface="Arial"/>
                <a:ea typeface="Arial"/>
                <a:cs typeface="Arial"/>
                <a:sym typeface="Arial"/>
              </a:rPr>
              <a:t>Clients living with their Parents tend to pay off their loans quickly as  compared to other housing type. So Bank can lend loan to clients having  housing type </a:t>
            </a:r>
            <a:r>
              <a:rPr b="0" i="0" lang="en-GB" sz="1700" u="none" cap="none" strike="noStrike">
                <a:solidFill>
                  <a:schemeClr val="dk1"/>
                </a:solidFill>
                <a:latin typeface="Arial"/>
                <a:ea typeface="Arial"/>
                <a:cs typeface="Arial"/>
                <a:sym typeface="Arial"/>
              </a:rPr>
              <a:t>à </a:t>
            </a:r>
            <a:r>
              <a:rPr b="1" i="0" lang="en-GB" sz="1700" u="none" cap="none" strike="noStrike">
                <a:solidFill>
                  <a:schemeClr val="dk1"/>
                </a:solidFill>
                <a:latin typeface="Arial"/>
                <a:ea typeface="Arial"/>
                <a:cs typeface="Arial"/>
                <a:sym typeface="Arial"/>
              </a:rPr>
              <a:t>Living with Parents</a:t>
            </a:r>
            <a:endParaRPr b="1" i="0" sz="17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8"/>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0" name="Google Shape;630;p28"/>
          <p:cNvGrpSpPr/>
          <p:nvPr/>
        </p:nvGrpSpPr>
        <p:grpSpPr>
          <a:xfrm>
            <a:off x="7547955" y="-356762"/>
            <a:ext cx="1596033" cy="2110036"/>
            <a:chOff x="7547955" y="-356762"/>
            <a:chExt cx="1596033" cy="2110036"/>
          </a:xfrm>
        </p:grpSpPr>
        <p:sp>
          <p:nvSpPr>
            <p:cNvPr id="631" name="Google Shape;631;p28"/>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8"/>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8"/>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4" name="Google Shape;634;p28"/>
          <p:cNvGrpSpPr/>
          <p:nvPr/>
        </p:nvGrpSpPr>
        <p:grpSpPr>
          <a:xfrm>
            <a:off x="-668719" y="689379"/>
            <a:ext cx="1559041" cy="2697311"/>
            <a:chOff x="-631344" y="652479"/>
            <a:chExt cx="1559041" cy="2697311"/>
          </a:xfrm>
        </p:grpSpPr>
        <p:sp>
          <p:nvSpPr>
            <p:cNvPr id="635" name="Google Shape;635;p28"/>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8"/>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8"/>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8" name="Google Shape;638;p28"/>
          <p:cNvGrpSpPr/>
          <p:nvPr/>
        </p:nvGrpSpPr>
        <p:grpSpPr>
          <a:xfrm>
            <a:off x="6682050" y="3509443"/>
            <a:ext cx="2661102" cy="1634045"/>
            <a:chOff x="6682050" y="3509443"/>
            <a:chExt cx="2661102" cy="1634045"/>
          </a:xfrm>
        </p:grpSpPr>
        <p:sp>
          <p:nvSpPr>
            <p:cNvPr id="639" name="Google Shape;639;p28"/>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8"/>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8"/>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8"/>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3" name="Google Shape;643;p28"/>
          <p:cNvSpPr txBox="1"/>
          <p:nvPr/>
        </p:nvSpPr>
        <p:spPr>
          <a:xfrm>
            <a:off x="623925" y="253000"/>
            <a:ext cx="7211700" cy="282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chemeClr val="dk1"/>
                </a:solidFill>
                <a:latin typeface="Arial"/>
                <a:ea typeface="Arial"/>
                <a:cs typeface="Arial"/>
                <a:sym typeface="Arial"/>
              </a:rPr>
              <a:t>•</a:t>
            </a:r>
            <a:r>
              <a:rPr b="1" i="0" lang="en-GB" sz="1600" u="none" cap="none" strike="noStrike">
                <a:solidFill>
                  <a:schemeClr val="dk1"/>
                </a:solidFill>
                <a:latin typeface="Arial"/>
                <a:ea typeface="Arial"/>
                <a:cs typeface="Arial"/>
                <a:sym typeface="Arial"/>
              </a:rPr>
              <a:t>Clients taking loan for purchasing New Home i.e. clients taking Home Loans  or purchasing New Car i.e. Car Loans and clients who have a income type  as State Servant tend to pay their loans on time and hence Bank should  prefer clients having such background</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00"/>
              </a:spcBef>
              <a:spcAft>
                <a:spcPts val="0"/>
              </a:spcAft>
              <a:buClr>
                <a:schemeClr val="dk1"/>
              </a:buClr>
              <a:buSzPts val="1100"/>
              <a:buFont typeface="Arial"/>
              <a:buNone/>
            </a:pPr>
            <a:r>
              <a:t/>
            </a:r>
            <a:endParaRPr b="0" i="0" sz="1550" u="none" cap="none" strike="noStrike">
              <a:solidFill>
                <a:schemeClr val="dk1"/>
              </a:solidFill>
              <a:latin typeface="Arial"/>
              <a:ea typeface="Arial"/>
              <a:cs typeface="Arial"/>
              <a:sym typeface="Arial"/>
            </a:endParaRPr>
          </a:p>
          <a:p>
            <a:pPr indent="0" lvl="0" marL="0" marR="12700" rtl="0" algn="l">
              <a:lnSpc>
                <a:spcPct val="115000"/>
              </a:lnSpc>
              <a:spcBef>
                <a:spcPts val="0"/>
              </a:spcBef>
              <a:spcAft>
                <a:spcPts val="0"/>
              </a:spcAft>
              <a:buClr>
                <a:schemeClr val="dk1"/>
              </a:buClr>
              <a:buSzPts val="1100"/>
              <a:buFont typeface="Arial"/>
              <a:buNone/>
            </a:pPr>
            <a:r>
              <a:rPr b="0" i="0" lang="en-GB" sz="1600" u="none" cap="none" strike="noStrike">
                <a:solidFill>
                  <a:schemeClr val="dk1"/>
                </a:solidFill>
                <a:latin typeface="Arial"/>
                <a:ea typeface="Arial"/>
                <a:cs typeface="Arial"/>
                <a:sym typeface="Arial"/>
              </a:rPr>
              <a:t>•</a:t>
            </a:r>
            <a:r>
              <a:rPr b="1" i="0" lang="en-GB" sz="1600" u="none" cap="none" strike="noStrike">
                <a:solidFill>
                  <a:schemeClr val="dk1"/>
                </a:solidFill>
                <a:latin typeface="Arial"/>
                <a:ea typeface="Arial"/>
                <a:cs typeface="Arial"/>
                <a:sym typeface="Arial"/>
              </a:rPr>
              <a:t>The Bank should be more cautious when lending money to clients with  Repairs purpose because they have high count of Defaulters along with  High count of Defaulters</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644" name="Google Shape;644;p28">
            <a:hlinkClick r:id="rId3"/>
          </p:cNvPr>
          <p:cNvSpPr txBox="1"/>
          <p:nvPr/>
        </p:nvSpPr>
        <p:spPr>
          <a:xfrm>
            <a:off x="815425" y="2898825"/>
            <a:ext cx="7181700" cy="167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Task 6 Workbook:   </a:t>
            </a:r>
            <a:r>
              <a:rPr lang="en-GB" sz="1800" u="sng">
                <a:solidFill>
                  <a:schemeClr val="accent5"/>
                </a:solidFill>
                <a:hlinkClick r:id="rId4">
                  <a:extLst>
                    <a:ext uri="{A12FA001-AC4F-418D-AE19-62706E023703}">
                      <ahyp:hlinkClr val="tx"/>
                    </a:ext>
                  </a:extLst>
                </a:hlinkClick>
              </a:rPr>
              <a:t>application data.xlsx</a:t>
            </a:r>
            <a:endParaRPr sz="1800">
              <a:solidFill>
                <a:schemeClr val="dk2"/>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2"/>
              </a:solidFill>
            </a:endParaRPr>
          </a:p>
          <a:p>
            <a:pPr indent="0" lvl="0" marL="0" marR="0" rtl="0" algn="l">
              <a:lnSpc>
                <a:spcPct val="100000"/>
              </a:lnSpc>
              <a:spcBef>
                <a:spcPts val="0"/>
              </a:spcBef>
              <a:spcAft>
                <a:spcPts val="0"/>
              </a:spcAft>
              <a:buClr>
                <a:srgbClr val="000000"/>
              </a:buClr>
              <a:buSzPts val="1800"/>
              <a:buFont typeface="Arial"/>
              <a:buNone/>
            </a:pPr>
            <a:r>
              <a:rPr lang="en-GB" sz="1800">
                <a:solidFill>
                  <a:schemeClr val="dk2"/>
                </a:solidFill>
              </a:rPr>
              <a:t>Task 6 presentation : </a:t>
            </a:r>
            <a:r>
              <a:rPr lang="en-GB" sz="1800" u="sng">
                <a:solidFill>
                  <a:schemeClr val="hlink"/>
                </a:solidFill>
                <a:hlinkClick r:id="rId5"/>
              </a:rPr>
              <a:t>Presentation</a:t>
            </a:r>
            <a:r>
              <a:rPr lang="en-GB" sz="1800">
                <a:solidFill>
                  <a:schemeClr val="dk2"/>
                </a:solidFill>
              </a:rPr>
              <a:t> </a:t>
            </a:r>
            <a:endParaRPr sz="1800">
              <a:solidFill>
                <a:schemeClr val="dk2"/>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29"/>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0" name="Google Shape;650;p29"/>
          <p:cNvGrpSpPr/>
          <p:nvPr/>
        </p:nvGrpSpPr>
        <p:grpSpPr>
          <a:xfrm>
            <a:off x="7547955" y="-356762"/>
            <a:ext cx="1596033" cy="2110036"/>
            <a:chOff x="7547955" y="-356762"/>
            <a:chExt cx="1596033" cy="2110036"/>
          </a:xfrm>
        </p:grpSpPr>
        <p:sp>
          <p:nvSpPr>
            <p:cNvPr id="651" name="Google Shape;651;p29"/>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9"/>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9"/>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4" name="Google Shape;654;p29"/>
          <p:cNvGrpSpPr/>
          <p:nvPr/>
        </p:nvGrpSpPr>
        <p:grpSpPr>
          <a:xfrm>
            <a:off x="-668719" y="689379"/>
            <a:ext cx="1559041" cy="2697311"/>
            <a:chOff x="-631344" y="652479"/>
            <a:chExt cx="1559041" cy="2697311"/>
          </a:xfrm>
        </p:grpSpPr>
        <p:sp>
          <p:nvSpPr>
            <p:cNvPr id="655" name="Google Shape;655;p29"/>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9"/>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9"/>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8" name="Google Shape;658;p29"/>
          <p:cNvGrpSpPr/>
          <p:nvPr/>
        </p:nvGrpSpPr>
        <p:grpSpPr>
          <a:xfrm>
            <a:off x="6682050" y="3509443"/>
            <a:ext cx="2661102" cy="1634045"/>
            <a:chOff x="6682050" y="3509443"/>
            <a:chExt cx="2661102" cy="1634045"/>
          </a:xfrm>
        </p:grpSpPr>
        <p:sp>
          <p:nvSpPr>
            <p:cNvPr id="659" name="Google Shape;659;p29"/>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9"/>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9"/>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9"/>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3" name="Google Shape;663;p29"/>
          <p:cNvSpPr txBox="1"/>
          <p:nvPr/>
        </p:nvSpPr>
        <p:spPr>
          <a:xfrm>
            <a:off x="894275" y="104950"/>
            <a:ext cx="4528800" cy="101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dk2"/>
                </a:solidFill>
                <a:latin typeface="Arial"/>
                <a:ea typeface="Arial"/>
                <a:cs typeface="Arial"/>
                <a:sym typeface="Arial"/>
              </a:rPr>
              <a:t>Conclusion:</a:t>
            </a:r>
            <a:endParaRPr b="1" i="0" sz="2500" u="none" cap="none" strike="noStrike">
              <a:solidFill>
                <a:schemeClr val="dk2"/>
              </a:solidFill>
              <a:latin typeface="Arial"/>
              <a:ea typeface="Arial"/>
              <a:cs typeface="Arial"/>
              <a:sym typeface="Arial"/>
            </a:endParaRPr>
          </a:p>
        </p:txBody>
      </p:sp>
      <p:sp>
        <p:nvSpPr>
          <p:cNvPr id="664" name="Google Shape;664;p29"/>
          <p:cNvSpPr txBox="1"/>
          <p:nvPr/>
        </p:nvSpPr>
        <p:spPr>
          <a:xfrm>
            <a:off x="1519675" y="805850"/>
            <a:ext cx="5736600" cy="2900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2"/>
              </a:buClr>
              <a:buSzPts val="1800"/>
              <a:buFont typeface="Arial"/>
              <a:buChar char="●"/>
            </a:pPr>
            <a:r>
              <a:rPr b="0" i="0" lang="en-GB" sz="1800" u="none" cap="none" strike="noStrike">
                <a:solidFill>
                  <a:schemeClr val="dk2"/>
                </a:solidFill>
                <a:latin typeface="Arial"/>
                <a:ea typeface="Arial"/>
                <a:cs typeface="Arial"/>
                <a:sym typeface="Arial"/>
              </a:rPr>
              <a:t>Thus the solution to the given case study was found.</a:t>
            </a:r>
            <a:endParaRPr b="0" i="0" sz="1800" u="none" cap="none" strike="noStrike">
              <a:solidFill>
                <a:schemeClr val="dk2"/>
              </a:solidFill>
              <a:latin typeface="Arial"/>
              <a:ea typeface="Arial"/>
              <a:cs typeface="Arial"/>
              <a:sym typeface="Arial"/>
            </a:endParaRPr>
          </a:p>
          <a:p>
            <a:pPr indent="-342900" lvl="0" marL="457200" marR="0" rtl="0" algn="l">
              <a:lnSpc>
                <a:spcPct val="100000"/>
              </a:lnSpc>
              <a:spcBef>
                <a:spcPts val="0"/>
              </a:spcBef>
              <a:spcAft>
                <a:spcPts val="0"/>
              </a:spcAft>
              <a:buClr>
                <a:schemeClr val="dk2"/>
              </a:buClr>
              <a:buSzPts val="1800"/>
              <a:buFont typeface="Arial"/>
              <a:buChar char="●"/>
            </a:pPr>
            <a:r>
              <a:rPr b="0" i="0" lang="en-GB" sz="1800" u="none" cap="none" strike="noStrike">
                <a:solidFill>
                  <a:schemeClr val="dk2"/>
                </a:solidFill>
                <a:latin typeface="Arial"/>
                <a:ea typeface="Arial"/>
                <a:cs typeface="Arial"/>
                <a:sym typeface="Arial"/>
              </a:rPr>
              <a:t>I have able to create decision and do analysis on a large dataset.</a:t>
            </a:r>
            <a:endParaRPr b="0" i="0" sz="1800" u="none" cap="none" strike="noStrike">
              <a:solidFill>
                <a:schemeClr val="dk2"/>
              </a:solidFill>
              <a:latin typeface="Arial"/>
              <a:ea typeface="Arial"/>
              <a:cs typeface="Arial"/>
              <a:sym typeface="Arial"/>
            </a:endParaRPr>
          </a:p>
          <a:p>
            <a:pPr indent="-342900" lvl="0" marL="457200" marR="0" rtl="0" algn="l">
              <a:lnSpc>
                <a:spcPct val="100000"/>
              </a:lnSpc>
              <a:spcBef>
                <a:spcPts val="0"/>
              </a:spcBef>
              <a:spcAft>
                <a:spcPts val="0"/>
              </a:spcAft>
              <a:buClr>
                <a:schemeClr val="dk2"/>
              </a:buClr>
              <a:buSzPts val="1800"/>
              <a:buFont typeface="Arial"/>
              <a:buChar char="●"/>
            </a:pPr>
            <a:r>
              <a:rPr b="0" i="0" lang="en-GB" sz="1800" u="none" cap="none" strike="noStrike">
                <a:solidFill>
                  <a:schemeClr val="dk2"/>
                </a:solidFill>
                <a:latin typeface="Arial"/>
                <a:ea typeface="Arial"/>
                <a:cs typeface="Arial"/>
                <a:sym typeface="Arial"/>
              </a:rPr>
              <a:t> It involved EDA method and also you data visualization technique to provide a understandable graphs that makes it easy for understandable and every step made me to get strong knowledge in MS Excel.</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 name="Google Shape;96;p3"/>
          <p:cNvGrpSpPr/>
          <p:nvPr/>
        </p:nvGrpSpPr>
        <p:grpSpPr>
          <a:xfrm>
            <a:off x="7547955" y="-356762"/>
            <a:ext cx="1596033" cy="2110036"/>
            <a:chOff x="7547955" y="-356762"/>
            <a:chExt cx="1596033" cy="2110036"/>
          </a:xfrm>
        </p:grpSpPr>
        <p:sp>
          <p:nvSpPr>
            <p:cNvPr id="97" name="Google Shape;97;p3"/>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3"/>
          <p:cNvGrpSpPr/>
          <p:nvPr/>
        </p:nvGrpSpPr>
        <p:grpSpPr>
          <a:xfrm>
            <a:off x="-668719" y="689379"/>
            <a:ext cx="1559041" cy="2697311"/>
            <a:chOff x="-631344" y="652479"/>
            <a:chExt cx="1559041" cy="2697311"/>
          </a:xfrm>
        </p:grpSpPr>
        <p:sp>
          <p:nvSpPr>
            <p:cNvPr id="101" name="Google Shape;101;p3"/>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3"/>
          <p:cNvGrpSpPr/>
          <p:nvPr/>
        </p:nvGrpSpPr>
        <p:grpSpPr>
          <a:xfrm>
            <a:off x="6682050" y="3509443"/>
            <a:ext cx="2661102" cy="1634045"/>
            <a:chOff x="6682050" y="3509443"/>
            <a:chExt cx="2661102" cy="1634045"/>
          </a:xfrm>
        </p:grpSpPr>
        <p:sp>
          <p:nvSpPr>
            <p:cNvPr id="105" name="Google Shape;105;p3"/>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3"/>
          <p:cNvSpPr txBox="1"/>
          <p:nvPr/>
        </p:nvSpPr>
        <p:spPr>
          <a:xfrm>
            <a:off x="920775" y="616050"/>
            <a:ext cx="5679000" cy="49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GB" sz="2100" u="none" cap="none" strike="noStrike">
                <a:solidFill>
                  <a:schemeClr val="dk2"/>
                </a:solidFill>
                <a:latin typeface="Arial"/>
                <a:ea typeface="Arial"/>
                <a:cs typeface="Arial"/>
                <a:sym typeface="Arial"/>
              </a:rPr>
              <a:t>Project Description :</a:t>
            </a:r>
            <a:endParaRPr b="1" i="0" sz="2100" u="none" cap="none" strike="noStrike">
              <a:solidFill>
                <a:schemeClr val="dk2"/>
              </a:solidFill>
              <a:latin typeface="Arial"/>
              <a:ea typeface="Arial"/>
              <a:cs typeface="Arial"/>
              <a:sym typeface="Arial"/>
            </a:endParaRPr>
          </a:p>
        </p:txBody>
      </p:sp>
      <p:sp>
        <p:nvSpPr>
          <p:cNvPr id="110" name="Google Shape;110;p3"/>
          <p:cNvSpPr txBox="1"/>
          <p:nvPr/>
        </p:nvSpPr>
        <p:spPr>
          <a:xfrm>
            <a:off x="1257025" y="1201400"/>
            <a:ext cx="6476100" cy="28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50"/>
              <a:buFont typeface="Arial"/>
              <a:buNone/>
            </a:pPr>
            <a:r>
              <a:rPr b="0" i="0" lang="en-GB" sz="1450" u="none" cap="none" strike="noStrike">
                <a:solidFill>
                  <a:schemeClr val="dk1"/>
                </a:solidFill>
                <a:highlight>
                  <a:srgbClr val="FFFFFF"/>
                </a:highlight>
                <a:latin typeface="Arial"/>
                <a:ea typeface="Arial"/>
                <a:cs typeface="Arial"/>
                <a:sym typeface="Arial"/>
              </a:rPr>
              <a:t>Imagine you're a data analyst at a finance company that specializes in lending various types of loans to urban customers. Your company faces a challenge: some customers who don't have a sufficient credit history take advantage of this and default on their loans. Your task is to use Exploratory Data Analysis (EDA) to analyze patterns in the data and ensure that capable applicants are not rejected.</a:t>
            </a:r>
            <a:endParaRPr b="0" i="0" sz="14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50"/>
              <a:buFont typeface="Arial"/>
              <a:buNone/>
            </a:pPr>
            <a:r>
              <a:t/>
            </a:r>
            <a:endParaRPr b="0" i="0" sz="14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50"/>
              <a:buFont typeface="Arial"/>
              <a:buNone/>
            </a:pPr>
            <a:r>
              <a:rPr b="0" i="0" lang="en-GB" sz="1450" u="none" cap="none" strike="noStrike">
                <a:solidFill>
                  <a:schemeClr val="dk1"/>
                </a:solidFill>
                <a:highlight>
                  <a:srgbClr val="FFFFFF"/>
                </a:highlight>
                <a:latin typeface="Arial"/>
                <a:ea typeface="Arial"/>
                <a:cs typeface="Arial"/>
                <a:sym typeface="Arial"/>
              </a:rPr>
              <a:t>The case study is given with three datasets:</a:t>
            </a:r>
            <a:endParaRPr b="0" i="0" sz="1450" u="none" cap="none" strike="noStrike">
              <a:solidFill>
                <a:schemeClr val="dk1"/>
              </a:solidFill>
              <a:highlight>
                <a:srgbClr val="FFFFFF"/>
              </a:highlight>
              <a:latin typeface="Arial"/>
              <a:ea typeface="Arial"/>
              <a:cs typeface="Arial"/>
              <a:sym typeface="Arial"/>
            </a:endParaRPr>
          </a:p>
          <a:p>
            <a:pPr indent="-320675" lvl="0" marL="457200" marR="0" rtl="0" algn="l">
              <a:lnSpc>
                <a:spcPct val="100000"/>
              </a:lnSpc>
              <a:spcBef>
                <a:spcPts val="0"/>
              </a:spcBef>
              <a:spcAft>
                <a:spcPts val="0"/>
              </a:spcAft>
              <a:buClr>
                <a:schemeClr val="dk1"/>
              </a:buClr>
              <a:buSzPts val="1450"/>
              <a:buFont typeface="Arial"/>
              <a:buChar char="●"/>
            </a:pPr>
            <a:r>
              <a:rPr b="0" i="0" lang="en-GB" sz="1450" u="none" cap="none" strike="noStrike">
                <a:solidFill>
                  <a:schemeClr val="dk1"/>
                </a:solidFill>
                <a:highlight>
                  <a:srgbClr val="FFFFFF"/>
                </a:highlight>
                <a:latin typeface="Arial"/>
                <a:ea typeface="Arial"/>
                <a:cs typeface="Arial"/>
                <a:sym typeface="Arial"/>
              </a:rPr>
              <a:t>Previous_data        previous_</a:t>
            </a:r>
            <a:r>
              <a:rPr b="0" i="0" lang="en-GB" sz="1450" u="sng" cap="none" strike="noStrike">
                <a:solidFill>
                  <a:schemeClr val="hlink"/>
                </a:solidFill>
                <a:highlight>
                  <a:srgbClr val="FFFFFF"/>
                </a:highlight>
                <a:latin typeface="Arial"/>
                <a:ea typeface="Arial"/>
                <a:cs typeface="Arial"/>
                <a:sym typeface="Arial"/>
                <a:hlinkClick r:id="rId3"/>
              </a:rPr>
              <a:t>dataset</a:t>
            </a:r>
            <a:endParaRPr b="0" i="0" sz="1450" u="none" cap="none" strike="noStrike">
              <a:solidFill>
                <a:schemeClr val="dk1"/>
              </a:solidFill>
              <a:highlight>
                <a:srgbClr val="FFFFFF"/>
              </a:highlight>
              <a:latin typeface="Arial"/>
              <a:ea typeface="Arial"/>
              <a:cs typeface="Arial"/>
              <a:sym typeface="Arial"/>
            </a:endParaRPr>
          </a:p>
          <a:p>
            <a:pPr indent="-320675" lvl="0" marL="457200" marR="0" rtl="0" algn="l">
              <a:lnSpc>
                <a:spcPct val="100000"/>
              </a:lnSpc>
              <a:spcBef>
                <a:spcPts val="0"/>
              </a:spcBef>
              <a:spcAft>
                <a:spcPts val="0"/>
              </a:spcAft>
              <a:buClr>
                <a:schemeClr val="dk1"/>
              </a:buClr>
              <a:buSzPts val="1450"/>
              <a:buFont typeface="Arial"/>
              <a:buChar char="●"/>
            </a:pPr>
            <a:r>
              <a:rPr b="0" i="0" lang="en-GB" sz="1450" u="none" cap="none" strike="noStrike">
                <a:solidFill>
                  <a:schemeClr val="dk1"/>
                </a:solidFill>
                <a:highlight>
                  <a:srgbClr val="FFFFFF"/>
                </a:highlight>
                <a:latin typeface="Arial"/>
                <a:ea typeface="Arial"/>
                <a:cs typeface="Arial"/>
                <a:sym typeface="Arial"/>
              </a:rPr>
              <a:t>Application_data    </a:t>
            </a:r>
            <a:r>
              <a:rPr b="0" i="0" lang="en-GB" sz="1450" u="sng" cap="none" strike="noStrike">
                <a:solidFill>
                  <a:schemeClr val="hlink"/>
                </a:solidFill>
                <a:highlight>
                  <a:srgbClr val="FFFFFF"/>
                </a:highlight>
                <a:latin typeface="Arial"/>
                <a:ea typeface="Arial"/>
                <a:cs typeface="Arial"/>
                <a:sym typeface="Arial"/>
                <a:hlinkClick r:id="rId4"/>
              </a:rPr>
              <a:t> application_dataset</a:t>
            </a:r>
            <a:endParaRPr b="0" i="0" sz="1450" u="none" cap="none" strike="noStrike">
              <a:solidFill>
                <a:schemeClr val="dk1"/>
              </a:solidFill>
              <a:highlight>
                <a:srgbClr val="FFFFFF"/>
              </a:highlight>
              <a:latin typeface="Arial"/>
              <a:ea typeface="Arial"/>
              <a:cs typeface="Arial"/>
              <a:sym typeface="Arial"/>
            </a:endParaRPr>
          </a:p>
          <a:p>
            <a:pPr indent="-320675" lvl="0" marL="457200" marR="0" rtl="0" algn="l">
              <a:lnSpc>
                <a:spcPct val="100000"/>
              </a:lnSpc>
              <a:spcBef>
                <a:spcPts val="0"/>
              </a:spcBef>
              <a:spcAft>
                <a:spcPts val="0"/>
              </a:spcAft>
              <a:buClr>
                <a:schemeClr val="dk1"/>
              </a:buClr>
              <a:buSzPts val="1450"/>
              <a:buFont typeface="Arial"/>
              <a:buChar char="●"/>
            </a:pPr>
            <a:r>
              <a:rPr b="0" i="0" lang="en-GB" sz="1450" u="none" cap="none" strike="noStrike">
                <a:solidFill>
                  <a:schemeClr val="dk1"/>
                </a:solidFill>
                <a:highlight>
                  <a:srgbClr val="FFFFFF"/>
                </a:highlight>
                <a:latin typeface="Arial"/>
                <a:ea typeface="Arial"/>
                <a:cs typeface="Arial"/>
                <a:sym typeface="Arial"/>
              </a:rPr>
              <a:t>Column_data         </a:t>
            </a:r>
            <a:r>
              <a:rPr b="0" i="0" lang="en-GB" sz="1450" u="sng" cap="none" strike="noStrike">
                <a:solidFill>
                  <a:schemeClr val="hlink"/>
                </a:solidFill>
                <a:highlight>
                  <a:srgbClr val="FFFFFF"/>
                </a:highlight>
                <a:latin typeface="Arial"/>
                <a:ea typeface="Arial"/>
                <a:cs typeface="Arial"/>
                <a:sym typeface="Arial"/>
                <a:hlinkClick r:id="rId5"/>
              </a:rPr>
              <a:t>column data</a:t>
            </a:r>
            <a:endParaRPr b="0" i="0" sz="145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Google Shape;116;p4"/>
          <p:cNvGrpSpPr/>
          <p:nvPr/>
        </p:nvGrpSpPr>
        <p:grpSpPr>
          <a:xfrm>
            <a:off x="7547955" y="-356762"/>
            <a:ext cx="1596033" cy="2110036"/>
            <a:chOff x="7547955" y="-356762"/>
            <a:chExt cx="1596033" cy="2110036"/>
          </a:xfrm>
        </p:grpSpPr>
        <p:sp>
          <p:nvSpPr>
            <p:cNvPr id="117" name="Google Shape;117;p4"/>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4"/>
          <p:cNvGrpSpPr/>
          <p:nvPr/>
        </p:nvGrpSpPr>
        <p:grpSpPr>
          <a:xfrm>
            <a:off x="-668719" y="689379"/>
            <a:ext cx="1559041" cy="2697311"/>
            <a:chOff x="-631344" y="652479"/>
            <a:chExt cx="1559041" cy="2697311"/>
          </a:xfrm>
        </p:grpSpPr>
        <p:sp>
          <p:nvSpPr>
            <p:cNvPr id="121" name="Google Shape;121;p4"/>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4"/>
          <p:cNvGrpSpPr/>
          <p:nvPr/>
        </p:nvGrpSpPr>
        <p:grpSpPr>
          <a:xfrm>
            <a:off x="6682050" y="3509443"/>
            <a:ext cx="2661102" cy="1634045"/>
            <a:chOff x="6682050" y="3509443"/>
            <a:chExt cx="2661102" cy="1634045"/>
          </a:xfrm>
        </p:grpSpPr>
        <p:sp>
          <p:nvSpPr>
            <p:cNvPr id="125" name="Google Shape;125;p4"/>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4"/>
          <p:cNvSpPr txBox="1"/>
          <p:nvPr/>
        </p:nvSpPr>
        <p:spPr>
          <a:xfrm>
            <a:off x="846050" y="105450"/>
            <a:ext cx="4134600" cy="51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2"/>
                </a:solidFill>
                <a:latin typeface="Arial"/>
                <a:ea typeface="Arial"/>
                <a:cs typeface="Arial"/>
                <a:sym typeface="Arial"/>
              </a:rPr>
              <a:t>Company’s perspective :</a:t>
            </a:r>
            <a:endParaRPr b="1" i="0" sz="2000" u="none" cap="none" strike="noStrike">
              <a:solidFill>
                <a:schemeClr val="dk2"/>
              </a:solidFill>
              <a:latin typeface="Arial"/>
              <a:ea typeface="Arial"/>
              <a:cs typeface="Arial"/>
              <a:sym typeface="Arial"/>
            </a:endParaRPr>
          </a:p>
        </p:txBody>
      </p:sp>
      <p:sp>
        <p:nvSpPr>
          <p:cNvPr id="130" name="Google Shape;130;p4"/>
          <p:cNvSpPr txBox="1"/>
          <p:nvPr/>
        </p:nvSpPr>
        <p:spPr>
          <a:xfrm>
            <a:off x="659225" y="653425"/>
            <a:ext cx="7933200" cy="392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GB" sz="1300" u="none" cap="none" strike="noStrike">
                <a:solidFill>
                  <a:schemeClr val="dk1"/>
                </a:solidFill>
                <a:highlight>
                  <a:srgbClr val="FFFFFF"/>
                </a:highlight>
                <a:latin typeface="Arial"/>
                <a:ea typeface="Arial"/>
                <a:cs typeface="Arial"/>
                <a:sym typeface="Arial"/>
              </a:rPr>
              <a:t>When a customer applies for a loan, your company faces two risks:</a:t>
            </a:r>
            <a:endParaRPr b="1" i="0" sz="13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1200"/>
              </a:spcBef>
              <a:spcAft>
                <a:spcPts val="0"/>
              </a:spcAft>
              <a:buClr>
                <a:schemeClr val="dk1"/>
              </a:buClr>
              <a:buSzPts val="1400"/>
              <a:buFont typeface="Arial"/>
              <a:buAutoNum type="arabicPeriod"/>
            </a:pPr>
            <a:r>
              <a:rPr b="0" i="0" lang="en-GB" sz="1400" u="none" cap="none" strike="noStrike">
                <a:solidFill>
                  <a:schemeClr val="dk1"/>
                </a:solidFill>
                <a:highlight>
                  <a:srgbClr val="FFFFFF"/>
                </a:highlight>
                <a:latin typeface="Arial"/>
                <a:ea typeface="Arial"/>
                <a:cs typeface="Arial"/>
                <a:sym typeface="Arial"/>
              </a:rPr>
              <a:t>If the applicant can repay the loan but is not approved, the company loses business.</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GB" sz="1400" u="none" cap="none" strike="noStrike">
                <a:solidFill>
                  <a:schemeClr val="dk1"/>
                </a:solidFill>
                <a:highlight>
                  <a:srgbClr val="FFFFFF"/>
                </a:highlight>
                <a:latin typeface="Arial"/>
                <a:ea typeface="Arial"/>
                <a:cs typeface="Arial"/>
                <a:sym typeface="Arial"/>
              </a:rPr>
              <a:t>If the applicant cannot repay the loan and is approved, the company faces a financial loss.</a:t>
            </a:r>
            <a:endParaRPr b="0" i="0" sz="14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rPr b="1" i="0" lang="en-GB" sz="1300" u="none" cap="none" strike="noStrike">
                <a:solidFill>
                  <a:schemeClr val="dk1"/>
                </a:solidFill>
                <a:highlight>
                  <a:srgbClr val="FFFFFF"/>
                </a:highlight>
                <a:latin typeface="Arial"/>
                <a:ea typeface="Arial"/>
                <a:cs typeface="Arial"/>
                <a:sym typeface="Arial"/>
              </a:rPr>
              <a:t>Two types of scenarios:</a:t>
            </a:r>
            <a:endParaRPr b="1" i="0" sz="13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1200"/>
              </a:spcBef>
              <a:spcAft>
                <a:spcPts val="0"/>
              </a:spcAft>
              <a:buClr>
                <a:schemeClr val="dk1"/>
              </a:buClr>
              <a:buSzPts val="1400"/>
              <a:buFont typeface="Arial"/>
              <a:buAutoNum type="arabicPeriod"/>
            </a:pPr>
            <a:r>
              <a:rPr b="0" i="0" lang="en-GB" sz="1400" u="none" cap="none" strike="noStrike">
                <a:solidFill>
                  <a:schemeClr val="dk1"/>
                </a:solidFill>
                <a:highlight>
                  <a:srgbClr val="FFFFFF"/>
                </a:highlight>
                <a:latin typeface="Arial"/>
                <a:ea typeface="Arial"/>
                <a:cs typeface="Arial"/>
                <a:sym typeface="Arial"/>
              </a:rPr>
              <a:t>Customers with payment difficulties: These are customers who had a late payment of more than X days on at least one of the first Y installments of the loan.</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GB" sz="1400" u="none" cap="none" strike="noStrike">
                <a:solidFill>
                  <a:schemeClr val="dk1"/>
                </a:solidFill>
                <a:highlight>
                  <a:srgbClr val="FFFFFF"/>
                </a:highlight>
                <a:latin typeface="Arial"/>
                <a:ea typeface="Arial"/>
                <a:cs typeface="Arial"/>
                <a:sym typeface="Arial"/>
              </a:rPr>
              <a:t>All other cases: These are cases where the payment was made on time.</a:t>
            </a:r>
            <a:endParaRPr b="0" i="0" sz="14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rPr b="1" i="0" lang="en-GB" sz="1300" u="none" cap="none" strike="noStrike">
                <a:solidFill>
                  <a:schemeClr val="dk1"/>
                </a:solidFill>
                <a:highlight>
                  <a:srgbClr val="FFFFFF"/>
                </a:highlight>
                <a:latin typeface="Arial"/>
                <a:ea typeface="Arial"/>
                <a:cs typeface="Arial"/>
                <a:sym typeface="Arial"/>
              </a:rPr>
              <a:t>When a customer applies for a loan, there are four possible outcomes:</a:t>
            </a:r>
            <a:endParaRPr b="1" i="0" sz="13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1200"/>
              </a:spcBef>
              <a:spcAft>
                <a:spcPts val="0"/>
              </a:spcAft>
              <a:buClr>
                <a:schemeClr val="dk1"/>
              </a:buClr>
              <a:buSzPts val="1400"/>
              <a:buFont typeface="Arial"/>
              <a:buAutoNum type="arabicPeriod"/>
            </a:pPr>
            <a:r>
              <a:rPr b="0" i="0" lang="en-GB" sz="1400" u="none" cap="none" strike="noStrike">
                <a:solidFill>
                  <a:schemeClr val="dk1"/>
                </a:solidFill>
                <a:highlight>
                  <a:srgbClr val="FFFFFF"/>
                </a:highlight>
                <a:latin typeface="Arial"/>
                <a:ea typeface="Arial"/>
                <a:cs typeface="Arial"/>
                <a:sym typeface="Arial"/>
              </a:rPr>
              <a:t>Approved: The company has approved the loan application.</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GB" sz="1400" u="none" cap="none" strike="noStrike">
                <a:solidFill>
                  <a:schemeClr val="dk1"/>
                </a:solidFill>
                <a:highlight>
                  <a:srgbClr val="FFFFFF"/>
                </a:highlight>
                <a:latin typeface="Arial"/>
                <a:ea typeface="Arial"/>
                <a:cs typeface="Arial"/>
                <a:sym typeface="Arial"/>
              </a:rPr>
              <a:t>Cancelled: The customer cancelled the application during the approval process.</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GB" sz="1400" u="none" cap="none" strike="noStrike">
                <a:solidFill>
                  <a:schemeClr val="dk1"/>
                </a:solidFill>
                <a:highlight>
                  <a:srgbClr val="FFFFFF"/>
                </a:highlight>
                <a:latin typeface="Arial"/>
                <a:ea typeface="Arial"/>
                <a:cs typeface="Arial"/>
                <a:sym typeface="Arial"/>
              </a:rPr>
              <a:t>Refused: The company rejected the loan.</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GB" sz="1400" u="none" cap="none" strike="noStrike">
                <a:solidFill>
                  <a:schemeClr val="dk1"/>
                </a:solidFill>
                <a:highlight>
                  <a:srgbClr val="FFFFFF"/>
                </a:highlight>
                <a:latin typeface="Arial"/>
                <a:ea typeface="Arial"/>
                <a:cs typeface="Arial"/>
                <a:sym typeface="Arial"/>
              </a:rPr>
              <a:t>Unused Offer: The loan was approved but the customer did not use it.</a:t>
            </a:r>
            <a:endParaRPr b="0" i="0" sz="14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5"/>
          <p:cNvGrpSpPr/>
          <p:nvPr/>
        </p:nvGrpSpPr>
        <p:grpSpPr>
          <a:xfrm>
            <a:off x="7547955" y="-356762"/>
            <a:ext cx="1596033" cy="2110036"/>
            <a:chOff x="7547955" y="-356762"/>
            <a:chExt cx="1596033" cy="2110036"/>
          </a:xfrm>
        </p:grpSpPr>
        <p:sp>
          <p:nvSpPr>
            <p:cNvPr id="137" name="Google Shape;137;p5"/>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5"/>
          <p:cNvGrpSpPr/>
          <p:nvPr/>
        </p:nvGrpSpPr>
        <p:grpSpPr>
          <a:xfrm>
            <a:off x="-668719" y="689379"/>
            <a:ext cx="1559041" cy="2697311"/>
            <a:chOff x="-631344" y="652479"/>
            <a:chExt cx="1559041" cy="2697311"/>
          </a:xfrm>
        </p:grpSpPr>
        <p:sp>
          <p:nvSpPr>
            <p:cNvPr id="141" name="Google Shape;141;p5"/>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5"/>
          <p:cNvGrpSpPr/>
          <p:nvPr/>
        </p:nvGrpSpPr>
        <p:grpSpPr>
          <a:xfrm>
            <a:off x="6682050" y="3509443"/>
            <a:ext cx="2661102" cy="1634045"/>
            <a:chOff x="6682050" y="3509443"/>
            <a:chExt cx="2661102" cy="1634045"/>
          </a:xfrm>
        </p:grpSpPr>
        <p:sp>
          <p:nvSpPr>
            <p:cNvPr id="145" name="Google Shape;145;p5"/>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p5"/>
          <p:cNvSpPr txBox="1"/>
          <p:nvPr/>
        </p:nvSpPr>
        <p:spPr>
          <a:xfrm>
            <a:off x="1144925" y="229975"/>
            <a:ext cx="42468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GB" sz="2300" u="none" cap="none" strike="noStrike">
                <a:solidFill>
                  <a:schemeClr val="dk2"/>
                </a:solidFill>
                <a:latin typeface="Arial"/>
                <a:ea typeface="Arial"/>
                <a:cs typeface="Arial"/>
                <a:sym typeface="Arial"/>
              </a:rPr>
              <a:t>Approach:</a:t>
            </a:r>
            <a:endParaRPr b="1" i="0" sz="2300" u="none" cap="none" strike="noStrike">
              <a:solidFill>
                <a:schemeClr val="dk2"/>
              </a:solidFill>
              <a:latin typeface="Arial"/>
              <a:ea typeface="Arial"/>
              <a:cs typeface="Arial"/>
              <a:sym typeface="Arial"/>
            </a:endParaRPr>
          </a:p>
        </p:txBody>
      </p:sp>
      <p:sp>
        <p:nvSpPr>
          <p:cNvPr id="150" name="Google Shape;150;p5"/>
          <p:cNvSpPr txBox="1"/>
          <p:nvPr/>
        </p:nvSpPr>
        <p:spPr>
          <a:xfrm>
            <a:off x="1600925" y="865229"/>
            <a:ext cx="34872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01    Introduction</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51" name="Google Shape;151;p5"/>
          <p:cNvSpPr txBox="1"/>
          <p:nvPr/>
        </p:nvSpPr>
        <p:spPr>
          <a:xfrm>
            <a:off x="1561025" y="1485938"/>
            <a:ext cx="29415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02    Project Description</a:t>
            </a:r>
            <a:endParaRPr b="0" i="0" sz="1800" u="none" cap="none" strike="noStrike">
              <a:solidFill>
                <a:schemeClr val="dk2"/>
              </a:solidFill>
              <a:latin typeface="Arial"/>
              <a:ea typeface="Arial"/>
              <a:cs typeface="Arial"/>
              <a:sym typeface="Arial"/>
            </a:endParaRPr>
          </a:p>
        </p:txBody>
      </p:sp>
      <p:sp>
        <p:nvSpPr>
          <p:cNvPr id="152" name="Google Shape;152;p5"/>
          <p:cNvSpPr txBox="1"/>
          <p:nvPr/>
        </p:nvSpPr>
        <p:spPr>
          <a:xfrm>
            <a:off x="1600925" y="2119125"/>
            <a:ext cx="28770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03   Tech Stack Used</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53" name="Google Shape;153;p5"/>
          <p:cNvSpPr txBox="1"/>
          <p:nvPr/>
        </p:nvSpPr>
        <p:spPr>
          <a:xfrm>
            <a:off x="1596925" y="2695875"/>
            <a:ext cx="29415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04    Insights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54" name="Google Shape;154;p5"/>
          <p:cNvSpPr txBox="1"/>
          <p:nvPr/>
        </p:nvSpPr>
        <p:spPr>
          <a:xfrm>
            <a:off x="1593275" y="3272625"/>
            <a:ext cx="28770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05    Analysis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55" name="Google Shape;155;p5"/>
          <p:cNvSpPr txBox="1"/>
          <p:nvPr/>
        </p:nvSpPr>
        <p:spPr>
          <a:xfrm>
            <a:off x="1584125" y="3805750"/>
            <a:ext cx="25905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06    Result</a:t>
            </a:r>
            <a:endParaRPr b="0" i="0" sz="1800" u="none" cap="none" strike="noStrike">
              <a:solidFill>
                <a:schemeClr val="dk2"/>
              </a:solidFill>
              <a:latin typeface="Arial"/>
              <a:ea typeface="Arial"/>
              <a:cs typeface="Arial"/>
              <a:sym typeface="Arial"/>
            </a:endParaRPr>
          </a:p>
        </p:txBody>
      </p:sp>
      <p:sp>
        <p:nvSpPr>
          <p:cNvPr id="156" name="Google Shape;156;p5"/>
          <p:cNvSpPr txBox="1"/>
          <p:nvPr/>
        </p:nvSpPr>
        <p:spPr>
          <a:xfrm>
            <a:off x="1565425" y="4271625"/>
            <a:ext cx="2391300" cy="41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07   Conclusion</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6"/>
          <p:cNvGrpSpPr/>
          <p:nvPr/>
        </p:nvGrpSpPr>
        <p:grpSpPr>
          <a:xfrm>
            <a:off x="7547955" y="-356762"/>
            <a:ext cx="1596033" cy="2110036"/>
            <a:chOff x="7547955" y="-356762"/>
            <a:chExt cx="1596033" cy="2110036"/>
          </a:xfrm>
        </p:grpSpPr>
        <p:sp>
          <p:nvSpPr>
            <p:cNvPr id="163" name="Google Shape;163;p6"/>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 name="Google Shape;166;p6"/>
          <p:cNvGrpSpPr/>
          <p:nvPr/>
        </p:nvGrpSpPr>
        <p:grpSpPr>
          <a:xfrm>
            <a:off x="-668719" y="689379"/>
            <a:ext cx="1559041" cy="2697311"/>
            <a:chOff x="-631344" y="652479"/>
            <a:chExt cx="1559041" cy="2697311"/>
          </a:xfrm>
        </p:grpSpPr>
        <p:sp>
          <p:nvSpPr>
            <p:cNvPr id="167" name="Google Shape;167;p6"/>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6"/>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 name="Google Shape;170;p6"/>
          <p:cNvGrpSpPr/>
          <p:nvPr/>
        </p:nvGrpSpPr>
        <p:grpSpPr>
          <a:xfrm>
            <a:off x="6682050" y="3509443"/>
            <a:ext cx="2661102" cy="1634045"/>
            <a:chOff x="6682050" y="3509443"/>
            <a:chExt cx="2661102" cy="1634045"/>
          </a:xfrm>
        </p:grpSpPr>
        <p:sp>
          <p:nvSpPr>
            <p:cNvPr id="171" name="Google Shape;171;p6"/>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6"/>
          <p:cNvSpPr txBox="1"/>
          <p:nvPr/>
        </p:nvSpPr>
        <p:spPr>
          <a:xfrm>
            <a:off x="1331750" y="424213"/>
            <a:ext cx="5131200" cy="54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2"/>
                </a:solidFill>
                <a:latin typeface="Arial"/>
                <a:ea typeface="Arial"/>
                <a:cs typeface="Arial"/>
                <a:sym typeface="Arial"/>
              </a:rPr>
              <a:t>Tech Stack Used :</a:t>
            </a:r>
            <a:endParaRPr b="1" i="0" sz="2400" u="none" cap="none" strike="noStrike">
              <a:solidFill>
                <a:schemeClr val="dk2"/>
              </a:solidFill>
              <a:latin typeface="Arial"/>
              <a:ea typeface="Arial"/>
              <a:cs typeface="Arial"/>
              <a:sym typeface="Arial"/>
            </a:endParaRPr>
          </a:p>
        </p:txBody>
      </p:sp>
      <p:sp>
        <p:nvSpPr>
          <p:cNvPr id="176" name="Google Shape;176;p6"/>
          <p:cNvSpPr/>
          <p:nvPr/>
        </p:nvSpPr>
        <p:spPr>
          <a:xfrm>
            <a:off x="1677663" y="1210513"/>
            <a:ext cx="2129700" cy="1893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
          <p:cNvSpPr/>
          <p:nvPr/>
        </p:nvSpPr>
        <p:spPr>
          <a:xfrm>
            <a:off x="4594725" y="2048425"/>
            <a:ext cx="1992600" cy="1781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
          <p:cNvSpPr txBox="1"/>
          <p:nvPr/>
        </p:nvSpPr>
        <p:spPr>
          <a:xfrm>
            <a:off x="2004275" y="1575025"/>
            <a:ext cx="1469700" cy="47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1400" u="none" cap="none" strike="noStrike">
                <a:solidFill>
                  <a:schemeClr val="dk1"/>
                </a:solidFill>
                <a:latin typeface="Arial"/>
                <a:ea typeface="Arial"/>
                <a:cs typeface="Arial"/>
                <a:sym typeface="Arial"/>
              </a:rPr>
              <a:t>Microsoft Excel</a:t>
            </a:r>
            <a:endParaRPr b="1" i="0" sz="1800" u="none" cap="none" strike="noStrike">
              <a:solidFill>
                <a:schemeClr val="dk2"/>
              </a:solidFill>
              <a:latin typeface="Arial"/>
              <a:ea typeface="Arial"/>
              <a:cs typeface="Arial"/>
              <a:sym typeface="Arial"/>
            </a:endParaRPr>
          </a:p>
        </p:txBody>
      </p:sp>
      <p:sp>
        <p:nvSpPr>
          <p:cNvPr id="179" name="Google Shape;179;p6"/>
          <p:cNvSpPr txBox="1"/>
          <p:nvPr/>
        </p:nvSpPr>
        <p:spPr>
          <a:xfrm>
            <a:off x="1858263" y="2069800"/>
            <a:ext cx="1768500" cy="6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dk2"/>
                </a:solidFill>
                <a:latin typeface="Arial"/>
                <a:ea typeface="Arial"/>
                <a:cs typeface="Arial"/>
                <a:sym typeface="Arial"/>
              </a:rPr>
              <a:t>Used for data cleaning and EDA analysis to make interactive graphs</a:t>
            </a:r>
            <a:endParaRPr b="0" i="0" sz="1100" u="none" cap="none" strike="noStrike">
              <a:solidFill>
                <a:schemeClr val="dk2"/>
              </a:solidFill>
              <a:latin typeface="Arial"/>
              <a:ea typeface="Arial"/>
              <a:cs typeface="Arial"/>
              <a:sym typeface="Arial"/>
            </a:endParaRPr>
          </a:p>
        </p:txBody>
      </p:sp>
      <p:sp>
        <p:nvSpPr>
          <p:cNvPr id="180" name="Google Shape;180;p6"/>
          <p:cNvSpPr txBox="1"/>
          <p:nvPr/>
        </p:nvSpPr>
        <p:spPr>
          <a:xfrm>
            <a:off x="4881125" y="2446800"/>
            <a:ext cx="1596000" cy="47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2"/>
                </a:solidFill>
                <a:latin typeface="Arial"/>
                <a:ea typeface="Arial"/>
                <a:cs typeface="Arial"/>
                <a:sym typeface="Arial"/>
              </a:rPr>
              <a:t>PowerPoint</a:t>
            </a:r>
            <a:endParaRPr b="1" i="0" sz="1800" u="none" cap="none" strike="noStrike">
              <a:solidFill>
                <a:schemeClr val="dk2"/>
              </a:solidFill>
              <a:latin typeface="Arial"/>
              <a:ea typeface="Arial"/>
              <a:cs typeface="Arial"/>
              <a:sym typeface="Arial"/>
            </a:endParaRPr>
          </a:p>
        </p:txBody>
      </p:sp>
      <p:sp>
        <p:nvSpPr>
          <p:cNvPr id="181" name="Google Shape;181;p6"/>
          <p:cNvSpPr txBox="1"/>
          <p:nvPr/>
        </p:nvSpPr>
        <p:spPr>
          <a:xfrm>
            <a:off x="4818875" y="2807950"/>
            <a:ext cx="1768500" cy="54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2"/>
                </a:solidFill>
                <a:latin typeface="Arial"/>
                <a:ea typeface="Arial"/>
                <a:cs typeface="Arial"/>
                <a:sym typeface="Arial"/>
              </a:rPr>
              <a:t>To make ppts and also represent my projects in a interactive way.</a:t>
            </a:r>
            <a:endParaRPr b="0" i="0" sz="1200" u="none" cap="none" strike="noStrik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 name="Google Shape;187;p7"/>
          <p:cNvGrpSpPr/>
          <p:nvPr/>
        </p:nvGrpSpPr>
        <p:grpSpPr>
          <a:xfrm>
            <a:off x="7547955" y="-356762"/>
            <a:ext cx="1596033" cy="2110036"/>
            <a:chOff x="7547955" y="-356762"/>
            <a:chExt cx="1596033" cy="2110036"/>
          </a:xfrm>
        </p:grpSpPr>
        <p:sp>
          <p:nvSpPr>
            <p:cNvPr id="188" name="Google Shape;188;p7"/>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7"/>
          <p:cNvGrpSpPr/>
          <p:nvPr/>
        </p:nvGrpSpPr>
        <p:grpSpPr>
          <a:xfrm>
            <a:off x="-668719" y="689379"/>
            <a:ext cx="1559041" cy="2697311"/>
            <a:chOff x="-631344" y="652479"/>
            <a:chExt cx="1559041" cy="2697311"/>
          </a:xfrm>
        </p:grpSpPr>
        <p:sp>
          <p:nvSpPr>
            <p:cNvPr id="192" name="Google Shape;192;p7"/>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7"/>
          <p:cNvGrpSpPr/>
          <p:nvPr/>
        </p:nvGrpSpPr>
        <p:grpSpPr>
          <a:xfrm>
            <a:off x="6682050" y="3509443"/>
            <a:ext cx="2661102" cy="1634045"/>
            <a:chOff x="6682050" y="3509443"/>
            <a:chExt cx="2661102" cy="1634045"/>
          </a:xfrm>
        </p:grpSpPr>
        <p:sp>
          <p:nvSpPr>
            <p:cNvPr id="196" name="Google Shape;196;p7"/>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7"/>
          <p:cNvSpPr txBox="1"/>
          <p:nvPr/>
        </p:nvSpPr>
        <p:spPr>
          <a:xfrm>
            <a:off x="1045300" y="292250"/>
            <a:ext cx="4869600" cy="54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2"/>
                </a:solidFill>
                <a:latin typeface="Arial"/>
                <a:ea typeface="Arial"/>
                <a:cs typeface="Arial"/>
                <a:sym typeface="Arial"/>
              </a:rPr>
              <a:t>Business Objective :</a:t>
            </a:r>
            <a:endParaRPr b="1" i="0" sz="2400" u="none" cap="none" strike="noStrike">
              <a:solidFill>
                <a:schemeClr val="dk2"/>
              </a:solidFill>
              <a:latin typeface="Arial"/>
              <a:ea typeface="Arial"/>
              <a:cs typeface="Arial"/>
              <a:sym typeface="Arial"/>
            </a:endParaRPr>
          </a:p>
        </p:txBody>
      </p:sp>
      <p:sp>
        <p:nvSpPr>
          <p:cNvPr id="201" name="Google Shape;201;p7"/>
          <p:cNvSpPr txBox="1"/>
          <p:nvPr/>
        </p:nvSpPr>
        <p:spPr>
          <a:xfrm>
            <a:off x="1045300" y="977225"/>
            <a:ext cx="7123500" cy="344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50"/>
              <a:buFont typeface="Arial"/>
              <a:buNone/>
            </a:pPr>
            <a:r>
              <a:rPr b="0" i="0" lang="en-GB" sz="1750" u="none" cap="none" strike="noStrike">
                <a:solidFill>
                  <a:schemeClr val="dk1"/>
                </a:solidFill>
                <a:highlight>
                  <a:srgbClr val="FFFFFF"/>
                </a:highlight>
                <a:latin typeface="Arial"/>
                <a:ea typeface="Arial"/>
                <a:cs typeface="Arial"/>
                <a:sym typeface="Arial"/>
              </a:rPr>
              <a:t>The main aim of this project is to identify patterns that indicate if a customer will have difficulty paying their installments. This information can be used to make decisions such as denying the loan, reducing the amount of loan, or lending at a higher interest rate to risky applicants. The company wants to understand the key factors behind loan default so it can make better decisions about loan approval.</a:t>
            </a:r>
            <a:endParaRPr b="0" i="0" sz="17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50"/>
              <a:buFont typeface="Arial"/>
              <a:buNone/>
            </a:pPr>
            <a:r>
              <a:rPr b="1" i="0" lang="en-GB" sz="1550" u="none" cap="none" strike="noStrike">
                <a:solidFill>
                  <a:schemeClr val="dk1"/>
                </a:solidFill>
                <a:highlight>
                  <a:srgbClr val="FFFFFF"/>
                </a:highlight>
                <a:latin typeface="Arial"/>
                <a:ea typeface="Arial"/>
                <a:cs typeface="Arial"/>
                <a:sym typeface="Arial"/>
              </a:rPr>
              <a:t>Note:</a:t>
            </a:r>
            <a:r>
              <a:rPr b="0" i="0" lang="en-GB" sz="1550" u="none" cap="none" strike="noStrike">
                <a:solidFill>
                  <a:schemeClr val="dk1"/>
                </a:solidFill>
                <a:highlight>
                  <a:srgbClr val="FFFFFF"/>
                </a:highlight>
                <a:latin typeface="Arial"/>
                <a:ea typeface="Arial"/>
                <a:cs typeface="Arial"/>
                <a:sym typeface="Arial"/>
              </a:rPr>
              <a:t> To better understand this project, you might want to research a bit about risk analytics in banking and financial services. Understanding the types of variables and their significance should be enough.</a:t>
            </a:r>
            <a:endParaRPr b="0" i="0" sz="225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 name="Google Shape;207;p8"/>
          <p:cNvGrpSpPr/>
          <p:nvPr/>
        </p:nvGrpSpPr>
        <p:grpSpPr>
          <a:xfrm>
            <a:off x="7547955" y="-356762"/>
            <a:ext cx="1596033" cy="2110036"/>
            <a:chOff x="7547955" y="-356762"/>
            <a:chExt cx="1596033" cy="2110036"/>
          </a:xfrm>
        </p:grpSpPr>
        <p:sp>
          <p:nvSpPr>
            <p:cNvPr id="208" name="Google Shape;208;p8"/>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8"/>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8"/>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8"/>
          <p:cNvGrpSpPr/>
          <p:nvPr/>
        </p:nvGrpSpPr>
        <p:grpSpPr>
          <a:xfrm>
            <a:off x="-668719" y="689379"/>
            <a:ext cx="1559041" cy="2697311"/>
            <a:chOff x="-631344" y="652479"/>
            <a:chExt cx="1559041" cy="2697311"/>
          </a:xfrm>
        </p:grpSpPr>
        <p:sp>
          <p:nvSpPr>
            <p:cNvPr id="212" name="Google Shape;212;p8"/>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8"/>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8"/>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8"/>
          <p:cNvGrpSpPr/>
          <p:nvPr/>
        </p:nvGrpSpPr>
        <p:grpSpPr>
          <a:xfrm>
            <a:off x="6682050" y="3509443"/>
            <a:ext cx="2661102" cy="1634045"/>
            <a:chOff x="6682050" y="3509443"/>
            <a:chExt cx="2661102" cy="1634045"/>
          </a:xfrm>
        </p:grpSpPr>
        <p:sp>
          <p:nvSpPr>
            <p:cNvPr id="216" name="Google Shape;216;p8"/>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8"/>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8"/>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8"/>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8"/>
          <p:cNvSpPr txBox="1"/>
          <p:nvPr/>
        </p:nvSpPr>
        <p:spPr>
          <a:xfrm>
            <a:off x="890325" y="0"/>
            <a:ext cx="3387600" cy="41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dk2"/>
                </a:solidFill>
                <a:latin typeface="Arial"/>
                <a:ea typeface="Arial"/>
                <a:cs typeface="Arial"/>
                <a:sym typeface="Arial"/>
              </a:rPr>
              <a:t>Insights:</a:t>
            </a:r>
            <a:endParaRPr b="1" i="0" sz="2200" u="none" cap="none" strike="noStrike">
              <a:solidFill>
                <a:schemeClr val="dk2"/>
              </a:solidFill>
              <a:latin typeface="Arial"/>
              <a:ea typeface="Arial"/>
              <a:cs typeface="Arial"/>
              <a:sym typeface="Arial"/>
            </a:endParaRPr>
          </a:p>
        </p:txBody>
      </p:sp>
      <p:sp>
        <p:nvSpPr>
          <p:cNvPr id="221" name="Google Shape;221;p8"/>
          <p:cNvSpPr txBox="1"/>
          <p:nvPr/>
        </p:nvSpPr>
        <p:spPr>
          <a:xfrm>
            <a:off x="758850" y="504000"/>
            <a:ext cx="7198500" cy="5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8492A6"/>
                </a:solidFill>
                <a:highlight>
                  <a:srgbClr val="FFFFFF"/>
                </a:highlight>
                <a:latin typeface="Arial"/>
                <a:ea typeface="Arial"/>
                <a:cs typeface="Arial"/>
                <a:sym typeface="Arial"/>
              </a:rPr>
              <a:t>1) I</a:t>
            </a:r>
            <a:r>
              <a:rPr b="1" i="0" lang="en-GB" sz="1300" u="none" cap="none" strike="noStrike">
                <a:solidFill>
                  <a:schemeClr val="dk1"/>
                </a:solidFill>
                <a:highlight>
                  <a:srgbClr val="FFFFFF"/>
                </a:highlight>
                <a:latin typeface="Arial"/>
                <a:ea typeface="Arial"/>
                <a:cs typeface="Arial"/>
                <a:sym typeface="Arial"/>
              </a:rPr>
              <a:t>dentify Missing Data and Deal with it Appropriately:</a:t>
            </a:r>
            <a:r>
              <a:rPr b="0" i="0" lang="en-GB" sz="1300" u="none" cap="none" strike="noStrike">
                <a:solidFill>
                  <a:schemeClr val="dk1"/>
                </a:solidFill>
                <a:highlight>
                  <a:srgbClr val="FFFFFF"/>
                </a:highlight>
                <a:latin typeface="Arial"/>
                <a:ea typeface="Arial"/>
                <a:cs typeface="Arial"/>
                <a:sym typeface="Arial"/>
              </a:rPr>
              <a:t> As a data analyst, you come across missing data in the loan application dataset. It is essential to handle missing data effectively to ensure the accuracy of the analysis.</a:t>
            </a:r>
            <a:endParaRPr b="0" i="0" sz="1300" u="none" cap="none" strike="noStrike">
              <a:solidFill>
                <a:schemeClr val="dk1"/>
              </a:solidFill>
              <a:highlight>
                <a:srgbClr val="FFFFFF"/>
              </a:highlight>
              <a:latin typeface="Arial"/>
              <a:ea typeface="Arial"/>
              <a:cs typeface="Arial"/>
              <a:sym typeface="Arial"/>
            </a:endParaRPr>
          </a:p>
          <a:p>
            <a:pPr indent="-311150" lvl="0" marL="457200" marR="0" rtl="0" algn="l">
              <a:lnSpc>
                <a:spcPct val="100000"/>
              </a:lnSpc>
              <a:spcBef>
                <a:spcPts val="1200"/>
              </a:spcBef>
              <a:spcAft>
                <a:spcPts val="0"/>
              </a:spcAft>
              <a:buClr>
                <a:schemeClr val="dk1"/>
              </a:buClr>
              <a:buSzPts val="1300"/>
              <a:buFont typeface="Arial"/>
              <a:buChar char="●"/>
            </a:pPr>
            <a:r>
              <a:rPr b="1" i="0" lang="en-GB" sz="1300" u="none" cap="none" strike="noStrike">
                <a:solidFill>
                  <a:schemeClr val="dk1"/>
                </a:solidFill>
                <a:highlight>
                  <a:srgbClr val="FFFFFF"/>
                </a:highlight>
                <a:latin typeface="Arial"/>
                <a:ea typeface="Arial"/>
                <a:cs typeface="Arial"/>
                <a:sym typeface="Arial"/>
              </a:rPr>
              <a:t>Task:</a:t>
            </a:r>
            <a:r>
              <a:rPr b="0" i="0" lang="en-GB" sz="1300" u="none" cap="none" strike="noStrike">
                <a:solidFill>
                  <a:schemeClr val="dk1"/>
                </a:solidFill>
                <a:highlight>
                  <a:srgbClr val="FFFFFF"/>
                </a:highlight>
                <a:latin typeface="Arial"/>
                <a:ea typeface="Arial"/>
                <a:cs typeface="Arial"/>
                <a:sym typeface="Arial"/>
              </a:rPr>
              <a:t> Identify the missing data in the dataset and decide on an appropriate method to deal with it using Excel built-in functions and features.</a:t>
            </a:r>
            <a:endParaRPr b="0" i="0" sz="13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t/>
            </a:r>
            <a:endParaRPr b="0" i="0" sz="2000" u="none" cap="none" strike="noStrike">
              <a:solidFill>
                <a:schemeClr val="dk2"/>
              </a:solidFill>
              <a:latin typeface="Arial"/>
              <a:ea typeface="Arial"/>
              <a:cs typeface="Arial"/>
              <a:sym typeface="Arial"/>
            </a:endParaRPr>
          </a:p>
        </p:txBody>
      </p:sp>
      <p:pic>
        <p:nvPicPr>
          <p:cNvPr id="222" name="Google Shape;222;p8"/>
          <p:cNvPicPr preferRelativeResize="0"/>
          <p:nvPr/>
        </p:nvPicPr>
        <p:blipFill rotWithShape="1">
          <a:blip r:embed="rId3">
            <a:alphaModFix/>
          </a:blip>
          <a:srcRect b="6306" l="0" r="1911" t="24531"/>
          <a:stretch/>
        </p:blipFill>
        <p:spPr>
          <a:xfrm>
            <a:off x="1121188" y="1836500"/>
            <a:ext cx="4806899" cy="1905475"/>
          </a:xfrm>
          <a:prstGeom prst="rect">
            <a:avLst/>
          </a:prstGeom>
          <a:noFill/>
          <a:ln>
            <a:noFill/>
          </a:ln>
        </p:spPr>
      </p:pic>
      <p:sp>
        <p:nvSpPr>
          <p:cNvPr id="223" name="Google Shape;223;p8"/>
          <p:cNvSpPr txBox="1"/>
          <p:nvPr/>
        </p:nvSpPr>
        <p:spPr>
          <a:xfrm>
            <a:off x="1121200" y="3865650"/>
            <a:ext cx="5629200" cy="722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2"/>
              </a:buClr>
              <a:buSzPts val="1800"/>
              <a:buFont typeface="Arial"/>
              <a:buChar char="●"/>
            </a:pPr>
            <a:r>
              <a:rPr b="0" i="0" lang="en-GB" sz="1800" u="none" cap="none" strike="noStrike">
                <a:solidFill>
                  <a:schemeClr val="dk2"/>
                </a:solidFill>
                <a:latin typeface="Arial"/>
                <a:ea typeface="Arial"/>
                <a:cs typeface="Arial"/>
                <a:sym typeface="Arial"/>
              </a:rPr>
              <a:t>Using EDA analysis and COUNTA and NULL function I have handled the missing values of given dataset.</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p:nvPr/>
        </p:nvSpPr>
        <p:spPr>
          <a:xfrm>
            <a:off x="219300" y="-124550"/>
            <a:ext cx="8705400" cy="50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9"/>
          <p:cNvGrpSpPr/>
          <p:nvPr/>
        </p:nvGrpSpPr>
        <p:grpSpPr>
          <a:xfrm>
            <a:off x="7547955" y="-356762"/>
            <a:ext cx="1596033" cy="2110036"/>
            <a:chOff x="7547955" y="-356762"/>
            <a:chExt cx="1596033" cy="2110036"/>
          </a:xfrm>
        </p:grpSpPr>
        <p:sp>
          <p:nvSpPr>
            <p:cNvPr id="230" name="Google Shape;230;p9"/>
            <p:cNvSpPr/>
            <p:nvPr/>
          </p:nvSpPr>
          <p:spPr>
            <a:xfrm rot="-5400000">
              <a:off x="8136875" y="39000"/>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9"/>
            <p:cNvSpPr/>
            <p:nvPr/>
          </p:nvSpPr>
          <p:spPr>
            <a:xfrm rot="5400000">
              <a:off x="7551550" y="-317750"/>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9"/>
            <p:cNvSpPr/>
            <p:nvPr/>
          </p:nvSpPr>
          <p:spPr>
            <a:xfrm rot="3696257">
              <a:off x="7699450" y="578900"/>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p9"/>
          <p:cNvGrpSpPr/>
          <p:nvPr/>
        </p:nvGrpSpPr>
        <p:grpSpPr>
          <a:xfrm>
            <a:off x="-668719" y="689379"/>
            <a:ext cx="1559041" cy="2697311"/>
            <a:chOff x="-631344" y="652479"/>
            <a:chExt cx="1559041" cy="2697311"/>
          </a:xfrm>
        </p:grpSpPr>
        <p:sp>
          <p:nvSpPr>
            <p:cNvPr id="234" name="Google Shape;234;p9"/>
            <p:cNvSpPr/>
            <p:nvPr/>
          </p:nvSpPr>
          <p:spPr>
            <a:xfrm rot="-5400000">
              <a:off x="-447525" y="1477438"/>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9"/>
            <p:cNvSpPr/>
            <p:nvPr/>
          </p:nvSpPr>
          <p:spPr>
            <a:xfrm rot="-8671090">
              <a:off x="-447513" y="866200"/>
              <a:ext cx="1046125" cy="968100"/>
            </a:xfrm>
            <a:prstGeom prst="flowChartExtra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9"/>
            <p:cNvSpPr/>
            <p:nvPr/>
          </p:nvSpPr>
          <p:spPr>
            <a:xfrm rot="-1902681">
              <a:off x="-294775" y="2179013"/>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 name="Google Shape;237;p9"/>
          <p:cNvGrpSpPr/>
          <p:nvPr/>
        </p:nvGrpSpPr>
        <p:grpSpPr>
          <a:xfrm>
            <a:off x="6682050" y="3509443"/>
            <a:ext cx="2661102" cy="1634045"/>
            <a:chOff x="6682050" y="3509443"/>
            <a:chExt cx="2661102" cy="1634045"/>
          </a:xfrm>
        </p:grpSpPr>
        <p:sp>
          <p:nvSpPr>
            <p:cNvPr id="238" name="Google Shape;238;p9"/>
            <p:cNvSpPr/>
            <p:nvPr/>
          </p:nvSpPr>
          <p:spPr>
            <a:xfrm>
              <a:off x="6682050" y="3935025"/>
              <a:ext cx="1046125" cy="968100"/>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9"/>
            <p:cNvSpPr/>
            <p:nvPr/>
          </p:nvSpPr>
          <p:spPr>
            <a:xfrm rot="-10457370">
              <a:off x="7275987" y="3668712"/>
              <a:ext cx="1046125" cy="968100"/>
            </a:xfrm>
            <a:prstGeom prst="flowChartExtra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9"/>
            <p:cNvSpPr/>
            <p:nvPr/>
          </p:nvSpPr>
          <p:spPr>
            <a:xfrm rot="-3558937">
              <a:off x="8136887" y="3722237"/>
              <a:ext cx="1046125" cy="968100"/>
            </a:xfrm>
            <a:prstGeom prst="flowChartExtra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9"/>
            <p:cNvSpPr/>
            <p:nvPr/>
          </p:nvSpPr>
          <p:spPr>
            <a:xfrm>
              <a:off x="7699438" y="4175388"/>
              <a:ext cx="1046125" cy="968100"/>
            </a:xfrm>
            <a:prstGeom prst="flowChartExtra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 name="Google Shape;242;p9"/>
          <p:cNvSpPr txBox="1"/>
          <p:nvPr/>
        </p:nvSpPr>
        <p:spPr>
          <a:xfrm>
            <a:off x="833575" y="130350"/>
            <a:ext cx="7086300" cy="8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GB" sz="1300" u="none" cap="none" strike="noStrike">
                <a:solidFill>
                  <a:schemeClr val="dk1"/>
                </a:solidFill>
                <a:highlight>
                  <a:srgbClr val="FFFFFF"/>
                </a:highlight>
                <a:latin typeface="Arial"/>
                <a:ea typeface="Arial"/>
                <a:cs typeface="Arial"/>
                <a:sym typeface="Arial"/>
              </a:rPr>
              <a:t>2). Identify Outliers in the Dataset:</a:t>
            </a:r>
            <a:r>
              <a:rPr b="0" i="0" lang="en-GB" sz="1300" u="none" cap="none" strike="noStrike">
                <a:solidFill>
                  <a:schemeClr val="dk1"/>
                </a:solidFill>
                <a:highlight>
                  <a:srgbClr val="FFFFFF"/>
                </a:highlight>
                <a:latin typeface="Arial"/>
                <a:ea typeface="Arial"/>
                <a:cs typeface="Arial"/>
                <a:sym typeface="Arial"/>
              </a:rPr>
              <a:t> Outliers can significantly impact the analysis and distort the results. You need to identify outliers in the loan application dataset.</a:t>
            </a:r>
            <a:endParaRPr b="0" i="0" sz="1300" u="none" cap="none" strike="noStrike">
              <a:solidFill>
                <a:schemeClr val="dk1"/>
              </a:solidFill>
              <a:highlight>
                <a:srgbClr val="FFFFFF"/>
              </a:highlight>
              <a:latin typeface="Arial"/>
              <a:ea typeface="Arial"/>
              <a:cs typeface="Arial"/>
              <a:sym typeface="Arial"/>
            </a:endParaRPr>
          </a:p>
          <a:p>
            <a:pPr indent="-311150" lvl="0" marL="457200" marR="0" rtl="0" algn="l">
              <a:lnSpc>
                <a:spcPct val="100000"/>
              </a:lnSpc>
              <a:spcBef>
                <a:spcPts val="1200"/>
              </a:spcBef>
              <a:spcAft>
                <a:spcPts val="0"/>
              </a:spcAft>
              <a:buClr>
                <a:schemeClr val="dk1"/>
              </a:buClr>
              <a:buSzPts val="1300"/>
              <a:buFont typeface="Arial"/>
              <a:buChar char="●"/>
            </a:pPr>
            <a:r>
              <a:rPr b="1" i="0" lang="en-GB" sz="1300" u="none" cap="none" strike="noStrike">
                <a:solidFill>
                  <a:schemeClr val="dk1"/>
                </a:solidFill>
                <a:highlight>
                  <a:srgbClr val="FFFFFF"/>
                </a:highlight>
                <a:latin typeface="Arial"/>
                <a:ea typeface="Arial"/>
                <a:cs typeface="Arial"/>
                <a:sym typeface="Arial"/>
              </a:rPr>
              <a:t>Task:</a:t>
            </a:r>
            <a:r>
              <a:rPr b="0" i="0" lang="en-GB" sz="1300" u="none" cap="none" strike="noStrike">
                <a:solidFill>
                  <a:schemeClr val="dk1"/>
                </a:solidFill>
                <a:highlight>
                  <a:srgbClr val="FFFFFF"/>
                </a:highlight>
                <a:latin typeface="Arial"/>
                <a:ea typeface="Arial"/>
                <a:cs typeface="Arial"/>
                <a:sym typeface="Arial"/>
              </a:rPr>
              <a:t> Detect and identify outliers in the dataset using Excel statistical functions and features, focusing on numerical variables.</a:t>
            </a:r>
            <a:endParaRPr b="0" i="0" sz="13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243" name="Google Shape;243;p9"/>
          <p:cNvPicPr preferRelativeResize="0"/>
          <p:nvPr/>
        </p:nvPicPr>
        <p:blipFill rotWithShape="1">
          <a:blip r:embed="rId3">
            <a:alphaModFix/>
          </a:blip>
          <a:srcRect b="0" l="0" r="0" t="0"/>
          <a:stretch/>
        </p:blipFill>
        <p:spPr>
          <a:xfrm>
            <a:off x="653700" y="1556737"/>
            <a:ext cx="3795674" cy="2030025"/>
          </a:xfrm>
          <a:prstGeom prst="rect">
            <a:avLst/>
          </a:prstGeom>
          <a:solidFill>
            <a:schemeClr val="lt1"/>
          </a:solidFill>
          <a:ln>
            <a:noFill/>
          </a:ln>
        </p:spPr>
      </p:pic>
      <p:pic>
        <p:nvPicPr>
          <p:cNvPr id="244" name="Google Shape;244;p9"/>
          <p:cNvPicPr preferRelativeResize="0"/>
          <p:nvPr/>
        </p:nvPicPr>
        <p:blipFill rotWithShape="1">
          <a:blip r:embed="rId4">
            <a:alphaModFix/>
          </a:blip>
          <a:srcRect b="0" l="0" r="0" t="0"/>
          <a:stretch/>
        </p:blipFill>
        <p:spPr>
          <a:xfrm>
            <a:off x="5030600" y="1840137"/>
            <a:ext cx="3381902" cy="2030050"/>
          </a:xfrm>
          <a:prstGeom prst="rect">
            <a:avLst/>
          </a:prstGeom>
          <a:solidFill>
            <a:schemeClr val="lt1"/>
          </a:solidFill>
          <a:ln>
            <a:noFill/>
          </a:ln>
        </p:spPr>
      </p:pic>
      <p:sp>
        <p:nvSpPr>
          <p:cNvPr id="245" name="Google Shape;245;p9"/>
          <p:cNvSpPr txBox="1"/>
          <p:nvPr/>
        </p:nvSpPr>
        <p:spPr>
          <a:xfrm>
            <a:off x="1655550" y="3957050"/>
            <a:ext cx="3678000" cy="47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Outliers  in AMT_ANNUITY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AMT_CREDIT</a:t>
            </a:r>
            <a:endParaRPr b="0" i="0" sz="18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