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22b29a35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22b29a35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22b29a35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22b29a35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22b29a35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22b29a35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1bcdc83bd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1bcdc83bd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1bcdc83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1bcdc83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1bcdc83bd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1bcdc83bd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1bcdc83b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1bcdc83b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1bcdc83b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1bcdc83b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1bcdc83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1bcdc83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1bcdc83bd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1bcdc83bd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22b29a3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22b29a3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22b29a35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22b29a35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rive.google.com/file/d/1XpGThHzLnXxL_7aQo2sCpYL3SeB18MMB/view?usp=sharing" TargetMode="External"/><Relationship Id="rId4" Type="http://schemas.openxmlformats.org/officeDocument/2006/relationships/hyperlink" Target="https://drive.google.com/file/d/1XpGThHzLnXxL_7aQo2sCpYL3SeB18MMB/view?usp=sharing" TargetMode="External"/><Relationship Id="rId5" Type="http://schemas.openxmlformats.org/officeDocument/2006/relationships/hyperlink" Target="https://docs.google.com/spreadsheets/d/1X1tjxrw9C2sRbrcvVmY9-h1aIm-zvkI4iXwdHdFL8G4/edit?usp=shar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drive.google.com/file/d/1XpGThHzLnXxL_7aQo2sCpYL3SeB18MMB/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p:nvPr/>
        </p:nvSpPr>
        <p:spPr>
          <a:xfrm>
            <a:off x="267675" y="220550"/>
            <a:ext cx="6035400" cy="46251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3"/>
          <p:cNvSpPr txBox="1"/>
          <p:nvPr>
            <p:ph type="ctrTitle"/>
          </p:nvPr>
        </p:nvSpPr>
        <p:spPr>
          <a:xfrm>
            <a:off x="598100" y="1775225"/>
            <a:ext cx="5352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GB" sz="4680">
                <a:solidFill>
                  <a:srgbClr val="000000"/>
                </a:solidFill>
              </a:rPr>
              <a:t>IMDB Movie</a:t>
            </a:r>
            <a:endParaRPr b="1" sz="4680">
              <a:solidFill>
                <a:srgbClr val="000000"/>
              </a:solidFill>
            </a:endParaRPr>
          </a:p>
          <a:p>
            <a:pPr indent="0" lvl="0" marL="0" rtl="0" algn="l">
              <a:spcBef>
                <a:spcPts val="0"/>
              </a:spcBef>
              <a:spcAft>
                <a:spcPts val="0"/>
              </a:spcAft>
              <a:buSzPts val="990"/>
              <a:buNone/>
            </a:pPr>
            <a:r>
              <a:rPr b="1" lang="en-GB" sz="4680">
                <a:solidFill>
                  <a:srgbClr val="000000"/>
                </a:solidFill>
              </a:rPr>
              <a:t>Analysis</a:t>
            </a:r>
            <a:endParaRPr b="1" sz="4680">
              <a:solidFill>
                <a:srgbClr val="000000"/>
              </a:solidFill>
            </a:endParaRPr>
          </a:p>
        </p:txBody>
      </p:sp>
      <p:sp>
        <p:nvSpPr>
          <p:cNvPr id="87" name="Google Shape;87;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GB" sz="1642">
                <a:solidFill>
                  <a:srgbClr val="000000"/>
                </a:solidFill>
              </a:rPr>
              <a:t> Divyasri Jegan</a:t>
            </a:r>
            <a:endParaRPr sz="1642">
              <a:solidFill>
                <a:srgbClr val="000000"/>
              </a:solidFill>
            </a:endParaRPr>
          </a:p>
        </p:txBody>
      </p:sp>
      <p:pic>
        <p:nvPicPr>
          <p:cNvPr id="88" name="Google Shape;88;p13"/>
          <p:cNvPicPr preferRelativeResize="0"/>
          <p:nvPr/>
        </p:nvPicPr>
        <p:blipFill>
          <a:blip r:embed="rId3">
            <a:alphaModFix/>
          </a:blip>
          <a:stretch>
            <a:fillRect/>
          </a:stretch>
        </p:blipFill>
        <p:spPr>
          <a:xfrm>
            <a:off x="4107950" y="1699650"/>
            <a:ext cx="4606125" cy="2944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grpSp>
        <p:nvGrpSpPr>
          <p:cNvPr id="156" name="Google Shape;156;p22"/>
          <p:cNvGrpSpPr/>
          <p:nvPr/>
        </p:nvGrpSpPr>
        <p:grpSpPr>
          <a:xfrm>
            <a:off x="665350" y="262025"/>
            <a:ext cx="3812350" cy="466800"/>
            <a:chOff x="665350" y="262025"/>
            <a:chExt cx="3812350" cy="466800"/>
          </a:xfrm>
        </p:grpSpPr>
        <p:sp>
          <p:nvSpPr>
            <p:cNvPr id="157" name="Google Shape;157;p22"/>
            <p:cNvSpPr txBox="1"/>
            <p:nvPr/>
          </p:nvSpPr>
          <p:spPr>
            <a:xfrm>
              <a:off x="682400" y="262025"/>
              <a:ext cx="37953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58" name="Google Shape;158;p22"/>
            <p:cNvSpPr txBox="1"/>
            <p:nvPr/>
          </p:nvSpPr>
          <p:spPr>
            <a:xfrm>
              <a:off x="665350" y="262025"/>
              <a:ext cx="383700" cy="331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Roboto"/>
                  <a:ea typeface="Roboto"/>
                  <a:cs typeface="Roboto"/>
                  <a:sym typeface="Roboto"/>
                </a:rPr>
                <a:t>04</a:t>
              </a:r>
              <a:endParaRPr b="1" sz="1100">
                <a:solidFill>
                  <a:schemeClr val="dk2"/>
                </a:solidFill>
                <a:latin typeface="Roboto"/>
                <a:ea typeface="Roboto"/>
                <a:cs typeface="Roboto"/>
                <a:sym typeface="Roboto"/>
              </a:endParaRPr>
            </a:p>
          </p:txBody>
        </p:sp>
        <p:sp>
          <p:nvSpPr>
            <p:cNvPr id="159" name="Google Shape;159;p22"/>
            <p:cNvSpPr txBox="1"/>
            <p:nvPr/>
          </p:nvSpPr>
          <p:spPr>
            <a:xfrm>
              <a:off x="1186925" y="262025"/>
              <a:ext cx="2896800" cy="373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Director </a:t>
              </a:r>
              <a:r>
                <a:rPr lang="en-GB" sz="2100">
                  <a:solidFill>
                    <a:schemeClr val="dk2"/>
                  </a:solidFill>
                  <a:latin typeface="Roboto"/>
                  <a:ea typeface="Roboto"/>
                  <a:cs typeface="Roboto"/>
                  <a:sym typeface="Roboto"/>
                </a:rPr>
                <a:t>Analysis</a:t>
              </a:r>
              <a:endParaRPr sz="2100">
                <a:solidFill>
                  <a:schemeClr val="dk2"/>
                </a:solidFill>
                <a:latin typeface="Roboto"/>
                <a:ea typeface="Roboto"/>
                <a:cs typeface="Roboto"/>
                <a:sym typeface="Roboto"/>
              </a:endParaRPr>
            </a:p>
          </p:txBody>
        </p:sp>
      </p:grpSp>
      <p:sp>
        <p:nvSpPr>
          <p:cNvPr id="160" name="Google Shape;160;p22"/>
          <p:cNvSpPr txBox="1"/>
          <p:nvPr/>
        </p:nvSpPr>
        <p:spPr>
          <a:xfrm>
            <a:off x="665350" y="656225"/>
            <a:ext cx="7269300" cy="213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rgbClr val="242424"/>
                </a:solidFill>
                <a:highlight>
                  <a:srgbClr val="FFFFFF"/>
                </a:highlight>
                <a:latin typeface="Georgia"/>
                <a:ea typeface="Georgia"/>
                <a:cs typeface="Georgia"/>
                <a:sym typeface="Georgia"/>
              </a:rPr>
              <a:t>Influence of directors on movie ratings</a:t>
            </a:r>
            <a:r>
              <a:rPr b="1" lang="en-GB" sz="1500">
                <a:solidFill>
                  <a:srgbClr val="242424"/>
                </a:solidFill>
                <a:highlight>
                  <a:srgbClr val="FFFFFF"/>
                </a:highlight>
                <a:latin typeface="Georgia"/>
                <a:ea typeface="Georgia"/>
                <a:cs typeface="Georgia"/>
                <a:sym typeface="Georgia"/>
              </a:rPr>
              <a:t>.</a:t>
            </a:r>
            <a:endParaRPr b="1"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25"/>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Task:</a:t>
            </a:r>
            <a:r>
              <a:rPr lang="en-GB" sz="1500">
                <a:solidFill>
                  <a:srgbClr val="242424"/>
                </a:solidFill>
                <a:highlight>
                  <a:srgbClr val="FFFFFF"/>
                </a:highlight>
                <a:latin typeface="Georgia"/>
                <a:ea typeface="Georgia"/>
                <a:cs typeface="Georgia"/>
                <a:sym typeface="Georgia"/>
              </a:rPr>
              <a:t> Identify the top directors based on their average IMDB score and analyze their contribution to the success of movies using percentile calculations.</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Result: </a:t>
            </a:r>
            <a:r>
              <a:rPr lang="en-GB" sz="1500">
                <a:solidFill>
                  <a:srgbClr val="242424"/>
                </a:solidFill>
                <a:highlight>
                  <a:srgbClr val="FFFFFF"/>
                </a:highlight>
                <a:latin typeface="Georgia"/>
                <a:ea typeface="Georgia"/>
                <a:cs typeface="Georgia"/>
                <a:sym typeface="Georgia"/>
              </a:rPr>
              <a:t>The plot considers only those directors whose </a:t>
            </a:r>
            <a:r>
              <a:rPr b="1" lang="en-GB" sz="1500">
                <a:solidFill>
                  <a:srgbClr val="242424"/>
                </a:solidFill>
                <a:highlight>
                  <a:srgbClr val="FFFFFF"/>
                </a:highlight>
                <a:latin typeface="Georgia"/>
                <a:ea typeface="Georgia"/>
                <a:cs typeface="Georgia"/>
                <a:sym typeface="Georgia"/>
              </a:rPr>
              <a:t>movie counts are more than 9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the range of IMDB Scores is less than equal to 3 </a:t>
            </a:r>
            <a:r>
              <a:rPr lang="en-GB" sz="1500">
                <a:solidFill>
                  <a:srgbClr val="242424"/>
                </a:solidFill>
                <a:highlight>
                  <a:srgbClr val="FFFFFF"/>
                </a:highlight>
                <a:latin typeface="Georgia"/>
                <a:ea typeface="Georgia"/>
                <a:cs typeface="Georgia"/>
                <a:sym typeface="Georgia"/>
              </a:rPr>
              <a:t>as otherwise it would be unfair for those who has maintained consistently high scores for large number of movies to be compared for top directors to those who has performed well in few movies.</a:t>
            </a:r>
            <a:endParaRPr sz="1500">
              <a:solidFill>
                <a:srgbClr val="242424"/>
              </a:solidFill>
              <a:highlight>
                <a:srgbClr val="FFFFFF"/>
              </a:highlight>
              <a:latin typeface="Georgia"/>
              <a:ea typeface="Georgia"/>
              <a:cs typeface="Georgia"/>
              <a:sym typeface="Georgia"/>
            </a:endParaRPr>
          </a:p>
          <a:p>
            <a:pPr indent="0" lvl="0" marL="0" rtl="0" algn="l">
              <a:lnSpc>
                <a:spcPct val="100000"/>
              </a:lnSpc>
              <a:spcBef>
                <a:spcPts val="25"/>
              </a:spcBef>
              <a:spcAft>
                <a:spcPts val="0"/>
              </a:spcAft>
              <a:buNone/>
            </a:pPr>
            <a:r>
              <a:t/>
            </a:r>
            <a:endParaRPr sz="1100">
              <a:highlight>
                <a:srgbClr val="FFFFFF"/>
              </a:highlight>
              <a:latin typeface="Roboto"/>
              <a:ea typeface="Roboto"/>
              <a:cs typeface="Roboto"/>
              <a:sym typeface="Roboto"/>
            </a:endParaRPr>
          </a:p>
          <a:p>
            <a:pPr indent="0" lvl="0" marL="0" rtl="0" algn="l">
              <a:lnSpc>
                <a:spcPct val="100000"/>
              </a:lnSpc>
              <a:spcBef>
                <a:spcPts val="1400"/>
              </a:spcBef>
              <a:spcAft>
                <a:spcPts val="0"/>
              </a:spcAft>
              <a:buNone/>
            </a:pPr>
            <a:r>
              <a:t/>
            </a:r>
            <a:endParaRPr>
              <a:solidFill>
                <a:srgbClr val="242424"/>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None/>
            </a:pPr>
            <a:r>
              <a:t/>
            </a:r>
            <a:endParaRPr sz="1800">
              <a:solidFill>
                <a:schemeClr val="dk2"/>
              </a:solidFill>
              <a:latin typeface="Roboto"/>
              <a:ea typeface="Roboto"/>
              <a:cs typeface="Roboto"/>
              <a:sym typeface="Roboto"/>
            </a:endParaRPr>
          </a:p>
        </p:txBody>
      </p:sp>
      <p:pic>
        <p:nvPicPr>
          <p:cNvPr id="161" name="Google Shape;161;p22" title="Chart"/>
          <p:cNvPicPr preferRelativeResize="0"/>
          <p:nvPr/>
        </p:nvPicPr>
        <p:blipFill>
          <a:blip r:embed="rId3">
            <a:alphaModFix/>
          </a:blip>
          <a:stretch>
            <a:fillRect/>
          </a:stretch>
        </p:blipFill>
        <p:spPr>
          <a:xfrm>
            <a:off x="1723138" y="2934250"/>
            <a:ext cx="5153724" cy="2046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grpSp>
        <p:nvGrpSpPr>
          <p:cNvPr id="166" name="Google Shape;166;p23"/>
          <p:cNvGrpSpPr/>
          <p:nvPr/>
        </p:nvGrpSpPr>
        <p:grpSpPr>
          <a:xfrm>
            <a:off x="665350" y="262025"/>
            <a:ext cx="3812350" cy="466800"/>
            <a:chOff x="665350" y="262025"/>
            <a:chExt cx="3812350" cy="466800"/>
          </a:xfrm>
        </p:grpSpPr>
        <p:sp>
          <p:nvSpPr>
            <p:cNvPr id="167" name="Google Shape;167;p23"/>
            <p:cNvSpPr txBox="1"/>
            <p:nvPr/>
          </p:nvSpPr>
          <p:spPr>
            <a:xfrm>
              <a:off x="682400" y="262025"/>
              <a:ext cx="37953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68" name="Google Shape;168;p23"/>
            <p:cNvSpPr txBox="1"/>
            <p:nvPr/>
          </p:nvSpPr>
          <p:spPr>
            <a:xfrm>
              <a:off x="665350" y="262025"/>
              <a:ext cx="383700" cy="331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Roboto"/>
                  <a:ea typeface="Roboto"/>
                  <a:cs typeface="Roboto"/>
                  <a:sym typeface="Roboto"/>
                </a:rPr>
                <a:t>05</a:t>
              </a:r>
              <a:endParaRPr b="1" sz="1100">
                <a:solidFill>
                  <a:schemeClr val="dk2"/>
                </a:solidFill>
                <a:latin typeface="Roboto"/>
                <a:ea typeface="Roboto"/>
                <a:cs typeface="Roboto"/>
                <a:sym typeface="Roboto"/>
              </a:endParaRPr>
            </a:p>
          </p:txBody>
        </p:sp>
        <p:sp>
          <p:nvSpPr>
            <p:cNvPr id="169" name="Google Shape;169;p23"/>
            <p:cNvSpPr txBox="1"/>
            <p:nvPr/>
          </p:nvSpPr>
          <p:spPr>
            <a:xfrm>
              <a:off x="1186925" y="262025"/>
              <a:ext cx="2896800" cy="373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Budget </a:t>
              </a:r>
              <a:r>
                <a:rPr lang="en-GB" sz="2100">
                  <a:solidFill>
                    <a:schemeClr val="dk2"/>
                  </a:solidFill>
                  <a:latin typeface="Roboto"/>
                  <a:ea typeface="Roboto"/>
                  <a:cs typeface="Roboto"/>
                  <a:sym typeface="Roboto"/>
                </a:rPr>
                <a:t> Analysis</a:t>
              </a:r>
              <a:endParaRPr sz="2100">
                <a:solidFill>
                  <a:schemeClr val="dk2"/>
                </a:solidFill>
                <a:latin typeface="Roboto"/>
                <a:ea typeface="Roboto"/>
                <a:cs typeface="Roboto"/>
                <a:sym typeface="Roboto"/>
              </a:endParaRPr>
            </a:p>
          </p:txBody>
        </p:sp>
      </p:grpSp>
      <p:sp>
        <p:nvSpPr>
          <p:cNvPr id="170" name="Google Shape;170;p23"/>
          <p:cNvSpPr txBox="1"/>
          <p:nvPr/>
        </p:nvSpPr>
        <p:spPr>
          <a:xfrm>
            <a:off x="665350" y="676975"/>
            <a:ext cx="7269300" cy="195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rgbClr val="242424"/>
                </a:solidFill>
                <a:highlight>
                  <a:srgbClr val="FFFFFF"/>
                </a:highlight>
                <a:latin typeface="Georgia"/>
                <a:ea typeface="Georgia"/>
                <a:cs typeface="Georgia"/>
                <a:sym typeface="Georgia"/>
              </a:rPr>
              <a:t>Explore the relationship between movie budgets and their financial success.</a:t>
            </a:r>
            <a:endParaRPr sz="1500">
              <a:solidFill>
                <a:srgbClr val="242424"/>
              </a:solidFill>
              <a:highlight>
                <a:srgbClr val="FFFFFF"/>
              </a:highlight>
              <a:latin typeface="Georgia"/>
              <a:ea typeface="Georgia"/>
              <a:cs typeface="Georgia"/>
              <a:sym typeface="Georgia"/>
            </a:endParaRPr>
          </a:p>
          <a:p>
            <a:pPr indent="-323850" lvl="0" marL="749300" rtl="0" algn="l">
              <a:lnSpc>
                <a:spcPct val="100000"/>
              </a:lnSpc>
              <a:spcBef>
                <a:spcPts val="0"/>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Task: </a:t>
            </a:r>
            <a:r>
              <a:rPr lang="en-GB" sz="1500">
                <a:solidFill>
                  <a:srgbClr val="242424"/>
                </a:solidFill>
                <a:highlight>
                  <a:srgbClr val="FFFFFF"/>
                </a:highlight>
                <a:latin typeface="Georgia"/>
                <a:ea typeface="Georgia"/>
                <a:cs typeface="Georgia"/>
                <a:sym typeface="Georgia"/>
              </a:rPr>
              <a:t>Analyze the correlation between movie budgets and gross earnings, and identify the movies with the highest profit margin</a:t>
            </a:r>
            <a:r>
              <a:rPr b="1" lang="en-GB" sz="1500">
                <a:solidFill>
                  <a:srgbClr val="242424"/>
                </a:solidFill>
                <a:highlight>
                  <a:srgbClr val="FFFFFF"/>
                </a:highlight>
                <a:latin typeface="Georgia"/>
                <a:ea typeface="Georgia"/>
                <a:cs typeface="Georgia"/>
                <a:sym typeface="Georgia"/>
              </a:rPr>
              <a:t>.</a:t>
            </a:r>
            <a:endParaRPr b="1" sz="1500">
              <a:solidFill>
                <a:srgbClr val="242424"/>
              </a:solidFill>
              <a:highlight>
                <a:srgbClr val="FFFFFF"/>
              </a:highlight>
              <a:latin typeface="Georgia"/>
              <a:ea typeface="Georgia"/>
              <a:cs typeface="Georgia"/>
              <a:sym typeface="Georgia"/>
            </a:endParaRPr>
          </a:p>
          <a:p>
            <a:pPr indent="-323850" lvl="0" marL="749300" rtl="0" algn="l">
              <a:lnSpc>
                <a:spcPct val="100000"/>
              </a:lnSpc>
              <a:spcBef>
                <a:spcPts val="0"/>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Result: </a:t>
            </a:r>
            <a:r>
              <a:rPr lang="en-GB" sz="1500">
                <a:solidFill>
                  <a:srgbClr val="242424"/>
                </a:solidFill>
                <a:highlight>
                  <a:srgbClr val="FFFFFF"/>
                </a:highlight>
                <a:latin typeface="Georgia"/>
                <a:ea typeface="Georgia"/>
                <a:cs typeface="Georgia"/>
                <a:sym typeface="Georgia"/>
              </a:rPr>
              <a:t>The table shows that the correlation between </a:t>
            </a:r>
            <a:r>
              <a:rPr b="1" lang="en-GB" sz="1500">
                <a:solidFill>
                  <a:srgbClr val="242424"/>
                </a:solidFill>
                <a:highlight>
                  <a:srgbClr val="FFFFFF"/>
                </a:highlight>
                <a:latin typeface="Georgia"/>
                <a:ea typeface="Georgia"/>
                <a:cs typeface="Georgia"/>
                <a:sym typeface="Georgia"/>
              </a:rPr>
              <a:t>Gross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Budget </a:t>
            </a:r>
            <a:r>
              <a:rPr lang="en-GB" sz="1500">
                <a:solidFill>
                  <a:srgbClr val="242424"/>
                </a:solidFill>
                <a:highlight>
                  <a:srgbClr val="FFFFFF"/>
                </a:highlight>
                <a:latin typeface="Georgia"/>
                <a:ea typeface="Georgia"/>
                <a:cs typeface="Georgia"/>
                <a:sym typeface="Georgia"/>
              </a:rPr>
              <a:t>is </a:t>
            </a:r>
            <a:r>
              <a:rPr b="1" lang="en-GB" sz="1500">
                <a:solidFill>
                  <a:srgbClr val="242424"/>
                </a:solidFill>
                <a:highlight>
                  <a:srgbClr val="FFFFFF"/>
                </a:highlight>
                <a:latin typeface="Georgia"/>
                <a:ea typeface="Georgia"/>
                <a:cs typeface="Georgia"/>
                <a:sym typeface="Georgia"/>
              </a:rPr>
              <a:t>positive </a:t>
            </a:r>
            <a:r>
              <a:rPr lang="en-GB" sz="1500">
                <a:solidFill>
                  <a:srgbClr val="242424"/>
                </a:solidFill>
                <a:highlight>
                  <a:srgbClr val="FFFFFF"/>
                </a:highlight>
                <a:latin typeface="Georgia"/>
                <a:ea typeface="Georgia"/>
                <a:cs typeface="Georgia"/>
                <a:sym typeface="Georgia"/>
              </a:rPr>
              <a:t>and more than </a:t>
            </a:r>
            <a:r>
              <a:rPr b="1" lang="en-GB" sz="1500">
                <a:solidFill>
                  <a:srgbClr val="242424"/>
                </a:solidFill>
                <a:highlight>
                  <a:srgbClr val="FFFFFF"/>
                </a:highlight>
                <a:latin typeface="Georgia"/>
                <a:ea typeface="Georgia"/>
                <a:cs typeface="Georgia"/>
                <a:sym typeface="Georgia"/>
              </a:rPr>
              <a:t>0.5</a:t>
            </a:r>
            <a:r>
              <a:rPr lang="en-GB" sz="1500">
                <a:solidFill>
                  <a:srgbClr val="242424"/>
                </a:solidFill>
                <a:highlight>
                  <a:srgbClr val="FFFFFF"/>
                </a:highlight>
                <a:latin typeface="Georgia"/>
                <a:ea typeface="Georgia"/>
                <a:cs typeface="Georgia"/>
                <a:sym typeface="Georgia"/>
              </a:rPr>
              <a:t>. That is, the relationship shows that as budget of movies increase, there is a very high probability that the gross collection of the movie will also increase. The plot shows the relationship between </a:t>
            </a:r>
            <a:r>
              <a:rPr b="1" lang="en-GB" sz="1500">
                <a:solidFill>
                  <a:srgbClr val="242424"/>
                </a:solidFill>
                <a:highlight>
                  <a:srgbClr val="FFFFFF"/>
                </a:highlight>
                <a:latin typeface="Georgia"/>
                <a:ea typeface="Georgia"/>
                <a:cs typeface="Georgia"/>
                <a:sym typeface="Georgia"/>
              </a:rPr>
              <a:t>Gross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Budget</a:t>
            </a:r>
            <a:r>
              <a:rPr lang="en-GB" sz="1500">
                <a:solidFill>
                  <a:srgbClr val="242424"/>
                </a:solidFill>
                <a:highlight>
                  <a:srgbClr val="FFFFFF"/>
                </a:highlight>
                <a:latin typeface="Georgia"/>
                <a:ea typeface="Georgia"/>
                <a:cs typeface="Georgia"/>
                <a:sym typeface="Georgia"/>
              </a:rPr>
              <a:t>. The overall trendline has a slope close to </a:t>
            </a:r>
            <a:r>
              <a:rPr b="1" lang="en-GB" sz="1500">
                <a:solidFill>
                  <a:srgbClr val="242424"/>
                </a:solidFill>
                <a:highlight>
                  <a:srgbClr val="FFFFFF"/>
                </a:highlight>
                <a:latin typeface="Georgia"/>
                <a:ea typeface="Georgia"/>
                <a:cs typeface="Georgia"/>
                <a:sym typeface="Georgia"/>
              </a:rPr>
              <a:t>1</a:t>
            </a:r>
            <a:r>
              <a:rPr lang="en-GB" sz="1500">
                <a:solidFill>
                  <a:srgbClr val="242424"/>
                </a:solidFill>
                <a:highlight>
                  <a:srgbClr val="FFFFFF"/>
                </a:highlight>
                <a:latin typeface="Georgia"/>
                <a:ea typeface="Georgia"/>
                <a:cs typeface="Georgia"/>
                <a:sym typeface="Georgia"/>
              </a:rPr>
              <a:t>.</a:t>
            </a:r>
            <a:endParaRPr sz="1500">
              <a:solidFill>
                <a:srgbClr val="242424"/>
              </a:solidFill>
              <a:highlight>
                <a:srgbClr val="FFFFFF"/>
              </a:highlight>
              <a:latin typeface="Georgia"/>
              <a:ea typeface="Georgia"/>
              <a:cs typeface="Georgia"/>
              <a:sym typeface="Georgia"/>
            </a:endParaRPr>
          </a:p>
          <a:p>
            <a:pPr indent="0" lvl="0" marL="0" rtl="0" algn="l">
              <a:lnSpc>
                <a:spcPct val="100000"/>
              </a:lnSpc>
              <a:spcBef>
                <a:spcPts val="0"/>
              </a:spcBef>
              <a:spcAft>
                <a:spcPts val="0"/>
              </a:spcAft>
              <a:buNone/>
            </a:pPr>
            <a:r>
              <a:t/>
            </a:r>
            <a:endParaRPr sz="1100">
              <a:highlight>
                <a:srgbClr val="FFFFFF"/>
              </a:highlight>
              <a:latin typeface="Roboto"/>
              <a:ea typeface="Roboto"/>
              <a:cs typeface="Roboto"/>
              <a:sym typeface="Roboto"/>
            </a:endParaRPr>
          </a:p>
          <a:p>
            <a:pPr indent="0" lvl="0" marL="457200" rtl="0" algn="l">
              <a:lnSpc>
                <a:spcPct val="100000"/>
              </a:lnSpc>
              <a:spcBef>
                <a:spcPts val="0"/>
              </a:spcBef>
              <a:spcAft>
                <a:spcPts val="0"/>
              </a:spcAft>
              <a:buNone/>
            </a:pPr>
            <a:r>
              <a:t/>
            </a:r>
            <a:endParaRPr>
              <a:solidFill>
                <a:srgbClr val="242424"/>
              </a:solidFill>
              <a:highlight>
                <a:srgbClr val="FFFFFF"/>
              </a:highlight>
              <a:latin typeface="Georgia"/>
              <a:ea typeface="Georgia"/>
              <a:cs typeface="Georgia"/>
              <a:sym typeface="Georgia"/>
            </a:endParaRPr>
          </a:p>
        </p:txBody>
      </p:sp>
      <p:pic>
        <p:nvPicPr>
          <p:cNvPr id="171" name="Google Shape;171;p23" title="Chart"/>
          <p:cNvPicPr preferRelativeResize="0"/>
          <p:nvPr/>
        </p:nvPicPr>
        <p:blipFill>
          <a:blip r:embed="rId3">
            <a:alphaModFix/>
          </a:blip>
          <a:stretch>
            <a:fillRect/>
          </a:stretch>
        </p:blipFill>
        <p:spPr>
          <a:xfrm>
            <a:off x="1926800" y="2756050"/>
            <a:ext cx="5346801" cy="22039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4"/>
          <p:cNvSpPr txBox="1"/>
          <p:nvPr/>
        </p:nvSpPr>
        <p:spPr>
          <a:xfrm>
            <a:off x="1117950" y="262025"/>
            <a:ext cx="1337700" cy="5289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Links:</a:t>
            </a:r>
            <a:endParaRPr sz="2100">
              <a:solidFill>
                <a:schemeClr val="dk2"/>
              </a:solidFill>
              <a:latin typeface="Roboto"/>
              <a:ea typeface="Roboto"/>
              <a:cs typeface="Roboto"/>
              <a:sym typeface="Roboto"/>
            </a:endParaRPr>
          </a:p>
        </p:txBody>
      </p:sp>
      <p:sp>
        <p:nvSpPr>
          <p:cNvPr id="177" name="Google Shape;177;p24">
            <a:hlinkClick r:id="rId3"/>
          </p:cNvPr>
          <p:cNvSpPr txBox="1"/>
          <p:nvPr/>
        </p:nvSpPr>
        <p:spPr>
          <a:xfrm>
            <a:off x="1117950" y="1039775"/>
            <a:ext cx="5776200" cy="8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Source dataset : </a:t>
            </a:r>
            <a:r>
              <a:rPr lang="en-GB" sz="1500" u="sng">
                <a:solidFill>
                  <a:srgbClr val="6D9EEB"/>
                </a:solidFill>
                <a:highlight>
                  <a:schemeClr val="lt1"/>
                </a:highlight>
                <a:latin typeface="Georgia"/>
                <a:ea typeface="Georgia"/>
                <a:cs typeface="Georgia"/>
                <a:sym typeface="Georgia"/>
                <a:hlinkClick r:id="rId4">
                  <a:extLst>
                    <a:ext uri="{A12FA001-AC4F-418D-AE19-62706E023703}">
                      <ahyp:hlinkClr val="tx"/>
                    </a:ext>
                  </a:extLst>
                </a:hlinkClick>
              </a:rPr>
              <a:t>https://drive.google.com/file/d/1XpGThHzLnXxL_7aQo2sCpYL3SeB18MMB/view?usp=sharing</a:t>
            </a:r>
            <a:endParaRPr sz="1800">
              <a:solidFill>
                <a:schemeClr val="dk2"/>
              </a:solidFill>
              <a:latin typeface="Roboto"/>
              <a:ea typeface="Roboto"/>
              <a:cs typeface="Roboto"/>
              <a:sym typeface="Roboto"/>
            </a:endParaRPr>
          </a:p>
        </p:txBody>
      </p:sp>
      <p:sp>
        <p:nvSpPr>
          <p:cNvPr id="178" name="Google Shape;178;p24"/>
          <p:cNvSpPr txBox="1"/>
          <p:nvPr/>
        </p:nvSpPr>
        <p:spPr>
          <a:xfrm>
            <a:off x="1117950" y="2294550"/>
            <a:ext cx="6087000" cy="98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Google sheet : </a:t>
            </a:r>
            <a:r>
              <a:rPr lang="en-GB" sz="1800" u="sng">
                <a:solidFill>
                  <a:srgbClr val="A4C2F4"/>
                </a:solidFill>
                <a:latin typeface="Roboto"/>
                <a:ea typeface="Roboto"/>
                <a:cs typeface="Roboto"/>
                <a:sym typeface="Roboto"/>
                <a:hlinkClick r:id="rId5">
                  <a:extLst>
                    <a:ext uri="{A12FA001-AC4F-418D-AE19-62706E023703}">
                      <ahyp:hlinkClr val="tx"/>
                    </a:ext>
                  </a:extLst>
                </a:hlinkClick>
              </a:rPr>
              <a:t>https://docs.google.com/spreadsheets/d/1X1tjxrw9C2sRbrcvVmY9-h1aIm-zvkI4iXwdHdFL8G4/edit?usp=sharing</a:t>
            </a:r>
            <a:endParaRPr sz="1800">
              <a:solidFill>
                <a:srgbClr val="A4C2F4"/>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5"/>
          <p:cNvSpPr txBox="1"/>
          <p:nvPr/>
        </p:nvSpPr>
        <p:spPr>
          <a:xfrm>
            <a:off x="640925" y="521275"/>
            <a:ext cx="44487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500">
                <a:solidFill>
                  <a:schemeClr val="dk2"/>
                </a:solidFill>
                <a:latin typeface="Roboto"/>
                <a:ea typeface="Roboto"/>
                <a:cs typeface="Roboto"/>
                <a:sym typeface="Roboto"/>
              </a:rPr>
              <a:t>Conclusion:</a:t>
            </a:r>
            <a:endParaRPr b="1" sz="2500">
              <a:solidFill>
                <a:schemeClr val="dk2"/>
              </a:solidFill>
              <a:latin typeface="Roboto"/>
              <a:ea typeface="Roboto"/>
              <a:cs typeface="Roboto"/>
              <a:sym typeface="Roboto"/>
            </a:endParaRPr>
          </a:p>
        </p:txBody>
      </p:sp>
      <p:sp>
        <p:nvSpPr>
          <p:cNvPr id="184" name="Google Shape;184;p25"/>
          <p:cNvSpPr txBox="1"/>
          <p:nvPr/>
        </p:nvSpPr>
        <p:spPr>
          <a:xfrm>
            <a:off x="1698675" y="1330150"/>
            <a:ext cx="5952300" cy="3038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242424"/>
              </a:buClr>
              <a:buSzPts val="1500"/>
              <a:buFont typeface="Georgia"/>
              <a:buChar char="●"/>
            </a:pPr>
            <a:r>
              <a:rPr lang="en-GB" sz="1500">
                <a:solidFill>
                  <a:srgbClr val="242424"/>
                </a:solidFill>
                <a:highlight>
                  <a:srgbClr val="FFFFFF"/>
                </a:highlight>
                <a:latin typeface="Georgia"/>
                <a:ea typeface="Georgia"/>
                <a:cs typeface="Georgia"/>
                <a:sym typeface="Georgia"/>
              </a:rPr>
              <a:t>Through this project, I was able to understand the importance of </a:t>
            </a:r>
            <a:r>
              <a:rPr b="1" lang="en-GB" sz="1500">
                <a:solidFill>
                  <a:srgbClr val="242424"/>
                </a:solidFill>
                <a:highlight>
                  <a:srgbClr val="FFFFFF"/>
                </a:highlight>
                <a:latin typeface="Georgia"/>
                <a:ea typeface="Georgia"/>
                <a:cs typeface="Georgia"/>
                <a:sym typeface="Georgia"/>
              </a:rPr>
              <a:t>Data Analytics </a:t>
            </a:r>
            <a:r>
              <a:rPr lang="en-GB" sz="1500">
                <a:solidFill>
                  <a:srgbClr val="242424"/>
                </a:solidFill>
                <a:highlight>
                  <a:srgbClr val="FFFFFF"/>
                </a:highlight>
                <a:latin typeface="Georgia"/>
                <a:ea typeface="Georgia"/>
                <a:cs typeface="Georgia"/>
                <a:sym typeface="Georgia"/>
              </a:rPr>
              <a:t>in </a:t>
            </a:r>
            <a:r>
              <a:rPr b="1" lang="en-GB" sz="1500">
                <a:solidFill>
                  <a:srgbClr val="242424"/>
                </a:solidFill>
                <a:highlight>
                  <a:srgbClr val="FFFFFF"/>
                </a:highlight>
                <a:latin typeface="Georgia"/>
                <a:ea typeface="Georgia"/>
                <a:cs typeface="Georgia"/>
                <a:sym typeface="Georgia"/>
              </a:rPr>
              <a:t>Movies analysis </a:t>
            </a:r>
            <a:r>
              <a:rPr lang="en-GB" sz="1500">
                <a:solidFill>
                  <a:srgbClr val="242424"/>
                </a:solidFill>
                <a:highlight>
                  <a:srgbClr val="FFFFFF"/>
                </a:highlight>
                <a:latin typeface="Georgia"/>
                <a:ea typeface="Georgia"/>
                <a:cs typeface="Georgia"/>
                <a:sym typeface="Georgia"/>
              </a:rPr>
              <a:t>as it provides valuable insights such as director’s relationship with IMDB Score, genre’s relationship with IMDB Score, budget’s relationship with IMDB Score etc. which helps in making </a:t>
            </a:r>
            <a:r>
              <a:rPr b="1" lang="en-GB" sz="1500">
                <a:solidFill>
                  <a:srgbClr val="242424"/>
                </a:solidFill>
                <a:highlight>
                  <a:srgbClr val="FFFFFF"/>
                </a:highlight>
                <a:latin typeface="Georgia"/>
                <a:ea typeface="Georgia"/>
                <a:cs typeface="Georgia"/>
                <a:sym typeface="Georgia"/>
              </a:rPr>
              <a:t>Data-Driven Decisions</a:t>
            </a:r>
            <a:r>
              <a:rPr lang="en-GB" sz="1500">
                <a:solidFill>
                  <a:srgbClr val="242424"/>
                </a:solidFill>
                <a:highlight>
                  <a:srgbClr val="FFFFFF"/>
                </a:highlight>
                <a:latin typeface="Georgia"/>
                <a:ea typeface="Georgia"/>
                <a:cs typeface="Georgia"/>
                <a:sym typeface="Georgia"/>
              </a:rPr>
              <a:t>.</a:t>
            </a:r>
            <a:endParaRPr sz="1500">
              <a:solidFill>
                <a:srgbClr val="24242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42424"/>
              </a:solidFill>
              <a:highlight>
                <a:srgbClr val="FFFFFF"/>
              </a:highlight>
              <a:latin typeface="Georgia"/>
              <a:ea typeface="Georgia"/>
              <a:cs typeface="Georgia"/>
              <a:sym typeface="Georgia"/>
            </a:endParaRPr>
          </a:p>
          <a:p>
            <a:pPr indent="-323850" lvl="0" marL="457200" rtl="0" algn="l">
              <a:spcBef>
                <a:spcPts val="0"/>
              </a:spcBef>
              <a:spcAft>
                <a:spcPts val="0"/>
              </a:spcAft>
              <a:buClr>
                <a:srgbClr val="242424"/>
              </a:buClr>
              <a:buSzPts val="1500"/>
              <a:buFont typeface="Georgia"/>
              <a:buChar char="●"/>
            </a:pPr>
            <a:r>
              <a:rPr lang="en-GB" sz="1500">
                <a:solidFill>
                  <a:srgbClr val="242424"/>
                </a:solidFill>
                <a:highlight>
                  <a:srgbClr val="FFFFFF"/>
                </a:highlight>
                <a:latin typeface="Georgia"/>
                <a:ea typeface="Georgia"/>
                <a:cs typeface="Georgia"/>
                <a:sym typeface="Georgia"/>
              </a:rPr>
              <a:t>This helps in better usage and handling of data in </a:t>
            </a:r>
            <a:r>
              <a:rPr lang="en-GB" sz="1500">
                <a:solidFill>
                  <a:srgbClr val="242424"/>
                </a:solidFill>
                <a:highlight>
                  <a:srgbClr val="FFFFFF"/>
                </a:highlight>
                <a:latin typeface="Georgia"/>
                <a:ea typeface="Georgia"/>
                <a:cs typeface="Georgia"/>
                <a:sym typeface="Georgia"/>
              </a:rPr>
              <a:t>excel</a:t>
            </a:r>
            <a:r>
              <a:rPr lang="en-GB" sz="1500">
                <a:solidFill>
                  <a:srgbClr val="242424"/>
                </a:solidFill>
                <a:highlight>
                  <a:srgbClr val="FFFFFF"/>
                </a:highlight>
                <a:latin typeface="Georgia"/>
                <a:ea typeface="Georgia"/>
                <a:cs typeface="Georgia"/>
                <a:sym typeface="Georgia"/>
              </a:rPr>
              <a:t> and it provide a strong foundation on it too..</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nvSpPr>
        <p:spPr>
          <a:xfrm>
            <a:off x="869125" y="790900"/>
            <a:ext cx="6927300" cy="396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4500"/>
              </a:spcBef>
              <a:spcAft>
                <a:spcPts val="0"/>
              </a:spcAft>
              <a:buNone/>
            </a:pPr>
            <a:r>
              <a:rPr b="1" lang="en-GB" sz="2200">
                <a:solidFill>
                  <a:srgbClr val="242424"/>
                </a:solidFill>
              </a:rPr>
              <a:t>Project Description :</a:t>
            </a:r>
            <a:endParaRPr b="1" sz="2200">
              <a:solidFill>
                <a:srgbClr val="242424"/>
              </a:solidFill>
            </a:endParaRPr>
          </a:p>
          <a:p>
            <a:pPr indent="-317500" lvl="0" marL="457200" rtl="0" algn="l">
              <a:lnSpc>
                <a:spcPct val="100000"/>
              </a:lnSpc>
              <a:spcBef>
                <a:spcPts val="1400"/>
              </a:spcBef>
              <a:spcAft>
                <a:spcPts val="0"/>
              </a:spcAft>
              <a:buClr>
                <a:srgbClr val="242424"/>
              </a:buClr>
              <a:buSzPts val="1400"/>
              <a:buFont typeface="Georgia"/>
              <a:buChar char="●"/>
            </a:pPr>
            <a:r>
              <a:rPr lang="en-GB" sz="1500">
                <a:solidFill>
                  <a:srgbClr val="242424"/>
                </a:solidFill>
                <a:latin typeface="Georgia"/>
                <a:ea typeface="Georgia"/>
                <a:cs typeface="Georgia"/>
                <a:sym typeface="Georgia"/>
              </a:rPr>
              <a:t>          </a:t>
            </a:r>
            <a:r>
              <a:rPr lang="en-GB" sz="1600">
                <a:solidFill>
                  <a:srgbClr val="242424"/>
                </a:solidFill>
                <a:latin typeface="Georgia"/>
                <a:ea typeface="Georgia"/>
                <a:cs typeface="Georgia"/>
                <a:sym typeface="Georgia"/>
              </a:rPr>
              <a:t>A potential question for filmmakers to investigate could be: “What factors influence the success of a movie on IMDB?” Here, success can be defined by high IMDB ratings. The impact of this question is significant for movie producers, directors, and investors who want to understand what makes a movie successful to make informed decisions in their future projects.</a:t>
            </a:r>
            <a:endParaRPr sz="1600">
              <a:solidFill>
                <a:srgbClr val="242424"/>
              </a:solidFill>
              <a:latin typeface="Georgia"/>
              <a:ea typeface="Georgia"/>
              <a:cs typeface="Georgia"/>
              <a:sym typeface="Georgia"/>
            </a:endParaRPr>
          </a:p>
          <a:p>
            <a:pPr indent="0" lvl="0" marL="0" rtl="0" algn="l">
              <a:spcBef>
                <a:spcPts val="0"/>
              </a:spcBef>
              <a:spcAft>
                <a:spcPts val="0"/>
              </a:spcAft>
              <a:buNone/>
            </a:pPr>
            <a:r>
              <a:rPr lang="en-GB" sz="1600">
                <a:solidFill>
                  <a:srgbClr val="242424"/>
                </a:solidFill>
                <a:latin typeface="Georgia"/>
                <a:ea typeface="Georgia"/>
                <a:cs typeface="Georgia"/>
                <a:sym typeface="Georgia"/>
              </a:rPr>
              <a:t>    </a:t>
            </a:r>
            <a:endParaRPr sz="1600">
              <a:solidFill>
                <a:srgbClr val="242424"/>
              </a:solidFill>
              <a:latin typeface="Georgia"/>
              <a:ea typeface="Georgia"/>
              <a:cs typeface="Georgia"/>
              <a:sym typeface="Georgia"/>
            </a:endParaRPr>
          </a:p>
          <a:p>
            <a:pPr indent="-330200" lvl="0" marL="457200" rtl="0" algn="l">
              <a:spcBef>
                <a:spcPts val="0"/>
              </a:spcBef>
              <a:spcAft>
                <a:spcPts val="0"/>
              </a:spcAft>
              <a:buClr>
                <a:srgbClr val="242424"/>
              </a:buClr>
              <a:buSzPts val="1600"/>
              <a:buFont typeface="Georgia"/>
              <a:buChar char="●"/>
            </a:pPr>
            <a:r>
              <a:rPr lang="en-GB" sz="1600">
                <a:solidFill>
                  <a:srgbClr val="242424"/>
                </a:solidFill>
                <a:latin typeface="Georgia"/>
                <a:ea typeface="Georgia"/>
                <a:cs typeface="Georgia"/>
                <a:sym typeface="Georgia"/>
              </a:rPr>
              <a:t>         This Project is about giving insights about success of a Movie based on IMDB data provided which will be helpful for filmmakers and other stakeholders during production of a movie.</a:t>
            </a:r>
            <a:endParaRPr sz="19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txBox="1"/>
          <p:nvPr/>
        </p:nvSpPr>
        <p:spPr>
          <a:xfrm>
            <a:off x="806925" y="459075"/>
            <a:ext cx="4977600" cy="43140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4500"/>
              </a:spcBef>
              <a:spcAft>
                <a:spcPts val="0"/>
              </a:spcAft>
              <a:buNone/>
            </a:pPr>
            <a:r>
              <a:rPr b="1" lang="en-GB" sz="2800">
                <a:solidFill>
                  <a:srgbClr val="242424"/>
                </a:solidFill>
              </a:rPr>
              <a:t>Approach :</a:t>
            </a:r>
            <a:endParaRPr b="1" sz="2800">
              <a:solidFill>
                <a:srgbClr val="242424"/>
              </a:solidFill>
            </a:endParaRPr>
          </a:p>
          <a:p>
            <a:pPr indent="-342900" lvl="0" marL="749300" rtl="0" algn="l">
              <a:lnSpc>
                <a:spcPct val="218181"/>
              </a:lnSpc>
              <a:spcBef>
                <a:spcPts val="1400"/>
              </a:spcBef>
              <a:spcAft>
                <a:spcPts val="0"/>
              </a:spcAft>
              <a:buSzPts val="1800"/>
              <a:buFont typeface="Georgia"/>
              <a:buAutoNum type="arabicPeriod"/>
            </a:pPr>
            <a:r>
              <a:rPr lang="en-GB" sz="1800">
                <a:solidFill>
                  <a:srgbClr val="242424"/>
                </a:solidFill>
                <a:latin typeface="Georgia"/>
                <a:ea typeface="Georgia"/>
                <a:cs typeface="Georgia"/>
                <a:sym typeface="Georgia"/>
              </a:rPr>
              <a:t>Tech Stack Used</a:t>
            </a:r>
            <a:endParaRPr sz="1800" u="sng">
              <a:latin typeface="Georgia"/>
              <a:ea typeface="Georgia"/>
              <a:cs typeface="Georgia"/>
              <a:sym typeface="Georgia"/>
            </a:endParaRPr>
          </a:p>
          <a:p>
            <a:pPr indent="-342900" lvl="0" marL="749300" rtl="0" algn="l">
              <a:lnSpc>
                <a:spcPct val="218181"/>
              </a:lnSpc>
              <a:spcBef>
                <a:spcPts val="0"/>
              </a:spcBef>
              <a:spcAft>
                <a:spcPts val="0"/>
              </a:spcAft>
              <a:buSzPts val="1800"/>
              <a:buFont typeface="Georgia"/>
              <a:buAutoNum type="arabicPeriod"/>
            </a:pPr>
            <a:r>
              <a:rPr lang="en-GB" sz="1800">
                <a:latin typeface="Georgia"/>
                <a:ea typeface="Georgia"/>
                <a:cs typeface="Georgia"/>
                <a:sym typeface="Georgia"/>
              </a:rPr>
              <a:t>Dataset Overview</a:t>
            </a:r>
            <a:endParaRPr sz="1800">
              <a:latin typeface="Georgia"/>
              <a:ea typeface="Georgia"/>
              <a:cs typeface="Georgia"/>
              <a:sym typeface="Georgia"/>
            </a:endParaRPr>
          </a:p>
          <a:p>
            <a:pPr indent="-342900" lvl="0" marL="749300" rtl="0" algn="l">
              <a:lnSpc>
                <a:spcPct val="218181"/>
              </a:lnSpc>
              <a:spcBef>
                <a:spcPts val="0"/>
              </a:spcBef>
              <a:spcAft>
                <a:spcPts val="0"/>
              </a:spcAft>
              <a:buSzPts val="1800"/>
              <a:buFont typeface="Georgia"/>
              <a:buAutoNum type="arabicPeriod"/>
            </a:pPr>
            <a:r>
              <a:rPr lang="en-GB" sz="1800">
                <a:latin typeface="Georgia"/>
                <a:ea typeface="Georgia"/>
                <a:cs typeface="Georgia"/>
                <a:sym typeface="Georgia"/>
              </a:rPr>
              <a:t>Data Pre-Processing</a:t>
            </a:r>
            <a:endParaRPr sz="1800">
              <a:latin typeface="Georgia"/>
              <a:ea typeface="Georgia"/>
              <a:cs typeface="Georgia"/>
              <a:sym typeface="Georgia"/>
            </a:endParaRPr>
          </a:p>
          <a:p>
            <a:pPr indent="-342900" lvl="0" marL="749300" rtl="0" algn="l">
              <a:lnSpc>
                <a:spcPct val="218181"/>
              </a:lnSpc>
              <a:spcBef>
                <a:spcPts val="0"/>
              </a:spcBef>
              <a:spcAft>
                <a:spcPts val="0"/>
              </a:spcAft>
              <a:buSzPts val="1800"/>
              <a:buFont typeface="Georgia"/>
              <a:buAutoNum type="arabicPeriod"/>
            </a:pPr>
            <a:r>
              <a:rPr lang="en-GB" sz="1800">
                <a:latin typeface="Georgia"/>
                <a:ea typeface="Georgia"/>
                <a:cs typeface="Georgia"/>
                <a:sym typeface="Georgia"/>
              </a:rPr>
              <a:t>Insights</a:t>
            </a:r>
            <a:endParaRPr sz="1800">
              <a:latin typeface="Georgia"/>
              <a:ea typeface="Georgia"/>
              <a:cs typeface="Georgia"/>
              <a:sym typeface="Georgia"/>
            </a:endParaRPr>
          </a:p>
          <a:p>
            <a:pPr indent="-342900" lvl="0" marL="749300" rtl="0" algn="l">
              <a:lnSpc>
                <a:spcPct val="218181"/>
              </a:lnSpc>
              <a:spcBef>
                <a:spcPts val="0"/>
              </a:spcBef>
              <a:spcAft>
                <a:spcPts val="0"/>
              </a:spcAft>
              <a:buSzPts val="1800"/>
              <a:buFont typeface="Georgia"/>
              <a:buAutoNum type="arabicPeriod"/>
            </a:pPr>
            <a:r>
              <a:rPr lang="en-GB" sz="1800">
                <a:latin typeface="Georgia"/>
                <a:ea typeface="Georgia"/>
                <a:cs typeface="Georgia"/>
                <a:sym typeface="Georgia"/>
              </a:rPr>
              <a:t>Conclusion</a:t>
            </a:r>
            <a:endParaRPr sz="1800">
              <a:latin typeface="Georgia"/>
              <a:ea typeface="Georgia"/>
              <a:cs typeface="Georgia"/>
              <a:sym typeface="Georgia"/>
            </a:endParaRPr>
          </a:p>
          <a:p>
            <a:pPr indent="-342900" lvl="0" marL="749300" rtl="0" algn="l">
              <a:lnSpc>
                <a:spcPct val="218181"/>
              </a:lnSpc>
              <a:spcBef>
                <a:spcPts val="0"/>
              </a:spcBef>
              <a:spcAft>
                <a:spcPts val="0"/>
              </a:spcAft>
              <a:buSzPts val="1800"/>
              <a:buFont typeface="Georgia"/>
              <a:buAutoNum type="arabicPeriod"/>
            </a:pPr>
            <a:r>
              <a:rPr lang="en-GB" sz="1800">
                <a:latin typeface="Georgia"/>
                <a:ea typeface="Georgia"/>
                <a:cs typeface="Georgia"/>
                <a:sym typeface="Georgia"/>
              </a:rPr>
              <a:t>Links</a:t>
            </a:r>
            <a:endParaRPr sz="1800">
              <a:latin typeface="Georgia"/>
              <a:ea typeface="Georgia"/>
              <a:cs typeface="Georgia"/>
              <a:sym typeface="Georgia"/>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2" name="Shape 102"/>
        <p:cNvGrpSpPr/>
        <p:nvPr/>
      </p:nvGrpSpPr>
      <p:grpSpPr>
        <a:xfrm>
          <a:off x="0" y="0"/>
          <a:ext cx="0" cy="0"/>
          <a:chOff x="0" y="0"/>
          <a:chExt cx="0" cy="0"/>
        </a:xfrm>
      </p:grpSpPr>
      <p:sp>
        <p:nvSpPr>
          <p:cNvPr id="103" name="Google Shape;103;p16"/>
          <p:cNvSpPr txBox="1"/>
          <p:nvPr/>
        </p:nvSpPr>
        <p:spPr>
          <a:xfrm>
            <a:off x="1118000" y="739050"/>
            <a:ext cx="32148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dk2"/>
                </a:solidFill>
                <a:latin typeface="Roboto"/>
                <a:ea typeface="Roboto"/>
                <a:cs typeface="Roboto"/>
                <a:sym typeface="Roboto"/>
              </a:rPr>
              <a:t>Tech</a:t>
            </a:r>
            <a:r>
              <a:rPr b="1" lang="en-GB" sz="2400">
                <a:solidFill>
                  <a:schemeClr val="dk2"/>
                </a:solidFill>
                <a:latin typeface="Roboto"/>
                <a:ea typeface="Roboto"/>
                <a:cs typeface="Roboto"/>
                <a:sym typeface="Roboto"/>
              </a:rPr>
              <a:t> Stack Used :</a:t>
            </a:r>
            <a:endParaRPr b="1" sz="2400">
              <a:solidFill>
                <a:schemeClr val="dk2"/>
              </a:solidFill>
              <a:latin typeface="Roboto"/>
              <a:ea typeface="Roboto"/>
              <a:cs typeface="Roboto"/>
              <a:sym typeface="Roboto"/>
            </a:endParaRPr>
          </a:p>
        </p:txBody>
      </p:sp>
      <p:pic>
        <p:nvPicPr>
          <p:cNvPr id="104" name="Google Shape;104;p16"/>
          <p:cNvPicPr preferRelativeResize="0"/>
          <p:nvPr/>
        </p:nvPicPr>
        <p:blipFill>
          <a:blip r:embed="rId3">
            <a:alphaModFix/>
          </a:blip>
          <a:stretch>
            <a:fillRect/>
          </a:stretch>
        </p:blipFill>
        <p:spPr>
          <a:xfrm>
            <a:off x="1035050" y="1475325"/>
            <a:ext cx="3214800" cy="1714176"/>
          </a:xfrm>
          <a:prstGeom prst="rect">
            <a:avLst/>
          </a:prstGeom>
          <a:noFill/>
          <a:ln>
            <a:noFill/>
          </a:ln>
        </p:spPr>
      </p:pic>
      <p:pic>
        <p:nvPicPr>
          <p:cNvPr id="105" name="Google Shape;105;p16"/>
          <p:cNvPicPr preferRelativeResize="0"/>
          <p:nvPr/>
        </p:nvPicPr>
        <p:blipFill>
          <a:blip r:embed="rId4">
            <a:alphaModFix/>
          </a:blip>
          <a:stretch>
            <a:fillRect/>
          </a:stretch>
        </p:blipFill>
        <p:spPr>
          <a:xfrm>
            <a:off x="4529725" y="1216050"/>
            <a:ext cx="3525800" cy="2232725"/>
          </a:xfrm>
          <a:prstGeom prst="rect">
            <a:avLst/>
          </a:prstGeom>
          <a:noFill/>
          <a:ln>
            <a:noFill/>
          </a:ln>
        </p:spPr>
      </p:pic>
      <p:sp>
        <p:nvSpPr>
          <p:cNvPr id="106" name="Google Shape;106;p16"/>
          <p:cNvSpPr txBox="1"/>
          <p:nvPr/>
        </p:nvSpPr>
        <p:spPr>
          <a:xfrm>
            <a:off x="972825" y="3341925"/>
            <a:ext cx="3277200" cy="1057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Extract, mani</a:t>
            </a:r>
            <a:r>
              <a:rPr lang="en-GB">
                <a:solidFill>
                  <a:schemeClr val="dk2"/>
                </a:solidFill>
                <a:latin typeface="Roboto"/>
                <a:ea typeface="Roboto"/>
                <a:cs typeface="Roboto"/>
                <a:sym typeface="Roboto"/>
              </a:rPr>
              <a:t>pulate</a:t>
            </a:r>
            <a:r>
              <a:rPr lang="en-GB">
                <a:solidFill>
                  <a:schemeClr val="dk2"/>
                </a:solidFill>
                <a:latin typeface="Roboto"/>
                <a:ea typeface="Roboto"/>
                <a:cs typeface="Roboto"/>
                <a:sym typeface="Roboto"/>
              </a:rPr>
              <a:t> and process the data to make decisions.</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Make </a:t>
            </a:r>
            <a:r>
              <a:rPr lang="en-GB">
                <a:solidFill>
                  <a:schemeClr val="dk2"/>
                </a:solidFill>
                <a:latin typeface="Roboto"/>
                <a:ea typeface="Roboto"/>
                <a:cs typeface="Roboto"/>
                <a:sym typeface="Roboto"/>
              </a:rPr>
              <a:t>interactive charts for better </a:t>
            </a:r>
            <a:r>
              <a:rPr lang="en-GB">
                <a:solidFill>
                  <a:schemeClr val="dk2"/>
                </a:solidFill>
                <a:latin typeface="Roboto"/>
                <a:ea typeface="Roboto"/>
                <a:cs typeface="Roboto"/>
                <a:sym typeface="Roboto"/>
              </a:rPr>
              <a:t>visualization.</a:t>
            </a:r>
            <a:endParaRPr>
              <a:solidFill>
                <a:schemeClr val="dk2"/>
              </a:solidFill>
              <a:latin typeface="Roboto"/>
              <a:ea typeface="Roboto"/>
              <a:cs typeface="Roboto"/>
              <a:sym typeface="Roboto"/>
            </a:endParaRPr>
          </a:p>
        </p:txBody>
      </p:sp>
      <p:sp>
        <p:nvSpPr>
          <p:cNvPr id="107" name="Google Shape;107;p16"/>
          <p:cNvSpPr txBox="1"/>
          <p:nvPr/>
        </p:nvSpPr>
        <p:spPr>
          <a:xfrm>
            <a:off x="5286725" y="3258950"/>
            <a:ext cx="22503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2"/>
                </a:solidFill>
                <a:latin typeface="Roboto"/>
                <a:ea typeface="Roboto"/>
                <a:cs typeface="Roboto"/>
                <a:sym typeface="Roboto"/>
              </a:rPr>
              <a:t>Prepare a presentation to tell the data story.</a:t>
            </a:r>
            <a:endParaRPr>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17"/>
          <p:cNvSpPr txBox="1"/>
          <p:nvPr/>
        </p:nvSpPr>
        <p:spPr>
          <a:xfrm>
            <a:off x="495825" y="303525"/>
            <a:ext cx="7580400" cy="4531800"/>
          </a:xfrm>
          <a:prstGeom prst="rect">
            <a:avLst/>
          </a:prstGeom>
          <a:noFill/>
          <a:ln>
            <a:noFill/>
          </a:ln>
        </p:spPr>
        <p:txBody>
          <a:bodyPr anchorCtr="0" anchor="t" bIns="91425" lIns="91425" spcFirstLastPara="1" rIns="91425" wrap="square" tIns="91425">
            <a:noAutofit/>
          </a:bodyPr>
          <a:lstStyle/>
          <a:p>
            <a:pPr indent="0" lvl="0" marL="0" rtl="0" algn="l">
              <a:lnSpc>
                <a:spcPct val="97826"/>
              </a:lnSpc>
              <a:spcBef>
                <a:spcPts val="4500"/>
              </a:spcBef>
              <a:spcAft>
                <a:spcPts val="0"/>
              </a:spcAft>
              <a:buNone/>
            </a:pPr>
            <a:r>
              <a:rPr b="1" lang="en-GB" sz="1800">
                <a:solidFill>
                  <a:srgbClr val="242424"/>
                </a:solidFill>
                <a:highlight>
                  <a:srgbClr val="FFFFFF"/>
                </a:highlight>
              </a:rPr>
              <a:t>Dataset Overview :</a:t>
            </a:r>
            <a:endParaRPr b="1" sz="1800">
              <a:solidFill>
                <a:srgbClr val="242424"/>
              </a:solidFill>
              <a:highlight>
                <a:srgbClr val="FFFFFF"/>
              </a:highlight>
            </a:endParaRPr>
          </a:p>
          <a:p>
            <a:pPr indent="-323850" lvl="0" marL="457200" rtl="0" algn="l">
              <a:lnSpc>
                <a:spcPct val="100000"/>
              </a:lnSpc>
              <a:spcBef>
                <a:spcPts val="1400"/>
              </a:spcBef>
              <a:spcAft>
                <a:spcPts val="0"/>
              </a:spcAft>
              <a:buSzPts val="1500"/>
              <a:buFont typeface="Georgia"/>
              <a:buChar char="●"/>
            </a:pPr>
            <a:r>
              <a:rPr lang="en-GB" sz="1500">
                <a:solidFill>
                  <a:srgbClr val="242424"/>
                </a:solidFill>
                <a:highlight>
                  <a:srgbClr val="FFFFFF"/>
                </a:highlight>
                <a:latin typeface="Georgia"/>
                <a:ea typeface="Georgia"/>
                <a:cs typeface="Georgia"/>
                <a:sym typeface="Georgia"/>
              </a:rPr>
              <a:t>    Source of Data:</a:t>
            </a:r>
            <a:br>
              <a:rPr lang="en-GB" sz="1500">
                <a:solidFill>
                  <a:srgbClr val="242424"/>
                </a:solidFill>
                <a:highlight>
                  <a:srgbClr val="FFFFFF"/>
                </a:highlight>
                <a:latin typeface="Georgia"/>
                <a:ea typeface="Georgia"/>
                <a:cs typeface="Georgia"/>
                <a:sym typeface="Georgia"/>
              </a:rPr>
            </a:br>
            <a:r>
              <a:rPr lang="en-GB" sz="1500" u="sng">
                <a:solidFill>
                  <a:srgbClr val="6D9EEB"/>
                </a:solidFill>
                <a:highlight>
                  <a:srgbClr val="FFFFFF"/>
                </a:highlight>
                <a:latin typeface="Georgia"/>
                <a:ea typeface="Georgia"/>
                <a:cs typeface="Georgia"/>
                <a:sym typeface="Georgia"/>
                <a:hlinkClick r:id="rId3">
                  <a:extLst>
                    <a:ext uri="{A12FA001-AC4F-418D-AE19-62706E023703}">
                      <ahyp:hlinkClr val="tx"/>
                    </a:ext>
                  </a:extLst>
                </a:hlinkClick>
              </a:rPr>
              <a:t>https://drive.google.com/file/d/1XpGThHzLnXxL_7aQo2sCpYL3SeB18MMB/view?usp=sharing</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42424"/>
              </a:buClr>
              <a:buSzPts val="1500"/>
              <a:buFont typeface="Georgia"/>
              <a:buChar char="●"/>
            </a:pPr>
            <a:r>
              <a:rPr lang="en-GB" sz="1500">
                <a:solidFill>
                  <a:srgbClr val="242424"/>
                </a:solidFill>
                <a:highlight>
                  <a:srgbClr val="FFFFFF"/>
                </a:highlight>
                <a:latin typeface="Georgia"/>
                <a:ea typeface="Georgia"/>
                <a:cs typeface="Georgia"/>
                <a:sym typeface="Georgia"/>
              </a:rPr>
              <a:t>  The dataset provided is related to IMDB Movies and contains records of movies from a number of years and geographical locations.</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42424"/>
              </a:buClr>
              <a:buSzPts val="1500"/>
              <a:buFont typeface="Georgia"/>
              <a:buChar char="●"/>
            </a:pPr>
            <a:r>
              <a:rPr lang="en-GB" sz="1500">
                <a:solidFill>
                  <a:srgbClr val="242424"/>
                </a:solidFill>
                <a:highlight>
                  <a:srgbClr val="FFFFFF"/>
                </a:highlight>
                <a:latin typeface="Georgia"/>
                <a:ea typeface="Georgia"/>
                <a:cs typeface="Georgia"/>
                <a:sym typeface="Georgia"/>
              </a:rPr>
              <a:t>   The Dataset details are:</a:t>
            </a:r>
            <a:br>
              <a:rPr lang="en-GB" sz="1500">
                <a:solidFill>
                  <a:srgbClr val="242424"/>
                </a:solidFill>
                <a:highlight>
                  <a:srgbClr val="FFFFFF"/>
                </a:highlight>
                <a:latin typeface="Georgia"/>
                <a:ea typeface="Georgia"/>
                <a:cs typeface="Georgia"/>
                <a:sym typeface="Georgia"/>
              </a:rPr>
            </a:br>
            <a:r>
              <a:rPr lang="en-GB" sz="1500">
                <a:solidFill>
                  <a:srgbClr val="242424"/>
                </a:solidFill>
                <a:highlight>
                  <a:srgbClr val="FFFFFF"/>
                </a:highlight>
                <a:latin typeface="Georgia"/>
                <a:ea typeface="Georgia"/>
                <a:cs typeface="Georgia"/>
                <a:sym typeface="Georgia"/>
              </a:rPr>
              <a:t>- Number of Data-Points: 5,043</a:t>
            </a:r>
            <a:br>
              <a:rPr lang="en-GB" sz="1500">
                <a:solidFill>
                  <a:srgbClr val="242424"/>
                </a:solidFill>
                <a:highlight>
                  <a:srgbClr val="FFFFFF"/>
                </a:highlight>
                <a:latin typeface="Georgia"/>
                <a:ea typeface="Georgia"/>
                <a:cs typeface="Georgia"/>
                <a:sym typeface="Georgia"/>
              </a:rPr>
            </a:br>
            <a:r>
              <a:rPr lang="en-GB" sz="1500">
                <a:solidFill>
                  <a:srgbClr val="242424"/>
                </a:solidFill>
                <a:highlight>
                  <a:srgbClr val="FFFFFF"/>
                </a:highlight>
                <a:latin typeface="Georgia"/>
                <a:ea typeface="Georgia"/>
                <a:cs typeface="Georgia"/>
                <a:sym typeface="Georgia"/>
              </a:rPr>
              <a:t>- Number of Features: 28</a:t>
            </a:r>
            <a:br>
              <a:rPr lang="en-GB" sz="1500">
                <a:solidFill>
                  <a:srgbClr val="242424"/>
                </a:solidFill>
                <a:highlight>
                  <a:srgbClr val="FFFFFF"/>
                </a:highlight>
                <a:latin typeface="Georgia"/>
                <a:ea typeface="Georgia"/>
                <a:cs typeface="Georgia"/>
                <a:sym typeface="Georgia"/>
              </a:rPr>
            </a:br>
            <a:r>
              <a:rPr lang="en-GB" sz="1500">
                <a:solidFill>
                  <a:srgbClr val="242424"/>
                </a:solidFill>
                <a:highlight>
                  <a:srgbClr val="FFFFFF"/>
                </a:highlight>
                <a:latin typeface="Georgia"/>
                <a:ea typeface="Georgia"/>
                <a:cs typeface="Georgia"/>
                <a:sym typeface="Georgia"/>
              </a:rPr>
              <a:t>- Column Details:</a:t>
            </a:r>
            <a:endParaRPr sz="1500">
              <a:solidFill>
                <a:srgbClr val="242424"/>
              </a:solidFill>
              <a:highlight>
                <a:srgbClr val="FFFFFF"/>
              </a:highlight>
              <a:latin typeface="Georgia"/>
              <a:ea typeface="Georgia"/>
              <a:cs typeface="Georgia"/>
              <a:sym typeface="Georgia"/>
            </a:endParaRPr>
          </a:p>
          <a:p>
            <a:pPr indent="0" lvl="0" marL="0" rtl="0" algn="l">
              <a:lnSpc>
                <a:spcPct val="115000"/>
              </a:lnSpc>
              <a:spcBef>
                <a:spcPts val="0"/>
              </a:spcBef>
              <a:spcAft>
                <a:spcPts val="0"/>
              </a:spcAft>
              <a:buNone/>
            </a:pPr>
            <a:r>
              <a:rPr lang="en-GB" sz="1300"/>
              <a:t>                Color, director_name,  num_critic_for_reviews, duration, director_facebook_likes,</a:t>
            </a:r>
            <a:endParaRPr sz="1300"/>
          </a:p>
          <a:p>
            <a:pPr indent="0" lvl="0" marL="0" rtl="0" algn="l">
              <a:lnSpc>
                <a:spcPct val="115000"/>
              </a:lnSpc>
              <a:spcBef>
                <a:spcPts val="0"/>
              </a:spcBef>
              <a:spcAft>
                <a:spcPts val="0"/>
              </a:spcAft>
              <a:buNone/>
            </a:pPr>
            <a:r>
              <a:rPr lang="en-GB" sz="1300"/>
              <a:t>                 Actor_3_facebook_likes, actor_2_name, actor_1_facebook_likes, gross, genres,</a:t>
            </a:r>
            <a:endParaRPr sz="1300"/>
          </a:p>
          <a:p>
            <a:pPr indent="0" lvl="0" marL="0" rtl="0" algn="l">
              <a:lnSpc>
                <a:spcPct val="115000"/>
              </a:lnSpc>
              <a:spcBef>
                <a:spcPts val="0"/>
              </a:spcBef>
              <a:spcAft>
                <a:spcPts val="0"/>
              </a:spcAft>
              <a:buNone/>
            </a:pPr>
            <a:r>
              <a:rPr lang="en-GB" sz="1300"/>
              <a:t>                 Actor_1_name, movie_title, num_voted_users, cast_total_facebook_likes, actor_3_name,</a:t>
            </a:r>
            <a:endParaRPr sz="1300"/>
          </a:p>
          <a:p>
            <a:pPr indent="0" lvl="0" marL="0" rtl="0" algn="l">
              <a:lnSpc>
                <a:spcPct val="115000"/>
              </a:lnSpc>
              <a:spcBef>
                <a:spcPts val="0"/>
              </a:spcBef>
              <a:spcAft>
                <a:spcPts val="0"/>
              </a:spcAft>
              <a:buNone/>
            </a:pPr>
            <a:r>
              <a:rPr lang="en-GB" sz="1300"/>
              <a:t>            </a:t>
            </a:r>
            <a:r>
              <a:rPr lang="en-GB" sz="1300"/>
              <a:t>     </a:t>
            </a:r>
            <a:r>
              <a:rPr lang="en-GB" sz="1300"/>
              <a:t>Facenumber_in_poster, plot_keywords, movie_imdb_link, num_user_for_reviews, </a:t>
            </a:r>
            <a:endParaRPr sz="1300"/>
          </a:p>
          <a:p>
            <a:pPr indent="0" lvl="0" marL="0" rtl="0" algn="l">
              <a:lnSpc>
                <a:spcPct val="115000"/>
              </a:lnSpc>
              <a:spcBef>
                <a:spcPts val="0"/>
              </a:spcBef>
              <a:spcAft>
                <a:spcPts val="0"/>
              </a:spcAft>
              <a:buNone/>
            </a:pPr>
            <a:r>
              <a:rPr lang="en-GB" sz="1300"/>
              <a:t>                 Language, </a:t>
            </a:r>
            <a:r>
              <a:rPr lang="en-GB" sz="1300"/>
              <a:t>Country, content_rating, budge,t title_year, actor_2_facebook_likes, </a:t>
            </a:r>
            <a:endParaRPr sz="1300"/>
          </a:p>
          <a:p>
            <a:pPr indent="0" lvl="0" marL="0" rtl="0" algn="l">
              <a:lnSpc>
                <a:spcPct val="115000"/>
              </a:lnSpc>
              <a:spcBef>
                <a:spcPts val="0"/>
              </a:spcBef>
              <a:spcAft>
                <a:spcPts val="0"/>
              </a:spcAft>
              <a:buNone/>
            </a:pPr>
            <a:r>
              <a:rPr lang="en-GB" sz="1300"/>
              <a:t>                 imdb_score, Aspect_ratio, movie_facebook_likes   …    </a:t>
            </a:r>
            <a:r>
              <a:rPr lang="en-GB" sz="1300"/>
              <a:t>   </a:t>
            </a:r>
            <a:endParaRPr sz="1300"/>
          </a:p>
          <a:p>
            <a:pPr indent="0" lvl="0" marL="0" rtl="0" algn="l">
              <a:spcBef>
                <a:spcPts val="0"/>
              </a:spcBef>
              <a:spcAft>
                <a:spcPts val="0"/>
              </a:spcAft>
              <a:buNone/>
            </a:pPr>
            <a:r>
              <a:t/>
            </a:r>
            <a:endParaRPr sz="21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18"/>
          <p:cNvSpPr txBox="1"/>
          <p:nvPr/>
        </p:nvSpPr>
        <p:spPr>
          <a:xfrm>
            <a:off x="1667550" y="1454600"/>
            <a:ext cx="5112300" cy="33597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Movie Genre Analysis</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Movie Duration Analysis</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Language Analysis</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Director Analysis</a:t>
            </a:r>
            <a:endParaRPr sz="1800">
              <a:solidFill>
                <a:schemeClr val="dk2"/>
              </a:solidFill>
              <a:latin typeface="Roboto"/>
              <a:ea typeface="Roboto"/>
              <a:cs typeface="Roboto"/>
              <a:sym typeface="Roboto"/>
            </a:endParaRPr>
          </a:p>
          <a:p>
            <a:pPr indent="-342900" lvl="0" marL="457200" rtl="0" algn="l">
              <a:lnSpc>
                <a:spcPct val="200000"/>
              </a:lnSpc>
              <a:spcBef>
                <a:spcPts val="0"/>
              </a:spcBef>
              <a:spcAft>
                <a:spcPts val="0"/>
              </a:spcAft>
              <a:buClr>
                <a:schemeClr val="dk2"/>
              </a:buClr>
              <a:buSzPts val="1800"/>
              <a:buFont typeface="Roboto"/>
              <a:buAutoNum type="arabicPeriod"/>
            </a:pPr>
            <a:r>
              <a:rPr lang="en-GB" sz="1800">
                <a:solidFill>
                  <a:schemeClr val="dk2"/>
                </a:solidFill>
                <a:latin typeface="Roboto"/>
                <a:ea typeface="Roboto"/>
                <a:cs typeface="Roboto"/>
                <a:sym typeface="Roboto"/>
              </a:rPr>
              <a:t>Budget Analysis</a:t>
            </a:r>
            <a:endParaRPr sz="1800">
              <a:solidFill>
                <a:schemeClr val="dk2"/>
              </a:solidFill>
              <a:latin typeface="Roboto"/>
              <a:ea typeface="Roboto"/>
              <a:cs typeface="Roboto"/>
              <a:sym typeface="Roboto"/>
            </a:endParaRPr>
          </a:p>
        </p:txBody>
      </p:sp>
      <p:sp>
        <p:nvSpPr>
          <p:cNvPr id="118" name="Google Shape;118;p18"/>
          <p:cNvSpPr txBox="1"/>
          <p:nvPr/>
        </p:nvSpPr>
        <p:spPr>
          <a:xfrm>
            <a:off x="557950" y="189450"/>
            <a:ext cx="40857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900">
                <a:solidFill>
                  <a:schemeClr val="dk2"/>
                </a:solidFill>
                <a:latin typeface="Roboto"/>
                <a:ea typeface="Roboto"/>
                <a:cs typeface="Roboto"/>
                <a:sym typeface="Roboto"/>
              </a:rPr>
              <a:t>Insights :</a:t>
            </a:r>
            <a:endParaRPr b="1" sz="2900">
              <a:solidFill>
                <a:schemeClr val="dk2"/>
              </a:solidFill>
              <a:latin typeface="Roboto"/>
              <a:ea typeface="Roboto"/>
              <a:cs typeface="Roboto"/>
              <a:sym typeface="Roboto"/>
            </a:endParaRPr>
          </a:p>
        </p:txBody>
      </p:sp>
      <p:sp>
        <p:nvSpPr>
          <p:cNvPr id="119" name="Google Shape;119;p18"/>
          <p:cNvSpPr txBox="1"/>
          <p:nvPr/>
        </p:nvSpPr>
        <p:spPr>
          <a:xfrm>
            <a:off x="765375" y="822025"/>
            <a:ext cx="3619200" cy="51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latin typeface="Roboto"/>
                <a:ea typeface="Roboto"/>
                <a:cs typeface="Roboto"/>
                <a:sym typeface="Roboto"/>
              </a:rPr>
              <a:t> </a:t>
            </a:r>
            <a:r>
              <a:rPr b="1" lang="en-GB" sz="1800">
                <a:solidFill>
                  <a:schemeClr val="dk2"/>
                </a:solidFill>
                <a:latin typeface="Roboto"/>
                <a:ea typeface="Roboto"/>
                <a:cs typeface="Roboto"/>
                <a:sym typeface="Roboto"/>
              </a:rPr>
              <a:t>   Data Analytics Tasks:</a:t>
            </a:r>
            <a:endParaRPr b="1" sz="1800">
              <a:solidFill>
                <a:schemeClr val="dk2"/>
              </a:solidFill>
              <a:latin typeface="Roboto"/>
              <a:ea typeface="Roboto"/>
              <a:cs typeface="Roboto"/>
              <a:sym typeface="Roboto"/>
            </a:endParaRPr>
          </a:p>
        </p:txBody>
      </p:sp>
      <p:pic>
        <p:nvPicPr>
          <p:cNvPr id="120" name="Google Shape;120;p18"/>
          <p:cNvPicPr preferRelativeResize="0"/>
          <p:nvPr/>
        </p:nvPicPr>
        <p:blipFill>
          <a:blip r:embed="rId3">
            <a:alphaModFix/>
          </a:blip>
          <a:stretch>
            <a:fillRect/>
          </a:stretch>
        </p:blipFill>
        <p:spPr>
          <a:xfrm>
            <a:off x="4811650" y="2356776"/>
            <a:ext cx="3953252" cy="2204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grpSp>
        <p:nvGrpSpPr>
          <p:cNvPr id="125" name="Google Shape;125;p19"/>
          <p:cNvGrpSpPr/>
          <p:nvPr/>
        </p:nvGrpSpPr>
        <p:grpSpPr>
          <a:xfrm>
            <a:off x="665350" y="262025"/>
            <a:ext cx="3812350" cy="466800"/>
            <a:chOff x="665350" y="262025"/>
            <a:chExt cx="3812350" cy="466800"/>
          </a:xfrm>
        </p:grpSpPr>
        <p:sp>
          <p:nvSpPr>
            <p:cNvPr id="126" name="Google Shape;126;p19"/>
            <p:cNvSpPr txBox="1"/>
            <p:nvPr/>
          </p:nvSpPr>
          <p:spPr>
            <a:xfrm>
              <a:off x="682400" y="262025"/>
              <a:ext cx="37953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27" name="Google Shape;127;p19"/>
            <p:cNvSpPr txBox="1"/>
            <p:nvPr/>
          </p:nvSpPr>
          <p:spPr>
            <a:xfrm>
              <a:off x="665350" y="262025"/>
              <a:ext cx="383700" cy="331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Roboto"/>
                  <a:ea typeface="Roboto"/>
                  <a:cs typeface="Roboto"/>
                  <a:sym typeface="Roboto"/>
                </a:rPr>
                <a:t>01</a:t>
              </a:r>
              <a:endParaRPr b="1" sz="1100">
                <a:solidFill>
                  <a:schemeClr val="dk2"/>
                </a:solidFill>
                <a:latin typeface="Roboto"/>
                <a:ea typeface="Roboto"/>
                <a:cs typeface="Roboto"/>
                <a:sym typeface="Roboto"/>
              </a:endParaRPr>
            </a:p>
          </p:txBody>
        </p:sp>
        <p:sp>
          <p:nvSpPr>
            <p:cNvPr id="128" name="Google Shape;128;p19"/>
            <p:cNvSpPr txBox="1"/>
            <p:nvPr/>
          </p:nvSpPr>
          <p:spPr>
            <a:xfrm>
              <a:off x="1186925" y="262025"/>
              <a:ext cx="2896800" cy="373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Movie Genre Analysis</a:t>
              </a:r>
              <a:endParaRPr sz="2100">
                <a:solidFill>
                  <a:schemeClr val="dk2"/>
                </a:solidFill>
                <a:latin typeface="Roboto"/>
                <a:ea typeface="Roboto"/>
                <a:cs typeface="Roboto"/>
                <a:sym typeface="Roboto"/>
              </a:endParaRPr>
            </a:p>
          </p:txBody>
        </p:sp>
      </p:grpSp>
      <p:sp>
        <p:nvSpPr>
          <p:cNvPr id="129" name="Google Shape;129;p19"/>
          <p:cNvSpPr txBox="1"/>
          <p:nvPr/>
        </p:nvSpPr>
        <p:spPr>
          <a:xfrm>
            <a:off x="665350" y="728825"/>
            <a:ext cx="7269300" cy="142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GB">
                <a:solidFill>
                  <a:srgbClr val="242424"/>
                </a:solidFill>
                <a:highlight>
                  <a:srgbClr val="FFFFFF"/>
                </a:highlight>
                <a:latin typeface="Georgia"/>
                <a:ea typeface="Georgia"/>
                <a:cs typeface="Georgia"/>
                <a:sym typeface="Georgia"/>
              </a:rPr>
              <a:t> Analyze the distribution of movie genres and their impact on the IMDB score.</a:t>
            </a:r>
            <a:endParaRPr>
              <a:solidFill>
                <a:srgbClr val="242424"/>
              </a:solidFill>
              <a:highlight>
                <a:srgbClr val="FFFFFF"/>
              </a:highlight>
              <a:latin typeface="Georgia"/>
              <a:ea typeface="Georgia"/>
              <a:cs typeface="Georgia"/>
              <a:sym typeface="Georgia"/>
            </a:endParaRPr>
          </a:p>
          <a:p>
            <a:pPr indent="-317500" lvl="0" marL="457200" rtl="0" algn="l">
              <a:lnSpc>
                <a:spcPct val="100000"/>
              </a:lnSpc>
              <a:spcBef>
                <a:spcPts val="1400"/>
              </a:spcBef>
              <a:spcAft>
                <a:spcPts val="0"/>
              </a:spcAft>
              <a:buClr>
                <a:srgbClr val="242424"/>
              </a:buClr>
              <a:buSzPts val="1400"/>
              <a:buFont typeface="Georgia"/>
              <a:buChar char="●"/>
            </a:pPr>
            <a:r>
              <a:rPr b="1" lang="en-GB">
                <a:solidFill>
                  <a:srgbClr val="242424"/>
                </a:solidFill>
                <a:highlight>
                  <a:srgbClr val="FFFFFF"/>
                </a:highlight>
                <a:latin typeface="Georgia"/>
                <a:ea typeface="Georgia"/>
                <a:cs typeface="Georgia"/>
                <a:sym typeface="Georgia"/>
              </a:rPr>
              <a:t>Task: </a:t>
            </a:r>
            <a:r>
              <a:rPr lang="en-GB">
                <a:solidFill>
                  <a:srgbClr val="242424"/>
                </a:solidFill>
                <a:highlight>
                  <a:srgbClr val="FFFFFF"/>
                </a:highlight>
                <a:latin typeface="Georgia"/>
                <a:ea typeface="Georgia"/>
                <a:cs typeface="Georgia"/>
                <a:sym typeface="Georgia"/>
              </a:rPr>
              <a:t>Determine the most common genres of movies in the dataset. Then, for each genre, calculate descriptive statistics (mean, median, mode, range, variance, standard deviation) of the IMDB scores.</a:t>
            </a:r>
            <a:endParaRPr>
              <a:solidFill>
                <a:srgbClr val="242424"/>
              </a:solidFill>
              <a:highlight>
                <a:srgbClr val="FFFFFF"/>
              </a:highlight>
              <a:latin typeface="Georgia"/>
              <a:ea typeface="Georgia"/>
              <a:cs typeface="Georgia"/>
              <a:sym typeface="Georgia"/>
            </a:endParaRPr>
          </a:p>
          <a:p>
            <a:pPr indent="-317500" lvl="0" marL="457200" rtl="0" algn="l">
              <a:lnSpc>
                <a:spcPct val="100000"/>
              </a:lnSpc>
              <a:spcBef>
                <a:spcPts val="0"/>
              </a:spcBef>
              <a:spcAft>
                <a:spcPts val="0"/>
              </a:spcAft>
              <a:buClr>
                <a:srgbClr val="242424"/>
              </a:buClr>
              <a:buSzPts val="1400"/>
              <a:buFont typeface="Georgia"/>
              <a:buChar char="●"/>
            </a:pPr>
            <a:r>
              <a:rPr b="1" lang="en-GB">
                <a:solidFill>
                  <a:srgbClr val="242424"/>
                </a:solidFill>
                <a:highlight>
                  <a:srgbClr val="FFFFFF"/>
                </a:highlight>
                <a:latin typeface="Georgia"/>
                <a:ea typeface="Georgia"/>
                <a:cs typeface="Georgia"/>
                <a:sym typeface="Georgia"/>
              </a:rPr>
              <a:t>Result: </a:t>
            </a:r>
            <a:r>
              <a:rPr lang="en-GB">
                <a:solidFill>
                  <a:srgbClr val="242424"/>
                </a:solidFill>
                <a:highlight>
                  <a:srgbClr val="FFFFFF"/>
                </a:highlight>
                <a:latin typeface="Georgia"/>
                <a:ea typeface="Georgia"/>
                <a:cs typeface="Georgia"/>
                <a:sym typeface="Georgia"/>
              </a:rPr>
              <a:t>The top 7 most common genres are </a:t>
            </a:r>
            <a:r>
              <a:rPr b="1" lang="en-GB">
                <a:solidFill>
                  <a:srgbClr val="242424"/>
                </a:solidFill>
                <a:highlight>
                  <a:srgbClr val="FFFFFF"/>
                </a:highlight>
                <a:latin typeface="Georgia"/>
                <a:ea typeface="Georgia"/>
                <a:cs typeface="Georgia"/>
                <a:sym typeface="Georgia"/>
              </a:rPr>
              <a:t>Drama</a:t>
            </a:r>
            <a:r>
              <a:rPr lang="en-GB">
                <a:solidFill>
                  <a:srgbClr val="242424"/>
                </a:solidFill>
                <a:highlight>
                  <a:srgbClr val="FFFFFF"/>
                </a:highlight>
                <a:latin typeface="Georgia"/>
                <a:ea typeface="Georgia"/>
                <a:cs typeface="Georgia"/>
                <a:sym typeface="Georgia"/>
              </a:rPr>
              <a:t>, </a:t>
            </a:r>
            <a:r>
              <a:rPr b="1" lang="en-GB">
                <a:solidFill>
                  <a:srgbClr val="242424"/>
                </a:solidFill>
                <a:highlight>
                  <a:srgbClr val="FFFFFF"/>
                </a:highlight>
                <a:latin typeface="Georgia"/>
                <a:ea typeface="Georgia"/>
                <a:cs typeface="Georgia"/>
                <a:sym typeface="Georgia"/>
              </a:rPr>
              <a:t>Comedy</a:t>
            </a:r>
            <a:r>
              <a:rPr lang="en-GB">
                <a:solidFill>
                  <a:srgbClr val="242424"/>
                </a:solidFill>
                <a:highlight>
                  <a:srgbClr val="FFFFFF"/>
                </a:highlight>
                <a:latin typeface="Georgia"/>
                <a:ea typeface="Georgia"/>
                <a:cs typeface="Georgia"/>
                <a:sym typeface="Georgia"/>
              </a:rPr>
              <a:t>, </a:t>
            </a:r>
            <a:r>
              <a:rPr b="1" lang="en-GB">
                <a:solidFill>
                  <a:srgbClr val="242424"/>
                </a:solidFill>
                <a:highlight>
                  <a:srgbClr val="FFFFFF"/>
                </a:highlight>
                <a:latin typeface="Georgia"/>
                <a:ea typeface="Georgia"/>
                <a:cs typeface="Georgia"/>
                <a:sym typeface="Georgia"/>
              </a:rPr>
              <a:t>Thriller</a:t>
            </a:r>
            <a:r>
              <a:rPr lang="en-GB">
                <a:solidFill>
                  <a:srgbClr val="242424"/>
                </a:solidFill>
                <a:highlight>
                  <a:srgbClr val="FFFFFF"/>
                </a:highlight>
                <a:latin typeface="Georgia"/>
                <a:ea typeface="Georgia"/>
                <a:cs typeface="Georgia"/>
                <a:sym typeface="Georgia"/>
              </a:rPr>
              <a:t>, </a:t>
            </a:r>
            <a:r>
              <a:rPr b="1" lang="en-GB">
                <a:solidFill>
                  <a:srgbClr val="242424"/>
                </a:solidFill>
                <a:highlight>
                  <a:srgbClr val="FFFFFF"/>
                </a:highlight>
                <a:latin typeface="Georgia"/>
                <a:ea typeface="Georgia"/>
                <a:cs typeface="Georgia"/>
                <a:sym typeface="Georgia"/>
              </a:rPr>
              <a:t>Action</a:t>
            </a:r>
            <a:r>
              <a:rPr lang="en-GB">
                <a:solidFill>
                  <a:srgbClr val="242424"/>
                </a:solidFill>
                <a:highlight>
                  <a:srgbClr val="FFFFFF"/>
                </a:highlight>
                <a:latin typeface="Georgia"/>
                <a:ea typeface="Georgia"/>
                <a:cs typeface="Georgia"/>
                <a:sym typeface="Georgia"/>
              </a:rPr>
              <a:t>, </a:t>
            </a:r>
            <a:r>
              <a:rPr b="1" lang="en-GB">
                <a:solidFill>
                  <a:srgbClr val="242424"/>
                </a:solidFill>
                <a:highlight>
                  <a:srgbClr val="FFFFFF"/>
                </a:highlight>
                <a:latin typeface="Georgia"/>
                <a:ea typeface="Georgia"/>
                <a:cs typeface="Georgia"/>
                <a:sym typeface="Georgia"/>
              </a:rPr>
              <a:t>Romance</a:t>
            </a:r>
            <a:r>
              <a:rPr lang="en-GB">
                <a:solidFill>
                  <a:srgbClr val="242424"/>
                </a:solidFill>
                <a:highlight>
                  <a:srgbClr val="FFFFFF"/>
                </a:highlight>
                <a:latin typeface="Georgia"/>
                <a:ea typeface="Georgia"/>
                <a:cs typeface="Georgia"/>
                <a:sym typeface="Georgia"/>
              </a:rPr>
              <a:t>, </a:t>
            </a:r>
            <a:r>
              <a:rPr b="1" lang="en-GB">
                <a:solidFill>
                  <a:srgbClr val="242424"/>
                </a:solidFill>
                <a:highlight>
                  <a:srgbClr val="FFFFFF"/>
                </a:highlight>
                <a:latin typeface="Georgia"/>
                <a:ea typeface="Georgia"/>
                <a:cs typeface="Georgia"/>
                <a:sym typeface="Georgia"/>
              </a:rPr>
              <a:t>Adventure</a:t>
            </a:r>
            <a:r>
              <a:rPr lang="en-GB">
                <a:solidFill>
                  <a:srgbClr val="242424"/>
                </a:solidFill>
                <a:highlight>
                  <a:srgbClr val="FFFFFF"/>
                </a:highlight>
                <a:latin typeface="Georgia"/>
                <a:ea typeface="Georgia"/>
                <a:cs typeface="Georgia"/>
                <a:sym typeface="Georgia"/>
              </a:rPr>
              <a:t> and </a:t>
            </a:r>
            <a:r>
              <a:rPr b="1" lang="en-GB">
                <a:solidFill>
                  <a:srgbClr val="242424"/>
                </a:solidFill>
                <a:highlight>
                  <a:srgbClr val="FFFFFF"/>
                </a:highlight>
                <a:latin typeface="Georgia"/>
                <a:ea typeface="Georgia"/>
                <a:cs typeface="Georgia"/>
                <a:sym typeface="Georgia"/>
              </a:rPr>
              <a:t>Crime. </a:t>
            </a:r>
            <a:r>
              <a:rPr lang="en-GB">
                <a:solidFill>
                  <a:srgbClr val="242424"/>
                </a:solidFill>
                <a:highlight>
                  <a:srgbClr val="FFFFFF"/>
                </a:highlight>
                <a:latin typeface="Georgia"/>
                <a:ea typeface="Georgia"/>
                <a:cs typeface="Georgia"/>
                <a:sym typeface="Georgia"/>
              </a:rPr>
              <a:t>Also all the top 7 genres’ descriptive statistics are almost at same level.</a:t>
            </a:r>
            <a:endParaRPr>
              <a:solidFill>
                <a:srgbClr val="242424"/>
              </a:solidFill>
              <a:highlight>
                <a:srgbClr val="FFFFFF"/>
              </a:highlight>
              <a:latin typeface="Georgia"/>
              <a:ea typeface="Georgia"/>
              <a:cs typeface="Georgia"/>
              <a:sym typeface="Georgia"/>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p:txBody>
      </p:sp>
      <p:pic>
        <p:nvPicPr>
          <p:cNvPr id="130" name="Google Shape;130;p19" title="Chart"/>
          <p:cNvPicPr preferRelativeResize="0"/>
          <p:nvPr/>
        </p:nvPicPr>
        <p:blipFill>
          <a:blip r:embed="rId3">
            <a:alphaModFix/>
          </a:blip>
          <a:stretch>
            <a:fillRect/>
          </a:stretch>
        </p:blipFill>
        <p:spPr>
          <a:xfrm>
            <a:off x="665351" y="2654600"/>
            <a:ext cx="3812348" cy="2355331"/>
          </a:xfrm>
          <a:prstGeom prst="rect">
            <a:avLst/>
          </a:prstGeom>
          <a:noFill/>
          <a:ln>
            <a:noFill/>
          </a:ln>
        </p:spPr>
      </p:pic>
      <p:pic>
        <p:nvPicPr>
          <p:cNvPr id="131" name="Google Shape;131;p19" title="Chart"/>
          <p:cNvPicPr preferRelativeResize="0"/>
          <p:nvPr/>
        </p:nvPicPr>
        <p:blipFill>
          <a:blip r:embed="rId4">
            <a:alphaModFix/>
          </a:blip>
          <a:stretch>
            <a:fillRect/>
          </a:stretch>
        </p:blipFill>
        <p:spPr>
          <a:xfrm>
            <a:off x="4968573" y="2530175"/>
            <a:ext cx="3846750" cy="2355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20"/>
          <p:cNvSpPr txBox="1"/>
          <p:nvPr/>
        </p:nvSpPr>
        <p:spPr>
          <a:xfrm>
            <a:off x="761788" y="262025"/>
            <a:ext cx="4507678"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37" name="Google Shape;137;p20"/>
          <p:cNvSpPr txBox="1"/>
          <p:nvPr/>
        </p:nvSpPr>
        <p:spPr>
          <a:xfrm>
            <a:off x="817727" y="262025"/>
            <a:ext cx="390600" cy="331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Roboto"/>
                <a:ea typeface="Roboto"/>
                <a:cs typeface="Roboto"/>
                <a:sym typeface="Roboto"/>
              </a:rPr>
              <a:t>02</a:t>
            </a:r>
            <a:endParaRPr b="1" sz="1100">
              <a:solidFill>
                <a:schemeClr val="dk2"/>
              </a:solidFill>
              <a:latin typeface="Roboto"/>
              <a:ea typeface="Roboto"/>
              <a:cs typeface="Roboto"/>
              <a:sym typeface="Roboto"/>
            </a:endParaRPr>
          </a:p>
        </p:txBody>
      </p:sp>
      <p:sp>
        <p:nvSpPr>
          <p:cNvPr id="138" name="Google Shape;138;p20"/>
          <p:cNvSpPr txBox="1"/>
          <p:nvPr/>
        </p:nvSpPr>
        <p:spPr>
          <a:xfrm>
            <a:off x="1361012" y="262025"/>
            <a:ext cx="3440529" cy="373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Movie Duration Analysis</a:t>
            </a:r>
            <a:endParaRPr sz="2100">
              <a:solidFill>
                <a:schemeClr val="dk2"/>
              </a:solidFill>
              <a:latin typeface="Roboto"/>
              <a:ea typeface="Roboto"/>
              <a:cs typeface="Roboto"/>
              <a:sym typeface="Roboto"/>
            </a:endParaRPr>
          </a:p>
        </p:txBody>
      </p:sp>
      <p:sp>
        <p:nvSpPr>
          <p:cNvPr id="139" name="Google Shape;139;p20"/>
          <p:cNvSpPr txBox="1"/>
          <p:nvPr/>
        </p:nvSpPr>
        <p:spPr>
          <a:xfrm>
            <a:off x="665350" y="682100"/>
            <a:ext cx="7269300" cy="205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lang="en-GB">
                <a:solidFill>
                  <a:srgbClr val="242424"/>
                </a:solidFill>
                <a:highlight>
                  <a:srgbClr val="FFFFFF"/>
                </a:highlight>
                <a:latin typeface="Georgia"/>
                <a:ea typeface="Georgia"/>
                <a:cs typeface="Georgia"/>
                <a:sym typeface="Georgia"/>
              </a:rPr>
              <a:t> </a:t>
            </a:r>
            <a:r>
              <a:rPr b="1" lang="en-GB" sz="1500">
                <a:solidFill>
                  <a:srgbClr val="242424"/>
                </a:solidFill>
                <a:highlight>
                  <a:srgbClr val="FFFFFF"/>
                </a:highlight>
                <a:latin typeface="Georgia"/>
                <a:ea typeface="Georgia"/>
                <a:cs typeface="Georgia"/>
                <a:sym typeface="Georgia"/>
              </a:rPr>
              <a:t>Movie Duration Analysis: </a:t>
            </a:r>
            <a:r>
              <a:rPr lang="en-GB" sz="1500">
                <a:solidFill>
                  <a:srgbClr val="242424"/>
                </a:solidFill>
                <a:highlight>
                  <a:srgbClr val="FFFFFF"/>
                </a:highlight>
                <a:latin typeface="Georgia"/>
                <a:ea typeface="Georgia"/>
                <a:cs typeface="Georgia"/>
                <a:sym typeface="Georgia"/>
              </a:rPr>
              <a:t>Analyze the distribution of movie durations and its impact on the IMDB score.</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1400"/>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Task: </a:t>
            </a:r>
            <a:r>
              <a:rPr lang="en-GB" sz="1500">
                <a:solidFill>
                  <a:srgbClr val="242424"/>
                </a:solidFill>
                <a:highlight>
                  <a:srgbClr val="FFFFFF"/>
                </a:highlight>
                <a:latin typeface="Georgia"/>
                <a:ea typeface="Georgia"/>
                <a:cs typeface="Georgia"/>
                <a:sym typeface="Georgia"/>
              </a:rPr>
              <a:t>Analyze the distribution of movie durations and identify the relationship between movie duration and IMDB score.</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0"/>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Result: </a:t>
            </a:r>
            <a:r>
              <a:rPr lang="en-GB" sz="1500">
                <a:solidFill>
                  <a:srgbClr val="242424"/>
                </a:solidFill>
                <a:highlight>
                  <a:srgbClr val="FFFFFF"/>
                </a:highlight>
                <a:latin typeface="Georgia"/>
                <a:ea typeface="Georgia"/>
                <a:cs typeface="Georgia"/>
                <a:sym typeface="Georgia"/>
              </a:rPr>
              <a:t>The distribution of </a:t>
            </a:r>
            <a:r>
              <a:rPr b="1" lang="en-GB" sz="1500">
                <a:solidFill>
                  <a:srgbClr val="242424"/>
                </a:solidFill>
                <a:highlight>
                  <a:srgbClr val="FFFFFF"/>
                </a:highlight>
                <a:latin typeface="Georgia"/>
                <a:ea typeface="Georgia"/>
                <a:cs typeface="Georgia"/>
                <a:sym typeface="Georgia"/>
              </a:rPr>
              <a:t>Movie Durations</a:t>
            </a:r>
            <a:r>
              <a:rPr lang="en-GB" sz="1500">
                <a:solidFill>
                  <a:srgbClr val="242424"/>
                </a:solidFill>
                <a:highlight>
                  <a:srgbClr val="FFFFFF"/>
                </a:highlight>
                <a:latin typeface="Georgia"/>
                <a:ea typeface="Georgia"/>
                <a:cs typeface="Georgia"/>
                <a:sym typeface="Georgia"/>
              </a:rPr>
              <a:t> shows that it closely follows a </a:t>
            </a:r>
            <a:r>
              <a:rPr b="1" lang="en-GB" sz="1500">
                <a:solidFill>
                  <a:srgbClr val="242424"/>
                </a:solidFill>
                <a:highlight>
                  <a:srgbClr val="FFFFFF"/>
                </a:highlight>
                <a:latin typeface="Georgia"/>
                <a:ea typeface="Georgia"/>
                <a:cs typeface="Georgia"/>
                <a:sym typeface="Georgia"/>
              </a:rPr>
              <a:t>Normal Distribution</a:t>
            </a:r>
            <a:r>
              <a:rPr lang="en-GB" sz="1500">
                <a:solidFill>
                  <a:srgbClr val="242424"/>
                </a:solidFill>
                <a:highlight>
                  <a:srgbClr val="FFFFFF"/>
                </a:highlight>
                <a:latin typeface="Georgia"/>
                <a:ea typeface="Georgia"/>
                <a:cs typeface="Georgia"/>
                <a:sym typeface="Georgia"/>
              </a:rPr>
              <a:t>. Also the scatter plot shows that </a:t>
            </a:r>
            <a:r>
              <a:rPr b="1" lang="en-GB" sz="1500">
                <a:solidFill>
                  <a:srgbClr val="242424"/>
                </a:solidFill>
                <a:highlight>
                  <a:srgbClr val="FFFFFF"/>
                </a:highlight>
                <a:latin typeface="Georgia"/>
                <a:ea typeface="Georgia"/>
                <a:cs typeface="Georgia"/>
                <a:sym typeface="Georgia"/>
              </a:rPr>
              <a:t>duration</a:t>
            </a:r>
            <a:r>
              <a:rPr lang="en-GB" sz="1500">
                <a:solidFill>
                  <a:srgbClr val="242424"/>
                </a:solidFill>
                <a:highlight>
                  <a:srgbClr val="FFFFFF"/>
                </a:highlight>
                <a:latin typeface="Georgia"/>
                <a:ea typeface="Georgia"/>
                <a:cs typeface="Georgia"/>
                <a:sym typeface="Georgia"/>
              </a:rPr>
              <a:t> and </a:t>
            </a:r>
            <a:r>
              <a:rPr b="1" lang="en-GB" sz="1500">
                <a:solidFill>
                  <a:srgbClr val="242424"/>
                </a:solidFill>
                <a:highlight>
                  <a:srgbClr val="FFFFFF"/>
                </a:highlight>
                <a:latin typeface="Georgia"/>
                <a:ea typeface="Georgia"/>
                <a:cs typeface="Georgia"/>
                <a:sym typeface="Georgia"/>
              </a:rPr>
              <a:t>imdb_scores </a:t>
            </a:r>
            <a:r>
              <a:rPr lang="en-GB" sz="1500">
                <a:solidFill>
                  <a:srgbClr val="242424"/>
                </a:solidFill>
                <a:highlight>
                  <a:srgbClr val="FFFFFF"/>
                </a:highlight>
                <a:latin typeface="Georgia"/>
                <a:ea typeface="Georgia"/>
                <a:cs typeface="Georgia"/>
                <a:sym typeface="Georgia"/>
              </a:rPr>
              <a:t>have a positive relationship.</a:t>
            </a:r>
            <a:endParaRPr sz="1500">
              <a:solidFill>
                <a:srgbClr val="242424"/>
              </a:solidFill>
              <a:highlight>
                <a:srgbClr val="FFFFFF"/>
              </a:highlight>
              <a:latin typeface="Georgia"/>
              <a:ea typeface="Georgia"/>
              <a:cs typeface="Georgia"/>
              <a:sym typeface="Georgia"/>
            </a:endParaRPr>
          </a:p>
          <a:p>
            <a:pPr indent="0" lvl="0" marL="0" rtl="0" algn="l">
              <a:lnSpc>
                <a:spcPct val="100000"/>
              </a:lnSpc>
              <a:spcBef>
                <a:spcPts val="1400"/>
              </a:spcBef>
              <a:spcAft>
                <a:spcPts val="0"/>
              </a:spcAft>
              <a:buNone/>
            </a:pPr>
            <a:r>
              <a:t/>
            </a:r>
            <a:endParaRPr>
              <a:solidFill>
                <a:srgbClr val="242424"/>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None/>
            </a:pPr>
            <a:r>
              <a:t/>
            </a:r>
            <a:endParaRPr sz="1800">
              <a:solidFill>
                <a:schemeClr val="dk2"/>
              </a:solidFill>
              <a:latin typeface="Roboto"/>
              <a:ea typeface="Roboto"/>
              <a:cs typeface="Roboto"/>
              <a:sym typeface="Roboto"/>
            </a:endParaRPr>
          </a:p>
        </p:txBody>
      </p:sp>
      <p:pic>
        <p:nvPicPr>
          <p:cNvPr id="140" name="Google Shape;140;p20" title="Chart"/>
          <p:cNvPicPr preferRelativeResize="0"/>
          <p:nvPr/>
        </p:nvPicPr>
        <p:blipFill>
          <a:blip r:embed="rId3">
            <a:alphaModFix/>
          </a:blip>
          <a:stretch>
            <a:fillRect/>
          </a:stretch>
        </p:blipFill>
        <p:spPr>
          <a:xfrm>
            <a:off x="4801550" y="2741235"/>
            <a:ext cx="3440548" cy="2115066"/>
          </a:xfrm>
          <a:prstGeom prst="rect">
            <a:avLst/>
          </a:prstGeom>
          <a:noFill/>
          <a:ln>
            <a:noFill/>
          </a:ln>
        </p:spPr>
      </p:pic>
      <p:pic>
        <p:nvPicPr>
          <p:cNvPr id="141" name="Google Shape;141;p20"/>
          <p:cNvPicPr preferRelativeResize="0"/>
          <p:nvPr/>
        </p:nvPicPr>
        <p:blipFill>
          <a:blip r:embed="rId4">
            <a:alphaModFix/>
          </a:blip>
          <a:stretch>
            <a:fillRect/>
          </a:stretch>
        </p:blipFill>
        <p:spPr>
          <a:xfrm>
            <a:off x="817725" y="2872950"/>
            <a:ext cx="3318324" cy="198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grpSp>
        <p:nvGrpSpPr>
          <p:cNvPr id="146" name="Google Shape;146;p21"/>
          <p:cNvGrpSpPr/>
          <p:nvPr/>
        </p:nvGrpSpPr>
        <p:grpSpPr>
          <a:xfrm>
            <a:off x="665350" y="262025"/>
            <a:ext cx="3812350" cy="466800"/>
            <a:chOff x="665350" y="262025"/>
            <a:chExt cx="3812350" cy="466800"/>
          </a:xfrm>
        </p:grpSpPr>
        <p:sp>
          <p:nvSpPr>
            <p:cNvPr id="147" name="Google Shape;147;p21"/>
            <p:cNvSpPr txBox="1"/>
            <p:nvPr/>
          </p:nvSpPr>
          <p:spPr>
            <a:xfrm>
              <a:off x="682400" y="262025"/>
              <a:ext cx="37953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48" name="Google Shape;148;p21"/>
            <p:cNvSpPr txBox="1"/>
            <p:nvPr/>
          </p:nvSpPr>
          <p:spPr>
            <a:xfrm>
              <a:off x="665350" y="262025"/>
              <a:ext cx="383700" cy="3318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chemeClr val="dk2"/>
                  </a:solidFill>
                  <a:latin typeface="Roboto"/>
                  <a:ea typeface="Roboto"/>
                  <a:cs typeface="Roboto"/>
                  <a:sym typeface="Roboto"/>
                </a:rPr>
                <a:t>03</a:t>
              </a:r>
              <a:endParaRPr b="1" sz="1100">
                <a:solidFill>
                  <a:schemeClr val="dk2"/>
                </a:solidFill>
                <a:latin typeface="Roboto"/>
                <a:ea typeface="Roboto"/>
                <a:cs typeface="Roboto"/>
                <a:sym typeface="Roboto"/>
              </a:endParaRPr>
            </a:p>
          </p:txBody>
        </p:sp>
        <p:sp>
          <p:nvSpPr>
            <p:cNvPr id="149" name="Google Shape;149;p21"/>
            <p:cNvSpPr txBox="1"/>
            <p:nvPr/>
          </p:nvSpPr>
          <p:spPr>
            <a:xfrm>
              <a:off x="1186925" y="262025"/>
              <a:ext cx="2896800" cy="373200"/>
            </a:xfrm>
            <a:prstGeom prst="rect">
              <a:avLst/>
            </a:prstGeom>
            <a:solidFill>
              <a:srgbClr val="C9DA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100">
                  <a:solidFill>
                    <a:schemeClr val="dk2"/>
                  </a:solidFill>
                  <a:latin typeface="Roboto"/>
                  <a:ea typeface="Roboto"/>
                  <a:cs typeface="Roboto"/>
                  <a:sym typeface="Roboto"/>
                </a:rPr>
                <a:t>Language </a:t>
              </a:r>
              <a:r>
                <a:rPr lang="en-GB" sz="2100">
                  <a:solidFill>
                    <a:schemeClr val="dk2"/>
                  </a:solidFill>
                  <a:latin typeface="Roboto"/>
                  <a:ea typeface="Roboto"/>
                  <a:cs typeface="Roboto"/>
                  <a:sym typeface="Roboto"/>
                </a:rPr>
                <a:t> Analysis</a:t>
              </a:r>
              <a:endParaRPr sz="2100">
                <a:solidFill>
                  <a:schemeClr val="dk2"/>
                </a:solidFill>
                <a:latin typeface="Roboto"/>
                <a:ea typeface="Roboto"/>
                <a:cs typeface="Roboto"/>
                <a:sym typeface="Roboto"/>
              </a:endParaRPr>
            </a:p>
          </p:txBody>
        </p:sp>
      </p:grpSp>
      <p:sp>
        <p:nvSpPr>
          <p:cNvPr id="150" name="Google Shape;150;p21"/>
          <p:cNvSpPr txBox="1"/>
          <p:nvPr/>
        </p:nvSpPr>
        <p:spPr>
          <a:xfrm>
            <a:off x="665350" y="604375"/>
            <a:ext cx="7269300" cy="20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500">
                <a:solidFill>
                  <a:srgbClr val="242424"/>
                </a:solidFill>
                <a:highlight>
                  <a:srgbClr val="FFFFFF"/>
                </a:highlight>
                <a:latin typeface="Georgia"/>
                <a:ea typeface="Georgia"/>
                <a:cs typeface="Georgia"/>
                <a:sym typeface="Georgia"/>
              </a:rPr>
              <a:t>Situation: Examine the distribution of movies based on their language.</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25"/>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T</a:t>
            </a:r>
            <a:r>
              <a:rPr b="1" lang="en-GB" sz="1500">
                <a:solidFill>
                  <a:srgbClr val="242424"/>
                </a:solidFill>
                <a:highlight>
                  <a:srgbClr val="FFFFFF"/>
                </a:highlight>
                <a:latin typeface="Georgia"/>
                <a:ea typeface="Georgia"/>
                <a:cs typeface="Georgia"/>
                <a:sym typeface="Georgia"/>
              </a:rPr>
              <a:t>ask: </a:t>
            </a:r>
            <a:r>
              <a:rPr lang="en-GB" sz="1500">
                <a:solidFill>
                  <a:srgbClr val="242424"/>
                </a:solidFill>
                <a:highlight>
                  <a:srgbClr val="FFFFFF"/>
                </a:highlight>
                <a:latin typeface="Georgia"/>
                <a:ea typeface="Georgia"/>
                <a:cs typeface="Georgia"/>
                <a:sym typeface="Georgia"/>
              </a:rPr>
              <a:t>Determine the most common languages used in movies and analyze their impact on the IMDB score using descriptive statistics.</a:t>
            </a:r>
            <a:endParaRPr sz="1500">
              <a:solidFill>
                <a:srgbClr val="242424"/>
              </a:solidFill>
              <a:highlight>
                <a:srgbClr val="FFFFFF"/>
              </a:highlight>
              <a:latin typeface="Georgia"/>
              <a:ea typeface="Georgia"/>
              <a:cs typeface="Georgia"/>
              <a:sym typeface="Georgia"/>
            </a:endParaRPr>
          </a:p>
          <a:p>
            <a:pPr indent="-323850" lvl="0" marL="457200" rtl="0" algn="l">
              <a:lnSpc>
                <a:spcPct val="100000"/>
              </a:lnSpc>
              <a:spcBef>
                <a:spcPts val="25"/>
              </a:spcBef>
              <a:spcAft>
                <a:spcPts val="0"/>
              </a:spcAft>
              <a:buClr>
                <a:srgbClr val="242424"/>
              </a:buClr>
              <a:buSzPts val="1500"/>
              <a:buFont typeface="Georgia"/>
              <a:buChar char="●"/>
            </a:pPr>
            <a:r>
              <a:rPr b="1" lang="en-GB" sz="1500">
                <a:solidFill>
                  <a:srgbClr val="242424"/>
                </a:solidFill>
                <a:highlight>
                  <a:srgbClr val="FFFFFF"/>
                </a:highlight>
                <a:latin typeface="Georgia"/>
                <a:ea typeface="Georgia"/>
                <a:cs typeface="Georgia"/>
                <a:sym typeface="Georgia"/>
              </a:rPr>
              <a:t>Result: </a:t>
            </a:r>
            <a:r>
              <a:rPr lang="en-GB" sz="1500">
                <a:solidFill>
                  <a:srgbClr val="242424"/>
                </a:solidFill>
                <a:highlight>
                  <a:srgbClr val="FFFFFF"/>
                </a:highlight>
                <a:latin typeface="Georgia"/>
                <a:ea typeface="Georgia"/>
                <a:cs typeface="Georgia"/>
                <a:sym typeface="Georgia"/>
              </a:rPr>
              <a:t>The left plot show that </a:t>
            </a:r>
            <a:r>
              <a:rPr b="1" lang="en-GB" sz="1500">
                <a:solidFill>
                  <a:srgbClr val="242424"/>
                </a:solidFill>
                <a:highlight>
                  <a:srgbClr val="FFFFFF"/>
                </a:highlight>
                <a:latin typeface="Georgia"/>
                <a:ea typeface="Georgia"/>
                <a:cs typeface="Georgia"/>
                <a:sym typeface="Georgia"/>
              </a:rPr>
              <a:t>English </a:t>
            </a:r>
            <a:r>
              <a:rPr lang="en-GB" sz="1500">
                <a:solidFill>
                  <a:srgbClr val="242424"/>
                </a:solidFill>
                <a:highlight>
                  <a:srgbClr val="FFFFFF"/>
                </a:highlight>
                <a:latin typeface="Georgia"/>
                <a:ea typeface="Georgia"/>
                <a:cs typeface="Georgia"/>
                <a:sym typeface="Georgia"/>
              </a:rPr>
              <a:t>is the most common language used in movies followed by </a:t>
            </a:r>
            <a:r>
              <a:rPr b="1" lang="en-GB" sz="1500">
                <a:solidFill>
                  <a:srgbClr val="242424"/>
                </a:solidFill>
                <a:highlight>
                  <a:srgbClr val="FFFFFF"/>
                </a:highlight>
                <a:latin typeface="Georgia"/>
                <a:ea typeface="Georgia"/>
                <a:cs typeface="Georgia"/>
                <a:sym typeface="Georgia"/>
              </a:rPr>
              <a:t>French</a:t>
            </a:r>
            <a:r>
              <a:rPr lang="en-GB" sz="1500">
                <a:solidFill>
                  <a:srgbClr val="242424"/>
                </a:solidFill>
                <a:highlight>
                  <a:srgbClr val="FFFFFF"/>
                </a:highlight>
                <a:latin typeface="Georgia"/>
                <a:ea typeface="Georgia"/>
                <a:cs typeface="Georgia"/>
                <a:sym typeface="Georgia"/>
              </a:rPr>
              <a:t>, </a:t>
            </a:r>
            <a:r>
              <a:rPr b="1" lang="en-GB" sz="1500">
                <a:solidFill>
                  <a:srgbClr val="242424"/>
                </a:solidFill>
                <a:highlight>
                  <a:srgbClr val="FFFFFF"/>
                </a:highlight>
                <a:latin typeface="Georgia"/>
                <a:ea typeface="Georgia"/>
                <a:cs typeface="Georgia"/>
                <a:sym typeface="Georgia"/>
              </a:rPr>
              <a:t>Spanish</a:t>
            </a:r>
            <a:r>
              <a:rPr lang="en-GB" sz="1500">
                <a:solidFill>
                  <a:srgbClr val="242424"/>
                </a:solidFill>
                <a:highlight>
                  <a:srgbClr val="FFFFFF"/>
                </a:highlight>
                <a:latin typeface="Georgia"/>
                <a:ea typeface="Georgia"/>
                <a:cs typeface="Georgia"/>
                <a:sym typeface="Georgia"/>
              </a:rPr>
              <a:t>, </a:t>
            </a:r>
            <a:r>
              <a:rPr b="1" lang="en-GB" sz="1500">
                <a:solidFill>
                  <a:srgbClr val="242424"/>
                </a:solidFill>
                <a:highlight>
                  <a:srgbClr val="FFFFFF"/>
                </a:highlight>
                <a:latin typeface="Georgia"/>
                <a:ea typeface="Georgia"/>
                <a:cs typeface="Georgia"/>
                <a:sym typeface="Georgia"/>
              </a:rPr>
              <a:t>Hindi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Mandarin</a:t>
            </a:r>
            <a:r>
              <a:rPr lang="en-GB" sz="1500">
                <a:solidFill>
                  <a:srgbClr val="242424"/>
                </a:solidFill>
                <a:highlight>
                  <a:srgbClr val="FFFFFF"/>
                </a:highlight>
                <a:latin typeface="Georgia"/>
                <a:ea typeface="Georgia"/>
                <a:cs typeface="Georgia"/>
                <a:sym typeface="Georgia"/>
              </a:rPr>
              <a:t>. The right plot shows that </a:t>
            </a:r>
            <a:r>
              <a:rPr b="1" lang="en-GB" sz="1500">
                <a:solidFill>
                  <a:srgbClr val="242424"/>
                </a:solidFill>
                <a:highlight>
                  <a:srgbClr val="FFFFFF"/>
                </a:highlight>
                <a:latin typeface="Georgia"/>
                <a:ea typeface="Georgia"/>
                <a:cs typeface="Georgia"/>
                <a:sym typeface="Georgia"/>
              </a:rPr>
              <a:t>French </a:t>
            </a:r>
            <a:r>
              <a:rPr lang="en-GB" sz="1500">
                <a:solidFill>
                  <a:srgbClr val="242424"/>
                </a:solidFill>
                <a:highlight>
                  <a:srgbClr val="FFFFFF"/>
                </a:highlight>
                <a:latin typeface="Georgia"/>
                <a:ea typeface="Georgia"/>
                <a:cs typeface="Georgia"/>
                <a:sym typeface="Georgia"/>
              </a:rPr>
              <a:t>language has comparatively higher </a:t>
            </a:r>
            <a:r>
              <a:rPr b="1" lang="en-GB" sz="1500">
                <a:solidFill>
                  <a:srgbClr val="242424"/>
                </a:solidFill>
                <a:highlight>
                  <a:srgbClr val="FFFFFF"/>
                </a:highlight>
                <a:latin typeface="Georgia"/>
                <a:ea typeface="Georgia"/>
                <a:cs typeface="Georgia"/>
                <a:sym typeface="Georgia"/>
              </a:rPr>
              <a:t>mean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median </a:t>
            </a:r>
            <a:r>
              <a:rPr lang="en-GB" sz="1500">
                <a:solidFill>
                  <a:srgbClr val="242424"/>
                </a:solidFill>
                <a:highlight>
                  <a:srgbClr val="FFFFFF"/>
                </a:highlight>
                <a:latin typeface="Georgia"/>
                <a:ea typeface="Georgia"/>
                <a:cs typeface="Georgia"/>
                <a:sym typeface="Georgia"/>
              </a:rPr>
              <a:t>but lower </a:t>
            </a:r>
            <a:r>
              <a:rPr b="1" lang="en-GB" sz="1500">
                <a:solidFill>
                  <a:srgbClr val="242424"/>
                </a:solidFill>
                <a:highlight>
                  <a:srgbClr val="FFFFFF"/>
                </a:highlight>
                <a:latin typeface="Georgia"/>
                <a:ea typeface="Georgia"/>
                <a:cs typeface="Georgia"/>
                <a:sym typeface="Georgia"/>
              </a:rPr>
              <a:t>variance </a:t>
            </a:r>
            <a:r>
              <a:rPr lang="en-GB" sz="1500">
                <a:solidFill>
                  <a:srgbClr val="242424"/>
                </a:solidFill>
                <a:highlight>
                  <a:srgbClr val="FFFFFF"/>
                </a:highlight>
                <a:latin typeface="Georgia"/>
                <a:ea typeface="Georgia"/>
                <a:cs typeface="Georgia"/>
                <a:sym typeface="Georgia"/>
              </a:rPr>
              <a:t>and </a:t>
            </a:r>
            <a:r>
              <a:rPr b="1" lang="en-GB" sz="1500">
                <a:solidFill>
                  <a:srgbClr val="242424"/>
                </a:solidFill>
                <a:highlight>
                  <a:srgbClr val="FFFFFF"/>
                </a:highlight>
                <a:latin typeface="Georgia"/>
                <a:ea typeface="Georgia"/>
                <a:cs typeface="Georgia"/>
                <a:sym typeface="Georgia"/>
              </a:rPr>
              <a:t>standard deviation </a:t>
            </a:r>
            <a:r>
              <a:rPr lang="en-GB" sz="1500">
                <a:solidFill>
                  <a:srgbClr val="242424"/>
                </a:solidFill>
                <a:highlight>
                  <a:srgbClr val="FFFFFF"/>
                </a:highlight>
                <a:latin typeface="Georgia"/>
                <a:ea typeface="Georgia"/>
                <a:cs typeface="Georgia"/>
                <a:sym typeface="Georgia"/>
              </a:rPr>
              <a:t>implying that most of the French language movies have their </a:t>
            </a:r>
            <a:r>
              <a:rPr b="1" lang="en-GB" sz="1500">
                <a:solidFill>
                  <a:srgbClr val="242424"/>
                </a:solidFill>
                <a:highlight>
                  <a:srgbClr val="FFFFFF"/>
                </a:highlight>
                <a:latin typeface="Georgia"/>
                <a:ea typeface="Georgia"/>
                <a:cs typeface="Georgia"/>
                <a:sym typeface="Georgia"/>
              </a:rPr>
              <a:t>imdb </a:t>
            </a:r>
            <a:r>
              <a:rPr lang="en-GB" sz="1500">
                <a:solidFill>
                  <a:srgbClr val="242424"/>
                </a:solidFill>
                <a:highlight>
                  <a:srgbClr val="FFFFFF"/>
                </a:highlight>
                <a:latin typeface="Georgia"/>
                <a:ea typeface="Georgia"/>
                <a:cs typeface="Georgia"/>
                <a:sym typeface="Georgia"/>
              </a:rPr>
              <a:t>score on the higher side.</a:t>
            </a:r>
            <a:endParaRPr sz="1500">
              <a:solidFill>
                <a:srgbClr val="242424"/>
              </a:solidFill>
              <a:highlight>
                <a:srgbClr val="FFFFFF"/>
              </a:highlight>
              <a:latin typeface="Georgia"/>
              <a:ea typeface="Georgia"/>
              <a:cs typeface="Georgia"/>
              <a:sym typeface="Georgia"/>
            </a:endParaRPr>
          </a:p>
          <a:p>
            <a:pPr indent="0" lvl="0" marL="457200" rtl="0" algn="l">
              <a:lnSpc>
                <a:spcPct val="100000"/>
              </a:lnSpc>
              <a:spcBef>
                <a:spcPts val="0"/>
              </a:spcBef>
              <a:spcAft>
                <a:spcPts val="0"/>
              </a:spcAft>
              <a:buNone/>
            </a:pPr>
            <a:r>
              <a:t/>
            </a:r>
            <a:endParaRPr>
              <a:solidFill>
                <a:srgbClr val="242424"/>
              </a:solidFill>
              <a:highlight>
                <a:srgbClr val="FFFFFF"/>
              </a:highlight>
              <a:latin typeface="Georgia"/>
              <a:ea typeface="Georgia"/>
              <a:cs typeface="Georgia"/>
              <a:sym typeface="Georgia"/>
            </a:endParaRPr>
          </a:p>
        </p:txBody>
      </p:sp>
      <p:pic>
        <p:nvPicPr>
          <p:cNvPr id="151" name="Google Shape;151;p21" title="Chart"/>
          <p:cNvPicPr preferRelativeResize="0"/>
          <p:nvPr/>
        </p:nvPicPr>
        <p:blipFill>
          <a:blip r:embed="rId3">
            <a:alphaModFix/>
          </a:blip>
          <a:stretch>
            <a:fillRect/>
          </a:stretch>
        </p:blipFill>
        <p:spPr>
          <a:xfrm>
            <a:off x="2931550" y="2739450"/>
            <a:ext cx="3490551" cy="2158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