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DM Sans ExtraBold"/>
      <p:bold r:id="rId34"/>
      <p:boldItalic r:id="rId35"/>
    </p:embeddedFont>
    <p:embeddedFont>
      <p:font typeface="Montserrat Light"/>
      <p:regular r:id="rId36"/>
      <p:bold r:id="rId37"/>
      <p:italic r:id="rId38"/>
      <p:boldItalic r:id="rId39"/>
    </p:embeddedFont>
    <p:embeddedFont>
      <p:font typeface="Oswald"/>
      <p:regular r:id="rId40"/>
      <p:bold r:id="rId41"/>
    </p:embeddedFont>
    <p:embeddedFont>
      <p:font typeface="Sansita"/>
      <p:regular r:id="rId42"/>
      <p:bold r:id="rId43"/>
      <p:italic r:id="rId44"/>
      <p:boldItalic r:id="rId45"/>
    </p:embeddedFont>
    <p:embeddedFont>
      <p:font typeface="DM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0" roundtripDataSignature="AMtx7mgZQ9pPVhs3/FAcX/D2yD9dw2We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42" Type="http://schemas.openxmlformats.org/officeDocument/2006/relationships/font" Target="fonts/Sansita-regular.fntdata"/><Relationship Id="rId41" Type="http://schemas.openxmlformats.org/officeDocument/2006/relationships/font" Target="fonts/Oswald-bold.fntdata"/><Relationship Id="rId44" Type="http://schemas.openxmlformats.org/officeDocument/2006/relationships/font" Target="fonts/Sansita-italic.fntdata"/><Relationship Id="rId43" Type="http://schemas.openxmlformats.org/officeDocument/2006/relationships/font" Target="fonts/Sansita-bold.fntdata"/><Relationship Id="rId46" Type="http://schemas.openxmlformats.org/officeDocument/2006/relationships/font" Target="fonts/DMSans-regular.fntdata"/><Relationship Id="rId45" Type="http://schemas.openxmlformats.org/officeDocument/2006/relationships/font" Target="fonts/Sansit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MSans-italic.fntdata"/><Relationship Id="rId47" Type="http://schemas.openxmlformats.org/officeDocument/2006/relationships/font" Target="fonts/DMSans-bold.fntdata"/><Relationship Id="rId49" Type="http://schemas.openxmlformats.org/officeDocument/2006/relationships/font" Target="fonts/DM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DMSansExtraBold-boldItalic.fntdata"/><Relationship Id="rId34" Type="http://schemas.openxmlformats.org/officeDocument/2006/relationships/font" Target="fonts/DMSansExtraBold-bold.fntdata"/><Relationship Id="rId37" Type="http://schemas.openxmlformats.org/officeDocument/2006/relationships/font" Target="fonts/MontserratLight-bold.fntdata"/><Relationship Id="rId36" Type="http://schemas.openxmlformats.org/officeDocument/2006/relationships/font" Target="fonts/MontserratLight-regular.fntdata"/><Relationship Id="rId39" Type="http://schemas.openxmlformats.org/officeDocument/2006/relationships/font" Target="fonts/MontserratLight-boldItalic.fntdata"/><Relationship Id="rId38" Type="http://schemas.openxmlformats.org/officeDocument/2006/relationships/font" Target="fonts/MontserratLigh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7" name="Google Shape;5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3" name="Google Shape;13;p2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4" name="Google Shape;14;p2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0" name="Google Shape;70;p34"/>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71" name="Google Shape;71;p3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2" name="Google Shape;72;p3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3" name="Google Shape;73;p3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6" name="Google Shape;76;p35"/>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77" name="Google Shape;77;p3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8" name="Google Shape;78;p3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9" name="Google Shape;79;p3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0" name="Google Shape;9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4" name="Google Shape;9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 name="Google Shape;105;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9" name="Google Shape;10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3" name="Google Shape;113;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4" name="Google Shape;114;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5" name="Google Shape;11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7" name="Google Shape;17;p26"/>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lnSpc>
                <a:spcPct val="100000"/>
              </a:lnSpc>
              <a:spcBef>
                <a:spcPts val="300"/>
              </a:spcBef>
              <a:spcAft>
                <a:spcPts val="0"/>
              </a:spcAft>
              <a:buClr>
                <a:srgbClr val="888888"/>
              </a:buClr>
              <a:buSzPts val="1600"/>
              <a:buNone/>
              <a:defRPr>
                <a:solidFill>
                  <a:srgbClr val="888888"/>
                </a:solidFill>
              </a:defRPr>
            </a:lvl1pPr>
            <a:lvl2pPr lvl="1" algn="ctr">
              <a:lnSpc>
                <a:spcPct val="100000"/>
              </a:lnSpc>
              <a:spcBef>
                <a:spcPts val="300"/>
              </a:spcBef>
              <a:spcAft>
                <a:spcPts val="0"/>
              </a:spcAft>
              <a:buClr>
                <a:srgbClr val="888888"/>
              </a:buClr>
              <a:buSzPts val="1400"/>
              <a:buNone/>
              <a:defRPr>
                <a:solidFill>
                  <a:srgbClr val="888888"/>
                </a:solidFill>
              </a:defRPr>
            </a:lvl2pPr>
            <a:lvl3pPr lvl="2" algn="ctr">
              <a:lnSpc>
                <a:spcPct val="100000"/>
              </a:lnSpc>
              <a:spcBef>
                <a:spcPts val="200"/>
              </a:spcBef>
              <a:spcAft>
                <a:spcPts val="0"/>
              </a:spcAft>
              <a:buClr>
                <a:srgbClr val="888888"/>
              </a:buClr>
              <a:buSzPts val="1200"/>
              <a:buNone/>
              <a:defRPr>
                <a:solidFill>
                  <a:srgbClr val="888888"/>
                </a:solidFill>
              </a:defRPr>
            </a:lvl3pPr>
            <a:lvl4pPr lvl="3" algn="ctr">
              <a:lnSpc>
                <a:spcPct val="100000"/>
              </a:lnSpc>
              <a:spcBef>
                <a:spcPts val="200"/>
              </a:spcBef>
              <a:spcAft>
                <a:spcPts val="0"/>
              </a:spcAft>
              <a:buClr>
                <a:srgbClr val="888888"/>
              </a:buClr>
              <a:buSzPts val="1000"/>
              <a:buNone/>
              <a:defRPr>
                <a:solidFill>
                  <a:srgbClr val="888888"/>
                </a:solidFill>
              </a:defRPr>
            </a:lvl4pPr>
            <a:lvl5pPr lvl="4" algn="ctr">
              <a:lnSpc>
                <a:spcPct val="100000"/>
              </a:lnSpc>
              <a:spcBef>
                <a:spcPts val="200"/>
              </a:spcBef>
              <a:spcAft>
                <a:spcPts val="0"/>
              </a:spcAft>
              <a:buClr>
                <a:srgbClr val="888888"/>
              </a:buClr>
              <a:buSzPts val="1000"/>
              <a:buNone/>
              <a:defRPr>
                <a:solidFill>
                  <a:srgbClr val="888888"/>
                </a:solidFill>
              </a:defRPr>
            </a:lvl5pPr>
            <a:lvl6pPr lvl="5" algn="ctr">
              <a:lnSpc>
                <a:spcPct val="100000"/>
              </a:lnSpc>
              <a:spcBef>
                <a:spcPts val="200"/>
              </a:spcBef>
              <a:spcAft>
                <a:spcPts val="0"/>
              </a:spcAft>
              <a:buClr>
                <a:srgbClr val="888888"/>
              </a:buClr>
              <a:buSzPts val="1000"/>
              <a:buNone/>
              <a:defRPr>
                <a:solidFill>
                  <a:srgbClr val="888888"/>
                </a:solidFill>
              </a:defRPr>
            </a:lvl6pPr>
            <a:lvl7pPr lvl="6" algn="ctr">
              <a:lnSpc>
                <a:spcPct val="100000"/>
              </a:lnSpc>
              <a:spcBef>
                <a:spcPts val="200"/>
              </a:spcBef>
              <a:spcAft>
                <a:spcPts val="0"/>
              </a:spcAft>
              <a:buClr>
                <a:srgbClr val="888888"/>
              </a:buClr>
              <a:buSzPts val="1000"/>
              <a:buNone/>
              <a:defRPr>
                <a:solidFill>
                  <a:srgbClr val="888888"/>
                </a:solidFill>
              </a:defRPr>
            </a:lvl7pPr>
            <a:lvl8pPr lvl="7" algn="ctr">
              <a:lnSpc>
                <a:spcPct val="100000"/>
              </a:lnSpc>
              <a:spcBef>
                <a:spcPts val="200"/>
              </a:spcBef>
              <a:spcAft>
                <a:spcPts val="0"/>
              </a:spcAft>
              <a:buClr>
                <a:srgbClr val="888888"/>
              </a:buClr>
              <a:buSzPts val="1000"/>
              <a:buNone/>
              <a:defRPr>
                <a:solidFill>
                  <a:srgbClr val="888888"/>
                </a:solidFill>
              </a:defRPr>
            </a:lvl8pPr>
            <a:lvl9pPr lvl="8" algn="ctr">
              <a:lnSpc>
                <a:spcPct val="100000"/>
              </a:lnSpc>
              <a:spcBef>
                <a:spcPts val="200"/>
              </a:spcBef>
              <a:spcAft>
                <a:spcPts val="0"/>
              </a:spcAft>
              <a:buClr>
                <a:srgbClr val="888888"/>
              </a:buClr>
              <a:buSzPts val="1000"/>
              <a:buNone/>
              <a:defRPr>
                <a:solidFill>
                  <a:srgbClr val="888888"/>
                </a:solidFill>
              </a:defRPr>
            </a:lvl9pPr>
          </a:lstStyle>
          <a:p/>
        </p:txBody>
      </p:sp>
      <p:sp>
        <p:nvSpPr>
          <p:cNvPr id="18" name="Google Shape;18;p2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9" name="Google Shape;19;p2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0" name="Google Shape;20;p2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8" name="Google Shape;11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2" name="Google Shape;12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3" name="Google Shape;23;p27"/>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24" name="Google Shape;24;p2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5" name="Google Shape;25;p2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6" name="Google Shape;26;p2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lnSpc>
                <a:spcPct val="100000"/>
              </a:lnSpc>
              <a:spcBef>
                <a:spcPts val="0"/>
              </a:spcBef>
              <a:spcAft>
                <a:spcPts val="0"/>
              </a:spcAft>
              <a:buClr>
                <a:schemeClr val="dk1"/>
              </a:buClr>
              <a:buSzPts val="2000"/>
              <a:buFont typeface="Calibri"/>
              <a:buNone/>
              <a:defRPr b="1" sz="2000"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p28"/>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rgbClr val="888888"/>
              </a:buClr>
              <a:buSzPts val="1000"/>
              <a:buNone/>
              <a:defRPr sz="1000">
                <a:solidFill>
                  <a:srgbClr val="888888"/>
                </a:solidFill>
              </a:defRPr>
            </a:lvl1pPr>
            <a:lvl2pPr indent="-228600" lvl="1" marL="914400" algn="l">
              <a:lnSpc>
                <a:spcPct val="100000"/>
              </a:lnSpc>
              <a:spcBef>
                <a:spcPts val="200"/>
              </a:spcBef>
              <a:spcAft>
                <a:spcPts val="0"/>
              </a:spcAft>
              <a:buClr>
                <a:srgbClr val="888888"/>
              </a:buClr>
              <a:buSzPts val="900"/>
              <a:buNone/>
              <a:defRPr sz="900">
                <a:solidFill>
                  <a:srgbClr val="888888"/>
                </a:solidFill>
              </a:defRPr>
            </a:lvl2pPr>
            <a:lvl3pPr indent="-228600" lvl="2" marL="1371600" algn="l">
              <a:lnSpc>
                <a:spcPct val="100000"/>
              </a:lnSpc>
              <a:spcBef>
                <a:spcPts val="200"/>
              </a:spcBef>
              <a:spcAft>
                <a:spcPts val="0"/>
              </a:spcAft>
              <a:buClr>
                <a:srgbClr val="888888"/>
              </a:buClr>
              <a:buSzPts val="800"/>
              <a:buNone/>
              <a:defRPr sz="800">
                <a:solidFill>
                  <a:srgbClr val="888888"/>
                </a:solidFill>
              </a:defRPr>
            </a:lvl3pPr>
            <a:lvl4pPr indent="-228600" lvl="3" marL="1828800" algn="l">
              <a:lnSpc>
                <a:spcPct val="100000"/>
              </a:lnSpc>
              <a:spcBef>
                <a:spcPts val="100"/>
              </a:spcBef>
              <a:spcAft>
                <a:spcPts val="0"/>
              </a:spcAft>
              <a:buClr>
                <a:srgbClr val="888888"/>
              </a:buClr>
              <a:buSzPts val="700"/>
              <a:buNone/>
              <a:defRPr sz="700">
                <a:solidFill>
                  <a:srgbClr val="888888"/>
                </a:solidFill>
              </a:defRPr>
            </a:lvl4pPr>
            <a:lvl5pPr indent="-228600" lvl="4" marL="2286000" algn="l">
              <a:lnSpc>
                <a:spcPct val="100000"/>
              </a:lnSpc>
              <a:spcBef>
                <a:spcPts val="100"/>
              </a:spcBef>
              <a:spcAft>
                <a:spcPts val="0"/>
              </a:spcAft>
              <a:buClr>
                <a:srgbClr val="888888"/>
              </a:buClr>
              <a:buSzPts val="700"/>
              <a:buNone/>
              <a:defRPr sz="700">
                <a:solidFill>
                  <a:srgbClr val="888888"/>
                </a:solidFill>
              </a:defRPr>
            </a:lvl5pPr>
            <a:lvl6pPr indent="-228600" lvl="5" marL="2743200" algn="l">
              <a:lnSpc>
                <a:spcPct val="100000"/>
              </a:lnSpc>
              <a:spcBef>
                <a:spcPts val="100"/>
              </a:spcBef>
              <a:spcAft>
                <a:spcPts val="0"/>
              </a:spcAft>
              <a:buClr>
                <a:srgbClr val="888888"/>
              </a:buClr>
              <a:buSzPts val="700"/>
              <a:buNone/>
              <a:defRPr sz="700">
                <a:solidFill>
                  <a:srgbClr val="888888"/>
                </a:solidFill>
              </a:defRPr>
            </a:lvl6pPr>
            <a:lvl7pPr indent="-228600" lvl="6" marL="3200400" algn="l">
              <a:lnSpc>
                <a:spcPct val="100000"/>
              </a:lnSpc>
              <a:spcBef>
                <a:spcPts val="100"/>
              </a:spcBef>
              <a:spcAft>
                <a:spcPts val="0"/>
              </a:spcAft>
              <a:buClr>
                <a:srgbClr val="888888"/>
              </a:buClr>
              <a:buSzPts val="700"/>
              <a:buNone/>
              <a:defRPr sz="700">
                <a:solidFill>
                  <a:srgbClr val="888888"/>
                </a:solidFill>
              </a:defRPr>
            </a:lvl7pPr>
            <a:lvl8pPr indent="-228600" lvl="7" marL="3657600" algn="l">
              <a:lnSpc>
                <a:spcPct val="100000"/>
              </a:lnSpc>
              <a:spcBef>
                <a:spcPts val="100"/>
              </a:spcBef>
              <a:spcAft>
                <a:spcPts val="0"/>
              </a:spcAft>
              <a:buClr>
                <a:srgbClr val="888888"/>
              </a:buClr>
              <a:buSzPts val="700"/>
              <a:buNone/>
              <a:defRPr sz="700">
                <a:solidFill>
                  <a:srgbClr val="888888"/>
                </a:solidFill>
              </a:defRPr>
            </a:lvl8pPr>
            <a:lvl9pPr indent="-228600" lvl="8" marL="4114800" algn="l">
              <a:lnSpc>
                <a:spcPct val="100000"/>
              </a:lnSpc>
              <a:spcBef>
                <a:spcPts val="100"/>
              </a:spcBef>
              <a:spcAft>
                <a:spcPts val="0"/>
              </a:spcAft>
              <a:buClr>
                <a:srgbClr val="888888"/>
              </a:buClr>
              <a:buSzPts val="700"/>
              <a:buNone/>
              <a:defRPr sz="700">
                <a:solidFill>
                  <a:srgbClr val="888888"/>
                </a:solidFill>
              </a:defRPr>
            </a:lvl9pPr>
          </a:lstStyle>
          <a:p/>
        </p:txBody>
      </p:sp>
      <p:sp>
        <p:nvSpPr>
          <p:cNvPr id="30" name="Google Shape;30;p2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1" name="Google Shape;31;p2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2" name="Google Shape;32;p2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5" name="Google Shape;35;p29"/>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36" name="Google Shape;36;p29"/>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37" name="Google Shape;37;p2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8" name="Google Shape;38;p2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9" name="Google Shape;39;p2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42" name="Google Shape;42;p30"/>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43" name="Google Shape;43;p30"/>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44" name="Google Shape;44;p30"/>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45" name="Google Shape;45;p30"/>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46" name="Google Shape;46;p3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47" name="Google Shape;47;p3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48" name="Google Shape;48;p3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1" name="Google Shape;51;p3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2" name="Google Shape;52;p3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3" name="Google Shape;53;p3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6" name="Google Shape;56;p32"/>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lnSpc>
                <a:spcPct val="100000"/>
              </a:lnSpc>
              <a:spcBef>
                <a:spcPts val="300"/>
              </a:spcBef>
              <a:spcAft>
                <a:spcPts val="0"/>
              </a:spcAft>
              <a:buClr>
                <a:schemeClr val="dk1"/>
              </a:buClr>
              <a:buSzPts val="1600"/>
              <a:buChar char="•"/>
              <a:defRPr sz="1600"/>
            </a:lvl1pPr>
            <a:lvl2pPr indent="-317500" lvl="1" marL="914400" algn="l">
              <a:lnSpc>
                <a:spcPct val="100000"/>
              </a:lnSpc>
              <a:spcBef>
                <a:spcPts val="300"/>
              </a:spcBef>
              <a:spcAft>
                <a:spcPts val="0"/>
              </a:spcAft>
              <a:buClr>
                <a:schemeClr val="dk1"/>
              </a:buClr>
              <a:buSzPts val="1400"/>
              <a:buChar char="–"/>
              <a:defRPr sz="1400"/>
            </a:lvl2pPr>
            <a:lvl3pPr indent="-304800" lvl="2" marL="1371600" algn="l">
              <a:lnSpc>
                <a:spcPct val="100000"/>
              </a:lnSpc>
              <a:spcBef>
                <a:spcPts val="200"/>
              </a:spcBef>
              <a:spcAft>
                <a:spcPts val="0"/>
              </a:spcAft>
              <a:buClr>
                <a:schemeClr val="dk1"/>
              </a:buClr>
              <a:buSzPts val="1200"/>
              <a:buChar char="•"/>
              <a:defRPr sz="1200"/>
            </a:lvl3pPr>
            <a:lvl4pPr indent="-292100" lvl="3" marL="1828800" algn="l">
              <a:lnSpc>
                <a:spcPct val="100000"/>
              </a:lnSpc>
              <a:spcBef>
                <a:spcPts val="200"/>
              </a:spcBef>
              <a:spcAft>
                <a:spcPts val="0"/>
              </a:spcAft>
              <a:buClr>
                <a:schemeClr val="dk1"/>
              </a:buClr>
              <a:buSzPts val="1000"/>
              <a:buChar char="–"/>
              <a:defRPr sz="1000"/>
            </a:lvl4pPr>
            <a:lvl5pPr indent="-292100" lvl="4" marL="2286000" algn="l">
              <a:lnSpc>
                <a:spcPct val="100000"/>
              </a:lnSpc>
              <a:spcBef>
                <a:spcPts val="200"/>
              </a:spcBef>
              <a:spcAft>
                <a:spcPts val="0"/>
              </a:spcAft>
              <a:buClr>
                <a:schemeClr val="dk1"/>
              </a:buClr>
              <a:buSzPts val="1000"/>
              <a:buChar char="»"/>
              <a:defRPr sz="1000"/>
            </a:lvl5pPr>
            <a:lvl6pPr indent="-292100" lvl="5" marL="2743200" algn="l">
              <a:lnSpc>
                <a:spcPct val="100000"/>
              </a:lnSpc>
              <a:spcBef>
                <a:spcPts val="200"/>
              </a:spcBef>
              <a:spcAft>
                <a:spcPts val="0"/>
              </a:spcAft>
              <a:buClr>
                <a:schemeClr val="dk1"/>
              </a:buClr>
              <a:buSzPts val="1000"/>
              <a:buChar char="•"/>
              <a:defRPr sz="1000"/>
            </a:lvl6pPr>
            <a:lvl7pPr indent="-292100" lvl="6" marL="3200400" algn="l">
              <a:lnSpc>
                <a:spcPct val="100000"/>
              </a:lnSpc>
              <a:spcBef>
                <a:spcPts val="200"/>
              </a:spcBef>
              <a:spcAft>
                <a:spcPts val="0"/>
              </a:spcAft>
              <a:buClr>
                <a:schemeClr val="dk1"/>
              </a:buClr>
              <a:buSzPts val="1000"/>
              <a:buChar char="•"/>
              <a:defRPr sz="1000"/>
            </a:lvl7pPr>
            <a:lvl8pPr indent="-292100" lvl="7" marL="3657600" algn="l">
              <a:lnSpc>
                <a:spcPct val="100000"/>
              </a:lnSpc>
              <a:spcBef>
                <a:spcPts val="200"/>
              </a:spcBef>
              <a:spcAft>
                <a:spcPts val="0"/>
              </a:spcAft>
              <a:buClr>
                <a:schemeClr val="dk1"/>
              </a:buClr>
              <a:buSzPts val="1000"/>
              <a:buChar char="•"/>
              <a:defRPr sz="1000"/>
            </a:lvl8pPr>
            <a:lvl9pPr indent="-292100" lvl="8" marL="4114800" algn="l">
              <a:lnSpc>
                <a:spcPct val="100000"/>
              </a:lnSpc>
              <a:spcBef>
                <a:spcPts val="200"/>
              </a:spcBef>
              <a:spcAft>
                <a:spcPts val="0"/>
              </a:spcAft>
              <a:buClr>
                <a:schemeClr val="dk1"/>
              </a:buClr>
              <a:buSzPts val="1000"/>
              <a:buChar char="•"/>
              <a:defRPr sz="1000"/>
            </a:lvl9pPr>
          </a:lstStyle>
          <a:p/>
        </p:txBody>
      </p:sp>
      <p:sp>
        <p:nvSpPr>
          <p:cNvPr id="57" name="Google Shape;57;p32"/>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58" name="Google Shape;58;p3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9" name="Google Shape;59;p3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0" name="Google Shape;60;p3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3" name="Google Shape;63;p33"/>
          <p:cNvSpPr/>
          <p:nvPr>
            <p:ph idx="2" type="pic"/>
          </p:nvPr>
        </p:nvSpPr>
        <p:spPr>
          <a:xfrm>
            <a:off x="896144" y="306388"/>
            <a:ext cx="2743200" cy="2057400"/>
          </a:xfrm>
          <a:prstGeom prst="rect">
            <a:avLst/>
          </a:prstGeom>
          <a:noFill/>
          <a:ln>
            <a:noFill/>
          </a:ln>
        </p:spPr>
      </p:sp>
      <p:sp>
        <p:nvSpPr>
          <p:cNvPr id="64" name="Google Shape;64;p33"/>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65" name="Google Shape;65;p3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6" name="Google Shape;66;p3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7" name="Google Shape;67;p3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41.png"/><Relationship Id="rId5"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5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 Id="rId10" Type="http://schemas.openxmlformats.org/officeDocument/2006/relationships/image" Target="../media/image50.png"/><Relationship Id="rId9" Type="http://schemas.openxmlformats.org/officeDocument/2006/relationships/image" Target="../media/image43.png"/><Relationship Id="rId5" Type="http://schemas.openxmlformats.org/officeDocument/2006/relationships/image" Target="../media/image38.png"/><Relationship Id="rId6" Type="http://schemas.openxmlformats.org/officeDocument/2006/relationships/image" Target="../media/image56.png"/><Relationship Id="rId7" Type="http://schemas.openxmlformats.org/officeDocument/2006/relationships/image" Target="../media/image34.png"/><Relationship Id="rId8"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png"/><Relationship Id="rId6" Type="http://schemas.openxmlformats.org/officeDocument/2006/relationships/image" Target="../media/image44.png"/><Relationship Id="rId7" Type="http://schemas.openxmlformats.org/officeDocument/2006/relationships/image" Target="../media/image48.png"/><Relationship Id="rId8"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5.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hyperlink" Target="https://docs.google.com/spreadsheets/d/1h57LH4QPV0yONi6ytAsoa0_xaMKKVv_CdOkrET2KDZI/edit?usp=sharing" TargetMode="External"/><Relationship Id="rId5" Type="http://schemas.openxmlformats.org/officeDocument/2006/relationships/hyperlink" Target="https://www.loom.com/share/5dcd259b8eef4467812dd3fbb785cc19?sid=9792d0ea-a1f1-4776-88a5-d4b2fddf68d4" TargetMode="External"/><Relationship Id="rId6" Type="http://schemas.openxmlformats.org/officeDocument/2006/relationships/image" Target="../media/image3.png"/><Relationship Id="rId7" Type="http://schemas.openxmlformats.org/officeDocument/2006/relationships/hyperlink" Target="https://docs.google.com/spreadsheets/d/1PkJIePYaiW1b3DyXtRqfptP7TXxqi4aqqGJM-wlp65o/edit?usp=sharing" TargetMode="External"/><Relationship Id="rId8" Type="http://schemas.openxmlformats.org/officeDocument/2006/relationships/hyperlink" Target="https://docs.google.com/document/d/1if_cGwAFuDshfF4EDbrVcBd6TNc-V765qN37ObkTZTo/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5.jp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3.png"/><Relationship Id="rId10" Type="http://schemas.openxmlformats.org/officeDocument/2006/relationships/hyperlink" Target="https://docs.google.com/spreadsheets/d/1iZzkw22BDBJLurKGBTizcI2vcjp4RqTs/edit?usp=sharing&amp;ouid=104821401726051422014&amp;rtpof=true&amp;sd=true" TargetMode="External"/><Relationship Id="rId9"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22.png"/><Relationship Id="rId8"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6.png"/><Relationship Id="rId5" Type="http://schemas.openxmlformats.org/officeDocument/2006/relationships/image" Target="../media/image27.jpg"/><Relationship Id="rId6"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sp>
        <p:nvSpPr>
          <p:cNvPr id="130" name="Google Shape;130;p1"/>
          <p:cNvSpPr/>
          <p:nvPr/>
        </p:nvSpPr>
        <p:spPr>
          <a:xfrm rot="7659121">
            <a:off x="7545516" y="2792857"/>
            <a:ext cx="3814647" cy="3914283"/>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131" name="Google Shape;131;p1"/>
          <p:cNvSpPr/>
          <p:nvPr/>
        </p:nvSpPr>
        <p:spPr>
          <a:xfrm>
            <a:off x="-1629035" y="-231457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grpSp>
        <p:nvGrpSpPr>
          <p:cNvPr id="132" name="Google Shape;132;p1"/>
          <p:cNvGrpSpPr/>
          <p:nvPr/>
        </p:nvGrpSpPr>
        <p:grpSpPr>
          <a:xfrm>
            <a:off x="483275" y="703700"/>
            <a:ext cx="5429266" cy="2039031"/>
            <a:chOff x="0" y="-19050"/>
            <a:chExt cx="1895495" cy="831850"/>
          </a:xfrm>
        </p:grpSpPr>
        <p:sp>
          <p:nvSpPr>
            <p:cNvPr id="133" name="Google Shape;133;p1"/>
            <p:cNvSpPr/>
            <p:nvPr/>
          </p:nvSpPr>
          <p:spPr>
            <a:xfrm>
              <a:off x="0" y="0"/>
              <a:ext cx="1895495" cy="812800"/>
            </a:xfrm>
            <a:custGeom>
              <a:rect b="b" l="l" r="r" t="t"/>
              <a:pathLst>
                <a:path extrusionOk="0" h="812800" w="1895495">
                  <a:moveTo>
                    <a:pt x="0" y="0"/>
                  </a:moveTo>
                  <a:lnTo>
                    <a:pt x="1895495" y="0"/>
                  </a:lnTo>
                  <a:lnTo>
                    <a:pt x="1895495" y="812800"/>
                  </a:lnTo>
                  <a:lnTo>
                    <a:pt x="0" y="81280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134" name="Google Shape;134;p1"/>
            <p:cNvSpPr txBox="1"/>
            <p:nvPr/>
          </p:nvSpPr>
          <p:spPr>
            <a:xfrm>
              <a:off x="0" y="-19050"/>
              <a:ext cx="1895495" cy="8318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35" name="Google Shape;135;p1"/>
          <p:cNvSpPr/>
          <p:nvPr/>
        </p:nvSpPr>
        <p:spPr>
          <a:xfrm>
            <a:off x="8014007" y="396917"/>
            <a:ext cx="298466" cy="306784"/>
          </a:xfrm>
          <a:custGeom>
            <a:rect b="b" l="l" r="r" t="t"/>
            <a:pathLst>
              <a:path extrusionOk="0" h="613568" w="596933">
                <a:moveTo>
                  <a:pt x="0" y="0"/>
                </a:moveTo>
                <a:lnTo>
                  <a:pt x="596933" y="0"/>
                </a:lnTo>
                <a:lnTo>
                  <a:pt x="596933" y="613568"/>
                </a:lnTo>
                <a:lnTo>
                  <a:pt x="0" y="613568"/>
                </a:lnTo>
                <a:lnTo>
                  <a:pt x="0" y="0"/>
                </a:lnTo>
                <a:close/>
              </a:path>
            </a:pathLst>
          </a:custGeom>
          <a:blipFill rotWithShape="1">
            <a:blip r:embed="rId5">
              <a:alphaModFix/>
            </a:blip>
            <a:stretch>
              <a:fillRect b="0" l="0" r="0" t="0"/>
            </a:stretch>
          </a:blipFill>
          <a:ln>
            <a:noFill/>
          </a:ln>
        </p:spPr>
      </p:sp>
      <p:sp>
        <p:nvSpPr>
          <p:cNvPr id="136" name="Google Shape;136;p1"/>
          <p:cNvSpPr txBox="1"/>
          <p:nvPr/>
        </p:nvSpPr>
        <p:spPr>
          <a:xfrm>
            <a:off x="979275" y="959550"/>
            <a:ext cx="4443600" cy="1422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300"/>
              </a:spcAft>
              <a:buClr>
                <a:schemeClr val="dk1"/>
              </a:buClr>
              <a:buSzPts val="1100"/>
              <a:buFont typeface="Arial"/>
              <a:buNone/>
            </a:pPr>
            <a:r>
              <a:rPr b="0" i="0" lang="en-GB" sz="2800" u="none" cap="none" strike="noStrike">
                <a:solidFill>
                  <a:schemeClr val="dk1"/>
                </a:solidFill>
                <a:latin typeface="Impact"/>
                <a:ea typeface="Impact"/>
                <a:cs typeface="Impact"/>
                <a:sym typeface="Impact"/>
              </a:rPr>
              <a:t>Project: Analyzing the Impact of Car Features on Price and Profitability</a:t>
            </a:r>
            <a:endParaRPr b="0" i="0" sz="3200" u="none" cap="none" strike="noStrike">
              <a:solidFill>
                <a:srgbClr val="000000"/>
              </a:solidFill>
              <a:latin typeface="Arial"/>
              <a:ea typeface="Arial"/>
              <a:cs typeface="Arial"/>
              <a:sym typeface="Arial"/>
            </a:endParaRPr>
          </a:p>
        </p:txBody>
      </p:sp>
      <p:pic>
        <p:nvPicPr>
          <p:cNvPr id="137" name="Google Shape;137;p1"/>
          <p:cNvPicPr preferRelativeResize="0"/>
          <p:nvPr/>
        </p:nvPicPr>
        <p:blipFill rotWithShape="1">
          <a:blip r:embed="rId6">
            <a:alphaModFix/>
          </a:blip>
          <a:srcRect b="0" l="0" r="0" t="0"/>
          <a:stretch/>
        </p:blipFill>
        <p:spPr>
          <a:xfrm>
            <a:off x="4361125" y="1874275"/>
            <a:ext cx="4598174" cy="2672200"/>
          </a:xfrm>
          <a:prstGeom prst="rect">
            <a:avLst/>
          </a:prstGeom>
          <a:noFill/>
          <a:ln>
            <a:noFill/>
          </a:ln>
        </p:spPr>
      </p:pic>
      <p:sp>
        <p:nvSpPr>
          <p:cNvPr id="138" name="Google Shape;138;p1"/>
          <p:cNvSpPr txBox="1"/>
          <p:nvPr/>
        </p:nvSpPr>
        <p:spPr>
          <a:xfrm>
            <a:off x="485025" y="2967275"/>
            <a:ext cx="3260700" cy="35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Calibri"/>
                <a:ea typeface="Calibri"/>
                <a:cs typeface="Calibri"/>
                <a:sym typeface="Calibri"/>
              </a:rPr>
              <a:t>        </a:t>
            </a:r>
            <a:r>
              <a:rPr b="0" i="0" lang="en-GB" sz="1800" u="none" cap="none" strike="noStrike">
                <a:solidFill>
                  <a:schemeClr val="dk1"/>
                </a:solidFill>
                <a:latin typeface="Calibri"/>
                <a:ea typeface="Calibri"/>
                <a:cs typeface="Calibri"/>
                <a:sym typeface="Calibri"/>
              </a:rPr>
              <a:t>  Divyasri Jegan</a:t>
            </a:r>
            <a:endParaRPr b="0" i="0" sz="1800" u="none" cap="none" strike="noStrike">
              <a:solidFill>
                <a:schemeClr val="dk1"/>
              </a:solidFill>
              <a:latin typeface="Calibri"/>
              <a:ea typeface="Calibri"/>
              <a:cs typeface="Calibri"/>
              <a:sym typeface="Calibri"/>
            </a:endParaRPr>
          </a:p>
        </p:txBody>
      </p:sp>
      <p:sp>
        <p:nvSpPr>
          <p:cNvPr id="139" name="Google Shape;139;p1"/>
          <p:cNvSpPr/>
          <p:nvPr/>
        </p:nvSpPr>
        <p:spPr>
          <a:xfrm>
            <a:off x="561550" y="2993050"/>
            <a:ext cx="298500" cy="3069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D</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0"/>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22" name="Google Shape;322;p10"/>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23" name="Google Shape;323;p10"/>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24" name="Google Shape;324;p10"/>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- 2</a:t>
            </a:r>
            <a:endParaRPr b="1" i="0" sz="2600" u="none" cap="none" strike="noStrike">
              <a:solidFill>
                <a:srgbClr val="000000"/>
              </a:solidFill>
              <a:latin typeface="Arial"/>
              <a:ea typeface="Arial"/>
              <a:cs typeface="Arial"/>
              <a:sym typeface="Arial"/>
            </a:endParaRPr>
          </a:p>
        </p:txBody>
      </p:sp>
      <p:sp>
        <p:nvSpPr>
          <p:cNvPr id="325" name="Google Shape;325;p10"/>
          <p:cNvSpPr txBox="1"/>
          <p:nvPr/>
        </p:nvSpPr>
        <p:spPr>
          <a:xfrm>
            <a:off x="863975" y="1874133"/>
            <a:ext cx="3081300" cy="2321400"/>
          </a:xfrm>
          <a:prstGeom prst="rect">
            <a:avLst/>
          </a:prstGeom>
          <a:noFill/>
          <a:ln>
            <a:noFill/>
          </a:ln>
        </p:spPr>
        <p:txBody>
          <a:bodyPr anchorCtr="0" anchor="t" bIns="0" lIns="0" spcFirstLastPara="1" rIns="0" wrap="square" tIns="0">
            <a:spAutoFit/>
          </a:bodyPr>
          <a:lstStyle/>
          <a:p>
            <a:pPr indent="-295275" lvl="0" marL="749300" marR="0" rtl="0" algn="l">
              <a:lnSpc>
                <a:spcPct val="190909"/>
              </a:lnSpc>
              <a:spcBef>
                <a:spcPts val="2100"/>
              </a:spcBef>
              <a:spcAft>
                <a:spcPts val="0"/>
              </a:spcAft>
              <a:buClr>
                <a:srgbClr val="242424"/>
              </a:buClr>
              <a:buSzPts val="1050"/>
              <a:buFont typeface="Georgia"/>
              <a:buChar char="●"/>
            </a:pPr>
            <a:r>
              <a:rPr b="0" i="0" lang="en-GB" sz="1050" u="none" cap="none" strike="noStrike">
                <a:solidFill>
                  <a:srgbClr val="242424"/>
                </a:solidFill>
                <a:latin typeface="DM Sans"/>
                <a:ea typeface="DM Sans"/>
                <a:cs typeface="DM Sans"/>
                <a:sym typeface="DM Sans"/>
              </a:rPr>
              <a:t>cars.</a:t>
            </a:r>
            <a:r>
              <a:rPr lang="en-GB" sz="1050">
                <a:solidFill>
                  <a:srgbClr val="242424"/>
                </a:solidFill>
                <a:latin typeface="DM Sans"/>
                <a:ea typeface="DM Sans"/>
                <a:cs typeface="DM Sans"/>
                <a:sym typeface="DM Sans"/>
              </a:rPr>
              <a:t>We can observe that the relationship is </a:t>
            </a:r>
            <a:r>
              <a:rPr b="1" lang="en-GB" sz="1050">
                <a:solidFill>
                  <a:srgbClr val="242424"/>
                </a:solidFill>
                <a:latin typeface="DM Sans"/>
                <a:ea typeface="DM Sans"/>
                <a:cs typeface="DM Sans"/>
                <a:sym typeface="DM Sans"/>
              </a:rPr>
              <a:t>positive</a:t>
            </a:r>
            <a:r>
              <a:rPr lang="en-GB" sz="1050">
                <a:solidFill>
                  <a:srgbClr val="242424"/>
                </a:solidFill>
                <a:latin typeface="DM Sans"/>
                <a:ea typeface="DM Sans"/>
                <a:cs typeface="DM Sans"/>
                <a:sym typeface="DM Sans"/>
              </a:rPr>
              <a:t> as the trendline has </a:t>
            </a:r>
            <a:r>
              <a:rPr b="1" lang="en-GB" sz="1050">
                <a:solidFill>
                  <a:srgbClr val="242424"/>
                </a:solidFill>
                <a:latin typeface="DM Sans"/>
                <a:ea typeface="DM Sans"/>
                <a:cs typeface="DM Sans"/>
                <a:sym typeface="DM Sans"/>
              </a:rPr>
              <a:t>positive</a:t>
            </a:r>
            <a:r>
              <a:rPr lang="en-GB" sz="1050">
                <a:solidFill>
                  <a:srgbClr val="242424"/>
                </a:solidFill>
                <a:latin typeface="DM Sans"/>
                <a:ea typeface="DM Sans"/>
                <a:cs typeface="DM Sans"/>
                <a:sym typeface="DM Sans"/>
              </a:rPr>
              <a:t> slope. This is logical as higher </a:t>
            </a:r>
            <a:r>
              <a:rPr b="1" lang="en-GB" sz="1050">
                <a:solidFill>
                  <a:srgbClr val="242424"/>
                </a:solidFill>
                <a:latin typeface="DM Sans"/>
                <a:ea typeface="DM Sans"/>
                <a:cs typeface="DM Sans"/>
                <a:sym typeface="DM Sans"/>
              </a:rPr>
              <a:t>Engine HP </a:t>
            </a:r>
            <a:r>
              <a:rPr lang="en-GB" sz="1050">
                <a:solidFill>
                  <a:srgbClr val="242424"/>
                </a:solidFill>
                <a:latin typeface="DM Sans"/>
                <a:ea typeface="DM Sans"/>
                <a:cs typeface="DM Sans"/>
                <a:sym typeface="DM Sans"/>
              </a:rPr>
              <a:t>requires more complex level of </a:t>
            </a:r>
            <a:r>
              <a:rPr b="1" lang="en-GB" sz="1050">
                <a:solidFill>
                  <a:srgbClr val="242424"/>
                </a:solidFill>
                <a:latin typeface="DM Sans"/>
                <a:ea typeface="DM Sans"/>
                <a:cs typeface="DM Sans"/>
                <a:sym typeface="DM Sans"/>
              </a:rPr>
              <a:t>design </a:t>
            </a:r>
            <a:r>
              <a:rPr lang="en-GB" sz="1050">
                <a:solidFill>
                  <a:srgbClr val="242424"/>
                </a:solidFill>
                <a:latin typeface="DM Sans"/>
                <a:ea typeface="DM Sans"/>
                <a:cs typeface="DM Sans"/>
                <a:sym typeface="DM Sans"/>
              </a:rPr>
              <a:t>and </a:t>
            </a:r>
            <a:r>
              <a:rPr b="1" lang="en-GB" sz="1050">
                <a:solidFill>
                  <a:srgbClr val="242424"/>
                </a:solidFill>
                <a:latin typeface="DM Sans"/>
                <a:ea typeface="DM Sans"/>
                <a:cs typeface="DM Sans"/>
                <a:sym typeface="DM Sans"/>
              </a:rPr>
              <a:t>engineering </a:t>
            </a:r>
            <a:r>
              <a:rPr lang="en-GB" sz="1050">
                <a:solidFill>
                  <a:srgbClr val="242424"/>
                </a:solidFill>
                <a:latin typeface="DM Sans"/>
                <a:ea typeface="DM Sans"/>
                <a:cs typeface="DM Sans"/>
                <a:sym typeface="DM Sans"/>
              </a:rPr>
              <a:t>and more expensive sub-parts. Also cars with higher </a:t>
            </a:r>
            <a:r>
              <a:rPr b="1" lang="en-GB" sz="1050">
                <a:solidFill>
                  <a:srgbClr val="242424"/>
                </a:solidFill>
                <a:latin typeface="DM Sans"/>
                <a:ea typeface="DM Sans"/>
                <a:cs typeface="DM Sans"/>
                <a:sym typeface="DM Sans"/>
              </a:rPr>
              <a:t>Engine HP </a:t>
            </a:r>
            <a:r>
              <a:rPr lang="en-GB" sz="1050">
                <a:solidFill>
                  <a:srgbClr val="242424"/>
                </a:solidFill>
                <a:latin typeface="DM Sans"/>
                <a:ea typeface="DM Sans"/>
                <a:cs typeface="DM Sans"/>
                <a:sym typeface="DM Sans"/>
              </a:rPr>
              <a:t>are mostly </a:t>
            </a:r>
            <a:r>
              <a:rPr b="1" lang="en-GB" sz="1050">
                <a:solidFill>
                  <a:srgbClr val="242424"/>
                </a:solidFill>
                <a:latin typeface="DM Sans"/>
                <a:ea typeface="DM Sans"/>
                <a:cs typeface="DM Sans"/>
                <a:sym typeface="DM Sans"/>
              </a:rPr>
              <a:t>Performance </a:t>
            </a:r>
            <a:endParaRPr b="0" i="0" sz="1050" u="none" cap="none" strike="noStrike">
              <a:solidFill>
                <a:srgbClr val="242424"/>
              </a:solidFill>
              <a:latin typeface="DM Sans"/>
              <a:ea typeface="DM Sans"/>
              <a:cs typeface="DM Sans"/>
              <a:sym typeface="DM Sans"/>
            </a:endParaRPr>
          </a:p>
        </p:txBody>
      </p:sp>
      <p:sp>
        <p:nvSpPr>
          <p:cNvPr id="326" name="Google Shape;326;p10"/>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327" name="Google Shape;327;p10"/>
          <p:cNvSpPr txBox="1"/>
          <p:nvPr/>
        </p:nvSpPr>
        <p:spPr>
          <a:xfrm>
            <a:off x="863975" y="77915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dk1"/>
                </a:solidFill>
                <a:latin typeface="Arial"/>
                <a:ea typeface="Arial"/>
                <a:cs typeface="Arial"/>
                <a:sym typeface="Arial"/>
              </a:rPr>
              <a:t>Insight Required: </a:t>
            </a:r>
            <a:r>
              <a:rPr b="0" i="0" lang="en-GB" sz="1000" u="none" cap="none" strike="noStrike">
                <a:solidFill>
                  <a:schemeClr val="dk1"/>
                </a:solidFill>
                <a:latin typeface="Arial"/>
                <a:ea typeface="Arial"/>
                <a:cs typeface="Arial"/>
                <a:sym typeface="Arial"/>
              </a:rPr>
              <a:t>What is the relationship between a car's engine power and its price?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GB" sz="1000" u="none" cap="none" strike="noStrike">
                <a:solidFill>
                  <a:schemeClr val="dk1"/>
                </a:solidFill>
                <a:latin typeface="Arial"/>
                <a:ea typeface="Arial"/>
                <a:cs typeface="Arial"/>
                <a:sym typeface="Arial"/>
              </a:rPr>
              <a:t>Task 2:</a:t>
            </a:r>
            <a:r>
              <a:rPr b="0" i="0" lang="en-GB" sz="1000" u="none" cap="none" strike="noStrike">
                <a:solidFill>
                  <a:schemeClr val="dk1"/>
                </a:solidFill>
                <a:latin typeface="Arial"/>
                <a:ea typeface="Arial"/>
                <a:cs typeface="Arial"/>
                <a:sym typeface="Arial"/>
              </a:rPr>
              <a:t>  Create a scatter chart that plots engine power on the x-axis and price on the y-axis. Add a trendline to the chart to visualize the relationship between these variables.</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pic>
        <p:nvPicPr>
          <p:cNvPr id="328" name="Google Shape;328;p10"/>
          <p:cNvPicPr preferRelativeResize="0"/>
          <p:nvPr/>
        </p:nvPicPr>
        <p:blipFill rotWithShape="1">
          <a:blip r:embed="rId5">
            <a:alphaModFix/>
          </a:blip>
          <a:srcRect b="0" l="0" r="0" t="0"/>
          <a:stretch/>
        </p:blipFill>
        <p:spPr>
          <a:xfrm>
            <a:off x="4417225" y="1741750"/>
            <a:ext cx="4346726" cy="268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1"/>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34" name="Google Shape;334;p11"/>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35" name="Google Shape;335;p11"/>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36" name="Google Shape;336;p11"/>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- 3</a:t>
            </a:r>
            <a:endParaRPr b="1" i="0" sz="2600" u="none" cap="none" strike="noStrike">
              <a:solidFill>
                <a:srgbClr val="000000"/>
              </a:solidFill>
              <a:latin typeface="Arial"/>
              <a:ea typeface="Arial"/>
              <a:cs typeface="Arial"/>
              <a:sym typeface="Arial"/>
            </a:endParaRPr>
          </a:p>
        </p:txBody>
      </p:sp>
      <p:sp>
        <p:nvSpPr>
          <p:cNvPr id="337" name="Google Shape;337;p11"/>
          <p:cNvSpPr txBox="1"/>
          <p:nvPr/>
        </p:nvSpPr>
        <p:spPr>
          <a:xfrm>
            <a:off x="324575" y="1626125"/>
            <a:ext cx="3620700" cy="4614300"/>
          </a:xfrm>
          <a:prstGeom prst="rect">
            <a:avLst/>
          </a:prstGeom>
          <a:noFill/>
          <a:ln>
            <a:noFill/>
          </a:ln>
        </p:spPr>
        <p:txBody>
          <a:bodyPr anchorCtr="0" anchor="t" bIns="0" lIns="0" spcFirstLastPara="1" rIns="0" wrap="square" tIns="0">
            <a:spAutoFit/>
          </a:bodyPr>
          <a:lstStyle/>
          <a:p>
            <a:pPr indent="-295275" lvl="0" marL="457200" marR="0" rtl="0" algn="l">
              <a:lnSpc>
                <a:spcPct val="190909"/>
              </a:lnSpc>
              <a:spcBef>
                <a:spcPts val="2100"/>
              </a:spcBef>
              <a:spcAft>
                <a:spcPts val="0"/>
              </a:spcAft>
              <a:buClr>
                <a:srgbClr val="242424"/>
              </a:buClr>
              <a:buSzPts val="1050"/>
              <a:buFont typeface="DM Sans"/>
              <a:buChar char="●"/>
            </a:pPr>
            <a:r>
              <a:rPr b="0" i="0" lang="en-GB" sz="1050" u="none" cap="none" strike="noStrike">
                <a:solidFill>
                  <a:srgbClr val="242424"/>
                </a:solidFill>
                <a:latin typeface="DM Sans"/>
                <a:ea typeface="DM Sans"/>
                <a:cs typeface="DM Sans"/>
                <a:sym typeface="DM Sans"/>
              </a:rPr>
              <a:t>Using regression analysis, we found the top columns. This also include two new columns which were Feature Engineered (Engine HP/city mpg) and (1/(highway MPG + city mpg)).</a:t>
            </a:r>
            <a:endParaRPr b="0" i="0" sz="1050" u="none" cap="none" strike="noStrike">
              <a:solidFill>
                <a:srgbClr val="242424"/>
              </a:solidFill>
              <a:latin typeface="DM Sans"/>
              <a:ea typeface="DM Sans"/>
              <a:cs typeface="DM Sans"/>
              <a:sym typeface="DM Sans"/>
            </a:endParaRPr>
          </a:p>
          <a:p>
            <a:pPr indent="-295275" lvl="0" marL="457200" marR="0" rtl="0" algn="l">
              <a:lnSpc>
                <a:spcPct val="190909"/>
              </a:lnSpc>
              <a:spcBef>
                <a:spcPts val="0"/>
              </a:spcBef>
              <a:spcAft>
                <a:spcPts val="0"/>
              </a:spcAft>
              <a:buClr>
                <a:srgbClr val="242424"/>
              </a:buClr>
              <a:buSzPts val="1050"/>
              <a:buFont typeface="DM Sans"/>
              <a:buChar char="●"/>
            </a:pPr>
            <a:r>
              <a:rPr b="0" i="0" lang="en-GB" sz="1050" u="none" cap="none" strike="noStrike">
                <a:solidFill>
                  <a:srgbClr val="242424"/>
                </a:solidFill>
                <a:latin typeface="DM Sans"/>
                <a:ea typeface="DM Sans"/>
                <a:cs typeface="DM Sans"/>
                <a:sym typeface="DM Sans"/>
              </a:rPr>
              <a:t>We can observe that the R-Squared score is 0.7 which can be counted as a good score</a:t>
            </a:r>
            <a:endParaRPr b="0" i="0" sz="1050" u="none" cap="none" strike="noStrike">
              <a:solidFill>
                <a:srgbClr val="242424"/>
              </a:solidFill>
              <a:latin typeface="DM Sans"/>
              <a:ea typeface="DM Sans"/>
              <a:cs typeface="DM Sans"/>
              <a:sym typeface="DM Sans"/>
            </a:endParaRPr>
          </a:p>
          <a:p>
            <a:pPr indent="-292100" lvl="0" marL="457200" marR="0" rtl="0" algn="l">
              <a:lnSpc>
                <a:spcPct val="190909"/>
              </a:lnSpc>
              <a:spcBef>
                <a:spcPts val="0"/>
              </a:spcBef>
              <a:spcAft>
                <a:spcPts val="0"/>
              </a:spcAft>
              <a:buClr>
                <a:srgbClr val="242424"/>
              </a:buClr>
              <a:buSzPts val="1000"/>
              <a:buFont typeface="DM Sans"/>
              <a:buChar char="●"/>
            </a:pPr>
            <a:r>
              <a:rPr b="0" i="0" lang="en-GB" sz="1000" u="none" cap="none" strike="noStrike">
                <a:solidFill>
                  <a:srgbClr val="242424"/>
                </a:solidFill>
                <a:latin typeface="DM Sans"/>
                <a:ea typeface="DM Sans"/>
                <a:cs typeface="DM Sans"/>
                <a:sym typeface="DM Sans"/>
              </a:rPr>
              <a:t>.We can observe that the highest coefficient value is that of </a:t>
            </a:r>
            <a:r>
              <a:rPr b="1" i="0" lang="en-GB" sz="1000" u="none" cap="none" strike="noStrike">
                <a:solidFill>
                  <a:srgbClr val="242424"/>
                </a:solidFill>
                <a:latin typeface="DM Sans"/>
                <a:ea typeface="DM Sans"/>
                <a:cs typeface="DM Sans"/>
                <a:sym typeface="DM Sans"/>
              </a:rPr>
              <a:t>Engineered</a:t>
            </a:r>
            <a:r>
              <a:rPr b="0" i="0" lang="en-GB" sz="1000" u="none" cap="none" strike="noStrike">
                <a:solidFill>
                  <a:srgbClr val="242424"/>
                </a:solidFill>
                <a:latin typeface="DM Sans"/>
                <a:ea typeface="DM Sans"/>
                <a:cs typeface="DM Sans"/>
                <a:sym typeface="DM Sans"/>
              </a:rPr>
              <a:t> </a:t>
            </a:r>
            <a:r>
              <a:rPr b="1" i="0" lang="en-GB" sz="1000" u="none" cap="none" strike="noStrike">
                <a:solidFill>
                  <a:srgbClr val="242424"/>
                </a:solidFill>
                <a:latin typeface="DM Sans"/>
                <a:ea typeface="DM Sans"/>
                <a:cs typeface="DM Sans"/>
                <a:sym typeface="DM Sans"/>
              </a:rPr>
              <a:t>Feature,</a:t>
            </a:r>
            <a:r>
              <a:rPr b="0" i="0" lang="en-GB" sz="1000" u="none" cap="none" strike="noStrike">
                <a:solidFill>
                  <a:srgbClr val="242424"/>
                </a:solidFill>
                <a:latin typeface="DM Sans"/>
                <a:ea typeface="DM Sans"/>
                <a:cs typeface="DM Sans"/>
                <a:sym typeface="DM Sans"/>
              </a:rPr>
              <a:t> </a:t>
            </a:r>
            <a:r>
              <a:rPr b="1" i="0" lang="en-GB" sz="1000" u="none" cap="none" strike="noStrike">
                <a:solidFill>
                  <a:srgbClr val="242424"/>
                </a:solidFill>
                <a:latin typeface="DM Sans"/>
                <a:ea typeface="DM Sans"/>
                <a:cs typeface="DM Sans"/>
                <a:sym typeface="DM Sans"/>
              </a:rPr>
              <a:t>1/(highway MPG + city mpg)</a:t>
            </a:r>
            <a:r>
              <a:rPr b="0" i="0" lang="en-GB" sz="1000" u="none" cap="none" strike="noStrike">
                <a:solidFill>
                  <a:srgbClr val="242424"/>
                </a:solidFill>
                <a:latin typeface="DM Sans"/>
                <a:ea typeface="DM Sans"/>
                <a:cs typeface="DM Sans"/>
                <a:sym typeface="DM Sans"/>
              </a:rPr>
              <a:t>.</a:t>
            </a:r>
            <a:endParaRPr b="0" i="0" sz="1000" u="none" cap="none" strike="noStrike">
              <a:solidFill>
                <a:srgbClr val="242424"/>
              </a:solidFill>
              <a:latin typeface="DM Sans"/>
              <a:ea typeface="DM Sans"/>
              <a:cs typeface="DM Sans"/>
              <a:sym typeface="DM Sans"/>
            </a:endParaRPr>
          </a:p>
          <a:p>
            <a:pPr indent="-292100" lvl="0" marL="457200" marR="0" rtl="0" algn="l">
              <a:lnSpc>
                <a:spcPct val="190909"/>
              </a:lnSpc>
              <a:spcBef>
                <a:spcPts val="0"/>
              </a:spcBef>
              <a:spcAft>
                <a:spcPts val="0"/>
              </a:spcAft>
              <a:buClr>
                <a:srgbClr val="242424"/>
              </a:buClr>
              <a:buSzPts val="1000"/>
              <a:buFont typeface="Georgia"/>
              <a:buChar char="●"/>
            </a:pPr>
            <a:r>
              <a:rPr b="0" i="0" lang="en-GB" sz="1000" u="none" cap="none" strike="noStrike">
                <a:solidFill>
                  <a:srgbClr val="242424"/>
                </a:solidFill>
                <a:latin typeface="DM Sans"/>
                <a:ea typeface="DM Sans"/>
                <a:cs typeface="DM Sans"/>
                <a:sym typeface="DM Sans"/>
              </a:rPr>
              <a:t>This shows that the </a:t>
            </a:r>
            <a:r>
              <a:rPr b="1" i="0" lang="en-GB" sz="1000" u="none" cap="none" strike="noStrike">
                <a:solidFill>
                  <a:srgbClr val="242424"/>
                </a:solidFill>
                <a:latin typeface="DM Sans"/>
                <a:ea typeface="DM Sans"/>
                <a:cs typeface="DM Sans"/>
                <a:sym typeface="DM Sans"/>
              </a:rPr>
              <a:t>Engineered</a:t>
            </a:r>
            <a:r>
              <a:rPr b="0" i="0" lang="en-GB" sz="1000" u="none" cap="none" strike="noStrike">
                <a:solidFill>
                  <a:srgbClr val="242424"/>
                </a:solidFill>
                <a:latin typeface="DM Sans"/>
                <a:ea typeface="DM Sans"/>
                <a:cs typeface="DM Sans"/>
                <a:sym typeface="DM Sans"/>
              </a:rPr>
              <a:t> </a:t>
            </a:r>
            <a:r>
              <a:rPr b="1" i="0" lang="en-GB" sz="1000" u="none" cap="none" strike="noStrike">
                <a:solidFill>
                  <a:srgbClr val="242424"/>
                </a:solidFill>
                <a:latin typeface="DM Sans"/>
                <a:ea typeface="DM Sans"/>
                <a:cs typeface="DM Sans"/>
                <a:sym typeface="DM Sans"/>
              </a:rPr>
              <a:t>Feature</a:t>
            </a:r>
            <a:r>
              <a:rPr b="0" i="0" lang="en-GB" sz="1000" u="none" cap="none" strike="noStrike">
                <a:solidFill>
                  <a:srgbClr val="242424"/>
                </a:solidFill>
                <a:latin typeface="DM Sans"/>
                <a:ea typeface="DM Sans"/>
                <a:cs typeface="DM Sans"/>
                <a:sym typeface="DM Sans"/>
              </a:rPr>
              <a:t> is very important relationship with Car’s price.</a:t>
            </a:r>
            <a:endParaRPr b="0" i="0" sz="1000" u="none" cap="none" strike="noStrike">
              <a:solidFill>
                <a:srgbClr val="242424"/>
              </a:solidFill>
              <a:latin typeface="DM Sans"/>
              <a:ea typeface="DM Sans"/>
              <a:cs typeface="DM Sans"/>
              <a:sym typeface="DM Sans"/>
            </a:endParaRPr>
          </a:p>
          <a:p>
            <a:pPr indent="0" lvl="0" marL="0" marR="0" rtl="0" algn="l">
              <a:lnSpc>
                <a:spcPct val="190909"/>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Roboto"/>
              <a:ea typeface="Roboto"/>
              <a:cs typeface="Roboto"/>
              <a:sym typeface="Roboto"/>
            </a:endParaRPr>
          </a:p>
          <a:p>
            <a:pPr indent="0" lvl="0" marL="457200" marR="0" rtl="0" algn="l">
              <a:lnSpc>
                <a:spcPct val="190909"/>
              </a:lnSpc>
              <a:spcBef>
                <a:spcPts val="1800"/>
              </a:spcBef>
              <a:spcAft>
                <a:spcPts val="0"/>
              </a:spcAft>
              <a:buClr>
                <a:srgbClr val="000000"/>
              </a:buClr>
              <a:buSzPts val="1050"/>
              <a:buFont typeface="Arial"/>
              <a:buNone/>
            </a:pPr>
            <a:r>
              <a:t/>
            </a:r>
            <a:endParaRPr b="0" i="0" sz="1050" u="none" cap="none" strike="noStrike">
              <a:solidFill>
                <a:srgbClr val="242424"/>
              </a:solidFill>
              <a:latin typeface="DM Sans"/>
              <a:ea typeface="DM Sans"/>
              <a:cs typeface="DM Sans"/>
              <a:sym typeface="DM Sans"/>
            </a:endParaRPr>
          </a:p>
          <a:p>
            <a:pPr indent="0" lvl="0" marL="0" marR="0" rtl="0" algn="l">
              <a:lnSpc>
                <a:spcPct val="190909"/>
              </a:lnSpc>
              <a:spcBef>
                <a:spcPts val="2100"/>
              </a:spcBef>
              <a:spcAft>
                <a:spcPts val="0"/>
              </a:spcAft>
              <a:buClr>
                <a:srgbClr val="000000"/>
              </a:buClr>
              <a:buSzPts val="1050"/>
              <a:buFont typeface="Arial"/>
              <a:buNone/>
            </a:pPr>
            <a:r>
              <a:t/>
            </a:r>
            <a:endParaRPr b="0" i="0" sz="1050" u="none" cap="none" strike="noStrike">
              <a:solidFill>
                <a:srgbClr val="242424"/>
              </a:solidFill>
              <a:latin typeface="DM Sans"/>
              <a:ea typeface="DM Sans"/>
              <a:cs typeface="DM Sans"/>
              <a:sym typeface="DM Sans"/>
            </a:endParaRPr>
          </a:p>
        </p:txBody>
      </p:sp>
      <p:sp>
        <p:nvSpPr>
          <p:cNvPr id="338" name="Google Shape;338;p11"/>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339" name="Google Shape;339;p11"/>
          <p:cNvSpPr txBox="1"/>
          <p:nvPr/>
        </p:nvSpPr>
        <p:spPr>
          <a:xfrm>
            <a:off x="889150" y="81980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dk1"/>
                </a:solidFill>
                <a:latin typeface="Arial"/>
                <a:ea typeface="Arial"/>
                <a:cs typeface="Arial"/>
                <a:sym typeface="Arial"/>
              </a:rPr>
              <a:t>Insight Required:</a:t>
            </a:r>
            <a:r>
              <a:rPr b="0" i="0" lang="en-GB" sz="1000" u="none" cap="none" strike="noStrike">
                <a:solidFill>
                  <a:schemeClr val="dk1"/>
                </a:solidFill>
                <a:latin typeface="Arial"/>
                <a:ea typeface="Arial"/>
                <a:cs typeface="Arial"/>
                <a:sym typeface="Arial"/>
              </a:rPr>
              <a:t> Which car features are most important in determining a car's price? </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GB" sz="1000" u="none" cap="none" strike="noStrike">
                <a:solidFill>
                  <a:schemeClr val="dk1"/>
                </a:solidFill>
                <a:latin typeface="Arial"/>
                <a:ea typeface="Arial"/>
                <a:cs typeface="Arial"/>
                <a:sym typeface="Arial"/>
              </a:rPr>
              <a:t>Task 3:</a:t>
            </a:r>
            <a:r>
              <a:rPr b="0" i="0" lang="en-GB" sz="1000" u="none" cap="none" strike="noStrike">
                <a:solidFill>
                  <a:schemeClr val="dk1"/>
                </a:solidFill>
                <a:latin typeface="Arial"/>
                <a:ea typeface="Arial"/>
                <a:cs typeface="Arial"/>
                <a:sym typeface="Arial"/>
              </a:rPr>
              <a:t> Use regression analysis to identify the variables that have the strongest relationship with a car's price. Then create a bar chart that shows the coefficient values for each variable to visualize their relative importance.</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pic>
        <p:nvPicPr>
          <p:cNvPr id="340" name="Google Shape;340;p11"/>
          <p:cNvPicPr preferRelativeResize="0"/>
          <p:nvPr/>
        </p:nvPicPr>
        <p:blipFill rotWithShape="1">
          <a:blip r:embed="rId5">
            <a:alphaModFix/>
          </a:blip>
          <a:srcRect b="0" l="0" r="0" t="0"/>
          <a:stretch/>
        </p:blipFill>
        <p:spPr>
          <a:xfrm>
            <a:off x="4249350" y="1690425"/>
            <a:ext cx="4584674" cy="286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2"/>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46" name="Google Shape;346;p12"/>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47" name="Google Shape;347;p12"/>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48" name="Google Shape;348;p12"/>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- 4</a:t>
            </a:r>
            <a:endParaRPr b="1" i="0" sz="2600" u="none" cap="none" strike="noStrike">
              <a:solidFill>
                <a:srgbClr val="000000"/>
              </a:solidFill>
              <a:latin typeface="Arial"/>
              <a:ea typeface="Arial"/>
              <a:cs typeface="Arial"/>
              <a:sym typeface="Arial"/>
            </a:endParaRPr>
          </a:p>
        </p:txBody>
      </p:sp>
      <p:sp>
        <p:nvSpPr>
          <p:cNvPr id="349" name="Google Shape;349;p12"/>
          <p:cNvSpPr txBox="1"/>
          <p:nvPr/>
        </p:nvSpPr>
        <p:spPr>
          <a:xfrm>
            <a:off x="341200" y="1804950"/>
            <a:ext cx="3457500" cy="1973700"/>
          </a:xfrm>
          <a:prstGeom prst="rect">
            <a:avLst/>
          </a:prstGeom>
          <a:noFill/>
          <a:ln>
            <a:noFill/>
          </a:ln>
        </p:spPr>
        <p:txBody>
          <a:bodyPr anchorCtr="0" anchor="t" bIns="0" lIns="0" spcFirstLastPara="1" rIns="0" wrap="square" tIns="0">
            <a:spAutoFit/>
          </a:bodyPr>
          <a:lstStyle/>
          <a:p>
            <a:pPr indent="-295275" lvl="0" marL="457200" marR="0" rtl="0" algn="l">
              <a:lnSpc>
                <a:spcPct val="190909"/>
              </a:lnSpc>
              <a:spcBef>
                <a:spcPts val="2100"/>
              </a:spcBef>
              <a:spcAft>
                <a:spcPts val="0"/>
              </a:spcAft>
              <a:buClr>
                <a:srgbClr val="242424"/>
              </a:buClr>
              <a:buSzPts val="1050"/>
              <a:buFont typeface="Georgia"/>
              <a:buChar char="●"/>
            </a:pPr>
            <a:r>
              <a:rPr b="0" i="0" lang="en-GB" sz="1050" u="none" cap="none" strike="noStrike">
                <a:solidFill>
                  <a:srgbClr val="242424"/>
                </a:solidFill>
                <a:latin typeface="DM Sans"/>
                <a:ea typeface="DM Sans"/>
                <a:cs typeface="DM Sans"/>
                <a:sym typeface="DM Sans"/>
              </a:rPr>
              <a:t>We can observe that the most expensive cars are that of </a:t>
            </a:r>
            <a:r>
              <a:rPr b="1" i="0" lang="en-GB" sz="1050" u="none" cap="none" strike="noStrike">
                <a:solidFill>
                  <a:srgbClr val="242424"/>
                </a:solidFill>
                <a:latin typeface="DM Sans"/>
                <a:ea typeface="DM Sans"/>
                <a:cs typeface="DM Sans"/>
                <a:sym typeface="DM Sans"/>
              </a:rPr>
              <a:t>Bugatti</a:t>
            </a:r>
            <a:r>
              <a:rPr b="0" i="0" lang="en-GB" sz="1050" u="none" cap="none" strike="noStrike">
                <a:solidFill>
                  <a:srgbClr val="242424"/>
                </a:solidFill>
                <a:latin typeface="DM Sans"/>
                <a:ea typeface="DM Sans"/>
                <a:cs typeface="DM Sans"/>
                <a:sym typeface="DM Sans"/>
              </a:rPr>
              <a:t> brand followed by </a:t>
            </a:r>
            <a:r>
              <a:rPr b="1" i="0" lang="en-GB" sz="1050" u="none" cap="none" strike="noStrike">
                <a:solidFill>
                  <a:srgbClr val="242424"/>
                </a:solidFill>
                <a:latin typeface="DM Sans"/>
                <a:ea typeface="DM Sans"/>
                <a:cs typeface="DM Sans"/>
                <a:sym typeface="DM Sans"/>
              </a:rPr>
              <a:t>Maybach</a:t>
            </a:r>
            <a:r>
              <a:rPr b="0" i="0" lang="en-GB" sz="1050" u="none" cap="none" strike="noStrike">
                <a:solidFill>
                  <a:srgbClr val="242424"/>
                </a:solidFill>
                <a:latin typeface="DM Sans"/>
                <a:ea typeface="DM Sans"/>
                <a:cs typeface="DM Sans"/>
                <a:sym typeface="DM Sans"/>
              </a:rPr>
              <a:t>, </a:t>
            </a:r>
            <a:r>
              <a:rPr b="1" i="0" lang="en-GB" sz="1050" u="none" cap="none" strike="noStrike">
                <a:solidFill>
                  <a:srgbClr val="242424"/>
                </a:solidFill>
                <a:latin typeface="DM Sans"/>
                <a:ea typeface="DM Sans"/>
                <a:cs typeface="DM Sans"/>
                <a:sym typeface="DM Sans"/>
              </a:rPr>
              <a:t>Rolls-Royce</a:t>
            </a:r>
            <a:r>
              <a:rPr b="0" i="0" lang="en-GB" sz="1050" u="none" cap="none" strike="noStrike">
                <a:solidFill>
                  <a:srgbClr val="242424"/>
                </a:solidFill>
                <a:latin typeface="DM Sans"/>
                <a:ea typeface="DM Sans"/>
                <a:cs typeface="DM Sans"/>
                <a:sym typeface="DM Sans"/>
              </a:rPr>
              <a:t>, </a:t>
            </a:r>
            <a:r>
              <a:rPr b="1" i="0" lang="en-GB" sz="1050" u="none" cap="none" strike="noStrike">
                <a:solidFill>
                  <a:srgbClr val="242424"/>
                </a:solidFill>
                <a:latin typeface="DM Sans"/>
                <a:ea typeface="DM Sans"/>
                <a:cs typeface="DM Sans"/>
                <a:sym typeface="DM Sans"/>
              </a:rPr>
              <a:t>Lamborghini</a:t>
            </a:r>
            <a:r>
              <a:rPr b="0" i="0" lang="en-GB" sz="1050" u="none" cap="none" strike="noStrike">
                <a:solidFill>
                  <a:srgbClr val="242424"/>
                </a:solidFill>
                <a:latin typeface="DM Sans"/>
                <a:ea typeface="DM Sans"/>
                <a:cs typeface="DM Sans"/>
                <a:sym typeface="DM Sans"/>
              </a:rPr>
              <a:t> etc. All these cars brands are </a:t>
            </a:r>
            <a:r>
              <a:rPr b="1" i="0" lang="en-GB" sz="1050" u="none" cap="none" strike="noStrike">
                <a:solidFill>
                  <a:srgbClr val="242424"/>
                </a:solidFill>
                <a:latin typeface="DM Sans"/>
                <a:ea typeface="DM Sans"/>
                <a:cs typeface="DM Sans"/>
                <a:sym typeface="DM Sans"/>
              </a:rPr>
              <a:t>High-Performance</a:t>
            </a:r>
            <a:r>
              <a:rPr b="0" i="0" lang="en-GB" sz="1050" u="none" cap="none" strike="noStrike">
                <a:solidFill>
                  <a:srgbClr val="242424"/>
                </a:solidFill>
                <a:latin typeface="DM Sans"/>
                <a:ea typeface="DM Sans"/>
                <a:cs typeface="DM Sans"/>
                <a:sym typeface="DM Sans"/>
              </a:rPr>
              <a:t> and </a:t>
            </a:r>
            <a:r>
              <a:rPr b="1" i="0" lang="en-GB" sz="1050" u="none" cap="none" strike="noStrike">
                <a:solidFill>
                  <a:srgbClr val="242424"/>
                </a:solidFill>
                <a:latin typeface="DM Sans"/>
                <a:ea typeface="DM Sans"/>
                <a:cs typeface="DM Sans"/>
                <a:sym typeface="DM Sans"/>
              </a:rPr>
              <a:t>Luxury</a:t>
            </a:r>
            <a:r>
              <a:rPr b="0" i="0" lang="en-GB" sz="1050" u="none" cap="none" strike="noStrike">
                <a:solidFill>
                  <a:srgbClr val="242424"/>
                </a:solidFill>
                <a:latin typeface="DM Sans"/>
                <a:ea typeface="DM Sans"/>
                <a:cs typeface="DM Sans"/>
                <a:sym typeface="DM Sans"/>
              </a:rPr>
              <a:t> brands.</a:t>
            </a:r>
            <a:endParaRPr b="0" i="0" sz="1050" u="none" cap="none" strike="noStrike">
              <a:solidFill>
                <a:srgbClr val="242424"/>
              </a:solidFill>
              <a:latin typeface="DM Sans"/>
              <a:ea typeface="DM Sans"/>
              <a:cs typeface="DM Sans"/>
              <a:sym typeface="DM Sans"/>
            </a:endParaRPr>
          </a:p>
          <a:p>
            <a:pPr indent="0" lvl="0" marL="457200" marR="0" rtl="0" algn="l">
              <a:lnSpc>
                <a:spcPct val="190909"/>
              </a:lnSpc>
              <a:spcBef>
                <a:spcPts val="2100"/>
              </a:spcBef>
              <a:spcAft>
                <a:spcPts val="0"/>
              </a:spcAft>
              <a:buClr>
                <a:srgbClr val="000000"/>
              </a:buClr>
              <a:buSzPts val="1050"/>
              <a:buFont typeface="Arial"/>
              <a:buNone/>
            </a:pPr>
            <a:r>
              <a:t/>
            </a:r>
            <a:endParaRPr b="0" i="0" sz="1050" u="none" cap="none" strike="noStrike">
              <a:solidFill>
                <a:srgbClr val="242424"/>
              </a:solidFill>
              <a:latin typeface="DM Sans"/>
              <a:ea typeface="DM Sans"/>
              <a:cs typeface="DM Sans"/>
              <a:sym typeface="DM Sans"/>
            </a:endParaRPr>
          </a:p>
        </p:txBody>
      </p:sp>
      <p:sp>
        <p:nvSpPr>
          <p:cNvPr id="350" name="Google Shape;350;p12"/>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351" name="Google Shape;351;p12"/>
          <p:cNvSpPr txBox="1"/>
          <p:nvPr/>
        </p:nvSpPr>
        <p:spPr>
          <a:xfrm>
            <a:off x="889150" y="779150"/>
            <a:ext cx="6824400" cy="821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n-GB" sz="1100" u="none" cap="none" strike="noStrike">
                <a:solidFill>
                  <a:schemeClr val="dk1"/>
                </a:solidFill>
                <a:latin typeface="Arial"/>
                <a:ea typeface="Arial"/>
                <a:cs typeface="Arial"/>
                <a:sym typeface="Arial"/>
              </a:rPr>
              <a:t>Insight Required:</a:t>
            </a:r>
            <a:r>
              <a:rPr b="0" i="0" lang="en-GB" sz="1100" u="none" cap="none" strike="noStrike">
                <a:solidFill>
                  <a:schemeClr val="dk1"/>
                </a:solidFill>
                <a:latin typeface="Arial"/>
                <a:ea typeface="Arial"/>
                <a:cs typeface="Arial"/>
                <a:sym typeface="Arial"/>
              </a:rPr>
              <a:t> How does the average price of a car vary across different manufacturers?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Task 4.A:</a:t>
            </a:r>
            <a:r>
              <a:rPr b="0" i="0" lang="en-GB" sz="1100" u="none" cap="none" strike="noStrike">
                <a:solidFill>
                  <a:schemeClr val="dk1"/>
                </a:solidFill>
                <a:latin typeface="Arial"/>
                <a:ea typeface="Arial"/>
                <a:cs typeface="Arial"/>
                <a:sym typeface="Arial"/>
              </a:rPr>
              <a:t> Create a pivot table that shows the average price of cars for each manufacturer.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Task 4.B:</a:t>
            </a:r>
            <a:r>
              <a:rPr b="0" i="0" lang="en-GB" sz="1100" u="none" cap="none" strike="noStrike">
                <a:solidFill>
                  <a:schemeClr val="dk1"/>
                </a:solidFill>
                <a:latin typeface="Arial"/>
                <a:ea typeface="Arial"/>
                <a:cs typeface="Arial"/>
                <a:sym typeface="Arial"/>
              </a:rPr>
              <a:t> Create a bar chart or a horizontal stacked bar chart that visualizes the relationship between manufacturer and average price.</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pic>
        <p:nvPicPr>
          <p:cNvPr id="352" name="Google Shape;352;p12"/>
          <p:cNvPicPr preferRelativeResize="0"/>
          <p:nvPr/>
        </p:nvPicPr>
        <p:blipFill rotWithShape="1">
          <a:blip r:embed="rId5">
            <a:alphaModFix/>
          </a:blip>
          <a:srcRect b="0" l="0" r="0" t="0"/>
          <a:stretch/>
        </p:blipFill>
        <p:spPr>
          <a:xfrm>
            <a:off x="4140575" y="1721375"/>
            <a:ext cx="4839924" cy="278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3"/>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58" name="Google Shape;358;p13"/>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59" name="Google Shape;359;p13"/>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60" name="Google Shape;360;p13"/>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- 5</a:t>
            </a:r>
            <a:endParaRPr b="1" i="0" sz="2600" u="none" cap="none" strike="noStrike">
              <a:solidFill>
                <a:srgbClr val="000000"/>
              </a:solidFill>
              <a:latin typeface="Arial"/>
              <a:ea typeface="Arial"/>
              <a:cs typeface="Arial"/>
              <a:sym typeface="Arial"/>
            </a:endParaRPr>
          </a:p>
        </p:txBody>
      </p:sp>
      <p:sp>
        <p:nvSpPr>
          <p:cNvPr id="361" name="Google Shape;361;p13"/>
          <p:cNvSpPr txBox="1"/>
          <p:nvPr/>
        </p:nvSpPr>
        <p:spPr>
          <a:xfrm>
            <a:off x="259775" y="2026520"/>
            <a:ext cx="3081300" cy="2630100"/>
          </a:xfrm>
          <a:prstGeom prst="rect">
            <a:avLst/>
          </a:prstGeom>
          <a:noFill/>
          <a:ln>
            <a:noFill/>
          </a:ln>
        </p:spPr>
        <p:txBody>
          <a:bodyPr anchorCtr="0" anchor="t" bIns="0" lIns="0" spcFirstLastPara="1" rIns="0" wrap="square" tIns="0">
            <a:spAutoFit/>
          </a:bodyPr>
          <a:lstStyle/>
          <a:p>
            <a:pPr indent="-295275" lvl="0" marL="457200" marR="0" rtl="0" algn="l">
              <a:lnSpc>
                <a:spcPct val="190909"/>
              </a:lnSpc>
              <a:spcBef>
                <a:spcPts val="2100"/>
              </a:spcBef>
              <a:spcAft>
                <a:spcPts val="0"/>
              </a:spcAft>
              <a:buClr>
                <a:srgbClr val="242424"/>
              </a:buClr>
              <a:buSzPts val="1050"/>
              <a:buFont typeface="Georgia"/>
              <a:buChar char="●"/>
            </a:pPr>
            <a:r>
              <a:rPr b="0" i="0" lang="en-GB" sz="1050" u="none" cap="none" strike="noStrike">
                <a:solidFill>
                  <a:srgbClr val="242424"/>
                </a:solidFill>
                <a:latin typeface="DM Sans"/>
                <a:ea typeface="DM Sans"/>
                <a:cs typeface="DM Sans"/>
                <a:sym typeface="DM Sans"/>
              </a:rPr>
              <a:t>We can observe that the plot between </a:t>
            </a:r>
            <a:r>
              <a:rPr b="1" i="0" lang="en-GB" sz="1050" u="none" cap="none" strike="noStrike">
                <a:solidFill>
                  <a:srgbClr val="242424"/>
                </a:solidFill>
                <a:latin typeface="DM Sans"/>
                <a:ea typeface="DM Sans"/>
                <a:cs typeface="DM Sans"/>
                <a:sym typeface="DM Sans"/>
              </a:rPr>
              <a:t>highway</a:t>
            </a:r>
            <a:r>
              <a:rPr b="0" i="0" lang="en-GB" sz="1050" u="none" cap="none" strike="noStrike">
                <a:solidFill>
                  <a:srgbClr val="242424"/>
                </a:solidFill>
                <a:latin typeface="DM Sans"/>
                <a:ea typeface="DM Sans"/>
                <a:cs typeface="DM Sans"/>
                <a:sym typeface="DM Sans"/>
              </a:rPr>
              <a:t> </a:t>
            </a:r>
            <a:r>
              <a:rPr b="1" i="0" lang="en-GB" sz="1050" u="none" cap="none" strike="noStrike">
                <a:solidFill>
                  <a:srgbClr val="242424"/>
                </a:solidFill>
                <a:latin typeface="DM Sans"/>
                <a:ea typeface="DM Sans"/>
                <a:cs typeface="DM Sans"/>
                <a:sym typeface="DM Sans"/>
              </a:rPr>
              <a:t>MPG</a:t>
            </a:r>
            <a:r>
              <a:rPr b="0" i="0" lang="en-GB" sz="1050" u="none" cap="none" strike="noStrike">
                <a:solidFill>
                  <a:srgbClr val="242424"/>
                </a:solidFill>
                <a:latin typeface="DM Sans"/>
                <a:ea typeface="DM Sans"/>
                <a:cs typeface="DM Sans"/>
                <a:sym typeface="DM Sans"/>
              </a:rPr>
              <a:t> and </a:t>
            </a:r>
            <a:r>
              <a:rPr b="1" i="0" lang="en-GB" sz="1050" u="none" cap="none" strike="noStrike">
                <a:solidFill>
                  <a:srgbClr val="242424"/>
                </a:solidFill>
                <a:latin typeface="DM Sans"/>
                <a:ea typeface="DM Sans"/>
                <a:cs typeface="DM Sans"/>
                <a:sym typeface="DM Sans"/>
              </a:rPr>
              <a:t>Engine</a:t>
            </a:r>
            <a:r>
              <a:rPr b="0" i="0" lang="en-GB" sz="1050" u="none" cap="none" strike="noStrike">
                <a:solidFill>
                  <a:srgbClr val="242424"/>
                </a:solidFill>
                <a:latin typeface="DM Sans"/>
                <a:ea typeface="DM Sans"/>
                <a:cs typeface="DM Sans"/>
                <a:sym typeface="DM Sans"/>
              </a:rPr>
              <a:t> </a:t>
            </a:r>
            <a:r>
              <a:rPr b="1" i="0" lang="en-GB" sz="1050" u="none" cap="none" strike="noStrike">
                <a:solidFill>
                  <a:srgbClr val="242424"/>
                </a:solidFill>
                <a:latin typeface="DM Sans"/>
                <a:ea typeface="DM Sans"/>
                <a:cs typeface="DM Sans"/>
                <a:sym typeface="DM Sans"/>
              </a:rPr>
              <a:t>Cylinders</a:t>
            </a:r>
            <a:r>
              <a:rPr b="0" i="0" lang="en-GB" sz="1050" u="none" cap="none" strike="noStrike">
                <a:solidFill>
                  <a:srgbClr val="242424"/>
                </a:solidFill>
                <a:latin typeface="DM Sans"/>
                <a:ea typeface="DM Sans"/>
                <a:cs typeface="DM Sans"/>
                <a:sym typeface="DM Sans"/>
              </a:rPr>
              <a:t> has a negative slope with a value of </a:t>
            </a:r>
            <a:r>
              <a:rPr b="1" i="0" lang="en-GB" sz="1050" u="none" cap="none" strike="noStrike">
                <a:solidFill>
                  <a:srgbClr val="242424"/>
                </a:solidFill>
                <a:latin typeface="DM Sans"/>
                <a:ea typeface="DM Sans"/>
                <a:cs typeface="DM Sans"/>
                <a:sym typeface="DM Sans"/>
              </a:rPr>
              <a:t>-3.2224</a:t>
            </a:r>
            <a:r>
              <a:rPr b="0" i="0" lang="en-GB" sz="1050" u="none" cap="none" strike="noStrike">
                <a:solidFill>
                  <a:srgbClr val="242424"/>
                </a:solidFill>
                <a:latin typeface="DM Sans"/>
                <a:ea typeface="DM Sans"/>
                <a:cs typeface="DM Sans"/>
                <a:sym typeface="DM Sans"/>
              </a:rPr>
              <a:t>.</a:t>
            </a:r>
            <a:endParaRPr b="0" i="0" sz="1050" u="none" cap="none" strike="noStrike">
              <a:solidFill>
                <a:srgbClr val="242424"/>
              </a:solidFill>
              <a:latin typeface="DM Sans"/>
              <a:ea typeface="DM Sans"/>
              <a:cs typeface="DM Sans"/>
              <a:sym typeface="DM Sans"/>
            </a:endParaRPr>
          </a:p>
          <a:p>
            <a:pPr indent="-295275" lvl="0" marL="457200" marR="0" rtl="0" algn="l">
              <a:lnSpc>
                <a:spcPct val="190909"/>
              </a:lnSpc>
              <a:spcBef>
                <a:spcPts val="0"/>
              </a:spcBef>
              <a:spcAft>
                <a:spcPts val="0"/>
              </a:spcAft>
              <a:buClr>
                <a:srgbClr val="242424"/>
              </a:buClr>
              <a:buSzPts val="1050"/>
              <a:buFont typeface="Georgia"/>
              <a:buChar char="●"/>
            </a:pPr>
            <a:r>
              <a:rPr b="0" i="0" lang="en-GB" sz="1050" u="none" cap="none" strike="noStrike">
                <a:solidFill>
                  <a:srgbClr val="242424"/>
                </a:solidFill>
                <a:latin typeface="DM Sans"/>
                <a:ea typeface="DM Sans"/>
                <a:cs typeface="DM Sans"/>
                <a:sym typeface="DM Sans"/>
              </a:rPr>
              <a:t>The correlation coefficient is also </a:t>
            </a:r>
            <a:r>
              <a:rPr b="1" i="0" lang="en-GB" sz="1050" u="none" cap="none" strike="noStrike">
                <a:solidFill>
                  <a:srgbClr val="242424"/>
                </a:solidFill>
                <a:latin typeface="DM Sans"/>
                <a:ea typeface="DM Sans"/>
                <a:cs typeface="DM Sans"/>
                <a:sym typeface="DM Sans"/>
              </a:rPr>
              <a:t>Negative</a:t>
            </a:r>
            <a:r>
              <a:rPr b="0" i="0" lang="en-GB" sz="1050" u="none" cap="none" strike="noStrike">
                <a:solidFill>
                  <a:srgbClr val="242424"/>
                </a:solidFill>
                <a:latin typeface="DM Sans"/>
                <a:ea typeface="DM Sans"/>
                <a:cs typeface="DM Sans"/>
                <a:sym typeface="DM Sans"/>
              </a:rPr>
              <a:t> with a value of </a:t>
            </a:r>
            <a:r>
              <a:rPr b="1" i="0" lang="en-GB" sz="1000" u="none" cap="none" strike="noStrike">
                <a:solidFill>
                  <a:schemeClr val="dk1"/>
                </a:solidFill>
                <a:latin typeface="Calibri"/>
                <a:ea typeface="Calibri"/>
                <a:cs typeface="Calibri"/>
                <a:sym typeface="Calibri"/>
              </a:rPr>
              <a:t>-0.596244819</a:t>
            </a:r>
            <a:endParaRPr b="0" i="0" sz="1050" u="none" cap="none" strike="noStrike">
              <a:solidFill>
                <a:srgbClr val="242424"/>
              </a:solidFill>
              <a:latin typeface="DM Sans"/>
              <a:ea typeface="DM Sans"/>
              <a:cs typeface="DM Sans"/>
              <a:sym typeface="DM Sans"/>
            </a:endParaRPr>
          </a:p>
          <a:p>
            <a:pPr indent="-295275" lvl="0" marL="457200" marR="0" rtl="0" algn="l">
              <a:lnSpc>
                <a:spcPct val="190909"/>
              </a:lnSpc>
              <a:spcBef>
                <a:spcPts val="0"/>
              </a:spcBef>
              <a:spcAft>
                <a:spcPts val="0"/>
              </a:spcAft>
              <a:buClr>
                <a:srgbClr val="242424"/>
              </a:buClr>
              <a:buSzPts val="1050"/>
              <a:buFont typeface="Georgia"/>
              <a:buChar char="●"/>
            </a:pPr>
            <a:r>
              <a:rPr b="0" i="0" lang="en-GB" sz="1050" u="none" cap="none" strike="noStrike">
                <a:solidFill>
                  <a:srgbClr val="242424"/>
                </a:solidFill>
                <a:latin typeface="DM Sans"/>
                <a:ea typeface="DM Sans"/>
                <a:cs typeface="DM Sans"/>
                <a:sym typeface="DM Sans"/>
              </a:rPr>
              <a:t>This is logical because as number of </a:t>
            </a:r>
            <a:r>
              <a:rPr b="1" i="0" lang="en-GB" sz="1050" u="none" cap="none" strike="noStrike">
                <a:solidFill>
                  <a:srgbClr val="242424"/>
                </a:solidFill>
                <a:latin typeface="DM Sans"/>
                <a:ea typeface="DM Sans"/>
                <a:cs typeface="DM Sans"/>
                <a:sym typeface="DM Sans"/>
              </a:rPr>
              <a:t>Engine</a:t>
            </a:r>
            <a:r>
              <a:rPr b="0" i="0" lang="en-GB" sz="1050" u="none" cap="none" strike="noStrike">
                <a:solidFill>
                  <a:srgbClr val="242424"/>
                </a:solidFill>
                <a:latin typeface="DM Sans"/>
                <a:ea typeface="DM Sans"/>
                <a:cs typeface="DM Sans"/>
                <a:sym typeface="DM Sans"/>
              </a:rPr>
              <a:t> </a:t>
            </a:r>
            <a:r>
              <a:rPr b="1" i="0" lang="en-GB" sz="1050" u="none" cap="none" strike="noStrike">
                <a:solidFill>
                  <a:srgbClr val="242424"/>
                </a:solidFill>
                <a:latin typeface="DM Sans"/>
                <a:ea typeface="DM Sans"/>
                <a:cs typeface="DM Sans"/>
                <a:sym typeface="DM Sans"/>
              </a:rPr>
              <a:t>Cylinders</a:t>
            </a:r>
            <a:r>
              <a:rPr b="0" i="0" lang="en-GB" sz="1050" u="none" cap="none" strike="noStrike">
                <a:solidFill>
                  <a:srgbClr val="242424"/>
                </a:solidFill>
                <a:latin typeface="DM Sans"/>
                <a:ea typeface="DM Sans"/>
                <a:cs typeface="DM Sans"/>
                <a:sym typeface="DM Sans"/>
              </a:rPr>
              <a:t> increases, the amount of fuel to be burnt also increasing, thus decreasing the mileage (</a:t>
            </a:r>
            <a:r>
              <a:rPr b="1" i="0" lang="en-GB" sz="1050" u="none" cap="none" strike="noStrike">
                <a:solidFill>
                  <a:srgbClr val="242424"/>
                </a:solidFill>
                <a:latin typeface="DM Sans"/>
                <a:ea typeface="DM Sans"/>
                <a:cs typeface="DM Sans"/>
                <a:sym typeface="DM Sans"/>
              </a:rPr>
              <a:t>highway</a:t>
            </a:r>
            <a:r>
              <a:rPr b="0" i="0" lang="en-GB" sz="1050" u="none" cap="none" strike="noStrike">
                <a:solidFill>
                  <a:srgbClr val="242424"/>
                </a:solidFill>
                <a:latin typeface="DM Sans"/>
                <a:ea typeface="DM Sans"/>
                <a:cs typeface="DM Sans"/>
                <a:sym typeface="DM Sans"/>
              </a:rPr>
              <a:t> </a:t>
            </a:r>
            <a:r>
              <a:rPr b="1" i="0" lang="en-GB" sz="1050" u="none" cap="none" strike="noStrike">
                <a:solidFill>
                  <a:srgbClr val="242424"/>
                </a:solidFill>
                <a:latin typeface="DM Sans"/>
                <a:ea typeface="DM Sans"/>
                <a:cs typeface="DM Sans"/>
                <a:sym typeface="DM Sans"/>
              </a:rPr>
              <a:t>MPG</a:t>
            </a:r>
            <a:r>
              <a:rPr b="0" i="0" lang="en-GB" sz="1050" u="none" cap="none" strike="noStrike">
                <a:solidFill>
                  <a:srgbClr val="242424"/>
                </a:solidFill>
                <a:latin typeface="DM Sans"/>
                <a:ea typeface="DM Sans"/>
                <a:cs typeface="DM Sans"/>
                <a:sym typeface="DM Sans"/>
              </a:rPr>
              <a:t>).</a:t>
            </a:r>
            <a:endParaRPr b="0" i="0" sz="750" u="none" cap="none" strike="noStrike">
              <a:solidFill>
                <a:srgbClr val="242424"/>
              </a:solidFill>
              <a:latin typeface="DM Sans"/>
              <a:ea typeface="DM Sans"/>
              <a:cs typeface="DM Sans"/>
              <a:sym typeface="DM Sans"/>
            </a:endParaRPr>
          </a:p>
        </p:txBody>
      </p:sp>
      <p:sp>
        <p:nvSpPr>
          <p:cNvPr id="362" name="Google Shape;362;p13"/>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363" name="Google Shape;363;p13"/>
          <p:cNvSpPr txBox="1"/>
          <p:nvPr/>
        </p:nvSpPr>
        <p:spPr>
          <a:xfrm>
            <a:off x="851125" y="77915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1" i="0" lang="en-GB" sz="1000" u="none" cap="none" strike="noStrike">
                <a:solidFill>
                  <a:schemeClr val="dk1"/>
                </a:solidFill>
                <a:latin typeface="Arial"/>
                <a:ea typeface="Arial"/>
                <a:cs typeface="Arial"/>
                <a:sym typeface="Arial"/>
              </a:rPr>
              <a:t>Insight Required:</a:t>
            </a:r>
            <a:r>
              <a:rPr b="0" i="0" lang="en-GB" sz="1000" u="none" cap="none" strike="noStrike">
                <a:solidFill>
                  <a:schemeClr val="dk1"/>
                </a:solidFill>
                <a:latin typeface="Arial"/>
                <a:ea typeface="Arial"/>
                <a:cs typeface="Arial"/>
                <a:sym typeface="Arial"/>
              </a:rPr>
              <a:t> What is the relationship between fuel efficiency and the number of cylinders in a car's engine?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GB" sz="1000" u="none" cap="none" strike="noStrike">
                <a:solidFill>
                  <a:schemeClr val="dk1"/>
                </a:solidFill>
                <a:latin typeface="Arial"/>
                <a:ea typeface="Arial"/>
                <a:cs typeface="Arial"/>
                <a:sym typeface="Arial"/>
              </a:rPr>
              <a:t>Task 5.A:</a:t>
            </a:r>
            <a:r>
              <a:rPr b="0" i="0" lang="en-GB" sz="1000" u="none" cap="none" strike="noStrike">
                <a:solidFill>
                  <a:schemeClr val="dk1"/>
                </a:solidFill>
                <a:latin typeface="Arial"/>
                <a:ea typeface="Arial"/>
                <a:cs typeface="Arial"/>
                <a:sym typeface="Arial"/>
              </a:rPr>
              <a:t> Create a scatter plot with the number of cylinders on the x-axis and highway MPG on the y-axis. Then create a trendline on the scatter plot to visually estimate the slope of the relationship and assess its significance.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GB" sz="1000" u="none" cap="none" strike="noStrike">
                <a:solidFill>
                  <a:schemeClr val="dk1"/>
                </a:solidFill>
                <a:latin typeface="Arial"/>
                <a:ea typeface="Arial"/>
                <a:cs typeface="Arial"/>
                <a:sym typeface="Arial"/>
              </a:rPr>
              <a:t>Task 5.B: </a:t>
            </a:r>
            <a:r>
              <a:rPr b="0" i="0" lang="en-GB" sz="1000" u="none" cap="none" strike="noStrike">
                <a:solidFill>
                  <a:schemeClr val="dk1"/>
                </a:solidFill>
                <a:latin typeface="Arial"/>
                <a:ea typeface="Arial"/>
                <a:cs typeface="Arial"/>
                <a:sym typeface="Arial"/>
              </a:rPr>
              <a:t>Calculate the correlation coefficient between the number of cylinders and highway MPG to quantify the strength and direction of the relationship.</a:t>
            </a:r>
            <a:endParaRPr b="0" i="0" sz="10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pic>
        <p:nvPicPr>
          <p:cNvPr id="364" name="Google Shape;364;p13"/>
          <p:cNvPicPr preferRelativeResize="0"/>
          <p:nvPr/>
        </p:nvPicPr>
        <p:blipFill rotWithShape="1">
          <a:blip r:embed="rId5">
            <a:alphaModFix/>
          </a:blip>
          <a:srcRect b="0" l="0" r="0" t="0"/>
          <a:stretch/>
        </p:blipFill>
        <p:spPr>
          <a:xfrm>
            <a:off x="3916625" y="1952487"/>
            <a:ext cx="4821325" cy="277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368" name="Shape 368"/>
        <p:cNvGrpSpPr/>
        <p:nvPr/>
      </p:nvGrpSpPr>
      <p:grpSpPr>
        <a:xfrm>
          <a:off x="0" y="0"/>
          <a:ext cx="0" cy="0"/>
          <a:chOff x="0" y="0"/>
          <a:chExt cx="0" cy="0"/>
        </a:xfrm>
      </p:grpSpPr>
      <p:grpSp>
        <p:nvGrpSpPr>
          <p:cNvPr id="369" name="Google Shape;369;p14"/>
          <p:cNvGrpSpPr/>
          <p:nvPr/>
        </p:nvGrpSpPr>
        <p:grpSpPr>
          <a:xfrm>
            <a:off x="-1385353" y="-1684258"/>
            <a:ext cx="2479945" cy="2479945"/>
            <a:chOff x="0" y="0"/>
            <a:chExt cx="812800" cy="812800"/>
          </a:xfrm>
        </p:grpSpPr>
        <p:sp>
          <p:nvSpPr>
            <p:cNvPr id="370" name="Google Shape;37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txBox="1"/>
            <p:nvPr/>
          </p:nvSpPr>
          <p:spPr>
            <a:xfrm>
              <a:off x="76200" y="57150"/>
              <a:ext cx="660400" cy="6794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72" name="Google Shape;372;p14"/>
          <p:cNvGrpSpPr/>
          <p:nvPr/>
        </p:nvGrpSpPr>
        <p:grpSpPr>
          <a:xfrm>
            <a:off x="4572000" y="639270"/>
            <a:ext cx="6594477" cy="6594477"/>
            <a:chOff x="0" y="0"/>
            <a:chExt cx="812800" cy="812800"/>
          </a:xfrm>
        </p:grpSpPr>
        <p:sp>
          <p:nvSpPr>
            <p:cNvPr id="373" name="Google Shape;37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
            <p:cNvSpPr txBox="1"/>
            <p:nvPr/>
          </p:nvSpPr>
          <p:spPr>
            <a:xfrm>
              <a:off x="76200" y="57150"/>
              <a:ext cx="660400" cy="6794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75" name="Google Shape;375;p14"/>
          <p:cNvSpPr/>
          <p:nvPr/>
        </p:nvSpPr>
        <p:spPr>
          <a:xfrm>
            <a:off x="-3319552" y="-2989564"/>
            <a:ext cx="6055195" cy="6213353"/>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376" name="Google Shape;376;p14"/>
          <p:cNvSpPr/>
          <p:nvPr/>
        </p:nvSpPr>
        <p:spPr>
          <a:xfrm rot="-3986589">
            <a:off x="2542389" y="3129766"/>
            <a:ext cx="4947000" cy="5076213"/>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377" name="Google Shape;377;p14"/>
          <p:cNvSpPr txBox="1"/>
          <p:nvPr/>
        </p:nvSpPr>
        <p:spPr>
          <a:xfrm>
            <a:off x="1360051" y="1688035"/>
            <a:ext cx="3971100" cy="631200"/>
          </a:xfrm>
          <a:prstGeom prst="rect">
            <a:avLst/>
          </a:prstGeom>
          <a:noFill/>
          <a:ln>
            <a:noFill/>
          </a:ln>
        </p:spPr>
        <p:txBody>
          <a:bodyPr anchorCtr="0" anchor="t" bIns="0" lIns="0" spcFirstLastPara="1" rIns="0" wrap="square" tIns="0">
            <a:spAutoFit/>
          </a:bodyPr>
          <a:lstStyle/>
          <a:p>
            <a:pPr indent="0" lvl="0" marL="0" marR="0" rtl="0" algn="l">
              <a:lnSpc>
                <a:spcPct val="137998"/>
              </a:lnSpc>
              <a:spcBef>
                <a:spcPts val="0"/>
              </a:spcBef>
              <a:spcAft>
                <a:spcPts val="0"/>
              </a:spcAft>
              <a:buClr>
                <a:srgbClr val="000000"/>
              </a:buClr>
              <a:buSzPts val="4100"/>
              <a:buFont typeface="Arial"/>
              <a:buNone/>
            </a:pPr>
            <a:r>
              <a:rPr b="1" i="0" lang="en-GB" sz="4100" u="none" cap="none" strike="noStrike">
                <a:solidFill>
                  <a:srgbClr val="FFFFFF"/>
                </a:solidFill>
                <a:latin typeface="Oswald"/>
                <a:ea typeface="Oswald"/>
                <a:cs typeface="Oswald"/>
                <a:sym typeface="Oswald"/>
              </a:rPr>
              <a:t>DASHBOARD</a:t>
            </a:r>
            <a:endParaRPr b="0" i="0" sz="700" u="none" cap="none" strike="noStrike">
              <a:solidFill>
                <a:srgbClr val="000000"/>
              </a:solidFill>
              <a:latin typeface="Arial"/>
              <a:ea typeface="Arial"/>
              <a:cs typeface="Arial"/>
              <a:sym typeface="Arial"/>
            </a:endParaRPr>
          </a:p>
        </p:txBody>
      </p:sp>
      <p:sp>
        <p:nvSpPr>
          <p:cNvPr id="378" name="Google Shape;378;p14"/>
          <p:cNvSpPr txBox="1"/>
          <p:nvPr/>
        </p:nvSpPr>
        <p:spPr>
          <a:xfrm>
            <a:off x="1360051" y="2547938"/>
            <a:ext cx="2871000" cy="1549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1800"/>
              </a:spcBef>
              <a:spcAft>
                <a:spcPts val="0"/>
              </a:spcAft>
              <a:buClr>
                <a:schemeClr val="dk1"/>
              </a:buClr>
              <a:buSzPts val="1100"/>
              <a:buFont typeface="Arial"/>
              <a:buNone/>
            </a:pPr>
            <a:r>
              <a:rPr b="1" i="0" lang="en-GB" sz="1600" u="none" cap="none" strike="noStrike">
                <a:solidFill>
                  <a:schemeClr val="lt1"/>
                </a:solidFill>
                <a:latin typeface="Arial"/>
                <a:ea typeface="Arial"/>
                <a:cs typeface="Arial"/>
                <a:sym typeface="Arial"/>
              </a:rPr>
              <a:t>Building the Dashboard:</a:t>
            </a:r>
            <a:endParaRPr b="1" i="0" sz="1600" u="none" cap="none" strike="noStrike">
              <a:solidFill>
                <a:schemeClr val="lt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1100"/>
              <a:buFont typeface="Arial"/>
              <a:buNone/>
            </a:pPr>
            <a:r>
              <a:rPr b="0" i="0" lang="en-GB" sz="1100" u="none" cap="none" strike="noStrike">
                <a:solidFill>
                  <a:schemeClr val="lt1"/>
                </a:solidFill>
                <a:latin typeface="Arial"/>
                <a:ea typeface="Arial"/>
                <a:cs typeface="Arial"/>
                <a:sym typeface="Arial"/>
              </a:rPr>
              <a:t>Now for the Next portion of the Project, you need to create the Interactive Dashboard. </a:t>
            </a:r>
            <a:endParaRPr b="0" i="0" sz="11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GB" sz="1100" u="none" cap="none" strike="noStrike">
                <a:solidFill>
                  <a:schemeClr val="lt1"/>
                </a:solidFill>
                <a:latin typeface="Arial"/>
                <a:ea typeface="Arial"/>
                <a:cs typeface="Arial"/>
                <a:sym typeface="Arial"/>
              </a:rPr>
              <a:t>Use filters and slicers to make the chart interactive. The client has requested these questions given below:</a:t>
            </a:r>
            <a:endParaRPr b="0" i="0" sz="1100" u="none" cap="none" strike="noStrike">
              <a:solidFill>
                <a:schemeClr val="lt1"/>
              </a:solidFill>
              <a:latin typeface="Arial"/>
              <a:ea typeface="Arial"/>
              <a:cs typeface="Arial"/>
              <a:sym typeface="Arial"/>
            </a:endParaRPr>
          </a:p>
          <a:p>
            <a:pPr indent="0" lvl="0" marL="0" marR="0" rtl="0" algn="l">
              <a:lnSpc>
                <a:spcPct val="137988"/>
              </a:lnSpc>
              <a:spcBef>
                <a:spcPts val="0"/>
              </a:spcBef>
              <a:spcAft>
                <a:spcPts val="0"/>
              </a:spcAft>
              <a:buClr>
                <a:srgbClr val="000000"/>
              </a:buClr>
              <a:buSzPts val="1400"/>
              <a:buFont typeface="Arial"/>
              <a:buNone/>
            </a:pPr>
            <a:r>
              <a:t/>
            </a:r>
            <a:endParaRPr b="0" i="0" sz="1400" u="none" cap="none" strike="noStrike">
              <a:solidFill>
                <a:srgbClr val="F5FFF5"/>
              </a:solidFill>
              <a:latin typeface="DM Sans"/>
              <a:ea typeface="DM Sans"/>
              <a:cs typeface="DM Sans"/>
              <a:sym typeface="DM Sans"/>
            </a:endParaRPr>
          </a:p>
        </p:txBody>
      </p:sp>
      <p:pic>
        <p:nvPicPr>
          <p:cNvPr id="379" name="Google Shape;379;p14"/>
          <p:cNvPicPr preferRelativeResize="0"/>
          <p:nvPr/>
        </p:nvPicPr>
        <p:blipFill rotWithShape="1">
          <a:blip r:embed="rId4">
            <a:alphaModFix/>
          </a:blip>
          <a:srcRect b="0" l="0" r="0" t="0"/>
          <a:stretch/>
        </p:blipFill>
        <p:spPr>
          <a:xfrm>
            <a:off x="5348915" y="3746877"/>
            <a:ext cx="3253221" cy="1003408"/>
          </a:xfrm>
          <a:prstGeom prst="rect">
            <a:avLst/>
          </a:prstGeom>
          <a:noFill/>
          <a:ln>
            <a:noFill/>
          </a:ln>
        </p:spPr>
      </p:pic>
      <p:pic>
        <p:nvPicPr>
          <p:cNvPr id="380" name="Google Shape;380;p14"/>
          <p:cNvPicPr preferRelativeResize="0"/>
          <p:nvPr/>
        </p:nvPicPr>
        <p:blipFill rotWithShape="1">
          <a:blip r:embed="rId5">
            <a:alphaModFix/>
          </a:blip>
          <a:srcRect b="0" l="0" r="0" t="0"/>
          <a:stretch/>
        </p:blipFill>
        <p:spPr>
          <a:xfrm>
            <a:off x="5010800" y="1331788"/>
            <a:ext cx="4133208" cy="247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5"/>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86" name="Google Shape;386;p15"/>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87" name="Google Shape;387;p15"/>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88" name="Google Shape;388;p15"/>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- 1</a:t>
            </a:r>
            <a:endParaRPr b="1" i="0" sz="2600" u="none" cap="none" strike="noStrike">
              <a:solidFill>
                <a:srgbClr val="000000"/>
              </a:solidFill>
              <a:latin typeface="Arial"/>
              <a:ea typeface="Arial"/>
              <a:cs typeface="Arial"/>
              <a:sym typeface="Arial"/>
            </a:endParaRPr>
          </a:p>
        </p:txBody>
      </p:sp>
      <p:sp>
        <p:nvSpPr>
          <p:cNvPr id="389" name="Google Shape;389;p15"/>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390" name="Google Shape;390;p15"/>
          <p:cNvSpPr txBox="1"/>
          <p:nvPr/>
        </p:nvSpPr>
        <p:spPr>
          <a:xfrm>
            <a:off x="889150" y="81980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 How does the distribution of car prices vary by brand and body style?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Hints: </a:t>
            </a:r>
            <a:r>
              <a:rPr b="0" i="0" lang="en-GB" sz="1100" u="none" cap="none" strike="noStrike">
                <a:solidFill>
                  <a:schemeClr val="dk1"/>
                </a:solidFill>
                <a:latin typeface="Arial"/>
                <a:ea typeface="Arial"/>
                <a:cs typeface="Arial"/>
                <a:sym typeface="Arial"/>
              </a:rPr>
              <a:t>Stacked column chart to show the distribution of car prices by brand and body style. Use filters and slicers to make the chart interactive. Calculate the total MSRP for each brand and body style using SUMIF or Pivot Tables.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pic>
        <p:nvPicPr>
          <p:cNvPr id="391" name="Google Shape;391;p15"/>
          <p:cNvPicPr preferRelativeResize="0"/>
          <p:nvPr/>
        </p:nvPicPr>
        <p:blipFill rotWithShape="1">
          <a:blip r:embed="rId5">
            <a:alphaModFix/>
          </a:blip>
          <a:srcRect b="0" l="0" r="0" t="0"/>
          <a:stretch/>
        </p:blipFill>
        <p:spPr>
          <a:xfrm>
            <a:off x="1004475" y="1824175"/>
            <a:ext cx="7100076" cy="300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6"/>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97" name="Google Shape;397;p16"/>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98" name="Google Shape;398;p16"/>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99" name="Google Shape;399;p16"/>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- 2</a:t>
            </a:r>
            <a:endParaRPr b="1" i="0" sz="2600" u="none" cap="none" strike="noStrike">
              <a:solidFill>
                <a:srgbClr val="000000"/>
              </a:solidFill>
              <a:latin typeface="Arial"/>
              <a:ea typeface="Arial"/>
              <a:cs typeface="Arial"/>
              <a:sym typeface="Arial"/>
            </a:endParaRPr>
          </a:p>
        </p:txBody>
      </p:sp>
      <p:sp>
        <p:nvSpPr>
          <p:cNvPr id="400" name="Google Shape;400;p16"/>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401" name="Google Shape;401;p16"/>
          <p:cNvSpPr txBox="1"/>
          <p:nvPr/>
        </p:nvSpPr>
        <p:spPr>
          <a:xfrm>
            <a:off x="889150" y="81980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 Which car brands have the highest and lowest average MSRPs, and how does this vary by body style?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Hints:</a:t>
            </a:r>
            <a:r>
              <a:rPr b="0" i="0" lang="en-GB" sz="1100" u="none" cap="none" strike="noStrike">
                <a:solidFill>
                  <a:schemeClr val="dk1"/>
                </a:solidFill>
                <a:latin typeface="Arial"/>
                <a:ea typeface="Arial"/>
                <a:cs typeface="Arial"/>
                <a:sym typeface="Arial"/>
              </a:rPr>
              <a:t> Clustered column chart to compare the average MSRPs across different car brands and body styles. Calculate the average MSRP for each brand and body style using AVERAGEIF or Pivot Tables.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pic>
        <p:nvPicPr>
          <p:cNvPr id="402" name="Google Shape;402;p16"/>
          <p:cNvPicPr preferRelativeResize="0"/>
          <p:nvPr/>
        </p:nvPicPr>
        <p:blipFill rotWithShape="1">
          <a:blip r:embed="rId5">
            <a:alphaModFix/>
          </a:blip>
          <a:srcRect b="0" l="0" r="0" t="0"/>
          <a:stretch/>
        </p:blipFill>
        <p:spPr>
          <a:xfrm>
            <a:off x="741875" y="1810725"/>
            <a:ext cx="7307876" cy="308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7"/>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408" name="Google Shape;408;p17"/>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409" name="Google Shape;409;p17"/>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410" name="Google Shape;410;p17"/>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- 3</a:t>
            </a:r>
            <a:endParaRPr b="1" i="0" sz="2600" u="none" cap="none" strike="noStrike">
              <a:solidFill>
                <a:srgbClr val="000000"/>
              </a:solidFill>
              <a:latin typeface="Arial"/>
              <a:ea typeface="Arial"/>
              <a:cs typeface="Arial"/>
              <a:sym typeface="Arial"/>
            </a:endParaRPr>
          </a:p>
        </p:txBody>
      </p:sp>
      <p:sp>
        <p:nvSpPr>
          <p:cNvPr id="411" name="Google Shape;411;p17"/>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412" name="Google Shape;412;p17"/>
          <p:cNvSpPr txBox="1"/>
          <p:nvPr/>
        </p:nvSpPr>
        <p:spPr>
          <a:xfrm>
            <a:off x="889150" y="81980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 How do the different feature such as transmission type affect the MSRP, and how does this vary by body style?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Hints:</a:t>
            </a:r>
            <a:r>
              <a:rPr b="0" i="0" lang="en-GB" sz="1100" u="none" cap="none" strike="noStrike">
                <a:solidFill>
                  <a:schemeClr val="dk1"/>
                </a:solidFill>
                <a:latin typeface="Arial"/>
                <a:ea typeface="Arial"/>
                <a:cs typeface="Arial"/>
                <a:sym typeface="Arial"/>
              </a:rPr>
              <a:t> Scatter plot chart to visualize the relationship between MSRP and transmission type, with different symbols for each body style. Calculate the average MSRP for each combination of transmission type and body style using AVERAGEIFS or Pivot Tables.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pic>
        <p:nvPicPr>
          <p:cNvPr id="413" name="Google Shape;413;p17"/>
          <p:cNvPicPr preferRelativeResize="0"/>
          <p:nvPr/>
        </p:nvPicPr>
        <p:blipFill rotWithShape="1">
          <a:blip r:embed="rId5">
            <a:alphaModFix/>
          </a:blip>
          <a:srcRect b="0" l="0" r="0" t="0"/>
          <a:stretch/>
        </p:blipFill>
        <p:spPr>
          <a:xfrm>
            <a:off x="889150" y="1829750"/>
            <a:ext cx="7049200" cy="304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8"/>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419" name="Google Shape;419;p18"/>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420" name="Google Shape;420;p18"/>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421" name="Google Shape;421;p18"/>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- 4</a:t>
            </a:r>
            <a:endParaRPr b="1" i="0" sz="2600" u="none" cap="none" strike="noStrike">
              <a:solidFill>
                <a:srgbClr val="000000"/>
              </a:solidFill>
              <a:latin typeface="Arial"/>
              <a:ea typeface="Arial"/>
              <a:cs typeface="Arial"/>
              <a:sym typeface="Arial"/>
            </a:endParaRPr>
          </a:p>
        </p:txBody>
      </p:sp>
      <p:sp>
        <p:nvSpPr>
          <p:cNvPr id="422" name="Google Shape;422;p18"/>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423" name="Google Shape;423;p18"/>
          <p:cNvSpPr txBox="1"/>
          <p:nvPr/>
        </p:nvSpPr>
        <p:spPr>
          <a:xfrm>
            <a:off x="870100" y="701825"/>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How does the fuel efficiency of cars vary across different body styles and model years?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n-GB" sz="1100" u="none" cap="none" strike="noStrike">
                <a:solidFill>
                  <a:schemeClr val="dk1"/>
                </a:solidFill>
                <a:latin typeface="Arial"/>
                <a:ea typeface="Arial"/>
                <a:cs typeface="Arial"/>
                <a:sym typeface="Arial"/>
              </a:rPr>
              <a:t>Hints:</a:t>
            </a:r>
            <a:r>
              <a:rPr b="0" i="0" lang="en-GB" sz="1100" u="none" cap="none" strike="noStrike">
                <a:solidFill>
                  <a:schemeClr val="dk1"/>
                </a:solidFill>
                <a:latin typeface="Arial"/>
                <a:ea typeface="Arial"/>
                <a:cs typeface="Arial"/>
                <a:sym typeface="Arial"/>
              </a:rPr>
              <a:t> Line chart to show the trend of fuel efficiency (MPG) over time for each body style. Calculate the average MPG for each combination of body style and model year using AVERAGEIFS or Pivot Tables.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pic>
        <p:nvPicPr>
          <p:cNvPr id="424" name="Google Shape;424;p18"/>
          <p:cNvPicPr preferRelativeResize="0"/>
          <p:nvPr/>
        </p:nvPicPr>
        <p:blipFill rotWithShape="1">
          <a:blip r:embed="rId5">
            <a:alphaModFix/>
          </a:blip>
          <a:srcRect b="0" l="0" r="0" t="0"/>
          <a:stretch/>
        </p:blipFill>
        <p:spPr>
          <a:xfrm>
            <a:off x="802175" y="1472150"/>
            <a:ext cx="6960275" cy="347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9"/>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430" name="Google Shape;430;p19"/>
          <p:cNvSpPr/>
          <p:nvPr/>
        </p:nvSpPr>
        <p:spPr>
          <a:xfrm rot="3397668">
            <a:off x="6036342" y="557407"/>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431" name="Google Shape;431;p19"/>
          <p:cNvSpPr/>
          <p:nvPr/>
        </p:nvSpPr>
        <p:spPr>
          <a:xfrm rot="3397668">
            <a:off x="-2338214" y="5073194"/>
            <a:ext cx="6234978" cy="2675372"/>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432" name="Google Shape;432;p19"/>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- 5</a:t>
            </a:r>
            <a:endParaRPr b="1" i="0" sz="2600" u="none" cap="none" strike="noStrike">
              <a:solidFill>
                <a:srgbClr val="000000"/>
              </a:solidFill>
              <a:latin typeface="Arial"/>
              <a:ea typeface="Arial"/>
              <a:cs typeface="Arial"/>
              <a:sym typeface="Arial"/>
            </a:endParaRPr>
          </a:p>
        </p:txBody>
      </p:sp>
      <p:sp>
        <p:nvSpPr>
          <p:cNvPr id="433" name="Google Shape;433;p19"/>
          <p:cNvSpPr txBox="1"/>
          <p:nvPr/>
        </p:nvSpPr>
        <p:spPr>
          <a:xfrm>
            <a:off x="4249362" y="3276168"/>
            <a:ext cx="2067900" cy="3078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434" name="Google Shape;434;p19"/>
          <p:cNvSpPr txBox="1"/>
          <p:nvPr/>
        </p:nvSpPr>
        <p:spPr>
          <a:xfrm>
            <a:off x="889150" y="81980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How does the car's horsepower, MPG, and price vary across different Brands?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Hints:</a:t>
            </a:r>
            <a:r>
              <a:rPr b="0" i="0" lang="en-GB" sz="1100" u="none" cap="none" strike="noStrike">
                <a:solidFill>
                  <a:schemeClr val="dk1"/>
                </a:solidFill>
                <a:latin typeface="Arial"/>
                <a:ea typeface="Arial"/>
                <a:cs typeface="Arial"/>
                <a:sym typeface="Arial"/>
              </a:rPr>
              <a:t>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pic>
        <p:nvPicPr>
          <p:cNvPr id="435" name="Google Shape;435;p19"/>
          <p:cNvPicPr preferRelativeResize="0"/>
          <p:nvPr/>
        </p:nvPicPr>
        <p:blipFill rotWithShape="1">
          <a:blip r:embed="rId5">
            <a:alphaModFix/>
          </a:blip>
          <a:srcRect b="0" l="0" r="0" t="0"/>
          <a:stretch/>
        </p:blipFill>
        <p:spPr>
          <a:xfrm>
            <a:off x="731400" y="1863925"/>
            <a:ext cx="7078226" cy="307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145" name="Google Shape;145;p2"/>
          <p:cNvSpPr/>
          <p:nvPr/>
        </p:nvSpPr>
        <p:spPr>
          <a:xfrm rot="7660416">
            <a:off x="7554188" y="2794961"/>
            <a:ext cx="3807392"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146" name="Google Shape;146;p2"/>
          <p:cNvSpPr/>
          <p:nvPr/>
        </p:nvSpPr>
        <p:spPr>
          <a:xfrm>
            <a:off x="-2189310" y="-280137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147" name="Google Shape;147;p2"/>
          <p:cNvSpPr/>
          <p:nvPr/>
        </p:nvSpPr>
        <p:spPr>
          <a:xfrm>
            <a:off x="8014007" y="396917"/>
            <a:ext cx="298466" cy="306784"/>
          </a:xfrm>
          <a:custGeom>
            <a:rect b="b" l="l" r="r" t="t"/>
            <a:pathLst>
              <a:path extrusionOk="0" h="613568" w="596933">
                <a:moveTo>
                  <a:pt x="0" y="0"/>
                </a:moveTo>
                <a:lnTo>
                  <a:pt x="596933" y="0"/>
                </a:lnTo>
                <a:lnTo>
                  <a:pt x="596933" y="613568"/>
                </a:lnTo>
                <a:lnTo>
                  <a:pt x="0" y="613568"/>
                </a:lnTo>
                <a:lnTo>
                  <a:pt x="0" y="0"/>
                </a:lnTo>
                <a:close/>
              </a:path>
            </a:pathLst>
          </a:custGeom>
          <a:blipFill rotWithShape="1">
            <a:blip r:embed="rId5">
              <a:alphaModFix/>
            </a:blip>
            <a:stretch>
              <a:fillRect b="0" l="0" r="0" t="0"/>
            </a:stretch>
          </a:blipFill>
          <a:ln>
            <a:noFill/>
          </a:ln>
        </p:spPr>
      </p:sp>
      <p:sp>
        <p:nvSpPr>
          <p:cNvPr id="148" name="Google Shape;148;p2"/>
          <p:cNvSpPr txBox="1"/>
          <p:nvPr/>
        </p:nvSpPr>
        <p:spPr>
          <a:xfrm>
            <a:off x="1146325" y="744550"/>
            <a:ext cx="7494900" cy="3976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Arial"/>
              <a:buChar char="●"/>
            </a:pPr>
            <a:r>
              <a:rPr b="0" i="0" lang="en-GB" sz="1100" u="none" cap="none" strike="noStrike">
                <a:solidFill>
                  <a:schemeClr val="dk1"/>
                </a:solidFill>
                <a:latin typeface="Arial"/>
                <a:ea typeface="Arial"/>
                <a:cs typeface="Arial"/>
                <a:sym typeface="Arial"/>
              </a:rPr>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 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endParaRPr b="0" i="0" sz="11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Calibri"/>
                <a:ea typeface="Calibri"/>
                <a:cs typeface="Calibri"/>
                <a:sym typeface="Calibri"/>
              </a:rPr>
              <a:t>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The client has asked How can a car manufacturer optimize pricing and product development decisions to maximize profitability while meeting consumer demand?</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As a Data Analyst., this problem could be approached by analyzing the relationship between a car's features, market category, and pricing, and identifying which features and categories are most popular among consumers and most profitable for the manufacturer. 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improve its competitiveness in the market and increase its profitability over time.</a:t>
            </a:r>
            <a:endParaRPr b="0" i="0" sz="11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Calibri"/>
                <a:ea typeface="Calibri"/>
                <a:cs typeface="Calibri"/>
                <a:sym typeface="Calibri"/>
              </a:rPr>
              <a:t>                           </a:t>
            </a:r>
            <a:endParaRPr b="0" i="0" sz="1300" u="none" cap="none" strike="noStrike">
              <a:solidFill>
                <a:schemeClr val="dk1"/>
              </a:solidFill>
              <a:latin typeface="Calibri"/>
              <a:ea typeface="Calibri"/>
              <a:cs typeface="Calibri"/>
              <a:sym typeface="Calibri"/>
            </a:endParaRPr>
          </a:p>
        </p:txBody>
      </p:sp>
      <p:sp>
        <p:nvSpPr>
          <p:cNvPr id="149" name="Google Shape;149;p2"/>
          <p:cNvSpPr txBox="1"/>
          <p:nvPr/>
        </p:nvSpPr>
        <p:spPr>
          <a:xfrm>
            <a:off x="668700" y="396913"/>
            <a:ext cx="4344300" cy="4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GB" sz="2600" u="none" cap="none" strike="noStrike">
                <a:solidFill>
                  <a:schemeClr val="dk1"/>
                </a:solidFill>
                <a:latin typeface="Calibri"/>
                <a:ea typeface="Calibri"/>
                <a:cs typeface="Calibri"/>
                <a:sym typeface="Calibri"/>
              </a:rPr>
              <a:t>Project Description :</a:t>
            </a:r>
            <a:endParaRPr b="1" i="0" sz="2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sp>
        <p:nvSpPr>
          <p:cNvPr id="441" name="Google Shape;441;p20"/>
          <p:cNvSpPr/>
          <p:nvPr/>
        </p:nvSpPr>
        <p:spPr>
          <a:xfrm rot="887923">
            <a:off x="6737916" y="-4393650"/>
            <a:ext cx="6988615" cy="7171154"/>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4">
              <a:alphaModFix/>
            </a:blip>
            <a:stretch>
              <a:fillRect b="0" l="0" r="0" t="0"/>
            </a:stretch>
          </a:blipFill>
          <a:ln>
            <a:noFill/>
          </a:ln>
        </p:spPr>
      </p:sp>
      <p:grpSp>
        <p:nvGrpSpPr>
          <p:cNvPr id="442" name="Google Shape;442;p20"/>
          <p:cNvGrpSpPr/>
          <p:nvPr/>
        </p:nvGrpSpPr>
        <p:grpSpPr>
          <a:xfrm>
            <a:off x="4535366" y="3845388"/>
            <a:ext cx="1466207" cy="449525"/>
            <a:chOff x="0" y="-19050"/>
            <a:chExt cx="1075555" cy="329755"/>
          </a:xfrm>
        </p:grpSpPr>
        <p:sp>
          <p:nvSpPr>
            <p:cNvPr id="443" name="Google Shape;443;p20"/>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431"/>
              </a:srgbClr>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0"/>
            <p:cNvSpPr txBox="1"/>
            <p:nvPr/>
          </p:nvSpPr>
          <p:spPr>
            <a:xfrm>
              <a:off x="0" y="-19050"/>
              <a:ext cx="1075555" cy="329755"/>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45" name="Google Shape;445;p20"/>
          <p:cNvSpPr/>
          <p:nvPr/>
        </p:nvSpPr>
        <p:spPr>
          <a:xfrm rot="-1878446">
            <a:off x="8025813" y="3310084"/>
            <a:ext cx="888820" cy="251092"/>
          </a:xfrm>
          <a:custGeom>
            <a:rect b="b" l="l" r="r" t="t"/>
            <a:pathLst>
              <a:path extrusionOk="0" h="501826" w="1776375">
                <a:moveTo>
                  <a:pt x="0" y="0"/>
                </a:moveTo>
                <a:lnTo>
                  <a:pt x="1776374" y="0"/>
                </a:lnTo>
                <a:lnTo>
                  <a:pt x="1776374" y="501826"/>
                </a:lnTo>
                <a:lnTo>
                  <a:pt x="0" y="501826"/>
                </a:lnTo>
                <a:lnTo>
                  <a:pt x="0" y="0"/>
                </a:lnTo>
                <a:close/>
              </a:path>
            </a:pathLst>
          </a:custGeom>
          <a:blipFill rotWithShape="1">
            <a:blip r:embed="rId5">
              <a:alphaModFix/>
            </a:blip>
            <a:stretch>
              <a:fillRect b="0" l="0" r="0" t="0"/>
            </a:stretch>
          </a:blipFill>
          <a:ln>
            <a:noFill/>
          </a:ln>
        </p:spPr>
      </p:sp>
      <p:sp>
        <p:nvSpPr>
          <p:cNvPr id="446" name="Google Shape;446;p20"/>
          <p:cNvSpPr txBox="1"/>
          <p:nvPr/>
        </p:nvSpPr>
        <p:spPr>
          <a:xfrm>
            <a:off x="953527" y="71325"/>
            <a:ext cx="6060900" cy="3078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Clr>
                <a:srgbClr val="000000"/>
              </a:buClr>
              <a:buSzPts val="2000"/>
              <a:buFont typeface="Arial"/>
              <a:buNone/>
            </a:pPr>
            <a:r>
              <a:rPr b="1" i="0" lang="en-GB" sz="2000" u="none" cap="none" strike="noStrike">
                <a:solidFill>
                  <a:srgbClr val="231F20"/>
                </a:solidFill>
                <a:latin typeface="Oswald"/>
                <a:ea typeface="Oswald"/>
                <a:cs typeface="Oswald"/>
                <a:sym typeface="Oswald"/>
              </a:rPr>
              <a:t>CAR ANALYSIS DASHBOARD</a:t>
            </a:r>
            <a:endParaRPr b="0" i="0" sz="1200" u="none" cap="none" strike="noStrike">
              <a:solidFill>
                <a:srgbClr val="000000"/>
              </a:solidFill>
              <a:latin typeface="Arial"/>
              <a:ea typeface="Arial"/>
              <a:cs typeface="Arial"/>
              <a:sym typeface="Arial"/>
            </a:endParaRPr>
          </a:p>
        </p:txBody>
      </p:sp>
      <p:sp>
        <p:nvSpPr>
          <p:cNvPr id="447" name="Google Shape;447;p20"/>
          <p:cNvSpPr/>
          <p:nvPr/>
        </p:nvSpPr>
        <p:spPr>
          <a:xfrm flipH="1" rot="-8974689">
            <a:off x="684168" y="3242803"/>
            <a:ext cx="885797" cy="250238"/>
          </a:xfrm>
          <a:custGeom>
            <a:rect b="b" l="l" r="r" t="t"/>
            <a:pathLst>
              <a:path extrusionOk="0" h="501826" w="1776375">
                <a:moveTo>
                  <a:pt x="1776375" y="0"/>
                </a:moveTo>
                <a:lnTo>
                  <a:pt x="0" y="0"/>
                </a:lnTo>
                <a:lnTo>
                  <a:pt x="0" y="501826"/>
                </a:lnTo>
                <a:lnTo>
                  <a:pt x="1776375" y="501826"/>
                </a:lnTo>
                <a:lnTo>
                  <a:pt x="1776375" y="0"/>
                </a:lnTo>
                <a:close/>
              </a:path>
            </a:pathLst>
          </a:custGeom>
          <a:blipFill rotWithShape="1">
            <a:blip r:embed="rId5">
              <a:alphaModFix/>
            </a:blip>
            <a:stretch>
              <a:fillRect b="0" l="0" r="0" t="0"/>
            </a:stretch>
          </a:blipFill>
          <a:ln>
            <a:noFill/>
          </a:ln>
        </p:spPr>
      </p:sp>
      <p:sp>
        <p:nvSpPr>
          <p:cNvPr id="448" name="Google Shape;448;p20"/>
          <p:cNvSpPr/>
          <p:nvPr/>
        </p:nvSpPr>
        <p:spPr>
          <a:xfrm rot="1416777">
            <a:off x="-3308877" y="2808896"/>
            <a:ext cx="6978912" cy="7900320"/>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4">
              <a:alphaModFix/>
            </a:blip>
            <a:stretch>
              <a:fillRect b="0" l="0" r="0" t="0"/>
            </a:stretch>
          </a:blipFill>
          <a:ln>
            <a:noFill/>
          </a:ln>
        </p:spPr>
      </p:sp>
      <p:pic>
        <p:nvPicPr>
          <p:cNvPr id="449" name="Google Shape;449;p20"/>
          <p:cNvPicPr preferRelativeResize="0"/>
          <p:nvPr/>
        </p:nvPicPr>
        <p:blipFill rotWithShape="1">
          <a:blip r:embed="rId6">
            <a:alphaModFix/>
          </a:blip>
          <a:srcRect b="0" l="0" r="0" t="0"/>
          <a:stretch/>
        </p:blipFill>
        <p:spPr>
          <a:xfrm>
            <a:off x="283725" y="461100"/>
            <a:ext cx="3715476" cy="2232126"/>
          </a:xfrm>
          <a:prstGeom prst="rect">
            <a:avLst/>
          </a:prstGeom>
          <a:noFill/>
          <a:ln>
            <a:noFill/>
          </a:ln>
        </p:spPr>
      </p:pic>
      <p:pic>
        <p:nvPicPr>
          <p:cNvPr id="450" name="Google Shape;450;p20"/>
          <p:cNvPicPr preferRelativeResize="0"/>
          <p:nvPr/>
        </p:nvPicPr>
        <p:blipFill rotWithShape="1">
          <a:blip r:embed="rId7">
            <a:alphaModFix/>
          </a:blip>
          <a:srcRect b="0" l="0" r="0" t="0"/>
          <a:stretch/>
        </p:blipFill>
        <p:spPr>
          <a:xfrm>
            <a:off x="4341300" y="496300"/>
            <a:ext cx="4282324" cy="2161725"/>
          </a:xfrm>
          <a:prstGeom prst="rect">
            <a:avLst/>
          </a:prstGeom>
          <a:noFill/>
          <a:ln>
            <a:noFill/>
          </a:ln>
        </p:spPr>
      </p:pic>
      <p:pic>
        <p:nvPicPr>
          <p:cNvPr id="451" name="Google Shape;451;p20"/>
          <p:cNvPicPr preferRelativeResize="0"/>
          <p:nvPr/>
        </p:nvPicPr>
        <p:blipFill rotWithShape="1">
          <a:blip r:embed="rId8">
            <a:alphaModFix/>
          </a:blip>
          <a:srcRect b="0" l="0" r="0" t="0"/>
          <a:stretch/>
        </p:blipFill>
        <p:spPr>
          <a:xfrm>
            <a:off x="196675" y="2873300"/>
            <a:ext cx="2870550" cy="1841050"/>
          </a:xfrm>
          <a:prstGeom prst="rect">
            <a:avLst/>
          </a:prstGeom>
          <a:noFill/>
          <a:ln>
            <a:noFill/>
          </a:ln>
        </p:spPr>
      </p:pic>
      <p:pic>
        <p:nvPicPr>
          <p:cNvPr id="452" name="Google Shape;452;p20"/>
          <p:cNvPicPr preferRelativeResize="0"/>
          <p:nvPr/>
        </p:nvPicPr>
        <p:blipFill rotWithShape="1">
          <a:blip r:embed="rId9">
            <a:alphaModFix/>
          </a:blip>
          <a:srcRect b="0" l="0" r="0" t="0"/>
          <a:stretch/>
        </p:blipFill>
        <p:spPr>
          <a:xfrm>
            <a:off x="3232375" y="2873300"/>
            <a:ext cx="2769200" cy="1841050"/>
          </a:xfrm>
          <a:prstGeom prst="rect">
            <a:avLst/>
          </a:prstGeom>
          <a:noFill/>
          <a:ln>
            <a:noFill/>
          </a:ln>
        </p:spPr>
      </p:pic>
      <p:pic>
        <p:nvPicPr>
          <p:cNvPr id="453" name="Google Shape;453;p20"/>
          <p:cNvPicPr preferRelativeResize="0"/>
          <p:nvPr/>
        </p:nvPicPr>
        <p:blipFill rotWithShape="1">
          <a:blip r:embed="rId10">
            <a:alphaModFix/>
          </a:blip>
          <a:srcRect b="0" l="0" r="0" t="0"/>
          <a:stretch/>
        </p:blipFill>
        <p:spPr>
          <a:xfrm>
            <a:off x="6146250" y="2873300"/>
            <a:ext cx="2693324" cy="184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1"/>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sp>
        <p:nvSpPr>
          <p:cNvPr id="459" name="Google Shape;459;p21"/>
          <p:cNvSpPr/>
          <p:nvPr/>
        </p:nvSpPr>
        <p:spPr>
          <a:xfrm rot="257863">
            <a:off x="-285653" y="3075497"/>
            <a:ext cx="10636609" cy="4564073"/>
          </a:xfrm>
          <a:custGeom>
            <a:rect b="b" l="l" r="r" t="t"/>
            <a:pathLst>
              <a:path extrusionOk="0" h="9128145" w="21273218">
                <a:moveTo>
                  <a:pt x="0" y="0"/>
                </a:moveTo>
                <a:lnTo>
                  <a:pt x="21273219" y="0"/>
                </a:lnTo>
                <a:lnTo>
                  <a:pt x="21273219" y="9128145"/>
                </a:lnTo>
                <a:lnTo>
                  <a:pt x="0" y="9128145"/>
                </a:lnTo>
                <a:lnTo>
                  <a:pt x="0" y="0"/>
                </a:lnTo>
                <a:close/>
              </a:path>
            </a:pathLst>
          </a:custGeom>
          <a:blipFill rotWithShape="1">
            <a:blip r:embed="rId4">
              <a:alphaModFix/>
            </a:blip>
            <a:stretch>
              <a:fillRect b="0" l="0" r="0" t="0"/>
            </a:stretch>
          </a:blipFill>
          <a:ln>
            <a:noFill/>
          </a:ln>
        </p:spPr>
      </p:sp>
      <p:sp>
        <p:nvSpPr>
          <p:cNvPr id="460" name="Google Shape;460;p21"/>
          <p:cNvSpPr/>
          <p:nvPr/>
        </p:nvSpPr>
        <p:spPr>
          <a:xfrm>
            <a:off x="5942755" y="4382793"/>
            <a:ext cx="2064011" cy="218581"/>
          </a:xfrm>
          <a:custGeom>
            <a:rect b="b" l="l" r="r" t="t"/>
            <a:pathLst>
              <a:path extrusionOk="0" h="437161" w="4128022">
                <a:moveTo>
                  <a:pt x="0" y="0"/>
                </a:moveTo>
                <a:lnTo>
                  <a:pt x="4128022" y="0"/>
                </a:lnTo>
                <a:lnTo>
                  <a:pt x="4128022" y="437161"/>
                </a:lnTo>
                <a:lnTo>
                  <a:pt x="0" y="437161"/>
                </a:lnTo>
                <a:lnTo>
                  <a:pt x="0" y="0"/>
                </a:lnTo>
                <a:close/>
              </a:path>
            </a:pathLst>
          </a:custGeom>
          <a:blipFill rotWithShape="1">
            <a:blip r:embed="rId5">
              <a:alphaModFix/>
            </a:blip>
            <a:stretch>
              <a:fillRect b="0" l="0" r="0" t="-86487"/>
            </a:stretch>
          </a:blipFill>
          <a:ln>
            <a:noFill/>
          </a:ln>
        </p:spPr>
      </p:sp>
      <p:grpSp>
        <p:nvGrpSpPr>
          <p:cNvPr id="461" name="Google Shape;461;p21"/>
          <p:cNvGrpSpPr/>
          <p:nvPr/>
        </p:nvGrpSpPr>
        <p:grpSpPr>
          <a:xfrm>
            <a:off x="5950176" y="2247213"/>
            <a:ext cx="2056590" cy="2135580"/>
            <a:chOff x="0" y="-57150"/>
            <a:chExt cx="1279723" cy="1328875"/>
          </a:xfrm>
        </p:grpSpPr>
        <p:sp>
          <p:nvSpPr>
            <p:cNvPr id="462" name="Google Shape;462;p21"/>
            <p:cNvSpPr/>
            <p:nvPr/>
          </p:nvSpPr>
          <p:spPr>
            <a:xfrm>
              <a:off x="0" y="0"/>
              <a:ext cx="1279723" cy="1271725"/>
            </a:xfrm>
            <a:custGeom>
              <a:rect b="b" l="l" r="r" t="t"/>
              <a:pathLst>
                <a:path extrusionOk="0" h="1271725" w="1279723">
                  <a:moveTo>
                    <a:pt x="0" y="0"/>
                  </a:moveTo>
                  <a:lnTo>
                    <a:pt x="1279723" y="0"/>
                  </a:lnTo>
                  <a:lnTo>
                    <a:pt x="1279723" y="1271725"/>
                  </a:lnTo>
                  <a:lnTo>
                    <a:pt x="0" y="1271725"/>
                  </a:lnTo>
                  <a:close/>
                </a:path>
              </a:pathLst>
            </a:custGeom>
            <a:solidFill>
              <a:srgbClr val="1A1A1A"/>
            </a:solidFill>
            <a:ln>
              <a:noFill/>
            </a:ln>
          </p:spPr>
        </p:sp>
        <p:sp>
          <p:nvSpPr>
            <p:cNvPr id="463" name="Google Shape;463;p21"/>
            <p:cNvSpPr txBox="1"/>
            <p:nvPr/>
          </p:nvSpPr>
          <p:spPr>
            <a:xfrm>
              <a:off x="0" y="-57150"/>
              <a:ext cx="1279723" cy="1328875"/>
            </a:xfrm>
            <a:prstGeom prst="rect">
              <a:avLst/>
            </a:prstGeom>
            <a:noFill/>
            <a:ln>
              <a:noFill/>
            </a:ln>
          </p:spPr>
          <p:txBody>
            <a:bodyPr anchorCtr="0" anchor="ctr" bIns="25400" lIns="25400" spcFirstLastPara="1" rIns="25400" wrap="square" tIns="25400">
              <a:noAutofit/>
            </a:bodyPr>
            <a:lstStyle/>
            <a:p>
              <a:pPr indent="0" lvl="0" marL="0" marR="0" rtl="0" algn="ctr">
                <a:lnSpc>
                  <a:spcPct val="228555"/>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64" name="Google Shape;464;p21"/>
          <p:cNvSpPr/>
          <p:nvPr/>
        </p:nvSpPr>
        <p:spPr>
          <a:xfrm>
            <a:off x="3540096" y="4382793"/>
            <a:ext cx="2064011" cy="218581"/>
          </a:xfrm>
          <a:custGeom>
            <a:rect b="b" l="l" r="r" t="t"/>
            <a:pathLst>
              <a:path extrusionOk="0" h="437161" w="4128022">
                <a:moveTo>
                  <a:pt x="0" y="0"/>
                </a:moveTo>
                <a:lnTo>
                  <a:pt x="4128021" y="0"/>
                </a:lnTo>
                <a:lnTo>
                  <a:pt x="4128021" y="437161"/>
                </a:lnTo>
                <a:lnTo>
                  <a:pt x="0" y="437161"/>
                </a:lnTo>
                <a:lnTo>
                  <a:pt x="0" y="0"/>
                </a:lnTo>
                <a:close/>
              </a:path>
            </a:pathLst>
          </a:custGeom>
          <a:blipFill rotWithShape="1">
            <a:blip r:embed="rId5">
              <a:alphaModFix/>
            </a:blip>
            <a:stretch>
              <a:fillRect b="0" l="0" r="0" t="-86487"/>
            </a:stretch>
          </a:blipFill>
          <a:ln>
            <a:noFill/>
          </a:ln>
        </p:spPr>
      </p:sp>
      <p:grpSp>
        <p:nvGrpSpPr>
          <p:cNvPr id="465" name="Google Shape;465;p21"/>
          <p:cNvGrpSpPr/>
          <p:nvPr/>
        </p:nvGrpSpPr>
        <p:grpSpPr>
          <a:xfrm>
            <a:off x="3547517" y="2247213"/>
            <a:ext cx="2056589" cy="2135580"/>
            <a:chOff x="0" y="-57150"/>
            <a:chExt cx="1279723" cy="1328875"/>
          </a:xfrm>
        </p:grpSpPr>
        <p:sp>
          <p:nvSpPr>
            <p:cNvPr id="466" name="Google Shape;466;p21"/>
            <p:cNvSpPr/>
            <p:nvPr/>
          </p:nvSpPr>
          <p:spPr>
            <a:xfrm>
              <a:off x="0" y="0"/>
              <a:ext cx="1279723" cy="1271725"/>
            </a:xfrm>
            <a:custGeom>
              <a:rect b="b" l="l" r="r" t="t"/>
              <a:pathLst>
                <a:path extrusionOk="0" h="1271725" w="1279723">
                  <a:moveTo>
                    <a:pt x="0" y="0"/>
                  </a:moveTo>
                  <a:lnTo>
                    <a:pt x="1279723" y="0"/>
                  </a:lnTo>
                  <a:lnTo>
                    <a:pt x="1279723" y="1271725"/>
                  </a:lnTo>
                  <a:lnTo>
                    <a:pt x="0" y="1271725"/>
                  </a:lnTo>
                  <a:close/>
                </a:path>
              </a:pathLst>
            </a:custGeom>
            <a:solidFill>
              <a:srgbClr val="1A1A1A"/>
            </a:solidFill>
            <a:ln>
              <a:noFill/>
            </a:ln>
          </p:spPr>
        </p:sp>
        <p:sp>
          <p:nvSpPr>
            <p:cNvPr id="467" name="Google Shape;467;p21"/>
            <p:cNvSpPr txBox="1"/>
            <p:nvPr/>
          </p:nvSpPr>
          <p:spPr>
            <a:xfrm>
              <a:off x="0" y="-57150"/>
              <a:ext cx="1279723" cy="1328875"/>
            </a:xfrm>
            <a:prstGeom prst="rect">
              <a:avLst/>
            </a:prstGeom>
            <a:noFill/>
            <a:ln>
              <a:noFill/>
            </a:ln>
          </p:spPr>
          <p:txBody>
            <a:bodyPr anchorCtr="0" anchor="ctr" bIns="25400" lIns="25400" spcFirstLastPara="1" rIns="25400" wrap="square" tIns="25400">
              <a:noAutofit/>
            </a:bodyPr>
            <a:lstStyle/>
            <a:p>
              <a:pPr indent="0" lvl="0" marL="0" marR="0" rtl="0" algn="ctr">
                <a:lnSpc>
                  <a:spcPct val="228555"/>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68" name="Google Shape;468;p21"/>
          <p:cNvSpPr/>
          <p:nvPr/>
        </p:nvSpPr>
        <p:spPr>
          <a:xfrm>
            <a:off x="1137234" y="4382793"/>
            <a:ext cx="2064011" cy="218581"/>
          </a:xfrm>
          <a:custGeom>
            <a:rect b="b" l="l" r="r" t="t"/>
            <a:pathLst>
              <a:path extrusionOk="0" h="437161" w="4128022">
                <a:moveTo>
                  <a:pt x="0" y="0"/>
                </a:moveTo>
                <a:lnTo>
                  <a:pt x="4128022" y="0"/>
                </a:lnTo>
                <a:lnTo>
                  <a:pt x="4128022" y="437161"/>
                </a:lnTo>
                <a:lnTo>
                  <a:pt x="0" y="437161"/>
                </a:lnTo>
                <a:lnTo>
                  <a:pt x="0" y="0"/>
                </a:lnTo>
                <a:close/>
              </a:path>
            </a:pathLst>
          </a:custGeom>
          <a:blipFill rotWithShape="1">
            <a:blip r:embed="rId5">
              <a:alphaModFix/>
            </a:blip>
            <a:stretch>
              <a:fillRect b="0" l="0" r="0" t="-86487"/>
            </a:stretch>
          </a:blipFill>
          <a:ln>
            <a:noFill/>
          </a:ln>
        </p:spPr>
      </p:sp>
      <p:grpSp>
        <p:nvGrpSpPr>
          <p:cNvPr id="469" name="Google Shape;469;p21"/>
          <p:cNvGrpSpPr/>
          <p:nvPr/>
        </p:nvGrpSpPr>
        <p:grpSpPr>
          <a:xfrm>
            <a:off x="1144656" y="2247213"/>
            <a:ext cx="2056590" cy="2135580"/>
            <a:chOff x="0" y="-57150"/>
            <a:chExt cx="1279723" cy="1328875"/>
          </a:xfrm>
        </p:grpSpPr>
        <p:sp>
          <p:nvSpPr>
            <p:cNvPr id="470" name="Google Shape;470;p21"/>
            <p:cNvSpPr/>
            <p:nvPr/>
          </p:nvSpPr>
          <p:spPr>
            <a:xfrm>
              <a:off x="0" y="0"/>
              <a:ext cx="1279723" cy="1271725"/>
            </a:xfrm>
            <a:custGeom>
              <a:rect b="b" l="l" r="r" t="t"/>
              <a:pathLst>
                <a:path extrusionOk="0" h="1271725" w="1279723">
                  <a:moveTo>
                    <a:pt x="0" y="0"/>
                  </a:moveTo>
                  <a:lnTo>
                    <a:pt x="1279723" y="0"/>
                  </a:lnTo>
                  <a:lnTo>
                    <a:pt x="1279723" y="1271725"/>
                  </a:lnTo>
                  <a:lnTo>
                    <a:pt x="0" y="1271725"/>
                  </a:lnTo>
                  <a:close/>
                </a:path>
              </a:pathLst>
            </a:custGeom>
            <a:solidFill>
              <a:srgbClr val="1A1A1A"/>
            </a:solidFill>
            <a:ln>
              <a:noFill/>
            </a:ln>
          </p:spPr>
        </p:sp>
        <p:sp>
          <p:nvSpPr>
            <p:cNvPr id="471" name="Google Shape;471;p21"/>
            <p:cNvSpPr txBox="1"/>
            <p:nvPr/>
          </p:nvSpPr>
          <p:spPr>
            <a:xfrm>
              <a:off x="0" y="-57150"/>
              <a:ext cx="1279723" cy="1328875"/>
            </a:xfrm>
            <a:prstGeom prst="rect">
              <a:avLst/>
            </a:prstGeom>
            <a:noFill/>
            <a:ln>
              <a:noFill/>
            </a:ln>
          </p:spPr>
          <p:txBody>
            <a:bodyPr anchorCtr="0" anchor="ctr" bIns="25400" lIns="25400" spcFirstLastPara="1" rIns="25400" wrap="square" tIns="25400">
              <a:noAutofit/>
            </a:bodyPr>
            <a:lstStyle/>
            <a:p>
              <a:pPr indent="0" lvl="0" marL="0" marR="0" rtl="0" algn="ctr">
                <a:lnSpc>
                  <a:spcPct val="228555"/>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72" name="Google Shape;472;p21"/>
          <p:cNvGrpSpPr/>
          <p:nvPr/>
        </p:nvGrpSpPr>
        <p:grpSpPr>
          <a:xfrm>
            <a:off x="1660658" y="1826764"/>
            <a:ext cx="1024584" cy="1024584"/>
            <a:chOff x="0" y="0"/>
            <a:chExt cx="812800" cy="812800"/>
          </a:xfrm>
        </p:grpSpPr>
        <p:sp>
          <p:nvSpPr>
            <p:cNvPr id="473" name="Google Shape;473;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1"/>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228555"/>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75" name="Google Shape;475;p21"/>
          <p:cNvGrpSpPr/>
          <p:nvPr/>
        </p:nvGrpSpPr>
        <p:grpSpPr>
          <a:xfrm>
            <a:off x="4059808" y="1826764"/>
            <a:ext cx="1024584" cy="1024584"/>
            <a:chOff x="0" y="0"/>
            <a:chExt cx="812800" cy="812800"/>
          </a:xfrm>
        </p:grpSpPr>
        <p:sp>
          <p:nvSpPr>
            <p:cNvPr id="476" name="Google Shape;476;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1"/>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228555"/>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78" name="Google Shape;478;p21"/>
          <p:cNvGrpSpPr/>
          <p:nvPr/>
        </p:nvGrpSpPr>
        <p:grpSpPr>
          <a:xfrm>
            <a:off x="6466855" y="1826764"/>
            <a:ext cx="1024584" cy="1024584"/>
            <a:chOff x="0" y="0"/>
            <a:chExt cx="812800" cy="812800"/>
          </a:xfrm>
        </p:grpSpPr>
        <p:sp>
          <p:nvSpPr>
            <p:cNvPr id="479" name="Google Shape;479;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1"/>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228555"/>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81" name="Google Shape;481;p21"/>
          <p:cNvSpPr/>
          <p:nvPr/>
        </p:nvSpPr>
        <p:spPr>
          <a:xfrm>
            <a:off x="1866314" y="2008483"/>
            <a:ext cx="605851" cy="661147"/>
          </a:xfrm>
          <a:custGeom>
            <a:rect b="b" l="l" r="r" t="t"/>
            <a:pathLst>
              <a:path extrusionOk="0" h="1322294" w="1211702">
                <a:moveTo>
                  <a:pt x="0" y="0"/>
                </a:moveTo>
                <a:lnTo>
                  <a:pt x="1211702" y="0"/>
                </a:lnTo>
                <a:lnTo>
                  <a:pt x="1211702" y="1322294"/>
                </a:lnTo>
                <a:lnTo>
                  <a:pt x="0" y="1322294"/>
                </a:lnTo>
                <a:lnTo>
                  <a:pt x="0" y="0"/>
                </a:lnTo>
                <a:close/>
              </a:path>
            </a:pathLst>
          </a:custGeom>
          <a:blipFill rotWithShape="1">
            <a:blip r:embed="rId6">
              <a:alphaModFix/>
            </a:blip>
            <a:stretch>
              <a:fillRect b="0" l="0" r="0" t="0"/>
            </a:stretch>
          </a:blipFill>
          <a:ln>
            <a:noFill/>
          </a:ln>
        </p:spPr>
      </p:sp>
      <p:sp>
        <p:nvSpPr>
          <p:cNvPr id="482" name="Google Shape;482;p21"/>
          <p:cNvSpPr/>
          <p:nvPr/>
        </p:nvSpPr>
        <p:spPr>
          <a:xfrm>
            <a:off x="4281829" y="2008483"/>
            <a:ext cx="580342" cy="696917"/>
          </a:xfrm>
          <a:custGeom>
            <a:rect b="b" l="l" r="r" t="t"/>
            <a:pathLst>
              <a:path extrusionOk="0" h="1393835" w="1160684">
                <a:moveTo>
                  <a:pt x="0" y="0"/>
                </a:moveTo>
                <a:lnTo>
                  <a:pt x="1160684" y="0"/>
                </a:lnTo>
                <a:lnTo>
                  <a:pt x="1160684" y="1393835"/>
                </a:lnTo>
                <a:lnTo>
                  <a:pt x="0" y="1393835"/>
                </a:lnTo>
                <a:lnTo>
                  <a:pt x="0" y="0"/>
                </a:lnTo>
                <a:close/>
              </a:path>
            </a:pathLst>
          </a:custGeom>
          <a:blipFill rotWithShape="1">
            <a:blip r:embed="rId7">
              <a:alphaModFix/>
            </a:blip>
            <a:stretch>
              <a:fillRect b="0" l="0" r="0" t="0"/>
            </a:stretch>
          </a:blipFill>
          <a:ln>
            <a:noFill/>
          </a:ln>
        </p:spPr>
      </p:sp>
      <p:sp>
        <p:nvSpPr>
          <p:cNvPr id="483" name="Google Shape;483;p21"/>
          <p:cNvSpPr/>
          <p:nvPr/>
        </p:nvSpPr>
        <p:spPr>
          <a:xfrm>
            <a:off x="6636493" y="1993094"/>
            <a:ext cx="676535" cy="676536"/>
          </a:xfrm>
          <a:custGeom>
            <a:rect b="b" l="l" r="r" t="t"/>
            <a:pathLst>
              <a:path extrusionOk="0" h="1353071" w="1353071">
                <a:moveTo>
                  <a:pt x="0" y="0"/>
                </a:moveTo>
                <a:lnTo>
                  <a:pt x="1353071" y="0"/>
                </a:lnTo>
                <a:lnTo>
                  <a:pt x="1353071" y="1353071"/>
                </a:lnTo>
                <a:lnTo>
                  <a:pt x="0" y="1353071"/>
                </a:lnTo>
                <a:lnTo>
                  <a:pt x="0" y="0"/>
                </a:lnTo>
                <a:close/>
              </a:path>
            </a:pathLst>
          </a:custGeom>
          <a:blipFill rotWithShape="1">
            <a:blip r:embed="rId8">
              <a:alphaModFix/>
            </a:blip>
            <a:stretch>
              <a:fillRect b="0" l="0" r="0" t="0"/>
            </a:stretch>
          </a:blipFill>
          <a:ln>
            <a:noFill/>
          </a:ln>
        </p:spPr>
      </p:sp>
      <p:sp>
        <p:nvSpPr>
          <p:cNvPr id="484" name="Google Shape;484;p21"/>
          <p:cNvSpPr txBox="1"/>
          <p:nvPr/>
        </p:nvSpPr>
        <p:spPr>
          <a:xfrm>
            <a:off x="1171899" y="577707"/>
            <a:ext cx="6808970" cy="797069"/>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Clr>
                <a:srgbClr val="000000"/>
              </a:buClr>
              <a:buSzPts val="4700"/>
              <a:buFont typeface="Arial"/>
              <a:buNone/>
            </a:pPr>
            <a:r>
              <a:rPr b="1" i="0" lang="en-GB" sz="4700" u="none" cap="none" strike="noStrike">
                <a:solidFill>
                  <a:srgbClr val="231F20"/>
                </a:solidFill>
                <a:latin typeface="Oswald"/>
                <a:ea typeface="Oswald"/>
                <a:cs typeface="Oswald"/>
                <a:sym typeface="Oswald"/>
              </a:rPr>
              <a:t>STRATEGIES</a:t>
            </a:r>
            <a:endParaRPr b="0" i="0" sz="700" u="none" cap="none" strike="noStrike">
              <a:solidFill>
                <a:srgbClr val="000000"/>
              </a:solidFill>
              <a:latin typeface="Arial"/>
              <a:ea typeface="Arial"/>
              <a:cs typeface="Arial"/>
              <a:sym typeface="Arial"/>
            </a:endParaRPr>
          </a:p>
        </p:txBody>
      </p:sp>
      <p:sp>
        <p:nvSpPr>
          <p:cNvPr id="485" name="Google Shape;485;p21"/>
          <p:cNvSpPr txBox="1"/>
          <p:nvPr/>
        </p:nvSpPr>
        <p:spPr>
          <a:xfrm>
            <a:off x="1287295" y="2812352"/>
            <a:ext cx="1771200" cy="1286400"/>
          </a:xfrm>
          <a:prstGeom prst="rect">
            <a:avLst/>
          </a:prstGeom>
          <a:noFill/>
          <a:ln>
            <a:noFill/>
          </a:ln>
        </p:spPr>
        <p:txBody>
          <a:bodyPr anchorCtr="0" anchor="t" bIns="0" lIns="0" spcFirstLastPara="1" rIns="0" wrap="square" tIns="0">
            <a:spAutoFit/>
          </a:bodyPr>
          <a:lstStyle/>
          <a:p>
            <a:pPr indent="0" lvl="0" marL="0" marR="0" rtl="0" algn="l">
              <a:lnSpc>
                <a:spcPct val="138117"/>
              </a:lnSpc>
              <a:spcBef>
                <a:spcPts val="0"/>
              </a:spcBef>
              <a:spcAft>
                <a:spcPts val="0"/>
              </a:spcAft>
              <a:buClr>
                <a:srgbClr val="000000"/>
              </a:buClr>
              <a:buSzPts val="900"/>
              <a:buFont typeface="Arial"/>
              <a:buNone/>
            </a:pPr>
            <a:r>
              <a:rPr b="0" i="0" lang="en-GB" sz="900" u="none" cap="none" strike="noStrike">
                <a:solidFill>
                  <a:srgbClr val="FFFBFB"/>
                </a:solidFill>
                <a:latin typeface="DM Sans"/>
                <a:ea typeface="DM Sans"/>
                <a:cs typeface="DM Sans"/>
                <a:sym typeface="DM Sans"/>
              </a:rPr>
              <a:t>As the dataset provided is about the real-time data so it may have null values or any disarrangement of data ,it’s very important to perform error handling and process the data for valid result..</a:t>
            </a:r>
            <a:endParaRPr b="0" i="0" sz="700" u="none" cap="none" strike="noStrike">
              <a:solidFill>
                <a:srgbClr val="000000"/>
              </a:solidFill>
              <a:latin typeface="Arial"/>
              <a:ea typeface="Arial"/>
              <a:cs typeface="Arial"/>
              <a:sym typeface="Arial"/>
            </a:endParaRPr>
          </a:p>
        </p:txBody>
      </p:sp>
      <p:sp>
        <p:nvSpPr>
          <p:cNvPr id="486" name="Google Shape;486;p21"/>
          <p:cNvSpPr txBox="1"/>
          <p:nvPr/>
        </p:nvSpPr>
        <p:spPr>
          <a:xfrm>
            <a:off x="3686344" y="2812352"/>
            <a:ext cx="1771200" cy="1286400"/>
          </a:xfrm>
          <a:prstGeom prst="rect">
            <a:avLst/>
          </a:prstGeom>
          <a:noFill/>
          <a:ln>
            <a:noFill/>
          </a:ln>
        </p:spPr>
        <p:txBody>
          <a:bodyPr anchorCtr="0" anchor="t" bIns="0" lIns="0" spcFirstLastPara="1" rIns="0" wrap="square" tIns="0">
            <a:spAutoFit/>
          </a:bodyPr>
          <a:lstStyle/>
          <a:p>
            <a:pPr indent="0" lvl="0" marL="0" marR="0" rtl="0" algn="ctr">
              <a:lnSpc>
                <a:spcPct val="138117"/>
              </a:lnSpc>
              <a:spcBef>
                <a:spcPts val="0"/>
              </a:spcBef>
              <a:spcAft>
                <a:spcPts val="0"/>
              </a:spcAft>
              <a:buClr>
                <a:srgbClr val="000000"/>
              </a:buClr>
              <a:buSzPts val="900"/>
              <a:buFont typeface="Arial"/>
              <a:buNone/>
            </a:pPr>
            <a:r>
              <a:rPr b="0" i="0" lang="en-GB" sz="900" u="none" cap="none" strike="noStrike">
                <a:solidFill>
                  <a:srgbClr val="FFFBFB"/>
                </a:solidFill>
                <a:latin typeface="DM Sans"/>
                <a:ea typeface="DM Sans"/>
                <a:cs typeface="DM Sans"/>
                <a:sym typeface="DM Sans"/>
              </a:rPr>
              <a:t>Providing results to the clients problem should be accurate as it helps them in future design making and from the details the client can make decision to make a better profitability for car over time.</a:t>
            </a:r>
            <a:endParaRPr b="0" i="0" sz="700" u="none" cap="none" strike="noStrike">
              <a:solidFill>
                <a:srgbClr val="000000"/>
              </a:solidFill>
              <a:latin typeface="Arial"/>
              <a:ea typeface="Arial"/>
              <a:cs typeface="Arial"/>
              <a:sym typeface="Arial"/>
            </a:endParaRPr>
          </a:p>
        </p:txBody>
      </p:sp>
      <p:sp>
        <p:nvSpPr>
          <p:cNvPr id="487" name="Google Shape;487;p21"/>
          <p:cNvSpPr txBox="1"/>
          <p:nvPr/>
        </p:nvSpPr>
        <p:spPr>
          <a:xfrm>
            <a:off x="6089105" y="2812352"/>
            <a:ext cx="1771200" cy="1095300"/>
          </a:xfrm>
          <a:prstGeom prst="rect">
            <a:avLst/>
          </a:prstGeom>
          <a:noFill/>
          <a:ln>
            <a:noFill/>
          </a:ln>
        </p:spPr>
        <p:txBody>
          <a:bodyPr anchorCtr="0" anchor="t" bIns="0" lIns="0" spcFirstLastPara="1" rIns="0" wrap="square" tIns="0">
            <a:spAutoFit/>
          </a:bodyPr>
          <a:lstStyle/>
          <a:p>
            <a:pPr indent="0" lvl="0" marL="0" marR="0" rtl="0" algn="ctr">
              <a:lnSpc>
                <a:spcPct val="138117"/>
              </a:lnSpc>
              <a:spcBef>
                <a:spcPts val="0"/>
              </a:spcBef>
              <a:spcAft>
                <a:spcPts val="0"/>
              </a:spcAft>
              <a:buClr>
                <a:srgbClr val="000000"/>
              </a:buClr>
              <a:buSzPts val="900"/>
              <a:buFont typeface="Arial"/>
              <a:buNone/>
            </a:pPr>
            <a:r>
              <a:rPr b="0" i="0" lang="en-GB" sz="900" u="none" cap="none" strike="noStrike">
                <a:solidFill>
                  <a:srgbClr val="FFFBFB"/>
                </a:solidFill>
                <a:latin typeface="DM Sans"/>
                <a:ea typeface="DM Sans"/>
                <a:cs typeface="DM Sans"/>
                <a:sym typeface="DM Sans"/>
              </a:rPr>
              <a:t>I have used the data analysis techniques such as regression and market segmentation in order to develop a dashboard that helps in providing interactive charts.</a:t>
            </a:r>
            <a:endParaRPr b="0" i="0" sz="700" u="none" cap="none" strike="noStrike">
              <a:solidFill>
                <a:srgbClr val="000000"/>
              </a:solidFill>
              <a:latin typeface="Arial"/>
              <a:ea typeface="Arial"/>
              <a:cs typeface="Arial"/>
              <a:sym typeface="Arial"/>
            </a:endParaRPr>
          </a:p>
        </p:txBody>
      </p:sp>
      <p:sp>
        <p:nvSpPr>
          <p:cNvPr id="488" name="Google Shape;488;p21"/>
          <p:cNvSpPr txBox="1"/>
          <p:nvPr/>
        </p:nvSpPr>
        <p:spPr>
          <a:xfrm>
            <a:off x="1370252" y="4241482"/>
            <a:ext cx="1487400" cy="231000"/>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Clr>
                <a:srgbClr val="000000"/>
              </a:buClr>
              <a:buSzPts val="1500"/>
              <a:buFont typeface="Arial"/>
              <a:buNone/>
            </a:pPr>
            <a:r>
              <a:rPr b="0" i="0" lang="en-GB" sz="1500" u="none" cap="none" strike="noStrike">
                <a:solidFill>
                  <a:srgbClr val="FDFBFB"/>
                </a:solidFill>
                <a:latin typeface="Oswald"/>
                <a:ea typeface="Oswald"/>
                <a:cs typeface="Oswald"/>
                <a:sym typeface="Oswald"/>
              </a:rPr>
              <a:t>STRATEGY N°1</a:t>
            </a:r>
            <a:endParaRPr b="0" i="0" sz="700" u="none" cap="none" strike="noStrike">
              <a:solidFill>
                <a:srgbClr val="000000"/>
              </a:solidFill>
              <a:latin typeface="Arial"/>
              <a:ea typeface="Arial"/>
              <a:cs typeface="Arial"/>
              <a:sym typeface="Arial"/>
            </a:endParaRPr>
          </a:p>
        </p:txBody>
      </p:sp>
      <p:sp>
        <p:nvSpPr>
          <p:cNvPr id="489" name="Google Shape;489;p21"/>
          <p:cNvSpPr txBox="1"/>
          <p:nvPr/>
        </p:nvSpPr>
        <p:spPr>
          <a:xfrm>
            <a:off x="3828285" y="4226770"/>
            <a:ext cx="1487400" cy="231000"/>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Clr>
                <a:srgbClr val="000000"/>
              </a:buClr>
              <a:buSzPts val="1500"/>
              <a:buFont typeface="Arial"/>
              <a:buNone/>
            </a:pPr>
            <a:r>
              <a:rPr b="0" i="0" lang="en-GB" sz="1500" u="none" cap="none" strike="noStrike">
                <a:solidFill>
                  <a:srgbClr val="FDFBFB"/>
                </a:solidFill>
                <a:latin typeface="Oswald"/>
                <a:ea typeface="Oswald"/>
                <a:cs typeface="Oswald"/>
                <a:sym typeface="Oswald"/>
              </a:rPr>
              <a:t>STRATEGY N°2</a:t>
            </a:r>
            <a:endParaRPr b="0" i="0" sz="700" u="none" cap="none" strike="noStrike">
              <a:solidFill>
                <a:srgbClr val="000000"/>
              </a:solidFill>
              <a:latin typeface="Arial"/>
              <a:ea typeface="Arial"/>
              <a:cs typeface="Arial"/>
              <a:sym typeface="Arial"/>
            </a:endParaRPr>
          </a:p>
        </p:txBody>
      </p:sp>
      <p:sp>
        <p:nvSpPr>
          <p:cNvPr id="490" name="Google Shape;490;p21"/>
          <p:cNvSpPr txBox="1"/>
          <p:nvPr/>
        </p:nvSpPr>
        <p:spPr>
          <a:xfrm>
            <a:off x="6294019" y="4197357"/>
            <a:ext cx="1487400" cy="231000"/>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Clr>
                <a:srgbClr val="000000"/>
              </a:buClr>
              <a:buSzPts val="1500"/>
              <a:buFont typeface="Arial"/>
              <a:buNone/>
            </a:pPr>
            <a:r>
              <a:rPr b="0" i="0" lang="en-GB" sz="1500" u="none" cap="none" strike="noStrike">
                <a:solidFill>
                  <a:srgbClr val="FDFBFB"/>
                </a:solidFill>
                <a:latin typeface="Oswald"/>
                <a:ea typeface="Oswald"/>
                <a:cs typeface="Oswald"/>
                <a:sym typeface="Oswald"/>
              </a:rPr>
              <a:t>STRATEGY N°3</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494" name="Shape 494"/>
        <p:cNvGrpSpPr/>
        <p:nvPr/>
      </p:nvGrpSpPr>
      <p:grpSpPr>
        <a:xfrm>
          <a:off x="0" y="0"/>
          <a:ext cx="0" cy="0"/>
          <a:chOff x="0" y="0"/>
          <a:chExt cx="0" cy="0"/>
        </a:xfrm>
      </p:grpSpPr>
      <p:grpSp>
        <p:nvGrpSpPr>
          <p:cNvPr id="495" name="Google Shape;495;p22"/>
          <p:cNvGrpSpPr/>
          <p:nvPr/>
        </p:nvGrpSpPr>
        <p:grpSpPr>
          <a:xfrm flipH="1">
            <a:off x="2052602" y="1590700"/>
            <a:ext cx="48532" cy="1215000"/>
            <a:chOff x="0" y="-19050"/>
            <a:chExt cx="2047782" cy="831850"/>
          </a:xfrm>
        </p:grpSpPr>
        <p:sp>
          <p:nvSpPr>
            <p:cNvPr id="496" name="Google Shape;496;p22"/>
            <p:cNvSpPr/>
            <p:nvPr/>
          </p:nvSpPr>
          <p:spPr>
            <a:xfrm>
              <a:off x="0" y="0"/>
              <a:ext cx="2047782" cy="812800"/>
            </a:xfrm>
            <a:custGeom>
              <a:rect b="b" l="l" r="r" t="t"/>
              <a:pathLst>
                <a:path extrusionOk="0" h="812800" w="2047782">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a:ln>
              <a:noFill/>
            </a:ln>
          </p:spPr>
        </p:sp>
        <p:sp>
          <p:nvSpPr>
            <p:cNvPr id="497" name="Google Shape;497;p22"/>
            <p:cNvSpPr txBox="1"/>
            <p:nvPr/>
          </p:nvSpPr>
          <p:spPr>
            <a:xfrm>
              <a:off x="0" y="-19050"/>
              <a:ext cx="2047782"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98" name="Google Shape;498;p22"/>
          <p:cNvSpPr/>
          <p:nvPr/>
        </p:nvSpPr>
        <p:spPr>
          <a:xfrm>
            <a:off x="4291114" y="1682294"/>
            <a:ext cx="729506" cy="213546"/>
          </a:xfrm>
          <a:custGeom>
            <a:rect b="b" l="l" r="r" t="t"/>
            <a:pathLst>
              <a:path extrusionOk="0" h="427092" w="1459011">
                <a:moveTo>
                  <a:pt x="0" y="0"/>
                </a:moveTo>
                <a:lnTo>
                  <a:pt x="1459011" y="0"/>
                </a:lnTo>
                <a:lnTo>
                  <a:pt x="1459011" y="427092"/>
                </a:lnTo>
                <a:lnTo>
                  <a:pt x="0" y="427092"/>
                </a:lnTo>
                <a:lnTo>
                  <a:pt x="0" y="0"/>
                </a:lnTo>
                <a:close/>
              </a:path>
            </a:pathLst>
          </a:custGeom>
          <a:blipFill rotWithShape="1">
            <a:blip r:embed="rId3">
              <a:alphaModFix/>
            </a:blip>
            <a:stretch>
              <a:fillRect b="0" l="0" r="0" t="0"/>
            </a:stretch>
          </a:blipFill>
          <a:ln>
            <a:noFill/>
          </a:ln>
        </p:spPr>
      </p:sp>
      <p:sp>
        <p:nvSpPr>
          <p:cNvPr id="499" name="Google Shape;499;p22"/>
          <p:cNvSpPr txBox="1"/>
          <p:nvPr/>
        </p:nvSpPr>
        <p:spPr>
          <a:xfrm>
            <a:off x="2247325" y="1881550"/>
            <a:ext cx="4536000" cy="88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1400"/>
              </a:spcBef>
              <a:spcAft>
                <a:spcPts val="0"/>
              </a:spcAft>
              <a:buClr>
                <a:schemeClr val="dk1"/>
              </a:buClr>
              <a:buSzPts val="1100"/>
              <a:buFont typeface="Arial"/>
              <a:buNone/>
            </a:pPr>
            <a:r>
              <a:rPr b="0" i="0" lang="en-GB" sz="1500" u="none" cap="none" strike="noStrike">
                <a:solidFill>
                  <a:srgbClr val="242424"/>
                </a:solidFill>
                <a:latin typeface="DM Sans"/>
                <a:ea typeface="DM Sans"/>
                <a:cs typeface="DM Sans"/>
                <a:sym typeface="DM Sans"/>
              </a:rPr>
              <a:t>T</a:t>
            </a:r>
            <a:r>
              <a:rPr b="0" i="0" lang="en-GB" sz="1100" u="none" cap="none" strike="noStrike">
                <a:solidFill>
                  <a:srgbClr val="242424"/>
                </a:solidFill>
                <a:latin typeface="DM Sans"/>
                <a:ea typeface="DM Sans"/>
                <a:cs typeface="DM Sans"/>
                <a:sym typeface="DM Sans"/>
              </a:rPr>
              <a:t>hrough this project, I was able to understand the importance of </a:t>
            </a:r>
            <a:r>
              <a:rPr b="1" i="0" lang="en-GB" sz="1100" u="none" cap="none" strike="noStrike">
                <a:solidFill>
                  <a:srgbClr val="242424"/>
                </a:solidFill>
                <a:latin typeface="DM Sans"/>
                <a:ea typeface="DM Sans"/>
                <a:cs typeface="DM Sans"/>
                <a:sym typeface="DM Sans"/>
              </a:rPr>
              <a:t>Data Analytics </a:t>
            </a:r>
            <a:r>
              <a:rPr b="0" i="0" lang="en-GB" sz="1100" u="none" cap="none" strike="noStrike">
                <a:solidFill>
                  <a:srgbClr val="242424"/>
                </a:solidFill>
                <a:latin typeface="DM Sans"/>
                <a:ea typeface="DM Sans"/>
                <a:cs typeface="DM Sans"/>
                <a:sym typeface="DM Sans"/>
              </a:rPr>
              <a:t>in </a:t>
            </a:r>
            <a:r>
              <a:rPr b="1" i="0" lang="en-GB" sz="1100" u="none" cap="none" strike="noStrike">
                <a:solidFill>
                  <a:srgbClr val="242424"/>
                </a:solidFill>
                <a:latin typeface="DM Sans"/>
                <a:ea typeface="DM Sans"/>
                <a:cs typeface="DM Sans"/>
                <a:sym typeface="DM Sans"/>
              </a:rPr>
              <a:t>Car Feature Analysis </a:t>
            </a:r>
            <a:r>
              <a:rPr b="0" i="0" lang="en-GB" sz="1100" u="none" cap="none" strike="noStrike">
                <a:solidFill>
                  <a:srgbClr val="242424"/>
                </a:solidFill>
                <a:latin typeface="DM Sans"/>
                <a:ea typeface="DM Sans"/>
                <a:cs typeface="DM Sans"/>
                <a:sym typeface="DM Sans"/>
              </a:rPr>
              <a:t>as it provides valuable insights which helps in making </a:t>
            </a:r>
            <a:r>
              <a:rPr b="1" i="0" lang="en-GB" sz="1100" u="none" cap="none" strike="noStrike">
                <a:solidFill>
                  <a:srgbClr val="242424"/>
                </a:solidFill>
                <a:latin typeface="DM Sans"/>
                <a:ea typeface="DM Sans"/>
                <a:cs typeface="DM Sans"/>
                <a:sym typeface="DM Sans"/>
              </a:rPr>
              <a:t>Data-Driven Decisions</a:t>
            </a:r>
            <a:r>
              <a:rPr b="0" i="0" lang="en-GB" sz="1100" u="none" cap="none" strike="noStrike">
                <a:solidFill>
                  <a:srgbClr val="242424"/>
                </a:solidFill>
                <a:latin typeface="DM Sans"/>
                <a:ea typeface="DM Sans"/>
                <a:cs typeface="DM Sans"/>
                <a:sym typeface="DM Sans"/>
              </a:rPr>
              <a:t>.</a:t>
            </a:r>
            <a:endParaRPr b="0" i="0" sz="1100" u="none" cap="none" strike="noStrike">
              <a:solidFill>
                <a:srgbClr val="242424"/>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40049"/>
              </a:lnSpc>
              <a:spcBef>
                <a:spcPts val="0"/>
              </a:spcBef>
              <a:spcAft>
                <a:spcPts val="0"/>
              </a:spcAft>
              <a:buClr>
                <a:srgbClr val="000000"/>
              </a:buClr>
              <a:buSzPts val="800"/>
              <a:buFont typeface="Arial"/>
              <a:buNone/>
            </a:pPr>
            <a:r>
              <a:t/>
            </a:r>
            <a:endParaRPr b="0" i="0" sz="800" u="none" cap="none" strike="noStrike">
              <a:solidFill>
                <a:srgbClr val="100F0D"/>
              </a:solidFill>
              <a:latin typeface="Montserrat Light"/>
              <a:ea typeface="Montserrat Light"/>
              <a:cs typeface="Montserrat Light"/>
              <a:sym typeface="Montserrat Light"/>
            </a:endParaRPr>
          </a:p>
        </p:txBody>
      </p:sp>
      <p:grpSp>
        <p:nvGrpSpPr>
          <p:cNvPr id="500" name="Google Shape;500;p22"/>
          <p:cNvGrpSpPr/>
          <p:nvPr/>
        </p:nvGrpSpPr>
        <p:grpSpPr>
          <a:xfrm>
            <a:off x="2997025" y="2851274"/>
            <a:ext cx="4768465" cy="1395678"/>
            <a:chOff x="0" y="-19050"/>
            <a:chExt cx="2047782" cy="831850"/>
          </a:xfrm>
        </p:grpSpPr>
        <p:sp>
          <p:nvSpPr>
            <p:cNvPr id="501" name="Google Shape;501;p22"/>
            <p:cNvSpPr/>
            <p:nvPr/>
          </p:nvSpPr>
          <p:spPr>
            <a:xfrm>
              <a:off x="0" y="0"/>
              <a:ext cx="2047782" cy="812800"/>
            </a:xfrm>
            <a:custGeom>
              <a:rect b="b" l="l" r="r" t="t"/>
              <a:pathLst>
                <a:path extrusionOk="0" h="812800" w="2047782">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a:ln>
              <a:noFill/>
            </a:ln>
          </p:spPr>
        </p:sp>
        <p:sp>
          <p:nvSpPr>
            <p:cNvPr id="502" name="Google Shape;502;p22"/>
            <p:cNvSpPr txBox="1"/>
            <p:nvPr/>
          </p:nvSpPr>
          <p:spPr>
            <a:xfrm>
              <a:off x="0" y="-19050"/>
              <a:ext cx="2047782"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03" name="Google Shape;503;p22"/>
          <p:cNvSpPr/>
          <p:nvPr/>
        </p:nvSpPr>
        <p:spPr>
          <a:xfrm>
            <a:off x="6783316" y="2620359"/>
            <a:ext cx="788857" cy="230920"/>
          </a:xfrm>
          <a:custGeom>
            <a:rect b="b" l="l" r="r" t="t"/>
            <a:pathLst>
              <a:path extrusionOk="0" h="461840" w="1577714">
                <a:moveTo>
                  <a:pt x="0" y="0"/>
                </a:moveTo>
                <a:lnTo>
                  <a:pt x="1577715" y="0"/>
                </a:lnTo>
                <a:lnTo>
                  <a:pt x="1577715" y="461840"/>
                </a:lnTo>
                <a:lnTo>
                  <a:pt x="0" y="461840"/>
                </a:lnTo>
                <a:lnTo>
                  <a:pt x="0" y="0"/>
                </a:lnTo>
                <a:close/>
              </a:path>
            </a:pathLst>
          </a:custGeom>
          <a:blipFill rotWithShape="1">
            <a:blip r:embed="rId3">
              <a:alphaModFix/>
            </a:blip>
            <a:stretch>
              <a:fillRect b="0" l="0" r="0" t="0"/>
            </a:stretch>
          </a:blipFill>
          <a:ln>
            <a:noFill/>
          </a:ln>
        </p:spPr>
      </p:sp>
      <p:sp>
        <p:nvSpPr>
          <p:cNvPr id="504" name="Google Shape;504;p22"/>
          <p:cNvSpPr txBox="1"/>
          <p:nvPr/>
        </p:nvSpPr>
        <p:spPr>
          <a:xfrm>
            <a:off x="3113575" y="2941175"/>
            <a:ext cx="45360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DM Sans"/>
                <a:ea typeface="DM Sans"/>
                <a:cs typeface="DM Sans"/>
                <a:sym typeface="DM Sans"/>
              </a:rPr>
              <a:t>I</a:t>
            </a:r>
            <a:r>
              <a:rPr b="0" i="0" lang="en-GB" sz="1100" u="none" cap="none" strike="noStrike">
                <a:solidFill>
                  <a:schemeClr val="dk1"/>
                </a:solidFill>
                <a:latin typeface="DM Sans"/>
                <a:ea typeface="DM Sans"/>
                <a:cs typeface="DM Sans"/>
                <a:sym typeface="DM Sans"/>
              </a:rPr>
              <a:t>n this project I was able to get insights like which features effects Car Price, relationship between Engine Cylinders and it’s fuel efficiency etc. I also got experience in Data Preprocessing like Data Cleaning, handling Outliers, Feature Engineering etc. in this project which can be </a:t>
            </a:r>
            <a:r>
              <a:rPr b="1" i="0" lang="en-GB" sz="1100" u="none" cap="none" strike="noStrike">
                <a:solidFill>
                  <a:schemeClr val="dk1"/>
                </a:solidFill>
                <a:latin typeface="DM Sans"/>
                <a:ea typeface="DM Sans"/>
                <a:cs typeface="DM Sans"/>
                <a:sym typeface="DM Sans"/>
              </a:rPr>
              <a:t>communicated</a:t>
            </a:r>
            <a:r>
              <a:rPr b="0" i="0" lang="en-GB" sz="1100" u="none" cap="none" strike="noStrike">
                <a:solidFill>
                  <a:schemeClr val="dk1"/>
                </a:solidFill>
                <a:latin typeface="DM Sans"/>
                <a:ea typeface="DM Sans"/>
                <a:cs typeface="DM Sans"/>
                <a:sym typeface="DM Sans"/>
              </a:rPr>
              <a:t> to relevant stakeholders as per the requirements.</a:t>
            </a:r>
            <a:endParaRPr b="0" i="0" sz="1100" u="none" cap="none" strike="noStrike">
              <a:solidFill>
                <a:schemeClr val="dk1"/>
              </a:solidFill>
              <a:latin typeface="DM Sans"/>
              <a:ea typeface="DM Sans"/>
              <a:cs typeface="DM Sans"/>
              <a:sym typeface="DM Sans"/>
            </a:endParaRPr>
          </a:p>
        </p:txBody>
      </p:sp>
      <p:sp>
        <p:nvSpPr>
          <p:cNvPr id="505" name="Google Shape;505;p22"/>
          <p:cNvSpPr/>
          <p:nvPr/>
        </p:nvSpPr>
        <p:spPr>
          <a:xfrm rot="887923">
            <a:off x="-1341607" y="3771901"/>
            <a:ext cx="6988615" cy="7171154"/>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4">
              <a:alphaModFix/>
            </a:blip>
            <a:stretch>
              <a:fillRect b="0" l="0" r="0" t="0"/>
            </a:stretch>
          </a:blipFill>
          <a:ln>
            <a:noFill/>
          </a:ln>
        </p:spPr>
      </p:sp>
      <p:sp>
        <p:nvSpPr>
          <p:cNvPr id="506" name="Google Shape;506;p22"/>
          <p:cNvSpPr/>
          <p:nvPr/>
        </p:nvSpPr>
        <p:spPr>
          <a:xfrm rot="887923">
            <a:off x="6038470" y="-1677391"/>
            <a:ext cx="3516290" cy="3608134"/>
          </a:xfrm>
          <a:custGeom>
            <a:rect b="b" l="l" r="r" t="t"/>
            <a:pathLst>
              <a:path extrusionOk="0" h="7216267" w="7032580">
                <a:moveTo>
                  <a:pt x="0" y="0"/>
                </a:moveTo>
                <a:lnTo>
                  <a:pt x="7032580" y="0"/>
                </a:lnTo>
                <a:lnTo>
                  <a:pt x="7032580" y="7216267"/>
                </a:lnTo>
                <a:lnTo>
                  <a:pt x="0" y="7216267"/>
                </a:lnTo>
                <a:lnTo>
                  <a:pt x="0" y="0"/>
                </a:lnTo>
                <a:close/>
              </a:path>
            </a:pathLst>
          </a:custGeom>
          <a:blipFill rotWithShape="1">
            <a:blip r:embed="rId4">
              <a:alphaModFix/>
            </a:blip>
            <a:stretch>
              <a:fillRect b="0" l="0" r="0" t="0"/>
            </a:stretch>
          </a:blipFill>
          <a:ln>
            <a:noFill/>
          </a:ln>
        </p:spPr>
      </p:sp>
      <p:sp>
        <p:nvSpPr>
          <p:cNvPr id="507" name="Google Shape;507;p22"/>
          <p:cNvSpPr txBox="1"/>
          <p:nvPr/>
        </p:nvSpPr>
        <p:spPr>
          <a:xfrm>
            <a:off x="1180684" y="603758"/>
            <a:ext cx="4768500" cy="723300"/>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Clr>
                <a:srgbClr val="000000"/>
              </a:buClr>
              <a:buSzPts val="4700"/>
              <a:buFont typeface="Arial"/>
              <a:buNone/>
            </a:pPr>
            <a:r>
              <a:rPr b="1" i="0" lang="en-GB" sz="4700" u="none" cap="none" strike="noStrike">
                <a:solidFill>
                  <a:srgbClr val="231F20"/>
                </a:solidFill>
                <a:latin typeface="Oswald"/>
                <a:ea typeface="Oswald"/>
                <a:cs typeface="Oswald"/>
                <a:sym typeface="Oswald"/>
              </a:rPr>
              <a:t>CONCLUSION</a:t>
            </a:r>
            <a:endParaRPr b="0" i="0" sz="700" u="none" cap="none" strike="noStrike">
              <a:solidFill>
                <a:srgbClr val="000000"/>
              </a:solidFill>
              <a:latin typeface="Arial"/>
              <a:ea typeface="Arial"/>
              <a:cs typeface="Arial"/>
              <a:sym typeface="Arial"/>
            </a:endParaRPr>
          </a:p>
        </p:txBody>
      </p:sp>
      <p:grpSp>
        <p:nvGrpSpPr>
          <p:cNvPr id="508" name="Google Shape;508;p22"/>
          <p:cNvGrpSpPr/>
          <p:nvPr/>
        </p:nvGrpSpPr>
        <p:grpSpPr>
          <a:xfrm>
            <a:off x="8166585" y="3998554"/>
            <a:ext cx="1047348" cy="1225026"/>
            <a:chOff x="0" y="-19050"/>
            <a:chExt cx="551689" cy="645281"/>
          </a:xfrm>
        </p:grpSpPr>
        <p:sp>
          <p:nvSpPr>
            <p:cNvPr id="509" name="Google Shape;509;p22"/>
            <p:cNvSpPr/>
            <p:nvPr/>
          </p:nvSpPr>
          <p:spPr>
            <a:xfrm>
              <a:off x="0" y="0"/>
              <a:ext cx="551689" cy="626231"/>
            </a:xfrm>
            <a:custGeom>
              <a:rect b="b" l="l" r="r" t="t"/>
              <a:pathLst>
                <a:path extrusionOk="0" h="626231" w="551689">
                  <a:moveTo>
                    <a:pt x="0" y="0"/>
                  </a:moveTo>
                  <a:lnTo>
                    <a:pt x="551689" y="0"/>
                  </a:lnTo>
                  <a:lnTo>
                    <a:pt x="551689" y="626231"/>
                  </a:lnTo>
                  <a:lnTo>
                    <a:pt x="0" y="626231"/>
                  </a:lnTo>
                  <a:close/>
                </a:path>
              </a:pathLst>
            </a:custGeom>
            <a:solidFill>
              <a:srgbClr val="CCCCCC"/>
            </a:solidFill>
            <a:ln>
              <a:noFill/>
            </a:ln>
          </p:spPr>
        </p:sp>
        <p:sp>
          <p:nvSpPr>
            <p:cNvPr id="510" name="Google Shape;510;p22"/>
            <p:cNvSpPr txBox="1"/>
            <p:nvPr/>
          </p:nvSpPr>
          <p:spPr>
            <a:xfrm>
              <a:off x="0" y="-19050"/>
              <a:ext cx="551689" cy="645281"/>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511" name="Google Shape;511;p22"/>
          <p:cNvGrpSpPr/>
          <p:nvPr/>
        </p:nvGrpSpPr>
        <p:grpSpPr>
          <a:xfrm>
            <a:off x="-112210" y="-710676"/>
            <a:ext cx="1047348" cy="1225026"/>
            <a:chOff x="0" y="-19050"/>
            <a:chExt cx="551689" cy="645281"/>
          </a:xfrm>
        </p:grpSpPr>
        <p:sp>
          <p:nvSpPr>
            <p:cNvPr id="512" name="Google Shape;512;p22"/>
            <p:cNvSpPr/>
            <p:nvPr/>
          </p:nvSpPr>
          <p:spPr>
            <a:xfrm>
              <a:off x="0" y="0"/>
              <a:ext cx="551689" cy="626231"/>
            </a:xfrm>
            <a:custGeom>
              <a:rect b="b" l="l" r="r" t="t"/>
              <a:pathLst>
                <a:path extrusionOk="0" h="626231" w="551689">
                  <a:moveTo>
                    <a:pt x="0" y="0"/>
                  </a:moveTo>
                  <a:lnTo>
                    <a:pt x="551689" y="0"/>
                  </a:lnTo>
                  <a:lnTo>
                    <a:pt x="551689" y="626231"/>
                  </a:lnTo>
                  <a:lnTo>
                    <a:pt x="0" y="626231"/>
                  </a:lnTo>
                  <a:close/>
                </a:path>
              </a:pathLst>
            </a:custGeom>
            <a:solidFill>
              <a:srgbClr val="CCCCCC"/>
            </a:solidFill>
            <a:ln>
              <a:noFill/>
            </a:ln>
          </p:spPr>
        </p:sp>
        <p:sp>
          <p:nvSpPr>
            <p:cNvPr id="513" name="Google Shape;513;p22"/>
            <p:cNvSpPr txBox="1"/>
            <p:nvPr/>
          </p:nvSpPr>
          <p:spPr>
            <a:xfrm>
              <a:off x="0" y="-19050"/>
              <a:ext cx="551689" cy="645281"/>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14" name="Google Shape;514;p22"/>
          <p:cNvSpPr txBox="1"/>
          <p:nvPr/>
        </p:nvSpPr>
        <p:spPr>
          <a:xfrm>
            <a:off x="2263432" y="1648956"/>
            <a:ext cx="2511000" cy="1077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3"/>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sp>
        <p:nvSpPr>
          <p:cNvPr id="520" name="Google Shape;520;p23"/>
          <p:cNvSpPr/>
          <p:nvPr/>
        </p:nvSpPr>
        <p:spPr>
          <a:xfrm rot="888120">
            <a:off x="-3467071" y="-4374988"/>
            <a:ext cx="6975499" cy="7157695"/>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4">
              <a:alphaModFix/>
            </a:blip>
            <a:stretch>
              <a:fillRect b="0" l="0" r="0" t="0"/>
            </a:stretch>
          </a:blipFill>
          <a:ln>
            <a:noFill/>
          </a:ln>
        </p:spPr>
      </p:sp>
      <p:sp>
        <p:nvSpPr>
          <p:cNvPr id="521" name="Google Shape;521;p23"/>
          <p:cNvSpPr/>
          <p:nvPr/>
        </p:nvSpPr>
        <p:spPr>
          <a:xfrm rot="-10580377">
            <a:off x="5323306" y="1561612"/>
            <a:ext cx="6051467" cy="6209527"/>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4">
              <a:alphaModFix/>
            </a:blip>
            <a:stretch>
              <a:fillRect b="0" l="0" r="0" t="0"/>
            </a:stretch>
          </a:blipFill>
          <a:ln>
            <a:noFill/>
          </a:ln>
        </p:spPr>
      </p:sp>
      <p:sp>
        <p:nvSpPr>
          <p:cNvPr id="522" name="Google Shape;522;p23"/>
          <p:cNvSpPr txBox="1"/>
          <p:nvPr/>
        </p:nvSpPr>
        <p:spPr>
          <a:xfrm>
            <a:off x="625374" y="1118332"/>
            <a:ext cx="6809100" cy="7233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Clr>
                <a:srgbClr val="000000"/>
              </a:buClr>
              <a:buSzPts val="4700"/>
              <a:buFont typeface="Arial"/>
              <a:buNone/>
            </a:pPr>
            <a:r>
              <a:rPr b="1" i="0" lang="en-GB" sz="4700" u="none" cap="none" strike="noStrike">
                <a:solidFill>
                  <a:srgbClr val="231F20"/>
                </a:solidFill>
                <a:latin typeface="Oswald"/>
                <a:ea typeface="Oswald"/>
                <a:cs typeface="Oswald"/>
                <a:sym typeface="Oswald"/>
              </a:rPr>
              <a:t>LINKS</a:t>
            </a:r>
            <a:endParaRPr b="0" i="0" sz="700" u="none" cap="none" strike="noStrike">
              <a:solidFill>
                <a:srgbClr val="000000"/>
              </a:solidFill>
              <a:latin typeface="Arial"/>
              <a:ea typeface="Arial"/>
              <a:cs typeface="Arial"/>
              <a:sym typeface="Arial"/>
            </a:endParaRPr>
          </a:p>
        </p:txBody>
      </p:sp>
      <p:sp>
        <p:nvSpPr>
          <p:cNvPr id="523" name="Google Shape;523;p23"/>
          <p:cNvSpPr txBox="1"/>
          <p:nvPr/>
        </p:nvSpPr>
        <p:spPr>
          <a:xfrm>
            <a:off x="1930094" y="3279248"/>
            <a:ext cx="1128600" cy="21540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Clr>
                <a:srgbClr val="000000"/>
              </a:buClr>
              <a:buSzPts val="1400"/>
              <a:buFont typeface="Arial"/>
              <a:buNone/>
            </a:pPr>
            <a:r>
              <a:rPr b="0" i="0" lang="en-GB" sz="1400" u="none" cap="none" strike="noStrike">
                <a:solidFill>
                  <a:srgbClr val="FFFBFB"/>
                </a:solidFill>
                <a:latin typeface="DM Sans"/>
                <a:ea typeface="DM Sans"/>
                <a:cs typeface="DM Sans"/>
                <a:sym typeface="DM Sans"/>
              </a:rPr>
              <a:t>DATASET</a:t>
            </a:r>
            <a:endParaRPr b="0" i="0" sz="700" u="none" cap="none" strike="noStrike">
              <a:solidFill>
                <a:srgbClr val="000000"/>
              </a:solidFill>
              <a:latin typeface="Arial"/>
              <a:ea typeface="Arial"/>
              <a:cs typeface="Arial"/>
              <a:sym typeface="Arial"/>
            </a:endParaRPr>
          </a:p>
        </p:txBody>
      </p:sp>
      <p:sp>
        <p:nvSpPr>
          <p:cNvPr id="524" name="Google Shape;524;p23"/>
          <p:cNvSpPr/>
          <p:nvPr/>
        </p:nvSpPr>
        <p:spPr>
          <a:xfrm>
            <a:off x="1816902" y="1841636"/>
            <a:ext cx="1317625" cy="1317622"/>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5" name="Google Shape;525;p23"/>
          <p:cNvGrpSpPr/>
          <p:nvPr/>
        </p:nvGrpSpPr>
        <p:grpSpPr>
          <a:xfrm>
            <a:off x="4144273" y="2301083"/>
            <a:ext cx="1572608" cy="1804286"/>
            <a:chOff x="0" y="-47625"/>
            <a:chExt cx="862412" cy="989463"/>
          </a:xfrm>
        </p:grpSpPr>
        <p:sp>
          <p:nvSpPr>
            <p:cNvPr id="526" name="Google Shape;526;p23"/>
            <p:cNvSpPr/>
            <p:nvPr/>
          </p:nvSpPr>
          <p:spPr>
            <a:xfrm>
              <a:off x="0" y="0"/>
              <a:ext cx="862412" cy="941838"/>
            </a:xfrm>
            <a:custGeom>
              <a:rect b="b" l="l" r="r" t="t"/>
              <a:pathLst>
                <a:path extrusionOk="0" h="941838" w="862412">
                  <a:moveTo>
                    <a:pt x="0" y="0"/>
                  </a:moveTo>
                  <a:lnTo>
                    <a:pt x="862412" y="0"/>
                  </a:lnTo>
                  <a:lnTo>
                    <a:pt x="862412" y="941838"/>
                  </a:lnTo>
                  <a:lnTo>
                    <a:pt x="0" y="941838"/>
                  </a:lnTo>
                  <a:close/>
                </a:path>
              </a:pathLst>
            </a:custGeom>
            <a:solidFill>
              <a:srgbClr val="100F0D"/>
            </a:solidFill>
            <a:ln>
              <a:noFill/>
            </a:ln>
          </p:spPr>
        </p:sp>
        <p:sp>
          <p:nvSpPr>
            <p:cNvPr id="527" name="Google Shape;527;p23"/>
            <p:cNvSpPr txBox="1"/>
            <p:nvPr/>
          </p:nvSpPr>
          <p:spPr>
            <a:xfrm>
              <a:off x="0" y="-47625"/>
              <a:ext cx="862412" cy="989463"/>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528" name="Google Shape;528;p23"/>
          <p:cNvGrpSpPr/>
          <p:nvPr/>
        </p:nvGrpSpPr>
        <p:grpSpPr>
          <a:xfrm>
            <a:off x="5939532" y="2323745"/>
            <a:ext cx="1572608" cy="1804286"/>
            <a:chOff x="0" y="-47625"/>
            <a:chExt cx="862412" cy="989463"/>
          </a:xfrm>
        </p:grpSpPr>
        <p:sp>
          <p:nvSpPr>
            <p:cNvPr id="529" name="Google Shape;529;p23"/>
            <p:cNvSpPr/>
            <p:nvPr/>
          </p:nvSpPr>
          <p:spPr>
            <a:xfrm>
              <a:off x="0" y="0"/>
              <a:ext cx="862412" cy="941838"/>
            </a:xfrm>
            <a:custGeom>
              <a:rect b="b" l="l" r="r" t="t"/>
              <a:pathLst>
                <a:path extrusionOk="0" h="941838" w="862412">
                  <a:moveTo>
                    <a:pt x="0" y="0"/>
                  </a:moveTo>
                  <a:lnTo>
                    <a:pt x="862412" y="0"/>
                  </a:lnTo>
                  <a:lnTo>
                    <a:pt x="862412" y="941838"/>
                  </a:lnTo>
                  <a:lnTo>
                    <a:pt x="0" y="941838"/>
                  </a:lnTo>
                  <a:close/>
                </a:path>
              </a:pathLst>
            </a:custGeom>
            <a:solidFill>
              <a:srgbClr val="100F0D"/>
            </a:solidFill>
            <a:ln>
              <a:noFill/>
            </a:ln>
          </p:spPr>
        </p:sp>
        <p:sp>
          <p:nvSpPr>
            <p:cNvPr id="530" name="Google Shape;530;p23"/>
            <p:cNvSpPr txBox="1"/>
            <p:nvPr/>
          </p:nvSpPr>
          <p:spPr>
            <a:xfrm>
              <a:off x="0" y="-47625"/>
              <a:ext cx="862412" cy="989463"/>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31" name="Google Shape;531;p23"/>
          <p:cNvSpPr txBox="1"/>
          <p:nvPr/>
        </p:nvSpPr>
        <p:spPr>
          <a:xfrm>
            <a:off x="6088355" y="3279248"/>
            <a:ext cx="1004700" cy="44040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Clr>
                <a:srgbClr val="000000"/>
              </a:buClr>
              <a:buSzPts val="1300"/>
              <a:buFont typeface="Arial"/>
              <a:buNone/>
            </a:pPr>
            <a:r>
              <a:rPr b="0" i="0" lang="en-GB" sz="1300" u="sng" cap="none" strike="noStrike">
                <a:solidFill>
                  <a:schemeClr val="hlink"/>
                </a:solidFill>
                <a:latin typeface="Arial"/>
                <a:ea typeface="Arial"/>
                <a:cs typeface="Arial"/>
                <a:sym typeface="Arial"/>
                <a:hlinkClick r:id="rId5"/>
              </a:rPr>
              <a:t>Explanation video</a:t>
            </a:r>
            <a:endParaRPr b="0" i="0" sz="1800" u="none" cap="none" strike="noStrike">
              <a:solidFill>
                <a:srgbClr val="000000"/>
              </a:solidFill>
              <a:latin typeface="Arial"/>
              <a:ea typeface="Arial"/>
              <a:cs typeface="Arial"/>
              <a:sym typeface="Arial"/>
            </a:endParaRPr>
          </a:p>
        </p:txBody>
      </p:sp>
      <p:sp>
        <p:nvSpPr>
          <p:cNvPr id="532" name="Google Shape;532;p23"/>
          <p:cNvSpPr/>
          <p:nvPr/>
        </p:nvSpPr>
        <p:spPr>
          <a:xfrm>
            <a:off x="625460" y="4128032"/>
            <a:ext cx="1572609" cy="166540"/>
          </a:xfrm>
          <a:custGeom>
            <a:rect b="b" l="l" r="r" t="t"/>
            <a:pathLst>
              <a:path extrusionOk="0" h="333081" w="3145217">
                <a:moveTo>
                  <a:pt x="0" y="0"/>
                </a:moveTo>
                <a:lnTo>
                  <a:pt x="3145217" y="0"/>
                </a:lnTo>
                <a:lnTo>
                  <a:pt x="3145217" y="333081"/>
                </a:lnTo>
                <a:lnTo>
                  <a:pt x="0" y="333081"/>
                </a:lnTo>
                <a:lnTo>
                  <a:pt x="0" y="0"/>
                </a:lnTo>
                <a:close/>
              </a:path>
            </a:pathLst>
          </a:custGeom>
          <a:blipFill rotWithShape="1">
            <a:blip r:embed="rId6">
              <a:alphaModFix/>
            </a:blip>
            <a:stretch>
              <a:fillRect b="0" l="0" r="0" t="-86487"/>
            </a:stretch>
          </a:blipFill>
          <a:ln>
            <a:noFill/>
          </a:ln>
        </p:spPr>
      </p:sp>
      <p:sp>
        <p:nvSpPr>
          <p:cNvPr id="533" name="Google Shape;533;p23"/>
          <p:cNvSpPr/>
          <p:nvPr/>
        </p:nvSpPr>
        <p:spPr>
          <a:xfrm>
            <a:off x="4148598" y="4128032"/>
            <a:ext cx="1572609" cy="166540"/>
          </a:xfrm>
          <a:custGeom>
            <a:rect b="b" l="l" r="r" t="t"/>
            <a:pathLst>
              <a:path extrusionOk="0" h="333081" w="3145217">
                <a:moveTo>
                  <a:pt x="0" y="0"/>
                </a:moveTo>
                <a:lnTo>
                  <a:pt x="3145218" y="0"/>
                </a:lnTo>
                <a:lnTo>
                  <a:pt x="3145218" y="333081"/>
                </a:lnTo>
                <a:lnTo>
                  <a:pt x="0" y="333081"/>
                </a:lnTo>
                <a:lnTo>
                  <a:pt x="0" y="0"/>
                </a:lnTo>
                <a:close/>
              </a:path>
            </a:pathLst>
          </a:custGeom>
          <a:blipFill rotWithShape="1">
            <a:blip r:embed="rId6">
              <a:alphaModFix/>
            </a:blip>
            <a:stretch>
              <a:fillRect b="0" l="0" r="0" t="-86487"/>
            </a:stretch>
          </a:blipFill>
          <a:ln>
            <a:noFill/>
          </a:ln>
        </p:spPr>
      </p:sp>
      <p:sp>
        <p:nvSpPr>
          <p:cNvPr id="534" name="Google Shape;534;p23"/>
          <p:cNvSpPr/>
          <p:nvPr/>
        </p:nvSpPr>
        <p:spPr>
          <a:xfrm>
            <a:off x="5911448" y="4091243"/>
            <a:ext cx="1572609" cy="166540"/>
          </a:xfrm>
          <a:custGeom>
            <a:rect b="b" l="l" r="r" t="t"/>
            <a:pathLst>
              <a:path extrusionOk="0" h="333081" w="3145217">
                <a:moveTo>
                  <a:pt x="0" y="0"/>
                </a:moveTo>
                <a:lnTo>
                  <a:pt x="3145218" y="0"/>
                </a:lnTo>
                <a:lnTo>
                  <a:pt x="3145218" y="333081"/>
                </a:lnTo>
                <a:lnTo>
                  <a:pt x="0" y="333081"/>
                </a:lnTo>
                <a:lnTo>
                  <a:pt x="0" y="0"/>
                </a:lnTo>
                <a:close/>
              </a:path>
            </a:pathLst>
          </a:custGeom>
          <a:blipFill rotWithShape="1">
            <a:blip r:embed="rId6">
              <a:alphaModFix/>
            </a:blip>
            <a:stretch>
              <a:fillRect b="0" l="0" r="0" t="-86487"/>
            </a:stretch>
          </a:blipFill>
          <a:ln>
            <a:noFill/>
          </a:ln>
        </p:spPr>
      </p:sp>
      <p:sp>
        <p:nvSpPr>
          <p:cNvPr id="535" name="Google Shape;535;p23"/>
          <p:cNvSpPr txBox="1"/>
          <p:nvPr/>
        </p:nvSpPr>
        <p:spPr>
          <a:xfrm>
            <a:off x="1896731" y="3744121"/>
            <a:ext cx="1151100" cy="3048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Clr>
                <a:srgbClr val="000000"/>
              </a:buClr>
              <a:buSzPts val="1000"/>
              <a:buFont typeface="Arial"/>
              <a:buNone/>
            </a:pPr>
            <a:r>
              <a:rPr b="0" i="0" lang="en-GB" sz="1000" u="none" cap="none" strike="noStrike">
                <a:solidFill>
                  <a:srgbClr val="FFFBFB"/>
                </a:solidFill>
                <a:latin typeface="DM Sans"/>
                <a:ea typeface="DM Sans"/>
                <a:cs typeface="DM Sans"/>
                <a:sym typeface="DM Sans"/>
              </a:rPr>
              <a:t>Ceo Of Ingoude Company</a:t>
            </a:r>
            <a:endParaRPr b="0" i="0" sz="700" u="none" cap="none" strike="noStrike">
              <a:solidFill>
                <a:srgbClr val="000000"/>
              </a:solidFill>
              <a:latin typeface="Arial"/>
              <a:ea typeface="Arial"/>
              <a:cs typeface="Arial"/>
              <a:sym typeface="Arial"/>
            </a:endParaRPr>
          </a:p>
        </p:txBody>
      </p:sp>
      <p:grpSp>
        <p:nvGrpSpPr>
          <p:cNvPr id="536" name="Google Shape;536;p23"/>
          <p:cNvGrpSpPr/>
          <p:nvPr/>
        </p:nvGrpSpPr>
        <p:grpSpPr>
          <a:xfrm>
            <a:off x="625385" y="2323745"/>
            <a:ext cx="1572769" cy="1804286"/>
            <a:chOff x="0" y="-47625"/>
            <a:chExt cx="862500" cy="989463"/>
          </a:xfrm>
        </p:grpSpPr>
        <p:sp>
          <p:nvSpPr>
            <p:cNvPr id="537" name="Google Shape;537;p23"/>
            <p:cNvSpPr/>
            <p:nvPr/>
          </p:nvSpPr>
          <p:spPr>
            <a:xfrm>
              <a:off x="0" y="0"/>
              <a:ext cx="862412" cy="941838"/>
            </a:xfrm>
            <a:custGeom>
              <a:rect b="b" l="l" r="r" t="t"/>
              <a:pathLst>
                <a:path extrusionOk="0" h="941838" w="862412">
                  <a:moveTo>
                    <a:pt x="0" y="0"/>
                  </a:moveTo>
                  <a:lnTo>
                    <a:pt x="862412" y="0"/>
                  </a:lnTo>
                  <a:lnTo>
                    <a:pt x="862412" y="941838"/>
                  </a:lnTo>
                  <a:lnTo>
                    <a:pt x="0" y="941838"/>
                  </a:lnTo>
                  <a:close/>
                </a:path>
              </a:pathLst>
            </a:custGeom>
            <a:solidFill>
              <a:srgbClr val="100F0D"/>
            </a:solidFill>
            <a:ln>
              <a:noFill/>
            </a:ln>
          </p:spPr>
        </p:sp>
        <p:sp>
          <p:nvSpPr>
            <p:cNvPr id="538" name="Google Shape;538;p23"/>
            <p:cNvSpPr txBox="1"/>
            <p:nvPr/>
          </p:nvSpPr>
          <p:spPr>
            <a:xfrm>
              <a:off x="0" y="-47625"/>
              <a:ext cx="862500" cy="98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39" name="Google Shape;539;p23"/>
          <p:cNvSpPr/>
          <p:nvPr/>
        </p:nvSpPr>
        <p:spPr>
          <a:xfrm>
            <a:off x="2425135" y="4128032"/>
            <a:ext cx="1572609" cy="166540"/>
          </a:xfrm>
          <a:custGeom>
            <a:rect b="b" l="l" r="r" t="t"/>
            <a:pathLst>
              <a:path extrusionOk="0" h="333081" w="3145217">
                <a:moveTo>
                  <a:pt x="0" y="0"/>
                </a:moveTo>
                <a:lnTo>
                  <a:pt x="3145217" y="0"/>
                </a:lnTo>
                <a:lnTo>
                  <a:pt x="3145217" y="333081"/>
                </a:lnTo>
                <a:lnTo>
                  <a:pt x="0" y="333081"/>
                </a:lnTo>
                <a:lnTo>
                  <a:pt x="0" y="0"/>
                </a:lnTo>
                <a:close/>
              </a:path>
            </a:pathLst>
          </a:custGeom>
          <a:blipFill rotWithShape="1">
            <a:blip r:embed="rId6">
              <a:alphaModFix/>
            </a:blip>
            <a:stretch>
              <a:fillRect b="0" l="0" r="0" t="-86483"/>
            </a:stretch>
          </a:blipFill>
          <a:ln>
            <a:noFill/>
          </a:ln>
        </p:spPr>
      </p:sp>
      <p:grpSp>
        <p:nvGrpSpPr>
          <p:cNvPr id="540" name="Google Shape;540;p23"/>
          <p:cNvGrpSpPr/>
          <p:nvPr/>
        </p:nvGrpSpPr>
        <p:grpSpPr>
          <a:xfrm>
            <a:off x="2425060" y="2323745"/>
            <a:ext cx="1572769" cy="1804286"/>
            <a:chOff x="0" y="-47625"/>
            <a:chExt cx="862500" cy="989463"/>
          </a:xfrm>
        </p:grpSpPr>
        <p:sp>
          <p:nvSpPr>
            <p:cNvPr id="541" name="Google Shape;541;p23"/>
            <p:cNvSpPr/>
            <p:nvPr/>
          </p:nvSpPr>
          <p:spPr>
            <a:xfrm>
              <a:off x="0" y="0"/>
              <a:ext cx="862412" cy="941838"/>
            </a:xfrm>
            <a:custGeom>
              <a:rect b="b" l="l" r="r" t="t"/>
              <a:pathLst>
                <a:path extrusionOk="0" h="941838" w="862412">
                  <a:moveTo>
                    <a:pt x="0" y="0"/>
                  </a:moveTo>
                  <a:lnTo>
                    <a:pt x="862412" y="0"/>
                  </a:lnTo>
                  <a:lnTo>
                    <a:pt x="862412" y="941838"/>
                  </a:lnTo>
                  <a:lnTo>
                    <a:pt x="0" y="941838"/>
                  </a:lnTo>
                  <a:close/>
                </a:path>
              </a:pathLst>
            </a:custGeom>
            <a:solidFill>
              <a:srgbClr val="100F0D"/>
            </a:solidFill>
            <a:ln>
              <a:noFill/>
            </a:ln>
          </p:spPr>
        </p:sp>
        <p:sp>
          <p:nvSpPr>
            <p:cNvPr id="542" name="Google Shape;542;p23"/>
            <p:cNvSpPr txBox="1"/>
            <p:nvPr/>
          </p:nvSpPr>
          <p:spPr>
            <a:xfrm>
              <a:off x="0" y="-47625"/>
              <a:ext cx="862500" cy="98940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43" name="Google Shape;543;p23"/>
          <p:cNvSpPr txBox="1"/>
          <p:nvPr/>
        </p:nvSpPr>
        <p:spPr>
          <a:xfrm flipH="1">
            <a:off x="810863" y="2741613"/>
            <a:ext cx="1317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Calibri"/>
                <a:ea typeface="Calibri"/>
                <a:cs typeface="Calibri"/>
                <a:sym typeface="Calibri"/>
              </a:rPr>
              <a:t>Analysis :</a:t>
            </a:r>
            <a:endParaRPr b="0"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sng" cap="none" strike="noStrike">
                <a:solidFill>
                  <a:schemeClr val="hlink"/>
                </a:solidFill>
                <a:latin typeface="Calibri"/>
                <a:ea typeface="Calibri"/>
                <a:cs typeface="Calibri"/>
                <a:sym typeface="Calibri"/>
                <a:hlinkClick r:id="rId7"/>
              </a:rPr>
              <a:t>Features analysis</a:t>
            </a:r>
            <a:endParaRPr b="0" i="0" sz="1600" u="none" cap="none" strike="noStrike">
              <a:solidFill>
                <a:schemeClr val="lt1"/>
              </a:solidFill>
              <a:latin typeface="Calibri"/>
              <a:ea typeface="Calibri"/>
              <a:cs typeface="Calibri"/>
              <a:sym typeface="Calibri"/>
            </a:endParaRPr>
          </a:p>
        </p:txBody>
      </p:sp>
      <p:sp>
        <p:nvSpPr>
          <p:cNvPr id="544" name="Google Shape;544;p23"/>
          <p:cNvSpPr txBox="1"/>
          <p:nvPr/>
        </p:nvSpPr>
        <p:spPr>
          <a:xfrm flipH="1">
            <a:off x="4225950" y="2817550"/>
            <a:ext cx="1317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Calibri"/>
                <a:ea typeface="Calibri"/>
                <a:cs typeface="Calibri"/>
                <a:sym typeface="Calibri"/>
              </a:rPr>
              <a:t>Docs:</a:t>
            </a:r>
            <a:endParaRPr b="0"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sng" cap="none" strike="noStrike">
                <a:solidFill>
                  <a:schemeClr val="hlink"/>
                </a:solidFill>
                <a:latin typeface="Calibri"/>
                <a:ea typeface="Calibri"/>
                <a:cs typeface="Calibri"/>
                <a:sym typeface="Calibri"/>
                <a:hlinkClick r:id="rId8"/>
              </a:rPr>
              <a:t>Impact of car analysis</a:t>
            </a:r>
            <a:endParaRPr b="0" i="0" sz="1600" u="none" cap="none" strike="noStrike">
              <a:solidFill>
                <a:schemeClr val="lt1"/>
              </a:solidFill>
              <a:latin typeface="Calibri"/>
              <a:ea typeface="Calibri"/>
              <a:cs typeface="Calibri"/>
              <a:sym typeface="Calibri"/>
            </a:endParaRPr>
          </a:p>
        </p:txBody>
      </p:sp>
      <p:sp>
        <p:nvSpPr>
          <p:cNvPr id="545" name="Google Shape;545;p23"/>
          <p:cNvSpPr txBox="1"/>
          <p:nvPr/>
        </p:nvSpPr>
        <p:spPr>
          <a:xfrm flipH="1">
            <a:off x="6031138" y="2887325"/>
            <a:ext cx="1317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Calibri"/>
                <a:ea typeface="Calibri"/>
                <a:cs typeface="Calibri"/>
                <a:sym typeface="Calibri"/>
              </a:rPr>
              <a:t>Video :</a:t>
            </a:r>
            <a:endParaRPr b="0" i="0" sz="1600" u="none" cap="none" strike="noStrike">
              <a:solidFill>
                <a:schemeClr val="lt1"/>
              </a:solidFill>
              <a:latin typeface="Calibri"/>
              <a:ea typeface="Calibri"/>
              <a:cs typeface="Calibri"/>
              <a:sym typeface="Calibri"/>
            </a:endParaRPr>
          </a:p>
        </p:txBody>
      </p:sp>
      <p:sp>
        <p:nvSpPr>
          <p:cNvPr id="546" name="Google Shape;546;p23"/>
          <p:cNvSpPr txBox="1"/>
          <p:nvPr/>
        </p:nvSpPr>
        <p:spPr>
          <a:xfrm flipH="1">
            <a:off x="2512400" y="2741613"/>
            <a:ext cx="1317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Calibri"/>
                <a:ea typeface="Calibri"/>
                <a:cs typeface="Calibri"/>
                <a:sym typeface="Calibri"/>
              </a:rPr>
              <a:t>Dashboard :</a:t>
            </a:r>
            <a:endParaRPr b="0" i="0" sz="1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GB" sz="1600" u="sng" cap="none" strike="noStrike">
                <a:solidFill>
                  <a:schemeClr val="hlink"/>
                </a:solidFill>
                <a:latin typeface="Calibri"/>
                <a:ea typeface="Calibri"/>
                <a:cs typeface="Calibri"/>
                <a:sym typeface="Calibri"/>
                <a:hlinkClick r:id="rId9"/>
              </a:rPr>
              <a:t>Car_dashboard</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53" name="Shape 153"/>
        <p:cNvGrpSpPr/>
        <p:nvPr/>
      </p:nvGrpSpPr>
      <p:grpSpPr>
        <a:xfrm>
          <a:off x="0" y="0"/>
          <a:ext cx="0" cy="0"/>
          <a:chOff x="0" y="0"/>
          <a:chExt cx="0" cy="0"/>
        </a:xfrm>
      </p:grpSpPr>
      <p:sp>
        <p:nvSpPr>
          <p:cNvPr id="154" name="Google Shape;154;p3"/>
          <p:cNvSpPr/>
          <p:nvPr/>
        </p:nvSpPr>
        <p:spPr>
          <a:xfrm rot="7659121">
            <a:off x="-2006301" y="2792857"/>
            <a:ext cx="3814647" cy="3914283"/>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sp>
      <p:grpSp>
        <p:nvGrpSpPr>
          <p:cNvPr id="155" name="Google Shape;155;p3"/>
          <p:cNvGrpSpPr/>
          <p:nvPr/>
        </p:nvGrpSpPr>
        <p:grpSpPr>
          <a:xfrm>
            <a:off x="2509660" y="1414683"/>
            <a:ext cx="700242" cy="3282754"/>
            <a:chOff x="0" y="-19050"/>
            <a:chExt cx="368852" cy="1729188"/>
          </a:xfrm>
        </p:grpSpPr>
        <p:sp>
          <p:nvSpPr>
            <p:cNvPr id="156" name="Google Shape;156;p3"/>
            <p:cNvSpPr/>
            <p:nvPr/>
          </p:nvSpPr>
          <p:spPr>
            <a:xfrm>
              <a:off x="0" y="0"/>
              <a:ext cx="368852" cy="1710137"/>
            </a:xfrm>
            <a:custGeom>
              <a:rect b="b" l="l" r="r" t="t"/>
              <a:pathLst>
                <a:path extrusionOk="0" h="1710137" w="368852">
                  <a:moveTo>
                    <a:pt x="0" y="0"/>
                  </a:moveTo>
                  <a:lnTo>
                    <a:pt x="368852" y="0"/>
                  </a:lnTo>
                  <a:lnTo>
                    <a:pt x="368852" y="1710137"/>
                  </a:lnTo>
                  <a:lnTo>
                    <a:pt x="0" y="1710137"/>
                  </a:lnTo>
                  <a:close/>
                </a:path>
              </a:pathLst>
            </a:custGeom>
            <a:solidFill>
              <a:srgbClr val="CCCCCC"/>
            </a:solidFill>
            <a:ln>
              <a:noFill/>
            </a:ln>
          </p:spPr>
        </p:sp>
        <p:sp>
          <p:nvSpPr>
            <p:cNvPr id="157" name="Google Shape;157;p3"/>
            <p:cNvSpPr txBox="1"/>
            <p:nvPr/>
          </p:nvSpPr>
          <p:spPr>
            <a:xfrm>
              <a:off x="0" y="-19050"/>
              <a:ext cx="368852" cy="1729188"/>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58" name="Google Shape;158;p3"/>
          <p:cNvSpPr txBox="1"/>
          <p:nvPr/>
        </p:nvSpPr>
        <p:spPr>
          <a:xfrm>
            <a:off x="2490496" y="518497"/>
            <a:ext cx="3708600" cy="7695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Clr>
                <a:srgbClr val="000000"/>
              </a:buClr>
              <a:buSzPts val="5000"/>
              <a:buFont typeface="Arial"/>
              <a:buNone/>
            </a:pPr>
            <a:r>
              <a:rPr b="1" i="0" lang="en-GB" sz="5000" u="none" cap="none" strike="noStrike">
                <a:solidFill>
                  <a:srgbClr val="231F20"/>
                </a:solidFill>
                <a:latin typeface="Oswald"/>
                <a:ea typeface="Oswald"/>
                <a:cs typeface="Oswald"/>
                <a:sym typeface="Oswald"/>
              </a:rPr>
              <a:t>APPROACH</a:t>
            </a:r>
            <a:endParaRPr b="0" i="0" sz="700" u="none" cap="none" strike="noStrike">
              <a:solidFill>
                <a:srgbClr val="000000"/>
              </a:solidFill>
              <a:latin typeface="Arial"/>
              <a:ea typeface="Arial"/>
              <a:cs typeface="Arial"/>
              <a:sym typeface="Arial"/>
            </a:endParaRPr>
          </a:p>
        </p:txBody>
      </p:sp>
      <p:sp>
        <p:nvSpPr>
          <p:cNvPr id="159" name="Google Shape;159;p3"/>
          <p:cNvSpPr/>
          <p:nvPr/>
        </p:nvSpPr>
        <p:spPr>
          <a:xfrm rot="2016048">
            <a:off x="6121744" y="-502652"/>
            <a:ext cx="5374732" cy="1343683"/>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4">
              <a:alphaModFix/>
            </a:blip>
            <a:stretch>
              <a:fillRect b="0" l="0" r="0" t="0"/>
            </a:stretch>
          </a:blipFill>
          <a:ln>
            <a:noFill/>
          </a:ln>
        </p:spPr>
      </p:sp>
      <p:sp>
        <p:nvSpPr>
          <p:cNvPr id="160" name="Google Shape;160;p3"/>
          <p:cNvSpPr txBox="1"/>
          <p:nvPr/>
        </p:nvSpPr>
        <p:spPr>
          <a:xfrm>
            <a:off x="2615677" y="1612593"/>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01</a:t>
            </a:r>
            <a:endParaRPr b="0" i="0" sz="700" u="none" cap="none" strike="noStrike">
              <a:solidFill>
                <a:srgbClr val="000000"/>
              </a:solidFill>
              <a:latin typeface="Arial"/>
              <a:ea typeface="Arial"/>
              <a:cs typeface="Arial"/>
              <a:sym typeface="Arial"/>
            </a:endParaRPr>
          </a:p>
        </p:txBody>
      </p:sp>
      <p:sp>
        <p:nvSpPr>
          <p:cNvPr id="161" name="Google Shape;161;p3"/>
          <p:cNvSpPr txBox="1"/>
          <p:nvPr/>
        </p:nvSpPr>
        <p:spPr>
          <a:xfrm>
            <a:off x="2615677" y="2011152"/>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02</a:t>
            </a:r>
            <a:endParaRPr b="0" i="0" sz="700" u="none" cap="none" strike="noStrike">
              <a:solidFill>
                <a:srgbClr val="000000"/>
              </a:solidFill>
              <a:latin typeface="Arial"/>
              <a:ea typeface="Arial"/>
              <a:cs typeface="Arial"/>
              <a:sym typeface="Arial"/>
            </a:endParaRPr>
          </a:p>
        </p:txBody>
      </p:sp>
      <p:sp>
        <p:nvSpPr>
          <p:cNvPr id="162" name="Google Shape;162;p3"/>
          <p:cNvSpPr txBox="1"/>
          <p:nvPr/>
        </p:nvSpPr>
        <p:spPr>
          <a:xfrm>
            <a:off x="2615677" y="2451731"/>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03</a:t>
            </a:r>
            <a:endParaRPr b="0" i="0" sz="700" u="none" cap="none" strike="noStrike">
              <a:solidFill>
                <a:srgbClr val="000000"/>
              </a:solidFill>
              <a:latin typeface="Arial"/>
              <a:ea typeface="Arial"/>
              <a:cs typeface="Arial"/>
              <a:sym typeface="Arial"/>
            </a:endParaRPr>
          </a:p>
        </p:txBody>
      </p:sp>
      <p:sp>
        <p:nvSpPr>
          <p:cNvPr id="163" name="Google Shape;163;p3"/>
          <p:cNvSpPr txBox="1"/>
          <p:nvPr/>
        </p:nvSpPr>
        <p:spPr>
          <a:xfrm>
            <a:off x="2615677" y="2850290"/>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04</a:t>
            </a:r>
            <a:endParaRPr b="0" i="0" sz="700" u="none" cap="none" strike="noStrike">
              <a:solidFill>
                <a:srgbClr val="000000"/>
              </a:solidFill>
              <a:latin typeface="Arial"/>
              <a:ea typeface="Arial"/>
              <a:cs typeface="Arial"/>
              <a:sym typeface="Arial"/>
            </a:endParaRPr>
          </a:p>
        </p:txBody>
      </p:sp>
      <p:sp>
        <p:nvSpPr>
          <p:cNvPr id="164" name="Google Shape;164;p3"/>
          <p:cNvSpPr txBox="1"/>
          <p:nvPr/>
        </p:nvSpPr>
        <p:spPr>
          <a:xfrm>
            <a:off x="2625477" y="3246479"/>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05</a:t>
            </a:r>
            <a:endParaRPr b="0" i="0" sz="700" u="none" cap="none" strike="noStrike">
              <a:solidFill>
                <a:srgbClr val="000000"/>
              </a:solidFill>
              <a:latin typeface="Arial"/>
              <a:ea typeface="Arial"/>
              <a:cs typeface="Arial"/>
              <a:sym typeface="Arial"/>
            </a:endParaRPr>
          </a:p>
        </p:txBody>
      </p:sp>
      <p:sp>
        <p:nvSpPr>
          <p:cNvPr id="165" name="Google Shape;165;p3"/>
          <p:cNvSpPr txBox="1"/>
          <p:nvPr/>
        </p:nvSpPr>
        <p:spPr>
          <a:xfrm>
            <a:off x="2625477" y="3661961"/>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06</a:t>
            </a:r>
            <a:endParaRPr b="0" i="0" sz="700" u="none" cap="none" strike="noStrike">
              <a:solidFill>
                <a:srgbClr val="000000"/>
              </a:solidFill>
              <a:latin typeface="Arial"/>
              <a:ea typeface="Arial"/>
              <a:cs typeface="Arial"/>
              <a:sym typeface="Arial"/>
            </a:endParaRPr>
          </a:p>
        </p:txBody>
      </p:sp>
      <p:sp>
        <p:nvSpPr>
          <p:cNvPr id="166" name="Google Shape;166;p3"/>
          <p:cNvSpPr txBox="1"/>
          <p:nvPr/>
        </p:nvSpPr>
        <p:spPr>
          <a:xfrm>
            <a:off x="2625477" y="4087107"/>
            <a:ext cx="468610" cy="328613"/>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Clr>
                <a:srgbClr val="000000"/>
              </a:buClr>
              <a:buSzPts val="2100"/>
              <a:buFont typeface="Arial"/>
              <a:buNone/>
            </a:pPr>
            <a:r>
              <a:rPr b="1" i="0" lang="en-GB" sz="2100" u="none" cap="none" strike="noStrike">
                <a:solidFill>
                  <a:srgbClr val="363636"/>
                </a:solidFill>
                <a:latin typeface="Oswald"/>
                <a:ea typeface="Oswald"/>
                <a:cs typeface="Oswald"/>
                <a:sym typeface="Oswald"/>
              </a:rPr>
              <a:t>07</a:t>
            </a:r>
            <a:endParaRPr b="0" i="0" sz="700" u="none" cap="none" strike="noStrike">
              <a:solidFill>
                <a:srgbClr val="000000"/>
              </a:solidFill>
              <a:latin typeface="Arial"/>
              <a:ea typeface="Arial"/>
              <a:cs typeface="Arial"/>
              <a:sym typeface="Arial"/>
            </a:endParaRPr>
          </a:p>
        </p:txBody>
      </p:sp>
      <p:sp>
        <p:nvSpPr>
          <p:cNvPr id="167" name="Google Shape;167;p3"/>
          <p:cNvSpPr txBox="1"/>
          <p:nvPr/>
        </p:nvSpPr>
        <p:spPr>
          <a:xfrm>
            <a:off x="3303715" y="1666569"/>
            <a:ext cx="28953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TECH STACK USED</a:t>
            </a:r>
            <a:endParaRPr b="0" i="0" sz="1300" u="none" cap="none" strike="noStrike">
              <a:solidFill>
                <a:srgbClr val="231F20"/>
              </a:solidFill>
              <a:latin typeface="DM Sans"/>
              <a:ea typeface="DM Sans"/>
              <a:cs typeface="DM Sans"/>
              <a:sym typeface="DM Sans"/>
            </a:endParaRPr>
          </a:p>
        </p:txBody>
      </p:sp>
      <p:sp>
        <p:nvSpPr>
          <p:cNvPr id="168" name="Google Shape;168;p3"/>
          <p:cNvSpPr txBox="1"/>
          <p:nvPr/>
        </p:nvSpPr>
        <p:spPr>
          <a:xfrm>
            <a:off x="3303715" y="2063678"/>
            <a:ext cx="30384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DATA DESCRIPTION</a:t>
            </a:r>
            <a:endParaRPr b="0" i="0" sz="700" u="none" cap="none" strike="noStrike">
              <a:solidFill>
                <a:srgbClr val="000000"/>
              </a:solidFill>
              <a:latin typeface="Arial"/>
              <a:ea typeface="Arial"/>
              <a:cs typeface="Arial"/>
              <a:sym typeface="Arial"/>
            </a:endParaRPr>
          </a:p>
        </p:txBody>
      </p:sp>
      <p:sp>
        <p:nvSpPr>
          <p:cNvPr id="169" name="Google Shape;169;p3"/>
          <p:cNvSpPr txBox="1"/>
          <p:nvPr/>
        </p:nvSpPr>
        <p:spPr>
          <a:xfrm>
            <a:off x="3303715" y="2523723"/>
            <a:ext cx="28953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DATA PREPROCESSING</a:t>
            </a:r>
            <a:endParaRPr b="0" i="0" sz="700" u="none" cap="none" strike="noStrike">
              <a:solidFill>
                <a:srgbClr val="000000"/>
              </a:solidFill>
              <a:latin typeface="Arial"/>
              <a:ea typeface="Arial"/>
              <a:cs typeface="Arial"/>
              <a:sym typeface="Arial"/>
            </a:endParaRPr>
          </a:p>
        </p:txBody>
      </p:sp>
      <p:sp>
        <p:nvSpPr>
          <p:cNvPr id="170" name="Google Shape;170;p3"/>
          <p:cNvSpPr txBox="1"/>
          <p:nvPr/>
        </p:nvSpPr>
        <p:spPr>
          <a:xfrm>
            <a:off x="3303715" y="2920832"/>
            <a:ext cx="30384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INSIGHTS : ANALYSIS</a:t>
            </a:r>
            <a:endParaRPr b="0" i="0" sz="700" u="none" cap="none" strike="noStrike">
              <a:solidFill>
                <a:srgbClr val="000000"/>
              </a:solidFill>
              <a:latin typeface="Arial"/>
              <a:ea typeface="Arial"/>
              <a:cs typeface="Arial"/>
              <a:sym typeface="Arial"/>
            </a:endParaRPr>
          </a:p>
        </p:txBody>
      </p:sp>
      <p:sp>
        <p:nvSpPr>
          <p:cNvPr id="171" name="Google Shape;171;p3"/>
          <p:cNvSpPr txBox="1"/>
          <p:nvPr/>
        </p:nvSpPr>
        <p:spPr>
          <a:xfrm>
            <a:off x="3303715" y="3321254"/>
            <a:ext cx="30384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DASHBOARD</a:t>
            </a:r>
            <a:endParaRPr b="0" i="0" sz="700" u="none" cap="none" strike="noStrike">
              <a:solidFill>
                <a:srgbClr val="000000"/>
              </a:solidFill>
              <a:latin typeface="Arial"/>
              <a:ea typeface="Arial"/>
              <a:cs typeface="Arial"/>
              <a:sym typeface="Arial"/>
            </a:endParaRPr>
          </a:p>
        </p:txBody>
      </p:sp>
      <p:sp>
        <p:nvSpPr>
          <p:cNvPr id="172" name="Google Shape;172;p3"/>
          <p:cNvSpPr txBox="1"/>
          <p:nvPr/>
        </p:nvSpPr>
        <p:spPr>
          <a:xfrm>
            <a:off x="3303715" y="3717442"/>
            <a:ext cx="28953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CONCLUSION</a:t>
            </a:r>
            <a:endParaRPr b="0" i="0" sz="700" u="none" cap="none" strike="noStrike">
              <a:solidFill>
                <a:srgbClr val="000000"/>
              </a:solidFill>
              <a:latin typeface="Arial"/>
              <a:ea typeface="Arial"/>
              <a:cs typeface="Arial"/>
              <a:sym typeface="Arial"/>
            </a:endParaRPr>
          </a:p>
        </p:txBody>
      </p:sp>
      <p:sp>
        <p:nvSpPr>
          <p:cNvPr id="173" name="Google Shape;173;p3"/>
          <p:cNvSpPr txBox="1"/>
          <p:nvPr/>
        </p:nvSpPr>
        <p:spPr>
          <a:xfrm>
            <a:off x="3303715" y="4139633"/>
            <a:ext cx="3038400" cy="2001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Clr>
                <a:srgbClr val="000000"/>
              </a:buClr>
              <a:buSzPts val="1300"/>
              <a:buFont typeface="Arial"/>
              <a:buNone/>
            </a:pPr>
            <a:r>
              <a:rPr b="0" i="0" lang="en-GB" sz="1300" u="none" cap="none" strike="noStrike">
                <a:solidFill>
                  <a:srgbClr val="231F20"/>
                </a:solidFill>
                <a:latin typeface="DM Sans"/>
                <a:ea typeface="DM Sans"/>
                <a:cs typeface="DM Sans"/>
                <a:sym typeface="DM Sans"/>
              </a:rPr>
              <a:t>LINKS </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grpSp>
        <p:nvGrpSpPr>
          <p:cNvPr id="179" name="Google Shape;179;p4"/>
          <p:cNvGrpSpPr/>
          <p:nvPr/>
        </p:nvGrpSpPr>
        <p:grpSpPr>
          <a:xfrm>
            <a:off x="6831497" y="132572"/>
            <a:ext cx="2148274" cy="4821288"/>
            <a:chOff x="0" y="-19050"/>
            <a:chExt cx="1131601" cy="2539609"/>
          </a:xfrm>
        </p:grpSpPr>
        <p:sp>
          <p:nvSpPr>
            <p:cNvPr id="180" name="Google Shape;180;p4"/>
            <p:cNvSpPr/>
            <p:nvPr/>
          </p:nvSpPr>
          <p:spPr>
            <a:xfrm>
              <a:off x="0" y="0"/>
              <a:ext cx="1131601" cy="2520559"/>
            </a:xfrm>
            <a:custGeom>
              <a:rect b="b" l="l" r="r" t="t"/>
              <a:pathLst>
                <a:path extrusionOk="0" h="2520559" w="1131601">
                  <a:moveTo>
                    <a:pt x="0" y="0"/>
                  </a:moveTo>
                  <a:lnTo>
                    <a:pt x="1131601" y="0"/>
                  </a:lnTo>
                  <a:lnTo>
                    <a:pt x="1131601" y="2520559"/>
                  </a:lnTo>
                  <a:lnTo>
                    <a:pt x="0" y="2520559"/>
                  </a:lnTo>
                  <a:close/>
                </a:path>
              </a:pathLst>
            </a:custGeom>
            <a:solidFill>
              <a:srgbClr val="CCCCCC"/>
            </a:solidFill>
            <a:ln>
              <a:noFill/>
            </a:ln>
          </p:spPr>
        </p:sp>
        <p:sp>
          <p:nvSpPr>
            <p:cNvPr id="181" name="Google Shape;181;p4"/>
            <p:cNvSpPr txBox="1"/>
            <p:nvPr/>
          </p:nvSpPr>
          <p:spPr>
            <a:xfrm>
              <a:off x="0" y="-19050"/>
              <a:ext cx="1131601" cy="2539609"/>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82" name="Google Shape;182;p4"/>
          <p:cNvSpPr/>
          <p:nvPr/>
        </p:nvSpPr>
        <p:spPr>
          <a:xfrm>
            <a:off x="1071095" y="2414440"/>
            <a:ext cx="4876483" cy="516424"/>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4">
              <a:alphaModFix/>
            </a:blip>
            <a:stretch>
              <a:fillRect b="0" l="0" r="0" t="-86487"/>
            </a:stretch>
          </a:blipFill>
          <a:ln>
            <a:noFill/>
          </a:ln>
        </p:spPr>
      </p:sp>
      <p:sp>
        <p:nvSpPr>
          <p:cNvPr id="183" name="Google Shape;183;p4"/>
          <p:cNvSpPr/>
          <p:nvPr/>
        </p:nvSpPr>
        <p:spPr>
          <a:xfrm>
            <a:off x="5379392" y="524801"/>
            <a:ext cx="3088030" cy="4104349"/>
          </a:xfrm>
          <a:custGeom>
            <a:rect b="b" l="l" r="r" t="t"/>
            <a:pathLst>
              <a:path extrusionOk="0" h="8208697" w="6176060">
                <a:moveTo>
                  <a:pt x="0" y="0"/>
                </a:moveTo>
                <a:lnTo>
                  <a:pt x="6176060" y="0"/>
                </a:lnTo>
                <a:lnTo>
                  <a:pt x="6176060" y="8208697"/>
                </a:lnTo>
                <a:lnTo>
                  <a:pt x="0" y="8208697"/>
                </a:lnTo>
                <a:lnTo>
                  <a:pt x="0" y="0"/>
                </a:lnTo>
                <a:close/>
              </a:path>
            </a:pathLst>
          </a:custGeom>
          <a:blipFill rotWithShape="1">
            <a:blip r:embed="rId5">
              <a:alphaModFix/>
            </a:blip>
            <a:stretch>
              <a:fillRect b="0" l="-49737" r="-49739" t="0"/>
            </a:stretch>
          </a:blipFill>
          <a:ln>
            <a:noFill/>
          </a:ln>
        </p:spPr>
      </p:sp>
      <p:grpSp>
        <p:nvGrpSpPr>
          <p:cNvPr id="184" name="Google Shape;184;p4"/>
          <p:cNvGrpSpPr/>
          <p:nvPr/>
        </p:nvGrpSpPr>
        <p:grpSpPr>
          <a:xfrm>
            <a:off x="1071096" y="1673292"/>
            <a:ext cx="4805022" cy="999359"/>
            <a:chOff x="0" y="-19050"/>
            <a:chExt cx="3682024" cy="765796"/>
          </a:xfrm>
        </p:grpSpPr>
        <p:sp>
          <p:nvSpPr>
            <p:cNvPr id="185" name="Google Shape;185;p4"/>
            <p:cNvSpPr/>
            <p:nvPr/>
          </p:nvSpPr>
          <p:spPr>
            <a:xfrm>
              <a:off x="0" y="0"/>
              <a:ext cx="3682024" cy="746746"/>
            </a:xfrm>
            <a:custGeom>
              <a:rect b="b" l="l" r="r" t="t"/>
              <a:pathLst>
                <a:path extrusionOk="0" h="746746" w="3682024">
                  <a:moveTo>
                    <a:pt x="0" y="0"/>
                  </a:moveTo>
                  <a:lnTo>
                    <a:pt x="3682024" y="0"/>
                  </a:lnTo>
                  <a:lnTo>
                    <a:pt x="3682024" y="746746"/>
                  </a:lnTo>
                  <a:lnTo>
                    <a:pt x="0" y="746746"/>
                  </a:lnTo>
                  <a:close/>
                </a:path>
              </a:pathLst>
            </a:custGeom>
            <a:solidFill>
              <a:srgbClr val="EFEFEF"/>
            </a:solidFill>
            <a:ln>
              <a:noFill/>
            </a:ln>
          </p:spPr>
        </p:sp>
        <p:sp>
          <p:nvSpPr>
            <p:cNvPr id="186" name="Google Shape;186;p4"/>
            <p:cNvSpPr txBox="1"/>
            <p:nvPr/>
          </p:nvSpPr>
          <p:spPr>
            <a:xfrm>
              <a:off x="0" y="-19050"/>
              <a:ext cx="3682024" cy="765796"/>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87" name="Google Shape;187;p4"/>
          <p:cNvSpPr/>
          <p:nvPr/>
        </p:nvSpPr>
        <p:spPr>
          <a:xfrm>
            <a:off x="1237118" y="1836660"/>
            <a:ext cx="578324" cy="586861"/>
          </a:xfrm>
          <a:custGeom>
            <a:rect b="b" l="l" r="r" t="t"/>
            <a:pathLst>
              <a:path extrusionOk="0" h="1173721" w="1156649">
                <a:moveTo>
                  <a:pt x="0" y="0"/>
                </a:moveTo>
                <a:lnTo>
                  <a:pt x="1156649" y="0"/>
                </a:lnTo>
                <a:lnTo>
                  <a:pt x="1156649" y="1173721"/>
                </a:lnTo>
                <a:lnTo>
                  <a:pt x="0" y="1173721"/>
                </a:lnTo>
                <a:lnTo>
                  <a:pt x="0" y="0"/>
                </a:lnTo>
                <a:close/>
              </a:path>
            </a:pathLst>
          </a:custGeom>
          <a:blipFill rotWithShape="1">
            <a:blip r:embed="rId6">
              <a:alphaModFix/>
            </a:blip>
            <a:stretch>
              <a:fillRect b="0" l="0" r="0" t="0"/>
            </a:stretch>
          </a:blipFill>
          <a:ln>
            <a:noFill/>
          </a:ln>
        </p:spPr>
      </p:sp>
      <p:sp>
        <p:nvSpPr>
          <p:cNvPr id="188" name="Google Shape;188;p4"/>
          <p:cNvSpPr/>
          <p:nvPr/>
        </p:nvSpPr>
        <p:spPr>
          <a:xfrm>
            <a:off x="1071095" y="3605011"/>
            <a:ext cx="4876483" cy="516424"/>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4">
              <a:alphaModFix/>
            </a:blip>
            <a:stretch>
              <a:fillRect b="0" l="0" r="0" t="-86487"/>
            </a:stretch>
          </a:blipFill>
          <a:ln>
            <a:noFill/>
          </a:ln>
        </p:spPr>
      </p:sp>
      <p:grpSp>
        <p:nvGrpSpPr>
          <p:cNvPr id="189" name="Google Shape;189;p4"/>
          <p:cNvGrpSpPr/>
          <p:nvPr/>
        </p:nvGrpSpPr>
        <p:grpSpPr>
          <a:xfrm>
            <a:off x="1071096" y="2863863"/>
            <a:ext cx="4805022" cy="999359"/>
            <a:chOff x="0" y="-19050"/>
            <a:chExt cx="3682024" cy="765796"/>
          </a:xfrm>
        </p:grpSpPr>
        <p:sp>
          <p:nvSpPr>
            <p:cNvPr id="190" name="Google Shape;190;p4"/>
            <p:cNvSpPr/>
            <p:nvPr/>
          </p:nvSpPr>
          <p:spPr>
            <a:xfrm>
              <a:off x="0" y="0"/>
              <a:ext cx="3682024" cy="746746"/>
            </a:xfrm>
            <a:custGeom>
              <a:rect b="b" l="l" r="r" t="t"/>
              <a:pathLst>
                <a:path extrusionOk="0" h="746746" w="3682024">
                  <a:moveTo>
                    <a:pt x="0" y="0"/>
                  </a:moveTo>
                  <a:lnTo>
                    <a:pt x="3682024" y="0"/>
                  </a:lnTo>
                  <a:lnTo>
                    <a:pt x="3682024" y="746746"/>
                  </a:lnTo>
                  <a:lnTo>
                    <a:pt x="0" y="746746"/>
                  </a:lnTo>
                  <a:close/>
                </a:path>
              </a:pathLst>
            </a:custGeom>
            <a:solidFill>
              <a:srgbClr val="EFEFEF"/>
            </a:solidFill>
            <a:ln>
              <a:noFill/>
            </a:ln>
          </p:spPr>
        </p:sp>
        <p:sp>
          <p:nvSpPr>
            <p:cNvPr id="191" name="Google Shape;191;p4"/>
            <p:cNvSpPr txBox="1"/>
            <p:nvPr/>
          </p:nvSpPr>
          <p:spPr>
            <a:xfrm>
              <a:off x="0" y="-19050"/>
              <a:ext cx="3682024" cy="765796"/>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92" name="Google Shape;192;p4"/>
          <p:cNvSpPr/>
          <p:nvPr/>
        </p:nvSpPr>
        <p:spPr>
          <a:xfrm>
            <a:off x="1185900" y="3081287"/>
            <a:ext cx="579728" cy="589372"/>
          </a:xfrm>
          <a:custGeom>
            <a:rect b="b" l="l" r="r" t="t"/>
            <a:pathLst>
              <a:path extrusionOk="0" h="1178744" w="1159455">
                <a:moveTo>
                  <a:pt x="0" y="0"/>
                </a:moveTo>
                <a:lnTo>
                  <a:pt x="1159455" y="0"/>
                </a:lnTo>
                <a:lnTo>
                  <a:pt x="1159455" y="1178744"/>
                </a:lnTo>
                <a:lnTo>
                  <a:pt x="0" y="1178744"/>
                </a:lnTo>
                <a:lnTo>
                  <a:pt x="0" y="0"/>
                </a:lnTo>
                <a:close/>
              </a:path>
            </a:pathLst>
          </a:custGeom>
          <a:blipFill rotWithShape="1">
            <a:blip r:embed="rId7">
              <a:alphaModFix/>
            </a:blip>
            <a:stretch>
              <a:fillRect b="0" l="0" r="0" t="0"/>
            </a:stretch>
          </a:blipFill>
          <a:ln>
            <a:noFill/>
          </a:ln>
        </p:spPr>
      </p:sp>
      <p:sp>
        <p:nvSpPr>
          <p:cNvPr id="193" name="Google Shape;193;p4"/>
          <p:cNvSpPr txBox="1"/>
          <p:nvPr/>
        </p:nvSpPr>
        <p:spPr>
          <a:xfrm>
            <a:off x="769750" y="444300"/>
            <a:ext cx="5106300" cy="769500"/>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Clr>
                <a:srgbClr val="000000"/>
              </a:buClr>
              <a:buSzPts val="5000"/>
              <a:buFont typeface="Arial"/>
              <a:buNone/>
            </a:pPr>
            <a:r>
              <a:rPr b="1" i="0" lang="en-GB" sz="5000" u="none" cap="none" strike="noStrike">
                <a:solidFill>
                  <a:srgbClr val="231F20"/>
                </a:solidFill>
                <a:latin typeface="Oswald"/>
                <a:ea typeface="Oswald"/>
                <a:cs typeface="Oswald"/>
                <a:sym typeface="Oswald"/>
              </a:rPr>
              <a:t>TECH STACK USED</a:t>
            </a:r>
            <a:endParaRPr b="0" i="0" sz="700" u="none" cap="none" strike="noStrike">
              <a:solidFill>
                <a:srgbClr val="000000"/>
              </a:solidFill>
              <a:latin typeface="Arial"/>
              <a:ea typeface="Arial"/>
              <a:cs typeface="Arial"/>
              <a:sym typeface="Arial"/>
            </a:endParaRPr>
          </a:p>
        </p:txBody>
      </p:sp>
      <p:sp>
        <p:nvSpPr>
          <p:cNvPr id="194" name="Google Shape;194;p4"/>
          <p:cNvSpPr txBox="1"/>
          <p:nvPr/>
        </p:nvSpPr>
        <p:spPr>
          <a:xfrm>
            <a:off x="1954449" y="1737822"/>
            <a:ext cx="3566100" cy="870300"/>
          </a:xfrm>
          <a:prstGeom prst="rect">
            <a:avLst/>
          </a:prstGeom>
          <a:noFill/>
          <a:ln>
            <a:noFill/>
          </a:ln>
        </p:spPr>
        <p:txBody>
          <a:bodyPr anchorCtr="0" anchor="t" bIns="0" lIns="0" spcFirstLastPara="1" rIns="0" wrap="square" tIns="0">
            <a:spAutoFit/>
          </a:bodyPr>
          <a:lstStyle/>
          <a:p>
            <a:pPr indent="0" lvl="0" marL="0" marR="0" rtl="0" algn="l">
              <a:lnSpc>
                <a:spcPct val="138009"/>
              </a:lnSpc>
              <a:spcBef>
                <a:spcPts val="0"/>
              </a:spcBef>
              <a:spcAft>
                <a:spcPts val="0"/>
              </a:spcAft>
              <a:buClr>
                <a:srgbClr val="000000"/>
              </a:buClr>
              <a:buSzPts val="1100"/>
              <a:buFont typeface="Arial"/>
              <a:buNone/>
            </a:pPr>
            <a:r>
              <a:rPr b="1" i="0" lang="en-GB" sz="1100" u="none" cap="none" strike="noStrike">
                <a:solidFill>
                  <a:srgbClr val="231F20"/>
                </a:solidFill>
                <a:latin typeface="DM Sans"/>
                <a:ea typeface="DM Sans"/>
                <a:cs typeface="DM Sans"/>
                <a:sym typeface="DM Sans"/>
              </a:rPr>
              <a:t>GOOGLE SHEETS FOR EXCELING :</a:t>
            </a:r>
            <a:endParaRPr b="1" i="0" sz="1100" u="none" cap="none" strike="noStrike">
              <a:solidFill>
                <a:srgbClr val="231F20"/>
              </a:solidFill>
              <a:latin typeface="DM Sans"/>
              <a:ea typeface="DM Sans"/>
              <a:cs typeface="DM Sans"/>
              <a:sym typeface="DM Sans"/>
            </a:endParaRPr>
          </a:p>
          <a:p>
            <a:pPr indent="0" lvl="0" marL="0" marR="0" rtl="0" algn="l">
              <a:lnSpc>
                <a:spcPct val="138009"/>
              </a:lnSpc>
              <a:spcBef>
                <a:spcPts val="0"/>
              </a:spcBef>
              <a:spcAft>
                <a:spcPts val="0"/>
              </a:spcAft>
              <a:buClr>
                <a:srgbClr val="000000"/>
              </a:buClr>
              <a:buSzPts val="1100"/>
              <a:buFont typeface="Arial"/>
              <a:buNone/>
            </a:pPr>
            <a:r>
              <a:rPr b="1" i="0" lang="en-GB" sz="1100" u="none" cap="none" strike="noStrike">
                <a:solidFill>
                  <a:srgbClr val="231F20"/>
                </a:solidFill>
                <a:latin typeface="DM Sans"/>
                <a:ea typeface="DM Sans"/>
                <a:cs typeface="DM Sans"/>
                <a:sym typeface="DM Sans"/>
              </a:rPr>
              <a:t>                </a:t>
            </a:r>
            <a:r>
              <a:rPr b="0" i="0" lang="en-GB" sz="1100" u="none" cap="none" strike="noStrike">
                <a:solidFill>
                  <a:srgbClr val="231F20"/>
                </a:solidFill>
                <a:latin typeface="DM Sans"/>
                <a:ea typeface="DM Sans"/>
                <a:cs typeface="DM Sans"/>
                <a:sym typeface="DM Sans"/>
              </a:rPr>
              <a:t>The dataset is being processing using this tech stack which demands on providing detailed data processing and to make interactive dashboards.</a:t>
            </a:r>
            <a:endParaRPr b="0" i="0" sz="1100" u="none" cap="none" strike="noStrike">
              <a:solidFill>
                <a:srgbClr val="231F20"/>
              </a:solidFill>
              <a:latin typeface="DM Sans"/>
              <a:ea typeface="DM Sans"/>
              <a:cs typeface="DM Sans"/>
              <a:sym typeface="DM Sans"/>
            </a:endParaRPr>
          </a:p>
        </p:txBody>
      </p:sp>
      <p:sp>
        <p:nvSpPr>
          <p:cNvPr id="195" name="Google Shape;195;p4"/>
          <p:cNvSpPr txBox="1"/>
          <p:nvPr/>
        </p:nvSpPr>
        <p:spPr>
          <a:xfrm>
            <a:off x="1954449" y="2940806"/>
            <a:ext cx="3566100" cy="870300"/>
          </a:xfrm>
          <a:prstGeom prst="rect">
            <a:avLst/>
          </a:prstGeom>
          <a:noFill/>
          <a:ln>
            <a:noFill/>
          </a:ln>
        </p:spPr>
        <p:txBody>
          <a:bodyPr anchorCtr="0" anchor="t" bIns="0" lIns="0" spcFirstLastPara="1" rIns="0" wrap="square" tIns="0">
            <a:spAutoFit/>
          </a:bodyPr>
          <a:lstStyle/>
          <a:p>
            <a:pPr indent="0" lvl="0" marL="0" marR="0" rtl="0" algn="l">
              <a:lnSpc>
                <a:spcPct val="138009"/>
              </a:lnSpc>
              <a:spcBef>
                <a:spcPts val="0"/>
              </a:spcBef>
              <a:spcAft>
                <a:spcPts val="0"/>
              </a:spcAft>
              <a:buClr>
                <a:srgbClr val="000000"/>
              </a:buClr>
              <a:buSzPts val="1100"/>
              <a:buFont typeface="Arial"/>
              <a:buNone/>
            </a:pPr>
            <a:r>
              <a:rPr b="1" i="0" lang="en-GB" sz="1100" u="none" cap="none" strike="noStrike">
                <a:solidFill>
                  <a:srgbClr val="231F20"/>
                </a:solidFill>
                <a:latin typeface="DM Sans"/>
                <a:ea typeface="DM Sans"/>
                <a:cs typeface="DM Sans"/>
                <a:sym typeface="DM Sans"/>
              </a:rPr>
              <a:t>GOOGLE SLIDES :</a:t>
            </a:r>
            <a:endParaRPr b="1" i="0" sz="1100" u="none" cap="none" strike="noStrike">
              <a:solidFill>
                <a:srgbClr val="231F20"/>
              </a:solidFill>
              <a:latin typeface="DM Sans"/>
              <a:ea typeface="DM Sans"/>
              <a:cs typeface="DM Sans"/>
              <a:sym typeface="DM Sans"/>
            </a:endParaRPr>
          </a:p>
          <a:p>
            <a:pPr indent="0" lvl="0" marL="0" marR="0" rtl="0" algn="l">
              <a:lnSpc>
                <a:spcPct val="138009"/>
              </a:lnSpc>
              <a:spcBef>
                <a:spcPts val="0"/>
              </a:spcBef>
              <a:spcAft>
                <a:spcPts val="0"/>
              </a:spcAft>
              <a:buClr>
                <a:srgbClr val="000000"/>
              </a:buClr>
              <a:buSzPts val="1100"/>
              <a:buFont typeface="Arial"/>
              <a:buNone/>
            </a:pPr>
            <a:r>
              <a:rPr b="1" i="0" lang="en-GB" sz="1100" u="none" cap="none" strike="noStrike">
                <a:solidFill>
                  <a:srgbClr val="231F20"/>
                </a:solidFill>
                <a:latin typeface="DM Sans"/>
                <a:ea typeface="DM Sans"/>
                <a:cs typeface="DM Sans"/>
                <a:sym typeface="DM Sans"/>
              </a:rPr>
              <a:t>           </a:t>
            </a:r>
            <a:r>
              <a:rPr b="0" i="0" lang="en-GB" sz="1100" u="none" cap="none" strike="noStrike">
                <a:solidFill>
                  <a:srgbClr val="231F20"/>
                </a:solidFill>
                <a:latin typeface="DM Sans"/>
                <a:ea typeface="DM Sans"/>
                <a:cs typeface="DM Sans"/>
                <a:sym typeface="DM Sans"/>
              </a:rPr>
              <a:t>For the presentation of the project and to enhance the details of project ,helps in describing of works.</a:t>
            </a:r>
            <a:endParaRPr b="0" i="0" sz="1100" u="none" cap="none" strike="noStrike">
              <a:solidFill>
                <a:srgbClr val="231F20"/>
              </a:solidFill>
              <a:latin typeface="DM Sans"/>
              <a:ea typeface="DM Sans"/>
              <a:cs typeface="DM Sans"/>
              <a:sym typeface="DM Sans"/>
            </a:endParaRPr>
          </a:p>
        </p:txBody>
      </p:sp>
      <p:sp>
        <p:nvSpPr>
          <p:cNvPr id="196" name="Google Shape;196;p4"/>
          <p:cNvSpPr/>
          <p:nvPr/>
        </p:nvSpPr>
        <p:spPr>
          <a:xfrm>
            <a:off x="-1389789" y="3670659"/>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sp>
        <p:nvSpPr>
          <p:cNvPr id="202" name="Google Shape;202;p5"/>
          <p:cNvSpPr/>
          <p:nvPr/>
        </p:nvSpPr>
        <p:spPr>
          <a:xfrm>
            <a:off x="2653736" y="3336339"/>
            <a:ext cx="3836528" cy="3836528"/>
          </a:xfrm>
          <a:custGeom>
            <a:rect b="b" l="l" r="r" t="t"/>
            <a:pathLst>
              <a:path extrusionOk="0" h="7673056" w="7673056">
                <a:moveTo>
                  <a:pt x="0" y="0"/>
                </a:moveTo>
                <a:lnTo>
                  <a:pt x="7673056" y="0"/>
                </a:lnTo>
                <a:lnTo>
                  <a:pt x="7673056" y="7673056"/>
                </a:lnTo>
                <a:lnTo>
                  <a:pt x="0" y="7673056"/>
                </a:lnTo>
                <a:lnTo>
                  <a:pt x="0" y="0"/>
                </a:lnTo>
                <a:close/>
              </a:path>
            </a:pathLst>
          </a:custGeom>
          <a:blipFill rotWithShape="1">
            <a:blip r:embed="rId4">
              <a:alphaModFix/>
            </a:blip>
            <a:stretch>
              <a:fillRect b="0" l="0" r="0" t="0"/>
            </a:stretch>
          </a:blipFill>
          <a:ln>
            <a:noFill/>
          </a:ln>
        </p:spPr>
      </p:sp>
      <p:sp>
        <p:nvSpPr>
          <p:cNvPr id="203" name="Google Shape;203;p5"/>
          <p:cNvSpPr/>
          <p:nvPr/>
        </p:nvSpPr>
        <p:spPr>
          <a:xfrm>
            <a:off x="4012408" y="2750549"/>
            <a:ext cx="1119184" cy="1119184"/>
          </a:xfrm>
          <a:custGeom>
            <a:rect b="b" l="l" r="r" t="t"/>
            <a:pathLst>
              <a:path extrusionOk="0" h="2238367" w="2238367">
                <a:moveTo>
                  <a:pt x="0" y="0"/>
                </a:moveTo>
                <a:lnTo>
                  <a:pt x="2238368" y="0"/>
                </a:lnTo>
                <a:lnTo>
                  <a:pt x="2238368" y="2238367"/>
                </a:lnTo>
                <a:lnTo>
                  <a:pt x="0" y="2238367"/>
                </a:lnTo>
                <a:lnTo>
                  <a:pt x="0" y="0"/>
                </a:lnTo>
                <a:close/>
              </a:path>
            </a:pathLst>
          </a:custGeom>
          <a:blipFill rotWithShape="1">
            <a:blip r:embed="rId5">
              <a:alphaModFix/>
            </a:blip>
            <a:stretch>
              <a:fillRect b="0" l="0" r="0" t="0"/>
            </a:stretch>
          </a:blipFill>
          <a:ln>
            <a:noFill/>
          </a:ln>
        </p:spPr>
      </p:sp>
      <p:sp>
        <p:nvSpPr>
          <p:cNvPr id="204" name="Google Shape;204;p5"/>
          <p:cNvSpPr/>
          <p:nvPr/>
        </p:nvSpPr>
        <p:spPr>
          <a:xfrm>
            <a:off x="4331830" y="3035977"/>
            <a:ext cx="480341" cy="526270"/>
          </a:xfrm>
          <a:custGeom>
            <a:rect b="b" l="l" r="r" t="t"/>
            <a:pathLst>
              <a:path extrusionOk="0" h="1052540" w="960682">
                <a:moveTo>
                  <a:pt x="0" y="0"/>
                </a:moveTo>
                <a:lnTo>
                  <a:pt x="960682" y="0"/>
                </a:lnTo>
                <a:lnTo>
                  <a:pt x="960682" y="1052541"/>
                </a:lnTo>
                <a:lnTo>
                  <a:pt x="0" y="1052541"/>
                </a:lnTo>
                <a:lnTo>
                  <a:pt x="0" y="0"/>
                </a:lnTo>
                <a:close/>
              </a:path>
            </a:pathLst>
          </a:custGeom>
          <a:blipFill rotWithShape="1">
            <a:blip r:embed="rId6">
              <a:alphaModFix/>
            </a:blip>
            <a:stretch>
              <a:fillRect b="0" l="0" r="0" t="0"/>
            </a:stretch>
          </a:blipFill>
          <a:ln>
            <a:noFill/>
          </a:ln>
        </p:spPr>
      </p:sp>
      <p:sp>
        <p:nvSpPr>
          <p:cNvPr id="205" name="Google Shape;205;p5"/>
          <p:cNvSpPr/>
          <p:nvPr/>
        </p:nvSpPr>
        <p:spPr>
          <a:xfrm>
            <a:off x="5769767" y="3688766"/>
            <a:ext cx="1119184" cy="1119184"/>
          </a:xfrm>
          <a:custGeom>
            <a:rect b="b" l="l" r="r" t="t"/>
            <a:pathLst>
              <a:path extrusionOk="0" h="2238367" w="2238367">
                <a:moveTo>
                  <a:pt x="0" y="0"/>
                </a:moveTo>
                <a:lnTo>
                  <a:pt x="2238367" y="0"/>
                </a:lnTo>
                <a:lnTo>
                  <a:pt x="2238367" y="2238368"/>
                </a:lnTo>
                <a:lnTo>
                  <a:pt x="0" y="2238368"/>
                </a:lnTo>
                <a:lnTo>
                  <a:pt x="0" y="0"/>
                </a:lnTo>
                <a:close/>
              </a:path>
            </a:pathLst>
          </a:custGeom>
          <a:blipFill rotWithShape="1">
            <a:blip r:embed="rId5">
              <a:alphaModFix/>
            </a:blip>
            <a:stretch>
              <a:fillRect b="0" l="0" r="0" t="0"/>
            </a:stretch>
          </a:blipFill>
          <a:ln>
            <a:noFill/>
          </a:ln>
        </p:spPr>
      </p:sp>
      <p:sp>
        <p:nvSpPr>
          <p:cNvPr id="206" name="Google Shape;206;p5"/>
          <p:cNvSpPr/>
          <p:nvPr/>
        </p:nvSpPr>
        <p:spPr>
          <a:xfrm>
            <a:off x="2255049" y="3688766"/>
            <a:ext cx="1119184" cy="1119184"/>
          </a:xfrm>
          <a:custGeom>
            <a:rect b="b" l="l" r="r" t="t"/>
            <a:pathLst>
              <a:path extrusionOk="0" h="2238367" w="2238367">
                <a:moveTo>
                  <a:pt x="0" y="0"/>
                </a:moveTo>
                <a:lnTo>
                  <a:pt x="2238367" y="0"/>
                </a:lnTo>
                <a:lnTo>
                  <a:pt x="2238367" y="2238368"/>
                </a:lnTo>
                <a:lnTo>
                  <a:pt x="0" y="2238368"/>
                </a:lnTo>
                <a:lnTo>
                  <a:pt x="0" y="0"/>
                </a:lnTo>
                <a:close/>
              </a:path>
            </a:pathLst>
          </a:custGeom>
          <a:blipFill rotWithShape="1">
            <a:blip r:embed="rId5">
              <a:alphaModFix/>
            </a:blip>
            <a:stretch>
              <a:fillRect b="0" l="0" r="0" t="0"/>
            </a:stretch>
          </a:blipFill>
          <a:ln>
            <a:noFill/>
          </a:ln>
        </p:spPr>
      </p:sp>
      <p:sp>
        <p:nvSpPr>
          <p:cNvPr id="207" name="Google Shape;207;p5"/>
          <p:cNvSpPr/>
          <p:nvPr/>
        </p:nvSpPr>
        <p:spPr>
          <a:xfrm>
            <a:off x="2497468" y="3945601"/>
            <a:ext cx="634347" cy="605513"/>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7">
              <a:alphaModFix/>
            </a:blip>
            <a:stretch>
              <a:fillRect b="0" l="0" r="0" t="0"/>
            </a:stretch>
          </a:blipFill>
          <a:ln>
            <a:noFill/>
          </a:ln>
        </p:spPr>
      </p:sp>
      <p:sp>
        <p:nvSpPr>
          <p:cNvPr id="208" name="Google Shape;208;p5"/>
          <p:cNvSpPr/>
          <p:nvPr/>
        </p:nvSpPr>
        <p:spPr>
          <a:xfrm>
            <a:off x="6053158" y="3968080"/>
            <a:ext cx="552402" cy="560556"/>
          </a:xfrm>
          <a:custGeom>
            <a:rect b="b" l="l" r="r" t="t"/>
            <a:pathLst>
              <a:path extrusionOk="0" h="1121111" w="1104804">
                <a:moveTo>
                  <a:pt x="0" y="0"/>
                </a:moveTo>
                <a:lnTo>
                  <a:pt x="1104805" y="0"/>
                </a:lnTo>
                <a:lnTo>
                  <a:pt x="1104805" y="1121111"/>
                </a:lnTo>
                <a:lnTo>
                  <a:pt x="0" y="1121111"/>
                </a:lnTo>
                <a:lnTo>
                  <a:pt x="0" y="0"/>
                </a:lnTo>
                <a:close/>
              </a:path>
            </a:pathLst>
          </a:custGeom>
          <a:blipFill rotWithShape="1">
            <a:blip r:embed="rId8">
              <a:alphaModFix/>
            </a:blip>
            <a:stretch>
              <a:fillRect b="0" l="0" r="0" t="0"/>
            </a:stretch>
          </a:blipFill>
          <a:ln>
            <a:noFill/>
          </a:ln>
        </p:spPr>
      </p:sp>
      <p:grpSp>
        <p:nvGrpSpPr>
          <p:cNvPr id="209" name="Google Shape;209;p5"/>
          <p:cNvGrpSpPr/>
          <p:nvPr/>
        </p:nvGrpSpPr>
        <p:grpSpPr>
          <a:xfrm>
            <a:off x="887213" y="1603095"/>
            <a:ext cx="1737082" cy="324067"/>
            <a:chOff x="0" y="0"/>
            <a:chExt cx="915006" cy="170702"/>
          </a:xfrm>
        </p:grpSpPr>
        <p:sp>
          <p:nvSpPr>
            <p:cNvPr id="210" name="Google Shape;210;p5"/>
            <p:cNvSpPr/>
            <p:nvPr/>
          </p:nvSpPr>
          <p:spPr>
            <a:xfrm>
              <a:off x="0" y="0"/>
              <a:ext cx="914964" cy="170593"/>
            </a:xfrm>
            <a:custGeom>
              <a:rect b="b" l="l" r="r" t="t"/>
              <a:pathLst>
                <a:path extrusionOk="0" h="170593" w="914964">
                  <a:moveTo>
                    <a:pt x="0" y="0"/>
                  </a:moveTo>
                  <a:lnTo>
                    <a:pt x="914964" y="0"/>
                  </a:lnTo>
                  <a:lnTo>
                    <a:pt x="914964" y="170593"/>
                  </a:lnTo>
                  <a:lnTo>
                    <a:pt x="0" y="170593"/>
                  </a:lnTo>
                  <a:close/>
                </a:path>
              </a:pathLst>
            </a:custGeom>
            <a:solidFill>
              <a:srgbClr val="1A1A1A"/>
            </a:solidFill>
            <a:ln>
              <a:noFill/>
            </a:ln>
          </p:spPr>
        </p:sp>
        <p:sp>
          <p:nvSpPr>
            <p:cNvPr id="211" name="Google Shape;211;p5"/>
            <p:cNvSpPr txBox="1"/>
            <p:nvPr/>
          </p:nvSpPr>
          <p:spPr>
            <a:xfrm>
              <a:off x="6" y="2"/>
              <a:ext cx="915000" cy="170700"/>
            </a:xfrm>
            <a:prstGeom prst="rect">
              <a:avLst/>
            </a:prstGeom>
            <a:noFill/>
            <a:ln>
              <a:noFill/>
            </a:ln>
          </p:spPr>
          <p:txBody>
            <a:bodyPr anchorCtr="0" anchor="ctr" bIns="25400" lIns="25400" spcFirstLastPara="1" rIns="25400" wrap="square" tIns="25400">
              <a:noAutofit/>
            </a:bodyPr>
            <a:lstStyle/>
            <a:p>
              <a:pPr indent="0" lvl="0" marL="0" marR="0" rtl="0" algn="l">
                <a:lnSpc>
                  <a:spcPct val="138007"/>
                </a:lnSpc>
                <a:spcBef>
                  <a:spcPts val="0"/>
                </a:spcBef>
                <a:spcAft>
                  <a:spcPts val="0"/>
                </a:spcAft>
                <a:buClr>
                  <a:srgbClr val="000000"/>
                </a:buClr>
                <a:buSzPts val="700"/>
                <a:buFont typeface="Arial"/>
                <a:buNone/>
              </a:pPr>
              <a:r>
                <a:rPr b="0" i="0" lang="en-GB" sz="700" u="none" cap="none" strike="noStrike">
                  <a:solidFill>
                    <a:srgbClr val="000000"/>
                  </a:solidFill>
                  <a:latin typeface="Arial"/>
                  <a:ea typeface="Arial"/>
                  <a:cs typeface="Arial"/>
                  <a:sym typeface="Arial"/>
                </a:rPr>
                <a:t>mN</a:t>
              </a:r>
              <a:r>
                <a:rPr b="1" i="0" lang="en-GB" sz="1100" u="none" cap="none" strike="noStrike">
                  <a:solidFill>
                    <a:schemeClr val="lt1"/>
                  </a:solidFill>
                  <a:latin typeface="Arial"/>
                  <a:ea typeface="Arial"/>
                  <a:cs typeface="Arial"/>
                  <a:sym typeface="Arial"/>
                </a:rPr>
                <a:t>NO OF DATA POINTS :</a:t>
              </a:r>
              <a:endParaRPr b="1" i="0" sz="1100" u="none" cap="none" strike="noStrike">
                <a:solidFill>
                  <a:schemeClr val="lt1"/>
                </a:solidFill>
                <a:latin typeface="Arial"/>
                <a:ea typeface="Arial"/>
                <a:cs typeface="Arial"/>
                <a:sym typeface="Arial"/>
              </a:endParaRPr>
            </a:p>
          </p:txBody>
        </p:sp>
      </p:grpSp>
      <p:sp>
        <p:nvSpPr>
          <p:cNvPr id="212" name="Google Shape;212;p5"/>
          <p:cNvSpPr txBox="1"/>
          <p:nvPr/>
        </p:nvSpPr>
        <p:spPr>
          <a:xfrm>
            <a:off x="1344785" y="363154"/>
            <a:ext cx="5776500" cy="5388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Clr>
                <a:srgbClr val="000000"/>
              </a:buClr>
              <a:buSzPts val="3500"/>
              <a:buFont typeface="Arial"/>
              <a:buNone/>
            </a:pPr>
            <a:r>
              <a:rPr b="1" i="0" lang="en-GB" sz="3500" u="none" cap="none" strike="noStrike">
                <a:solidFill>
                  <a:srgbClr val="231F20"/>
                </a:solidFill>
                <a:latin typeface="Oswald"/>
                <a:ea typeface="Oswald"/>
                <a:cs typeface="Oswald"/>
                <a:sym typeface="Oswald"/>
              </a:rPr>
              <a:t>DATA DESCRIPTION</a:t>
            </a:r>
            <a:endParaRPr b="0" i="0" sz="700" u="none" cap="none" strike="noStrike">
              <a:solidFill>
                <a:srgbClr val="000000"/>
              </a:solidFill>
              <a:latin typeface="Arial"/>
              <a:ea typeface="Arial"/>
              <a:cs typeface="Arial"/>
              <a:sym typeface="Arial"/>
            </a:endParaRPr>
          </a:p>
        </p:txBody>
      </p:sp>
      <p:sp>
        <p:nvSpPr>
          <p:cNvPr id="213" name="Google Shape;213;p5"/>
          <p:cNvSpPr txBox="1"/>
          <p:nvPr/>
        </p:nvSpPr>
        <p:spPr>
          <a:xfrm>
            <a:off x="915488" y="2022621"/>
            <a:ext cx="1680600" cy="578700"/>
          </a:xfrm>
          <a:prstGeom prst="rect">
            <a:avLst/>
          </a:prstGeom>
          <a:noFill/>
          <a:ln>
            <a:noFill/>
          </a:ln>
        </p:spPr>
        <p:txBody>
          <a:bodyPr anchorCtr="0" anchor="t" bIns="0" lIns="0" spcFirstLastPara="1" rIns="0" wrap="square" tIns="0">
            <a:spAutoFit/>
          </a:bodyPr>
          <a:lstStyle/>
          <a:p>
            <a:pPr indent="0" lvl="0" marL="0" marR="0" rtl="0" algn="ctr">
              <a:lnSpc>
                <a:spcPct val="138010"/>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The dataset contains a data </a:t>
            </a:r>
            <a:endParaRPr b="0" i="0" sz="1000" u="none" cap="none" strike="noStrike">
              <a:solidFill>
                <a:srgbClr val="231F20"/>
              </a:solidFill>
              <a:latin typeface="DM Sans"/>
              <a:ea typeface="DM Sans"/>
              <a:cs typeface="DM Sans"/>
              <a:sym typeface="DM Sans"/>
            </a:endParaRPr>
          </a:p>
          <a:p>
            <a:pPr indent="0" lvl="0" marL="0" marR="0" rtl="0" algn="ctr">
              <a:lnSpc>
                <a:spcPct val="138010"/>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points of 11,914 as it has </a:t>
            </a:r>
            <a:endParaRPr b="0" i="0" sz="1000" u="none" cap="none" strike="noStrike">
              <a:solidFill>
                <a:srgbClr val="231F20"/>
              </a:solidFill>
              <a:latin typeface="DM Sans"/>
              <a:ea typeface="DM Sans"/>
              <a:cs typeface="DM Sans"/>
              <a:sym typeface="DM Sans"/>
            </a:endParaRPr>
          </a:p>
          <a:p>
            <a:pPr indent="0" lvl="0" marL="0" marR="0" rtl="0" algn="ctr">
              <a:lnSpc>
                <a:spcPct val="138010"/>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a variety of datas.</a:t>
            </a:r>
            <a:endParaRPr b="0" i="0" sz="1000" u="none" cap="none" strike="noStrike">
              <a:solidFill>
                <a:srgbClr val="231F20"/>
              </a:solidFill>
              <a:latin typeface="DM Sans"/>
              <a:ea typeface="DM Sans"/>
              <a:cs typeface="DM Sans"/>
              <a:sym typeface="DM Sans"/>
            </a:endParaRPr>
          </a:p>
        </p:txBody>
      </p:sp>
      <p:grpSp>
        <p:nvGrpSpPr>
          <p:cNvPr id="214" name="Google Shape;214;p5"/>
          <p:cNvGrpSpPr/>
          <p:nvPr/>
        </p:nvGrpSpPr>
        <p:grpSpPr>
          <a:xfrm>
            <a:off x="3609400" y="1603095"/>
            <a:ext cx="1737070" cy="324067"/>
            <a:chOff x="-1" y="0"/>
            <a:chExt cx="915000" cy="170702"/>
          </a:xfrm>
        </p:grpSpPr>
        <p:sp>
          <p:nvSpPr>
            <p:cNvPr id="215" name="Google Shape;215;p5"/>
            <p:cNvSpPr/>
            <p:nvPr/>
          </p:nvSpPr>
          <p:spPr>
            <a:xfrm>
              <a:off x="0" y="0"/>
              <a:ext cx="914964" cy="170593"/>
            </a:xfrm>
            <a:custGeom>
              <a:rect b="b" l="l" r="r" t="t"/>
              <a:pathLst>
                <a:path extrusionOk="0" h="170593" w="914964">
                  <a:moveTo>
                    <a:pt x="0" y="0"/>
                  </a:moveTo>
                  <a:lnTo>
                    <a:pt x="914964" y="0"/>
                  </a:lnTo>
                  <a:lnTo>
                    <a:pt x="914964" y="170593"/>
                  </a:lnTo>
                  <a:lnTo>
                    <a:pt x="0" y="170593"/>
                  </a:lnTo>
                  <a:close/>
                </a:path>
              </a:pathLst>
            </a:custGeom>
            <a:solidFill>
              <a:srgbClr val="1A1A1A"/>
            </a:solidFill>
            <a:ln>
              <a:noFill/>
            </a:ln>
          </p:spPr>
        </p:sp>
        <p:sp>
          <p:nvSpPr>
            <p:cNvPr id="216" name="Google Shape;216;p5"/>
            <p:cNvSpPr txBox="1"/>
            <p:nvPr/>
          </p:nvSpPr>
          <p:spPr>
            <a:xfrm>
              <a:off x="-1" y="2"/>
              <a:ext cx="915000" cy="170700"/>
            </a:xfrm>
            <a:prstGeom prst="rect">
              <a:avLst/>
            </a:prstGeom>
            <a:noFill/>
            <a:ln>
              <a:noFill/>
            </a:ln>
          </p:spPr>
          <p:txBody>
            <a:bodyPr anchorCtr="0" anchor="ctr" bIns="25400" lIns="25400" spcFirstLastPara="1" rIns="25400" wrap="square" tIns="25400">
              <a:noAutofit/>
            </a:bodyPr>
            <a:lstStyle/>
            <a:p>
              <a:pPr indent="0" lvl="0" marL="0" marR="0" rtl="0" algn="ctr">
                <a:lnSpc>
                  <a:spcPct val="138007"/>
                </a:lnSpc>
                <a:spcBef>
                  <a:spcPts val="0"/>
                </a:spcBef>
                <a:spcAft>
                  <a:spcPts val="0"/>
                </a:spcAft>
                <a:buClr>
                  <a:srgbClr val="000000"/>
                </a:buClr>
                <a:buSzPts val="1000"/>
                <a:buFont typeface="Arial"/>
                <a:buNone/>
              </a:pPr>
              <a:r>
                <a:rPr b="0" i="0" lang="en-GB" sz="1000" u="none" cap="none" strike="noStrike">
                  <a:solidFill>
                    <a:schemeClr val="lt1"/>
                  </a:solidFill>
                  <a:latin typeface="DM Sans ExtraBold"/>
                  <a:ea typeface="DM Sans ExtraBold"/>
                  <a:cs typeface="DM Sans ExtraBold"/>
                  <a:sym typeface="DM Sans ExtraBold"/>
                </a:rPr>
                <a:t>NUMBER OF FEATURES :</a:t>
              </a:r>
              <a:endParaRPr b="0" i="0" sz="1000" u="none" cap="none" strike="noStrike">
                <a:solidFill>
                  <a:schemeClr val="lt1"/>
                </a:solidFill>
                <a:latin typeface="DM Sans ExtraBold"/>
                <a:ea typeface="DM Sans ExtraBold"/>
                <a:cs typeface="DM Sans ExtraBold"/>
                <a:sym typeface="DM Sans ExtraBold"/>
              </a:endParaRPr>
            </a:p>
          </p:txBody>
        </p:sp>
      </p:grpSp>
      <p:sp>
        <p:nvSpPr>
          <p:cNvPr id="217" name="Google Shape;217;p5"/>
          <p:cNvSpPr txBox="1"/>
          <p:nvPr/>
        </p:nvSpPr>
        <p:spPr>
          <a:xfrm>
            <a:off x="3069438" y="2021268"/>
            <a:ext cx="3127500" cy="578700"/>
          </a:xfrm>
          <a:prstGeom prst="rect">
            <a:avLst/>
          </a:prstGeom>
          <a:noFill/>
          <a:ln>
            <a:noFill/>
          </a:ln>
        </p:spPr>
        <p:txBody>
          <a:bodyPr anchorCtr="0" anchor="t" bIns="0" lIns="0" spcFirstLastPara="1" rIns="0" wrap="square" tIns="0">
            <a:spAutoFit/>
          </a:bodyPr>
          <a:lstStyle/>
          <a:p>
            <a:pPr indent="0" lvl="0" marL="0" marR="0" rtl="0" algn="ctr">
              <a:lnSpc>
                <a:spcPct val="138010"/>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The dataset of car imports as</a:t>
            </a:r>
            <a:endParaRPr b="0" i="0" sz="1000" u="none" cap="none" strike="noStrike">
              <a:solidFill>
                <a:srgbClr val="231F20"/>
              </a:solidFill>
              <a:latin typeface="DM Sans"/>
              <a:ea typeface="DM Sans"/>
              <a:cs typeface="DM Sans"/>
              <a:sym typeface="DM Sans"/>
            </a:endParaRPr>
          </a:p>
          <a:p>
            <a:pPr indent="0" lvl="0" marL="0" marR="0" rtl="0" algn="ctr">
              <a:lnSpc>
                <a:spcPct val="138010"/>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 attributes that is the features</a:t>
            </a:r>
            <a:endParaRPr b="0" i="0" sz="1000" u="none" cap="none" strike="noStrike">
              <a:solidFill>
                <a:srgbClr val="231F20"/>
              </a:solidFill>
              <a:latin typeface="DM Sans"/>
              <a:ea typeface="DM Sans"/>
              <a:cs typeface="DM Sans"/>
              <a:sym typeface="DM Sans"/>
            </a:endParaRPr>
          </a:p>
          <a:p>
            <a:pPr indent="0" lvl="0" marL="0" marR="0" rtl="0" algn="ctr">
              <a:lnSpc>
                <a:spcPct val="138010"/>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 of car involving style, look and so on.</a:t>
            </a:r>
            <a:endParaRPr b="0" i="0" sz="1000" u="none" cap="none" strike="noStrike">
              <a:solidFill>
                <a:srgbClr val="231F20"/>
              </a:solidFill>
              <a:latin typeface="DM Sans"/>
              <a:ea typeface="DM Sans"/>
              <a:cs typeface="DM Sans"/>
              <a:sym typeface="DM Sans"/>
            </a:endParaRPr>
          </a:p>
        </p:txBody>
      </p:sp>
      <p:grpSp>
        <p:nvGrpSpPr>
          <p:cNvPr id="218" name="Google Shape;218;p5"/>
          <p:cNvGrpSpPr/>
          <p:nvPr/>
        </p:nvGrpSpPr>
        <p:grpSpPr>
          <a:xfrm>
            <a:off x="6642100" y="1603095"/>
            <a:ext cx="1737070" cy="324067"/>
            <a:chOff x="-2" y="0"/>
            <a:chExt cx="915000" cy="170702"/>
          </a:xfrm>
        </p:grpSpPr>
        <p:sp>
          <p:nvSpPr>
            <p:cNvPr id="219" name="Google Shape;219;p5"/>
            <p:cNvSpPr/>
            <p:nvPr/>
          </p:nvSpPr>
          <p:spPr>
            <a:xfrm>
              <a:off x="0" y="0"/>
              <a:ext cx="914964" cy="170593"/>
            </a:xfrm>
            <a:custGeom>
              <a:rect b="b" l="l" r="r" t="t"/>
              <a:pathLst>
                <a:path extrusionOk="0" h="170593" w="914964">
                  <a:moveTo>
                    <a:pt x="0" y="0"/>
                  </a:moveTo>
                  <a:lnTo>
                    <a:pt x="914964" y="0"/>
                  </a:lnTo>
                  <a:lnTo>
                    <a:pt x="914964" y="170593"/>
                  </a:lnTo>
                  <a:lnTo>
                    <a:pt x="0" y="170593"/>
                  </a:lnTo>
                  <a:close/>
                </a:path>
              </a:pathLst>
            </a:custGeom>
            <a:solidFill>
              <a:srgbClr val="1A1A1A"/>
            </a:solidFill>
            <a:ln>
              <a:noFill/>
            </a:ln>
          </p:spPr>
        </p:sp>
        <p:sp>
          <p:nvSpPr>
            <p:cNvPr id="220" name="Google Shape;220;p5"/>
            <p:cNvSpPr txBox="1"/>
            <p:nvPr/>
          </p:nvSpPr>
          <p:spPr>
            <a:xfrm>
              <a:off x="-2" y="2"/>
              <a:ext cx="915000" cy="170700"/>
            </a:xfrm>
            <a:prstGeom prst="rect">
              <a:avLst/>
            </a:prstGeom>
            <a:noFill/>
            <a:ln>
              <a:noFill/>
            </a:ln>
          </p:spPr>
          <p:txBody>
            <a:bodyPr anchorCtr="0" anchor="ctr" bIns="25400" lIns="25400" spcFirstLastPara="1" rIns="25400" wrap="square" tIns="25400">
              <a:noAutofit/>
            </a:bodyPr>
            <a:lstStyle/>
            <a:p>
              <a:pPr indent="0" lvl="0" marL="0" marR="0" rtl="0" algn="ctr">
                <a:lnSpc>
                  <a:spcPct val="138007"/>
                </a:lnSpc>
                <a:spcBef>
                  <a:spcPts val="0"/>
                </a:spcBef>
                <a:spcAft>
                  <a:spcPts val="0"/>
                </a:spcAft>
                <a:buClr>
                  <a:srgbClr val="000000"/>
                </a:buClr>
                <a:buSzPts val="1200"/>
                <a:buFont typeface="Arial"/>
                <a:buNone/>
              </a:pPr>
              <a:r>
                <a:rPr b="1" i="0" lang="en-GB" sz="1200" u="none" cap="none" strike="noStrike">
                  <a:solidFill>
                    <a:srgbClr val="FFFFFF"/>
                  </a:solidFill>
                  <a:latin typeface="DM Sans"/>
                  <a:ea typeface="DM Sans"/>
                  <a:cs typeface="DM Sans"/>
                  <a:sym typeface="DM Sans"/>
                </a:rPr>
                <a:t>COLUMNS</a:t>
              </a:r>
              <a:r>
                <a:rPr b="1" i="0" lang="en-GB" sz="1500" u="none" cap="none" strike="noStrike">
                  <a:solidFill>
                    <a:srgbClr val="FFFFFF"/>
                  </a:solidFill>
                  <a:latin typeface="DM Sans"/>
                  <a:ea typeface="DM Sans"/>
                  <a:cs typeface="DM Sans"/>
                  <a:sym typeface="DM Sans"/>
                </a:rPr>
                <a:t>:</a:t>
              </a:r>
              <a:endParaRPr b="0" i="0" sz="700" u="none" cap="none" strike="noStrike">
                <a:solidFill>
                  <a:srgbClr val="000000"/>
                </a:solidFill>
                <a:latin typeface="Arial"/>
                <a:ea typeface="Arial"/>
                <a:cs typeface="Arial"/>
                <a:sym typeface="Arial"/>
              </a:endParaRPr>
            </a:p>
          </p:txBody>
        </p:sp>
      </p:grpSp>
      <p:sp>
        <p:nvSpPr>
          <p:cNvPr id="221" name="Google Shape;221;p5"/>
          <p:cNvSpPr txBox="1"/>
          <p:nvPr/>
        </p:nvSpPr>
        <p:spPr>
          <a:xfrm>
            <a:off x="6670379" y="2022621"/>
            <a:ext cx="1680600" cy="578700"/>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Clr>
                <a:srgbClr val="000000"/>
              </a:buClr>
              <a:buSzPts val="1000"/>
              <a:buFont typeface="Arial"/>
              <a:buNone/>
            </a:pPr>
            <a:r>
              <a:rPr b="0" i="0" lang="en-GB" sz="1000" u="none" cap="none" strike="noStrike">
                <a:solidFill>
                  <a:srgbClr val="231F20"/>
                </a:solidFill>
                <a:latin typeface="DM Sans"/>
                <a:ea typeface="DM Sans"/>
                <a:cs typeface="DM Sans"/>
                <a:sym typeface="DM Sans"/>
              </a:rPr>
              <a:t>Car dataset involves columns like manufacturer, Company, Year, Price, etc….. </a:t>
            </a:r>
            <a:endParaRPr b="0" i="0" sz="700" u="none" cap="none" strike="noStrike">
              <a:solidFill>
                <a:srgbClr val="000000"/>
              </a:solidFill>
              <a:latin typeface="Arial"/>
              <a:ea typeface="Arial"/>
              <a:cs typeface="Arial"/>
              <a:sym typeface="Arial"/>
            </a:endParaRPr>
          </a:p>
        </p:txBody>
      </p:sp>
      <p:sp>
        <p:nvSpPr>
          <p:cNvPr id="222" name="Google Shape;222;p5"/>
          <p:cNvSpPr/>
          <p:nvPr/>
        </p:nvSpPr>
        <p:spPr>
          <a:xfrm>
            <a:off x="7239861" y="-2416875"/>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9">
              <a:alphaModFix/>
            </a:blip>
            <a:stretch>
              <a:fillRect b="0" l="0" r="0" t="0"/>
            </a:stretch>
          </a:blipFill>
          <a:ln>
            <a:noFill/>
          </a:ln>
        </p:spPr>
      </p:sp>
      <p:sp>
        <p:nvSpPr>
          <p:cNvPr id="223" name="Google Shape;223;p5"/>
          <p:cNvSpPr/>
          <p:nvPr/>
        </p:nvSpPr>
        <p:spPr>
          <a:xfrm rot="-4176364">
            <a:off x="-2052564" y="3265119"/>
            <a:ext cx="3808279" cy="3907749"/>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9">
              <a:alphaModFix/>
            </a:blip>
            <a:stretch>
              <a:fillRect b="0" l="0" r="0" t="0"/>
            </a:stretch>
          </a:blipFill>
          <a:ln>
            <a:noFill/>
          </a:ln>
        </p:spPr>
      </p:sp>
      <p:sp>
        <p:nvSpPr>
          <p:cNvPr id="224" name="Google Shape;224;p5"/>
          <p:cNvSpPr txBox="1"/>
          <p:nvPr/>
        </p:nvSpPr>
        <p:spPr>
          <a:xfrm>
            <a:off x="1298850" y="1063875"/>
            <a:ext cx="60069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242424"/>
                </a:solidFill>
                <a:latin typeface="Georgia"/>
                <a:ea typeface="Georgia"/>
                <a:cs typeface="Georgia"/>
                <a:sym typeface="Georgia"/>
              </a:rPr>
              <a:t>The dataset provides details about the various car features like the Company, Year of Manufacture, Engine Type and Power etc.</a:t>
            </a:r>
            <a:endParaRPr b="0" i="0" sz="950" u="none" cap="none" strike="noStrike">
              <a:solidFill>
                <a:schemeClr val="dk1"/>
              </a:solidFill>
              <a:latin typeface="Calibri"/>
              <a:ea typeface="Calibri"/>
              <a:cs typeface="Calibri"/>
              <a:sym typeface="Calibri"/>
            </a:endParaRPr>
          </a:p>
        </p:txBody>
      </p:sp>
      <p:sp>
        <p:nvSpPr>
          <p:cNvPr id="225" name="Google Shape;225;p5"/>
          <p:cNvSpPr txBox="1"/>
          <p:nvPr/>
        </p:nvSpPr>
        <p:spPr>
          <a:xfrm flipH="1">
            <a:off x="752825" y="2864675"/>
            <a:ext cx="2621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1"/>
                </a:solidFill>
                <a:latin typeface="Calibri"/>
                <a:ea typeface="Calibri"/>
                <a:cs typeface="Calibri"/>
                <a:sym typeface="Calibri"/>
              </a:rPr>
              <a:t>DATASET : </a:t>
            </a:r>
            <a:r>
              <a:rPr b="0" i="0" lang="en-GB" sz="1600" u="sng" cap="none" strike="noStrike">
                <a:solidFill>
                  <a:schemeClr val="hlink"/>
                </a:solidFill>
                <a:latin typeface="Calibri"/>
                <a:ea typeface="Calibri"/>
                <a:cs typeface="Calibri"/>
                <a:sym typeface="Calibri"/>
                <a:hlinkClick r:id="rId10"/>
              </a:rPr>
              <a:t>Car_Dataset</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grpSp>
        <p:nvGrpSpPr>
          <p:cNvPr id="231" name="Google Shape;231;p6"/>
          <p:cNvGrpSpPr/>
          <p:nvPr/>
        </p:nvGrpSpPr>
        <p:grpSpPr>
          <a:xfrm>
            <a:off x="0" y="-36165"/>
            <a:ext cx="9144000" cy="1579215"/>
            <a:chOff x="0" y="-19050"/>
            <a:chExt cx="4816593" cy="831850"/>
          </a:xfrm>
        </p:grpSpPr>
        <p:sp>
          <p:nvSpPr>
            <p:cNvPr id="232" name="Google Shape;232;p6"/>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233" name="Google Shape;233;p6"/>
            <p:cNvSpPr txBox="1"/>
            <p:nvPr/>
          </p:nvSpPr>
          <p:spPr>
            <a:xfrm>
              <a:off x="0" y="-19050"/>
              <a:ext cx="4816593" cy="8318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34" name="Google Shape;234;p6"/>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235" name="Google Shape;235;p6"/>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236" name="Google Shape;236;p6"/>
          <p:cNvSpPr/>
          <p:nvPr/>
        </p:nvSpPr>
        <p:spPr>
          <a:xfrm>
            <a:off x="1081500" y="1937711"/>
            <a:ext cx="2236870" cy="1221536"/>
          </a:xfrm>
          <a:custGeom>
            <a:rect b="b" l="l" r="r" t="t"/>
            <a:pathLst>
              <a:path extrusionOk="0" h="2443073" w="4473739">
                <a:moveTo>
                  <a:pt x="0" y="0"/>
                </a:moveTo>
                <a:lnTo>
                  <a:pt x="4473739" y="0"/>
                </a:lnTo>
                <a:lnTo>
                  <a:pt x="4473739" y="2443073"/>
                </a:lnTo>
                <a:lnTo>
                  <a:pt x="0" y="2443073"/>
                </a:lnTo>
                <a:lnTo>
                  <a:pt x="0" y="0"/>
                </a:lnTo>
                <a:close/>
              </a:path>
            </a:pathLst>
          </a:custGeom>
          <a:blipFill rotWithShape="1">
            <a:blip r:embed="rId5">
              <a:alphaModFix/>
            </a:blip>
            <a:stretch>
              <a:fillRect b="-18468" l="0" r="0" t="-3525"/>
            </a:stretch>
          </a:blipFill>
          <a:ln>
            <a:noFill/>
          </a:ln>
        </p:spPr>
      </p:sp>
      <p:grpSp>
        <p:nvGrpSpPr>
          <p:cNvPr id="237" name="Google Shape;237;p6"/>
          <p:cNvGrpSpPr/>
          <p:nvPr/>
        </p:nvGrpSpPr>
        <p:grpSpPr>
          <a:xfrm>
            <a:off x="1081500" y="1612802"/>
            <a:ext cx="2236870" cy="426870"/>
            <a:chOff x="0" y="-57150"/>
            <a:chExt cx="1178269" cy="224853"/>
          </a:xfrm>
        </p:grpSpPr>
        <p:sp>
          <p:nvSpPr>
            <p:cNvPr id="238" name="Google Shape;238;p6"/>
            <p:cNvSpPr/>
            <p:nvPr/>
          </p:nvSpPr>
          <p:spPr>
            <a:xfrm>
              <a:off x="0" y="0"/>
              <a:ext cx="1178269" cy="167703"/>
            </a:xfrm>
            <a:custGeom>
              <a:rect b="b" l="l" r="r" t="t"/>
              <a:pathLst>
                <a:path extrusionOk="0" h="167703" w="1178269">
                  <a:moveTo>
                    <a:pt x="0" y="0"/>
                  </a:moveTo>
                  <a:lnTo>
                    <a:pt x="1178269" y="0"/>
                  </a:lnTo>
                  <a:lnTo>
                    <a:pt x="1178269" y="167703"/>
                  </a:lnTo>
                  <a:lnTo>
                    <a:pt x="0" y="167703"/>
                  </a:lnTo>
                  <a:close/>
                </a:path>
              </a:pathLst>
            </a:custGeom>
            <a:solidFill>
              <a:srgbClr val="1A1A1A"/>
            </a:solidFill>
            <a:ln>
              <a:noFill/>
            </a:ln>
          </p:spPr>
        </p:sp>
        <p:sp>
          <p:nvSpPr>
            <p:cNvPr id="239" name="Google Shape;239;p6"/>
            <p:cNvSpPr txBox="1"/>
            <p:nvPr/>
          </p:nvSpPr>
          <p:spPr>
            <a:xfrm>
              <a:off x="0" y="-57150"/>
              <a:ext cx="1178269" cy="224853"/>
            </a:xfrm>
            <a:prstGeom prst="rect">
              <a:avLst/>
            </a:prstGeom>
            <a:noFill/>
            <a:ln>
              <a:noFill/>
            </a:ln>
          </p:spPr>
          <p:txBody>
            <a:bodyPr anchorCtr="0" anchor="ctr" bIns="25400" lIns="25400" spcFirstLastPara="1" rIns="25400" wrap="square" tIns="25400">
              <a:noAutofit/>
            </a:bodyPr>
            <a:lstStyle/>
            <a:p>
              <a:pPr indent="0" lvl="0" marL="0" marR="0" rtl="0" algn="ctr">
                <a:lnSpc>
                  <a:spcPct val="138007"/>
                </a:lnSpc>
                <a:spcBef>
                  <a:spcPts val="0"/>
                </a:spcBef>
                <a:spcAft>
                  <a:spcPts val="0"/>
                </a:spcAft>
                <a:buClr>
                  <a:srgbClr val="000000"/>
                </a:buClr>
                <a:buSzPts val="1500"/>
                <a:buFont typeface="Arial"/>
                <a:buNone/>
              </a:pPr>
              <a:r>
                <a:rPr b="0" i="0" lang="en-GB" sz="1500" u="none" cap="none" strike="noStrike">
                  <a:solidFill>
                    <a:srgbClr val="FFFFFF"/>
                  </a:solidFill>
                  <a:latin typeface="Sansita"/>
                  <a:ea typeface="Sansita"/>
                  <a:cs typeface="Sansita"/>
                  <a:sym typeface="Sansita"/>
                </a:rPr>
                <a:t>Mission</a:t>
              </a:r>
              <a:endParaRPr b="0" i="0" sz="700" u="none" cap="none" strike="noStrike">
                <a:solidFill>
                  <a:srgbClr val="000000"/>
                </a:solidFill>
                <a:latin typeface="Arial"/>
                <a:ea typeface="Arial"/>
                <a:cs typeface="Arial"/>
                <a:sym typeface="Arial"/>
              </a:endParaRPr>
            </a:p>
          </p:txBody>
        </p:sp>
      </p:grpSp>
      <p:sp>
        <p:nvSpPr>
          <p:cNvPr id="240" name="Google Shape;240;p6"/>
          <p:cNvSpPr txBox="1"/>
          <p:nvPr/>
        </p:nvSpPr>
        <p:spPr>
          <a:xfrm>
            <a:off x="1845490" y="616143"/>
            <a:ext cx="5453100" cy="615600"/>
          </a:xfrm>
          <a:prstGeom prst="rect">
            <a:avLst/>
          </a:prstGeom>
          <a:noFill/>
          <a:ln>
            <a:noFill/>
          </a:ln>
        </p:spPr>
        <p:txBody>
          <a:bodyPr anchorCtr="0" anchor="t" bIns="0" lIns="0" spcFirstLastPara="1" rIns="0" wrap="square" tIns="0">
            <a:spAutoFit/>
          </a:bodyPr>
          <a:lstStyle/>
          <a:p>
            <a:pPr indent="0" lvl="0" marL="0" marR="0" rtl="0" algn="l">
              <a:lnSpc>
                <a:spcPct val="138007"/>
              </a:lnSpc>
              <a:spcBef>
                <a:spcPts val="0"/>
              </a:spcBef>
              <a:spcAft>
                <a:spcPts val="0"/>
              </a:spcAft>
              <a:buClr>
                <a:srgbClr val="000000"/>
              </a:buClr>
              <a:buSzPts val="4000"/>
              <a:buFont typeface="Arial"/>
              <a:buNone/>
            </a:pPr>
            <a:r>
              <a:rPr b="1" i="0" lang="en-GB" sz="4000" u="none" cap="none" strike="noStrike">
                <a:solidFill>
                  <a:srgbClr val="FFFFFF"/>
                </a:solidFill>
                <a:latin typeface="Oswald"/>
                <a:ea typeface="Oswald"/>
                <a:cs typeface="Oswald"/>
                <a:sym typeface="Oswald"/>
              </a:rPr>
              <a:t>DATA PREPROCESSING</a:t>
            </a:r>
            <a:endParaRPr b="0" i="0" sz="700" u="none" cap="none" strike="noStrike">
              <a:solidFill>
                <a:srgbClr val="000000"/>
              </a:solidFill>
              <a:latin typeface="Arial"/>
              <a:ea typeface="Arial"/>
              <a:cs typeface="Arial"/>
              <a:sym typeface="Arial"/>
            </a:endParaRPr>
          </a:p>
        </p:txBody>
      </p:sp>
      <p:grpSp>
        <p:nvGrpSpPr>
          <p:cNvPr id="241" name="Google Shape;241;p6"/>
          <p:cNvGrpSpPr/>
          <p:nvPr/>
        </p:nvGrpSpPr>
        <p:grpSpPr>
          <a:xfrm>
            <a:off x="3446738" y="1705873"/>
            <a:ext cx="4517216" cy="1453374"/>
            <a:chOff x="0" y="-19050"/>
            <a:chExt cx="1744696" cy="561340"/>
          </a:xfrm>
        </p:grpSpPr>
        <p:sp>
          <p:nvSpPr>
            <p:cNvPr id="242" name="Google Shape;242;p6"/>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43" name="Google Shape;243;p6"/>
            <p:cNvSpPr txBox="1"/>
            <p:nvPr/>
          </p:nvSpPr>
          <p:spPr>
            <a:xfrm>
              <a:off x="0" y="-19050"/>
              <a:ext cx="1744696" cy="56134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44" name="Google Shape;244;p6"/>
          <p:cNvSpPr txBox="1"/>
          <p:nvPr/>
        </p:nvSpPr>
        <p:spPr>
          <a:xfrm>
            <a:off x="3612334" y="1883653"/>
            <a:ext cx="4450200" cy="1003800"/>
          </a:xfrm>
          <a:prstGeom prst="rect">
            <a:avLst/>
          </a:prstGeom>
          <a:noFill/>
          <a:ln>
            <a:noFill/>
          </a:ln>
        </p:spPr>
        <p:txBody>
          <a:bodyPr anchorCtr="0" anchor="t" bIns="0" lIns="0" spcFirstLastPara="1" rIns="0" wrap="square" tIns="0">
            <a:spAutoFit/>
          </a:bodyPr>
          <a:lstStyle/>
          <a:p>
            <a:pPr indent="-114300" lvl="1" marL="215900" marR="0" rtl="0" algn="l">
              <a:lnSpc>
                <a:spcPct val="138011"/>
              </a:lnSpc>
              <a:spcBef>
                <a:spcPts val="0"/>
              </a:spcBef>
              <a:spcAft>
                <a:spcPts val="0"/>
              </a:spcAft>
              <a:buClr>
                <a:srgbClr val="231F20"/>
              </a:buClr>
              <a:buSzPts val="1000"/>
              <a:buFont typeface="Arial"/>
              <a:buChar char="•"/>
            </a:pPr>
            <a:r>
              <a:rPr b="0" i="0" lang="en-GB" sz="1000" u="none" cap="none" strike="noStrike">
                <a:solidFill>
                  <a:srgbClr val="231F20"/>
                </a:solidFill>
                <a:latin typeface="DM Sans"/>
                <a:ea typeface="DM Sans"/>
                <a:cs typeface="DM Sans"/>
                <a:sym typeface="DM Sans"/>
              </a:rPr>
              <a:t>The mission of the project is to provide the client about the car impacts of car on price and profitability.</a:t>
            </a:r>
            <a:endParaRPr b="0" i="0" sz="1000" u="none" cap="none" strike="noStrike">
              <a:solidFill>
                <a:srgbClr val="231F20"/>
              </a:solidFill>
              <a:latin typeface="DM Sans"/>
              <a:ea typeface="DM Sans"/>
              <a:cs typeface="DM Sans"/>
              <a:sym typeface="DM Sans"/>
            </a:endParaRPr>
          </a:p>
          <a:p>
            <a:pPr indent="-114300" lvl="1" marL="215900" marR="0" rtl="0" algn="l">
              <a:lnSpc>
                <a:spcPct val="138011"/>
              </a:lnSpc>
              <a:spcBef>
                <a:spcPts val="0"/>
              </a:spcBef>
              <a:spcAft>
                <a:spcPts val="0"/>
              </a:spcAft>
              <a:buClr>
                <a:srgbClr val="231F20"/>
              </a:buClr>
              <a:buSzPts val="1000"/>
              <a:buFont typeface="DM Sans"/>
              <a:buChar char="•"/>
            </a:pPr>
            <a:r>
              <a:rPr b="0" i="0" lang="en-GB" sz="1000" u="none" cap="none" strike="noStrike">
                <a:solidFill>
                  <a:srgbClr val="231F20"/>
                </a:solidFill>
                <a:latin typeface="DM Sans"/>
                <a:ea typeface="DM Sans"/>
                <a:cs typeface="DM Sans"/>
                <a:sym typeface="DM Sans"/>
              </a:rPr>
              <a:t>This can be done by  analysis of dataset to check for null data and process them in order to provide a valid result to the clients.</a:t>
            </a:r>
            <a:endParaRPr b="0" i="0" sz="1000" u="none" cap="none" strike="noStrike">
              <a:solidFill>
                <a:srgbClr val="231F20"/>
              </a:solidFill>
              <a:latin typeface="DM Sans"/>
              <a:ea typeface="DM Sans"/>
              <a:cs typeface="DM Sans"/>
              <a:sym typeface="DM Sans"/>
            </a:endParaRPr>
          </a:p>
          <a:p>
            <a:pPr indent="-114300" lvl="1" marL="215900" marR="0" rtl="0" algn="l">
              <a:lnSpc>
                <a:spcPct val="138011"/>
              </a:lnSpc>
              <a:spcBef>
                <a:spcPts val="0"/>
              </a:spcBef>
              <a:spcAft>
                <a:spcPts val="0"/>
              </a:spcAft>
              <a:buClr>
                <a:srgbClr val="231F20"/>
              </a:buClr>
              <a:buSzPts val="1000"/>
              <a:buFont typeface="DM Sans"/>
              <a:buChar char="•"/>
            </a:pPr>
            <a:r>
              <a:rPr b="0" i="0" lang="en-GB" sz="1000" u="none" cap="none" strike="noStrike">
                <a:solidFill>
                  <a:srgbClr val="231F20"/>
                </a:solidFill>
                <a:latin typeface="DM Sans"/>
                <a:ea typeface="DM Sans"/>
                <a:cs typeface="DM Sans"/>
                <a:sym typeface="DM Sans"/>
              </a:rPr>
              <a:t>Performing handling of data and handling error is significant.</a:t>
            </a:r>
            <a:endParaRPr b="0" i="0" sz="1000" u="none" cap="none" strike="noStrike">
              <a:solidFill>
                <a:srgbClr val="231F20"/>
              </a:solidFill>
              <a:latin typeface="DM Sans"/>
              <a:ea typeface="DM Sans"/>
              <a:cs typeface="DM Sans"/>
              <a:sym typeface="DM Sans"/>
            </a:endParaRPr>
          </a:p>
        </p:txBody>
      </p:sp>
      <p:sp>
        <p:nvSpPr>
          <p:cNvPr id="245" name="Google Shape;245;p6"/>
          <p:cNvSpPr/>
          <p:nvPr/>
        </p:nvSpPr>
        <p:spPr>
          <a:xfrm>
            <a:off x="5705346" y="3468546"/>
            <a:ext cx="2236869" cy="1221536"/>
          </a:xfrm>
          <a:custGeom>
            <a:rect b="b" l="l" r="r" t="t"/>
            <a:pathLst>
              <a:path extrusionOk="0" h="2443073" w="4473739">
                <a:moveTo>
                  <a:pt x="0" y="0"/>
                </a:moveTo>
                <a:lnTo>
                  <a:pt x="4473739" y="0"/>
                </a:lnTo>
                <a:lnTo>
                  <a:pt x="4473739" y="2443073"/>
                </a:lnTo>
                <a:lnTo>
                  <a:pt x="0" y="2443073"/>
                </a:lnTo>
                <a:lnTo>
                  <a:pt x="0" y="0"/>
                </a:lnTo>
                <a:close/>
              </a:path>
            </a:pathLst>
          </a:custGeom>
          <a:blipFill rotWithShape="1">
            <a:blip r:embed="rId6">
              <a:alphaModFix/>
            </a:blip>
            <a:stretch>
              <a:fillRect b="-11036" l="0" r="0" t="-11036"/>
            </a:stretch>
          </a:blipFill>
          <a:ln>
            <a:noFill/>
          </a:ln>
        </p:spPr>
      </p:sp>
      <p:grpSp>
        <p:nvGrpSpPr>
          <p:cNvPr id="246" name="Google Shape;246;p6"/>
          <p:cNvGrpSpPr/>
          <p:nvPr/>
        </p:nvGrpSpPr>
        <p:grpSpPr>
          <a:xfrm>
            <a:off x="5705346" y="3143637"/>
            <a:ext cx="2236869" cy="426870"/>
            <a:chOff x="0" y="-57150"/>
            <a:chExt cx="1178269" cy="224853"/>
          </a:xfrm>
        </p:grpSpPr>
        <p:sp>
          <p:nvSpPr>
            <p:cNvPr id="247" name="Google Shape;247;p6"/>
            <p:cNvSpPr/>
            <p:nvPr/>
          </p:nvSpPr>
          <p:spPr>
            <a:xfrm>
              <a:off x="0" y="0"/>
              <a:ext cx="1178269" cy="167703"/>
            </a:xfrm>
            <a:custGeom>
              <a:rect b="b" l="l" r="r" t="t"/>
              <a:pathLst>
                <a:path extrusionOk="0" h="167703" w="1178269">
                  <a:moveTo>
                    <a:pt x="0" y="0"/>
                  </a:moveTo>
                  <a:lnTo>
                    <a:pt x="1178269" y="0"/>
                  </a:lnTo>
                  <a:lnTo>
                    <a:pt x="1178269" y="167703"/>
                  </a:lnTo>
                  <a:lnTo>
                    <a:pt x="0" y="167703"/>
                  </a:lnTo>
                  <a:close/>
                </a:path>
              </a:pathLst>
            </a:custGeom>
            <a:solidFill>
              <a:srgbClr val="1A1A1A"/>
            </a:solidFill>
            <a:ln>
              <a:noFill/>
            </a:ln>
          </p:spPr>
        </p:sp>
        <p:sp>
          <p:nvSpPr>
            <p:cNvPr id="248" name="Google Shape;248;p6"/>
            <p:cNvSpPr txBox="1"/>
            <p:nvPr/>
          </p:nvSpPr>
          <p:spPr>
            <a:xfrm>
              <a:off x="0" y="-57150"/>
              <a:ext cx="1178269" cy="224853"/>
            </a:xfrm>
            <a:prstGeom prst="rect">
              <a:avLst/>
            </a:prstGeom>
            <a:noFill/>
            <a:ln>
              <a:noFill/>
            </a:ln>
          </p:spPr>
          <p:txBody>
            <a:bodyPr anchorCtr="0" anchor="ctr" bIns="25400" lIns="25400" spcFirstLastPara="1" rIns="25400" wrap="square" tIns="25400">
              <a:noAutofit/>
            </a:bodyPr>
            <a:lstStyle/>
            <a:p>
              <a:pPr indent="0" lvl="0" marL="0" marR="0" rtl="0" algn="ctr">
                <a:lnSpc>
                  <a:spcPct val="138007"/>
                </a:lnSpc>
                <a:spcBef>
                  <a:spcPts val="0"/>
                </a:spcBef>
                <a:spcAft>
                  <a:spcPts val="0"/>
                </a:spcAft>
                <a:buClr>
                  <a:srgbClr val="000000"/>
                </a:buClr>
                <a:buSzPts val="1500"/>
                <a:buFont typeface="Arial"/>
                <a:buNone/>
              </a:pPr>
              <a:r>
                <a:rPr b="0" i="0" lang="en-GB" sz="1500" u="none" cap="none" strike="noStrike">
                  <a:solidFill>
                    <a:srgbClr val="FFFFFF"/>
                  </a:solidFill>
                  <a:latin typeface="Sansita"/>
                  <a:ea typeface="Sansita"/>
                  <a:cs typeface="Sansita"/>
                  <a:sym typeface="Sansita"/>
                </a:rPr>
                <a:t>Vision</a:t>
              </a:r>
              <a:endParaRPr b="0" i="0" sz="700" u="none" cap="none" strike="noStrike">
                <a:solidFill>
                  <a:srgbClr val="000000"/>
                </a:solidFill>
                <a:latin typeface="Arial"/>
                <a:ea typeface="Arial"/>
                <a:cs typeface="Arial"/>
                <a:sym typeface="Arial"/>
              </a:endParaRPr>
            </a:p>
          </p:txBody>
        </p:sp>
      </p:grpSp>
      <p:grpSp>
        <p:nvGrpSpPr>
          <p:cNvPr id="249" name="Google Shape;249;p6"/>
          <p:cNvGrpSpPr/>
          <p:nvPr/>
        </p:nvGrpSpPr>
        <p:grpSpPr>
          <a:xfrm>
            <a:off x="1134871" y="3300984"/>
            <a:ext cx="4517192" cy="1453365"/>
            <a:chOff x="0" y="-19050"/>
            <a:chExt cx="1744696" cy="561340"/>
          </a:xfrm>
        </p:grpSpPr>
        <p:sp>
          <p:nvSpPr>
            <p:cNvPr id="250" name="Google Shape;250;p6"/>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51" name="Google Shape;251;p6"/>
            <p:cNvSpPr txBox="1"/>
            <p:nvPr/>
          </p:nvSpPr>
          <p:spPr>
            <a:xfrm>
              <a:off x="0" y="-19050"/>
              <a:ext cx="1744696" cy="56134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52" name="Google Shape;252;p6"/>
          <p:cNvSpPr txBox="1"/>
          <p:nvPr/>
        </p:nvSpPr>
        <p:spPr>
          <a:xfrm>
            <a:off x="1255175" y="3414500"/>
            <a:ext cx="4517100" cy="1446000"/>
          </a:xfrm>
          <a:prstGeom prst="rect">
            <a:avLst/>
          </a:prstGeom>
          <a:noFill/>
          <a:ln>
            <a:noFill/>
          </a:ln>
        </p:spPr>
        <p:txBody>
          <a:bodyPr anchorCtr="0" anchor="t" bIns="0" lIns="0" spcFirstLastPara="1" rIns="0" wrap="square" tIns="0">
            <a:spAutoFit/>
          </a:bodyPr>
          <a:lstStyle/>
          <a:p>
            <a:pPr indent="-133350" lvl="1" marL="215900" marR="0" rtl="0" algn="l">
              <a:lnSpc>
                <a:spcPct val="138011"/>
              </a:lnSpc>
              <a:spcBef>
                <a:spcPts val="0"/>
              </a:spcBef>
              <a:spcAft>
                <a:spcPts val="0"/>
              </a:spcAft>
              <a:buClr>
                <a:srgbClr val="231F20"/>
              </a:buClr>
              <a:buSzPts val="1300"/>
              <a:buFont typeface="DM Sans"/>
              <a:buChar char="•"/>
            </a:pPr>
            <a:r>
              <a:rPr b="0" i="0" lang="en-GB" sz="1000" u="none" cap="none" strike="noStrike">
                <a:solidFill>
                  <a:srgbClr val="000000"/>
                </a:solidFill>
                <a:latin typeface="DM Sans"/>
                <a:ea typeface="DM Sans"/>
                <a:cs typeface="DM Sans"/>
                <a:sym typeface="DM Sans"/>
              </a:rPr>
              <a:t>As a Data Analyst, this problem could be approached by analyzing the relationship between a car’s features, market category and pricing.</a:t>
            </a:r>
            <a:endParaRPr b="0" i="0" sz="1000" u="none" cap="none" strike="noStrike">
              <a:solidFill>
                <a:srgbClr val="000000"/>
              </a:solidFill>
              <a:latin typeface="DM Sans"/>
              <a:ea typeface="DM Sans"/>
              <a:cs typeface="DM Sans"/>
              <a:sym typeface="DM Sans"/>
            </a:endParaRPr>
          </a:p>
          <a:p>
            <a:pPr indent="-114300" lvl="1" marL="215900" marR="0" rtl="0" algn="l">
              <a:lnSpc>
                <a:spcPct val="138011"/>
              </a:lnSpc>
              <a:spcBef>
                <a:spcPts val="0"/>
              </a:spcBef>
              <a:spcAft>
                <a:spcPts val="0"/>
              </a:spcAft>
              <a:buClr>
                <a:srgbClr val="000000"/>
              </a:buClr>
              <a:buSzPts val="1000"/>
              <a:buFont typeface="DM Sans"/>
              <a:buChar char="•"/>
            </a:pPr>
            <a:r>
              <a:rPr b="0" i="0" lang="en-GB" sz="1000" u="none" cap="none" strike="noStrike">
                <a:solidFill>
                  <a:srgbClr val="000000"/>
                </a:solidFill>
                <a:latin typeface="DM Sans"/>
                <a:ea typeface="DM Sans"/>
                <a:cs typeface="DM Sans"/>
                <a:sym typeface="DM Sans"/>
              </a:rPr>
              <a:t>By regression and market segmentation to make a strategy for manufacturer to make better future decisions.</a:t>
            </a:r>
            <a:endParaRPr b="0" i="0" sz="1000" u="none" cap="none" strike="noStrike">
              <a:solidFill>
                <a:srgbClr val="000000"/>
              </a:solidFill>
              <a:latin typeface="DM Sans"/>
              <a:ea typeface="DM Sans"/>
              <a:cs typeface="DM Sans"/>
              <a:sym typeface="DM Sans"/>
            </a:endParaRPr>
          </a:p>
          <a:p>
            <a:pPr indent="-114300" lvl="1" marL="215900" marR="0" rtl="0" algn="l">
              <a:lnSpc>
                <a:spcPct val="138011"/>
              </a:lnSpc>
              <a:spcBef>
                <a:spcPts val="0"/>
              </a:spcBef>
              <a:spcAft>
                <a:spcPts val="0"/>
              </a:spcAft>
              <a:buClr>
                <a:srgbClr val="000000"/>
              </a:buClr>
              <a:buSzPts val="1000"/>
              <a:buFont typeface="DM Sans"/>
              <a:buChar char="•"/>
            </a:pPr>
            <a:r>
              <a:rPr b="0" i="0" lang="en-GB" sz="1000" u="none" cap="none" strike="noStrike">
                <a:solidFill>
                  <a:srgbClr val="000000"/>
                </a:solidFill>
                <a:latin typeface="DM Sans"/>
                <a:ea typeface="DM Sans"/>
                <a:cs typeface="DM Sans"/>
                <a:sym typeface="DM Sans"/>
              </a:rPr>
              <a:t>This could help the manufacturer improve its competitiveness in the market and increase its profitability over time.</a:t>
            </a:r>
            <a:endParaRPr b="0" i="0" sz="1000" u="none" cap="none" strike="noStrike">
              <a:solidFill>
                <a:srgbClr val="000000"/>
              </a:solidFill>
              <a:latin typeface="DM Sans"/>
              <a:ea typeface="DM Sans"/>
              <a:cs typeface="DM Sans"/>
              <a:sym typeface="DM Sans"/>
            </a:endParaRPr>
          </a:p>
          <a:p>
            <a:pPr indent="0" lvl="0" marL="0" marR="0" rtl="0" algn="l">
              <a:lnSpc>
                <a:spcPct val="138011"/>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56" name="Shape 256"/>
        <p:cNvGrpSpPr/>
        <p:nvPr/>
      </p:nvGrpSpPr>
      <p:grpSpPr>
        <a:xfrm>
          <a:off x="0" y="0"/>
          <a:ext cx="0" cy="0"/>
          <a:chOff x="0" y="0"/>
          <a:chExt cx="0" cy="0"/>
        </a:xfrm>
      </p:grpSpPr>
      <p:sp>
        <p:nvSpPr>
          <p:cNvPr id="257" name="Google Shape;257;p7"/>
          <p:cNvSpPr/>
          <p:nvPr/>
        </p:nvSpPr>
        <p:spPr>
          <a:xfrm>
            <a:off x="-4084683" y="-5132268"/>
            <a:ext cx="7920927" cy="8127817"/>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sp>
      <p:sp>
        <p:nvSpPr>
          <p:cNvPr id="258" name="Google Shape;258;p7"/>
          <p:cNvSpPr txBox="1"/>
          <p:nvPr/>
        </p:nvSpPr>
        <p:spPr>
          <a:xfrm>
            <a:off x="1360051" y="1515490"/>
            <a:ext cx="6028800" cy="785100"/>
          </a:xfrm>
          <a:prstGeom prst="rect">
            <a:avLst/>
          </a:prstGeom>
          <a:noFill/>
          <a:ln>
            <a:noFill/>
          </a:ln>
        </p:spPr>
        <p:txBody>
          <a:bodyPr anchorCtr="0" anchor="t" bIns="0" lIns="0" spcFirstLastPara="1" rIns="0" wrap="square" tIns="0">
            <a:spAutoFit/>
          </a:bodyPr>
          <a:lstStyle/>
          <a:p>
            <a:pPr indent="0" lvl="0" marL="0" marR="0" rtl="0" algn="l">
              <a:lnSpc>
                <a:spcPct val="138003"/>
              </a:lnSpc>
              <a:spcBef>
                <a:spcPts val="0"/>
              </a:spcBef>
              <a:spcAft>
                <a:spcPts val="0"/>
              </a:spcAft>
              <a:buClr>
                <a:srgbClr val="000000"/>
              </a:buClr>
              <a:buSzPts val="5100"/>
              <a:buFont typeface="Arial"/>
              <a:buNone/>
            </a:pPr>
            <a:r>
              <a:rPr b="1" i="0" lang="en-GB" sz="5100" u="none" cap="none" strike="noStrike">
                <a:solidFill>
                  <a:srgbClr val="FFFFFF"/>
                </a:solidFill>
                <a:latin typeface="Oswald"/>
                <a:ea typeface="Oswald"/>
                <a:cs typeface="Oswald"/>
                <a:sym typeface="Oswald"/>
              </a:rPr>
              <a:t>INSIGHTS : ANALYSIS</a:t>
            </a:r>
            <a:endParaRPr b="0" i="0" sz="700" u="none" cap="none" strike="noStrike">
              <a:solidFill>
                <a:srgbClr val="000000"/>
              </a:solidFill>
              <a:latin typeface="Arial"/>
              <a:ea typeface="Arial"/>
              <a:cs typeface="Arial"/>
              <a:sym typeface="Arial"/>
            </a:endParaRPr>
          </a:p>
        </p:txBody>
      </p:sp>
      <p:sp>
        <p:nvSpPr>
          <p:cNvPr id="259" name="Google Shape;259;p7"/>
          <p:cNvSpPr/>
          <p:nvPr/>
        </p:nvSpPr>
        <p:spPr>
          <a:xfrm>
            <a:off x="6723647" y="-1921599"/>
            <a:ext cx="7920926" cy="8127817"/>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sp>
      <p:sp>
        <p:nvSpPr>
          <p:cNvPr id="260" name="Google Shape;260;p7"/>
          <p:cNvSpPr txBox="1"/>
          <p:nvPr/>
        </p:nvSpPr>
        <p:spPr>
          <a:xfrm>
            <a:off x="1360051" y="2452924"/>
            <a:ext cx="5475600" cy="558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chemeClr val="dk1"/>
              </a:buClr>
              <a:buSzPts val="1100"/>
              <a:buFont typeface="Arial"/>
              <a:buNone/>
            </a:pPr>
            <a:r>
              <a:rPr b="0" i="0" lang="en-GB" sz="1100" u="none" cap="none" strike="noStrike">
                <a:solidFill>
                  <a:schemeClr val="lt1"/>
                </a:solidFill>
                <a:latin typeface="Arial"/>
                <a:ea typeface="Arial"/>
                <a:cs typeface="Arial"/>
                <a:sym typeface="Arial"/>
              </a:rPr>
              <a:t>The given tasks below based on the business problem would require advanced Excel skills and knowledge of data analysis techniques such as regression analysis, pivot tables, sensitivity analysis, optimization, and time series analysis. </a:t>
            </a:r>
            <a:endParaRPr b="0" i="0" sz="7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8"/>
          <p:cNvSpPr/>
          <p:nvPr/>
        </p:nvSpPr>
        <p:spPr>
          <a:xfrm rot="10800000">
            <a:off x="0" y="-6430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0" l="0" r="0" t="-38884"/>
            </a:stretch>
          </a:blipFill>
          <a:ln>
            <a:noFill/>
          </a:ln>
        </p:spPr>
      </p:sp>
      <p:sp>
        <p:nvSpPr>
          <p:cNvPr id="266" name="Google Shape;266;p8"/>
          <p:cNvSpPr/>
          <p:nvPr/>
        </p:nvSpPr>
        <p:spPr>
          <a:xfrm>
            <a:off x="942853" y="1031500"/>
            <a:ext cx="1013773" cy="1540263"/>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4">
              <a:alphaModFix/>
            </a:blip>
            <a:stretch>
              <a:fillRect b="0" l="0" r="0" t="0"/>
            </a:stretch>
          </a:blipFill>
          <a:ln>
            <a:noFill/>
          </a:ln>
        </p:spPr>
      </p:sp>
      <p:sp>
        <p:nvSpPr>
          <p:cNvPr id="267" name="Google Shape;267;p8"/>
          <p:cNvSpPr/>
          <p:nvPr/>
        </p:nvSpPr>
        <p:spPr>
          <a:xfrm rot="2035253">
            <a:off x="7665559" y="2408743"/>
            <a:ext cx="3917539" cy="5469513"/>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5">
              <a:alphaModFix/>
            </a:blip>
            <a:stretch>
              <a:fillRect b="0" l="0" r="0" t="0"/>
            </a:stretch>
          </a:blipFill>
          <a:ln>
            <a:noFill/>
          </a:ln>
        </p:spPr>
      </p:sp>
      <p:cxnSp>
        <p:nvCxnSpPr>
          <p:cNvPr id="268" name="Google Shape;268;p8"/>
          <p:cNvCxnSpPr/>
          <p:nvPr/>
        </p:nvCxnSpPr>
        <p:spPr>
          <a:xfrm>
            <a:off x="794771" y="2736034"/>
            <a:ext cx="7554459" cy="0"/>
          </a:xfrm>
          <a:prstGeom prst="straightConnector1">
            <a:avLst/>
          </a:prstGeom>
          <a:noFill/>
          <a:ln cap="flat" cmpd="sng" w="38100">
            <a:solidFill>
              <a:srgbClr val="000000"/>
            </a:solidFill>
            <a:prstDash val="solid"/>
            <a:round/>
            <a:headEnd len="sm" w="sm" type="none"/>
            <a:tailEnd len="sm" w="sm" type="none"/>
          </a:ln>
        </p:spPr>
      </p:cxnSp>
      <p:grpSp>
        <p:nvGrpSpPr>
          <p:cNvPr id="269" name="Google Shape;269;p8"/>
          <p:cNvGrpSpPr/>
          <p:nvPr/>
        </p:nvGrpSpPr>
        <p:grpSpPr>
          <a:xfrm>
            <a:off x="1324481" y="2646001"/>
            <a:ext cx="250505" cy="250505"/>
            <a:chOff x="0" y="0"/>
            <a:chExt cx="812800" cy="812800"/>
          </a:xfrm>
        </p:grpSpPr>
        <p:sp>
          <p:nvSpPr>
            <p:cNvPr id="270" name="Google Shape;270;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
            <p:cNvSpPr txBox="1"/>
            <p:nvPr/>
          </p:nvSpPr>
          <p:spPr>
            <a:xfrm>
              <a:off x="76200" y="57150"/>
              <a:ext cx="660400" cy="6794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72" name="Google Shape;272;p8"/>
          <p:cNvSpPr txBox="1"/>
          <p:nvPr/>
        </p:nvSpPr>
        <p:spPr>
          <a:xfrm>
            <a:off x="583250" y="3268725"/>
            <a:ext cx="1553400" cy="6849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0" i="0" lang="en-GB" sz="1000" u="none" cap="none" strike="noStrike">
                <a:solidFill>
                  <a:schemeClr val="dk1"/>
                </a:solidFill>
                <a:latin typeface="DM Sans"/>
                <a:ea typeface="DM Sans"/>
                <a:cs typeface="DM Sans"/>
                <a:sym typeface="DM Sans"/>
              </a:rPr>
              <a:t>How does the popularity </a:t>
            </a:r>
            <a:endParaRPr b="0" i="0" sz="100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100"/>
              <a:buFont typeface="Arial"/>
              <a:buNone/>
            </a:pPr>
            <a:r>
              <a:rPr b="0" i="0" lang="en-GB" sz="1000" u="none" cap="none" strike="noStrike">
                <a:solidFill>
                  <a:schemeClr val="dk1"/>
                </a:solidFill>
                <a:latin typeface="DM Sans"/>
                <a:ea typeface="DM Sans"/>
                <a:cs typeface="DM Sans"/>
                <a:sym typeface="DM Sans"/>
              </a:rPr>
              <a:t>of a car model vary</a:t>
            </a:r>
            <a:endParaRPr b="0" i="0" sz="100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1100"/>
              <a:buFont typeface="Arial"/>
              <a:buNone/>
            </a:pPr>
            <a:r>
              <a:rPr b="0" i="0" lang="en-GB" sz="1000" u="none" cap="none" strike="noStrike">
                <a:solidFill>
                  <a:schemeClr val="dk1"/>
                </a:solidFill>
                <a:latin typeface="DM Sans"/>
                <a:ea typeface="DM Sans"/>
                <a:cs typeface="DM Sans"/>
                <a:sym typeface="DM Sans"/>
              </a:rPr>
              <a:t> across different market categories?</a:t>
            </a:r>
            <a:endParaRPr b="0" i="0" sz="1000" u="none" cap="none" strike="noStrike">
              <a:solidFill>
                <a:schemeClr val="dk1"/>
              </a:solidFill>
              <a:latin typeface="DM Sans"/>
              <a:ea typeface="DM Sans"/>
              <a:cs typeface="DM Sans"/>
              <a:sym typeface="DM Sans"/>
            </a:endParaRPr>
          </a:p>
        </p:txBody>
      </p:sp>
      <p:sp>
        <p:nvSpPr>
          <p:cNvPr id="273" name="Google Shape;273;p8"/>
          <p:cNvSpPr txBox="1"/>
          <p:nvPr/>
        </p:nvSpPr>
        <p:spPr>
          <a:xfrm>
            <a:off x="942853" y="1206800"/>
            <a:ext cx="1013700" cy="5079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Clr>
                <a:srgbClr val="000000"/>
              </a:buClr>
              <a:buSzPts val="3300"/>
              <a:buFont typeface="Arial"/>
              <a:buNone/>
            </a:pPr>
            <a:r>
              <a:rPr b="1" i="0" lang="en-GB" sz="3300" u="none" cap="none" strike="noStrike">
                <a:solidFill>
                  <a:srgbClr val="FFFBFB"/>
                </a:solidFill>
                <a:latin typeface="DM Sans"/>
                <a:ea typeface="DM Sans"/>
                <a:cs typeface="DM Sans"/>
                <a:sym typeface="DM Sans"/>
              </a:rPr>
              <a:t>01</a:t>
            </a:r>
            <a:endParaRPr b="0" i="0" sz="700" u="none" cap="none" strike="noStrike">
              <a:solidFill>
                <a:srgbClr val="000000"/>
              </a:solidFill>
              <a:latin typeface="Arial"/>
              <a:ea typeface="Arial"/>
              <a:cs typeface="Arial"/>
              <a:sym typeface="Arial"/>
            </a:endParaRPr>
          </a:p>
        </p:txBody>
      </p:sp>
      <p:sp>
        <p:nvSpPr>
          <p:cNvPr id="274" name="Google Shape;274;p8"/>
          <p:cNvSpPr txBox="1"/>
          <p:nvPr/>
        </p:nvSpPr>
        <p:spPr>
          <a:xfrm>
            <a:off x="496326" y="2970774"/>
            <a:ext cx="1733400" cy="2310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Clr>
                <a:srgbClr val="000000"/>
              </a:buClr>
              <a:buSzPts val="1500"/>
              <a:buFont typeface="Arial"/>
              <a:buNone/>
            </a:pPr>
            <a:r>
              <a:rPr b="1" i="0" lang="en-GB" sz="1500" u="none" cap="none" strike="noStrike">
                <a:solidFill>
                  <a:srgbClr val="231F20"/>
                </a:solidFill>
                <a:latin typeface="DM Sans"/>
                <a:ea typeface="DM Sans"/>
                <a:cs typeface="DM Sans"/>
                <a:sym typeface="DM Sans"/>
              </a:rPr>
              <a:t>TASK 1</a:t>
            </a:r>
            <a:endParaRPr b="0" i="0" sz="700" u="none" cap="none" strike="noStrike">
              <a:solidFill>
                <a:srgbClr val="000000"/>
              </a:solidFill>
              <a:latin typeface="Arial"/>
              <a:ea typeface="Arial"/>
              <a:cs typeface="Arial"/>
              <a:sym typeface="Arial"/>
            </a:endParaRPr>
          </a:p>
        </p:txBody>
      </p:sp>
      <p:sp>
        <p:nvSpPr>
          <p:cNvPr id="275" name="Google Shape;275;p8"/>
          <p:cNvSpPr/>
          <p:nvPr/>
        </p:nvSpPr>
        <p:spPr>
          <a:xfrm>
            <a:off x="2424778" y="1031500"/>
            <a:ext cx="1013772" cy="1540263"/>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276" name="Google Shape;276;p8"/>
          <p:cNvGrpSpPr/>
          <p:nvPr/>
        </p:nvGrpSpPr>
        <p:grpSpPr>
          <a:xfrm>
            <a:off x="2806406" y="2646001"/>
            <a:ext cx="250505" cy="250505"/>
            <a:chOff x="0" y="0"/>
            <a:chExt cx="812800" cy="812800"/>
          </a:xfrm>
        </p:grpSpPr>
        <p:sp>
          <p:nvSpPr>
            <p:cNvPr id="277" name="Google Shape;277;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txBox="1"/>
            <p:nvPr/>
          </p:nvSpPr>
          <p:spPr>
            <a:xfrm>
              <a:off x="76200" y="57150"/>
              <a:ext cx="660400" cy="6794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79" name="Google Shape;279;p8"/>
          <p:cNvSpPr txBox="1"/>
          <p:nvPr/>
        </p:nvSpPr>
        <p:spPr>
          <a:xfrm>
            <a:off x="2424778" y="1180325"/>
            <a:ext cx="1013700" cy="5079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Clr>
                <a:srgbClr val="000000"/>
              </a:buClr>
              <a:buSzPts val="3300"/>
              <a:buFont typeface="Arial"/>
              <a:buNone/>
            </a:pPr>
            <a:r>
              <a:rPr b="1" i="0" lang="en-GB" sz="3300" u="none" cap="none" strike="noStrike">
                <a:solidFill>
                  <a:srgbClr val="FFFBFB"/>
                </a:solidFill>
                <a:latin typeface="DM Sans"/>
                <a:ea typeface="DM Sans"/>
                <a:cs typeface="DM Sans"/>
                <a:sym typeface="DM Sans"/>
              </a:rPr>
              <a:t>02</a:t>
            </a:r>
            <a:endParaRPr b="0" i="0" sz="700" u="none" cap="none" strike="noStrike">
              <a:solidFill>
                <a:srgbClr val="000000"/>
              </a:solidFill>
              <a:latin typeface="Arial"/>
              <a:ea typeface="Arial"/>
              <a:cs typeface="Arial"/>
              <a:sym typeface="Arial"/>
            </a:endParaRPr>
          </a:p>
        </p:txBody>
      </p:sp>
      <p:sp>
        <p:nvSpPr>
          <p:cNvPr id="280" name="Google Shape;280;p8"/>
          <p:cNvSpPr/>
          <p:nvPr/>
        </p:nvSpPr>
        <p:spPr>
          <a:xfrm>
            <a:off x="3885206" y="1037225"/>
            <a:ext cx="1013772" cy="1540263"/>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281" name="Google Shape;281;p8"/>
          <p:cNvGrpSpPr/>
          <p:nvPr/>
        </p:nvGrpSpPr>
        <p:grpSpPr>
          <a:xfrm>
            <a:off x="4266835" y="2610763"/>
            <a:ext cx="250505" cy="250505"/>
            <a:chOff x="0" y="0"/>
            <a:chExt cx="812800" cy="812800"/>
          </a:xfrm>
        </p:grpSpPr>
        <p:sp>
          <p:nvSpPr>
            <p:cNvPr id="282" name="Google Shape;282;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txBox="1"/>
            <p:nvPr/>
          </p:nvSpPr>
          <p:spPr>
            <a:xfrm>
              <a:off x="76200" y="57150"/>
              <a:ext cx="660300" cy="6795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84" name="Google Shape;284;p8"/>
          <p:cNvSpPr txBox="1"/>
          <p:nvPr/>
        </p:nvSpPr>
        <p:spPr>
          <a:xfrm>
            <a:off x="3885206" y="1206800"/>
            <a:ext cx="1013700" cy="5079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Clr>
                <a:srgbClr val="000000"/>
              </a:buClr>
              <a:buSzPts val="3300"/>
              <a:buFont typeface="Arial"/>
              <a:buNone/>
            </a:pPr>
            <a:r>
              <a:rPr b="1" i="0" lang="en-GB" sz="3300" u="none" cap="none" strike="noStrike">
                <a:solidFill>
                  <a:srgbClr val="FFFBFB"/>
                </a:solidFill>
                <a:latin typeface="DM Sans"/>
                <a:ea typeface="DM Sans"/>
                <a:cs typeface="DM Sans"/>
                <a:sym typeface="DM Sans"/>
              </a:rPr>
              <a:t>03</a:t>
            </a:r>
            <a:endParaRPr b="0" i="0" sz="700" u="none" cap="none" strike="noStrike">
              <a:solidFill>
                <a:srgbClr val="000000"/>
              </a:solidFill>
              <a:latin typeface="Arial"/>
              <a:ea typeface="Arial"/>
              <a:cs typeface="Arial"/>
              <a:sym typeface="Arial"/>
            </a:endParaRPr>
          </a:p>
        </p:txBody>
      </p:sp>
      <p:sp>
        <p:nvSpPr>
          <p:cNvPr id="285" name="Google Shape;285;p8"/>
          <p:cNvSpPr/>
          <p:nvPr/>
        </p:nvSpPr>
        <p:spPr>
          <a:xfrm>
            <a:off x="5331410" y="1031500"/>
            <a:ext cx="1013772" cy="1540263"/>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286" name="Google Shape;286;p8"/>
          <p:cNvGrpSpPr/>
          <p:nvPr/>
        </p:nvGrpSpPr>
        <p:grpSpPr>
          <a:xfrm>
            <a:off x="7103226" y="2649213"/>
            <a:ext cx="250505" cy="250505"/>
            <a:chOff x="0" y="0"/>
            <a:chExt cx="812800" cy="812800"/>
          </a:xfrm>
        </p:grpSpPr>
        <p:sp>
          <p:nvSpPr>
            <p:cNvPr id="287" name="Google Shape;287;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txBox="1"/>
            <p:nvPr/>
          </p:nvSpPr>
          <p:spPr>
            <a:xfrm>
              <a:off x="76200" y="57150"/>
              <a:ext cx="660400" cy="6794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89" name="Google Shape;289;p8"/>
          <p:cNvSpPr txBox="1"/>
          <p:nvPr/>
        </p:nvSpPr>
        <p:spPr>
          <a:xfrm>
            <a:off x="6624310" y="1169600"/>
            <a:ext cx="1013773" cy="560857"/>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Clr>
                <a:srgbClr val="000000"/>
              </a:buClr>
              <a:buSzPts val="3300"/>
              <a:buFont typeface="Arial"/>
              <a:buNone/>
            </a:pPr>
            <a:r>
              <a:rPr b="1" i="0" lang="en-GB" sz="3300" u="none" cap="none" strike="noStrike">
                <a:solidFill>
                  <a:srgbClr val="FFFBFB"/>
                </a:solidFill>
                <a:latin typeface="DM Sans"/>
                <a:ea typeface="DM Sans"/>
                <a:cs typeface="DM Sans"/>
                <a:sym typeface="DM Sans"/>
              </a:rPr>
              <a:t>04</a:t>
            </a:r>
            <a:endParaRPr b="0" i="0" sz="700" u="none" cap="none" strike="noStrike">
              <a:solidFill>
                <a:srgbClr val="000000"/>
              </a:solidFill>
              <a:latin typeface="Arial"/>
              <a:ea typeface="Arial"/>
              <a:cs typeface="Arial"/>
              <a:sym typeface="Arial"/>
            </a:endParaRPr>
          </a:p>
        </p:txBody>
      </p:sp>
      <p:sp>
        <p:nvSpPr>
          <p:cNvPr id="290" name="Google Shape;290;p8"/>
          <p:cNvSpPr txBox="1"/>
          <p:nvPr/>
        </p:nvSpPr>
        <p:spPr>
          <a:xfrm>
            <a:off x="2229901" y="3268725"/>
            <a:ext cx="1383900" cy="6849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chemeClr val="dk1"/>
                </a:solidFill>
                <a:latin typeface="DM Sans"/>
                <a:ea typeface="DM Sans"/>
                <a:cs typeface="DM Sans"/>
                <a:sym typeface="DM Sans"/>
              </a:rPr>
              <a:t>What is relationship between a car's</a:t>
            </a:r>
            <a:endParaRPr b="0" i="0" sz="100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000"/>
              <a:buFont typeface="Arial"/>
              <a:buNone/>
            </a:pPr>
            <a:r>
              <a:rPr b="0" i="0" lang="en-GB" sz="1000" u="none" cap="none" strike="noStrike">
                <a:solidFill>
                  <a:schemeClr val="dk1"/>
                </a:solidFill>
                <a:latin typeface="DM Sans"/>
                <a:ea typeface="DM Sans"/>
                <a:cs typeface="DM Sans"/>
                <a:sym typeface="DM Sans"/>
              </a:rPr>
              <a:t> engine power and</a:t>
            </a:r>
            <a:endParaRPr b="0" i="0" sz="100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1100"/>
              <a:buFont typeface="Arial"/>
              <a:buNone/>
            </a:pPr>
            <a:r>
              <a:rPr b="0" i="0" lang="en-GB" sz="1000" u="none" cap="none" strike="noStrike">
                <a:solidFill>
                  <a:schemeClr val="dk1"/>
                </a:solidFill>
                <a:latin typeface="DM Sans"/>
                <a:ea typeface="DM Sans"/>
                <a:cs typeface="DM Sans"/>
                <a:sym typeface="DM Sans"/>
              </a:rPr>
              <a:t> its price?</a:t>
            </a:r>
            <a:endParaRPr b="0" i="0" sz="1300" u="none" cap="none" strike="noStrike">
              <a:solidFill>
                <a:srgbClr val="000000"/>
              </a:solidFill>
              <a:latin typeface="DM Sans"/>
              <a:ea typeface="DM Sans"/>
              <a:cs typeface="DM Sans"/>
              <a:sym typeface="DM Sans"/>
            </a:endParaRPr>
          </a:p>
        </p:txBody>
      </p:sp>
      <p:sp>
        <p:nvSpPr>
          <p:cNvPr id="291" name="Google Shape;291;p8"/>
          <p:cNvSpPr txBox="1"/>
          <p:nvPr/>
        </p:nvSpPr>
        <p:spPr>
          <a:xfrm>
            <a:off x="2259061" y="2970774"/>
            <a:ext cx="1354800" cy="2310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Clr>
                <a:srgbClr val="000000"/>
              </a:buClr>
              <a:buSzPts val="1500"/>
              <a:buFont typeface="Arial"/>
              <a:buNone/>
            </a:pPr>
            <a:r>
              <a:rPr b="1" i="0" lang="en-GB" sz="1500" u="none" cap="none" strike="noStrike">
                <a:solidFill>
                  <a:srgbClr val="231F20"/>
                </a:solidFill>
                <a:latin typeface="DM Sans"/>
                <a:ea typeface="DM Sans"/>
                <a:cs typeface="DM Sans"/>
                <a:sym typeface="DM Sans"/>
              </a:rPr>
              <a:t>TASK 2</a:t>
            </a:r>
            <a:endParaRPr b="0" i="0" sz="700" u="none" cap="none" strike="noStrike">
              <a:solidFill>
                <a:srgbClr val="000000"/>
              </a:solidFill>
              <a:latin typeface="Arial"/>
              <a:ea typeface="Arial"/>
              <a:cs typeface="Arial"/>
              <a:sym typeface="Arial"/>
            </a:endParaRPr>
          </a:p>
        </p:txBody>
      </p:sp>
      <p:sp>
        <p:nvSpPr>
          <p:cNvPr id="292" name="Google Shape;292;p8"/>
          <p:cNvSpPr txBox="1"/>
          <p:nvPr/>
        </p:nvSpPr>
        <p:spPr>
          <a:xfrm>
            <a:off x="3673861" y="3277971"/>
            <a:ext cx="1602300" cy="700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0" i="0" lang="en-GB" sz="1000" u="none" cap="none" strike="noStrike">
                <a:solidFill>
                  <a:schemeClr val="dk1"/>
                </a:solidFill>
                <a:latin typeface="DM Sans"/>
                <a:ea typeface="DM Sans"/>
                <a:cs typeface="DM Sans"/>
                <a:sym typeface="DM Sans"/>
              </a:rPr>
              <a:t>Which car features are most important in determining a car's </a:t>
            </a:r>
            <a:endParaRPr b="0" i="0" sz="100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1100"/>
              <a:buFont typeface="Arial"/>
              <a:buNone/>
            </a:pPr>
            <a:r>
              <a:rPr b="0" i="0" lang="en-GB" sz="1000" u="none" cap="none" strike="noStrike">
                <a:solidFill>
                  <a:schemeClr val="dk1"/>
                </a:solidFill>
                <a:latin typeface="DM Sans"/>
                <a:ea typeface="DM Sans"/>
                <a:cs typeface="DM Sans"/>
                <a:sym typeface="DM Sans"/>
              </a:rPr>
              <a:t>price?</a:t>
            </a:r>
            <a:r>
              <a:rPr b="0" i="0" lang="en-GB" sz="1100" u="none" cap="none" strike="noStrike">
                <a:solidFill>
                  <a:schemeClr val="dk1"/>
                </a:solidFill>
                <a:latin typeface="Arial"/>
                <a:ea typeface="Arial"/>
                <a:cs typeface="Arial"/>
                <a:sym typeface="Arial"/>
              </a:rPr>
              <a:t> </a:t>
            </a:r>
            <a:endParaRPr b="0" i="0" sz="700" u="none" cap="none" strike="noStrike">
              <a:solidFill>
                <a:srgbClr val="000000"/>
              </a:solidFill>
              <a:latin typeface="Arial"/>
              <a:ea typeface="Arial"/>
              <a:cs typeface="Arial"/>
              <a:sym typeface="Arial"/>
            </a:endParaRPr>
          </a:p>
        </p:txBody>
      </p:sp>
      <p:sp>
        <p:nvSpPr>
          <p:cNvPr id="293" name="Google Shape;293;p8"/>
          <p:cNvSpPr txBox="1"/>
          <p:nvPr/>
        </p:nvSpPr>
        <p:spPr>
          <a:xfrm>
            <a:off x="3673852" y="2949499"/>
            <a:ext cx="1354800" cy="231000"/>
          </a:xfrm>
          <a:prstGeom prst="rect">
            <a:avLst/>
          </a:prstGeom>
          <a:noFill/>
          <a:ln>
            <a:noFill/>
          </a:ln>
        </p:spPr>
        <p:txBody>
          <a:bodyPr anchorCtr="0" anchor="t" bIns="0" lIns="0" spcFirstLastPara="1" rIns="0" wrap="square" tIns="0">
            <a:spAutoFit/>
          </a:bodyPr>
          <a:lstStyle/>
          <a:p>
            <a:pPr indent="0" lvl="0" marL="0" marR="0" rtl="0" algn="l">
              <a:lnSpc>
                <a:spcPct val="138021"/>
              </a:lnSpc>
              <a:spcBef>
                <a:spcPts val="0"/>
              </a:spcBef>
              <a:spcAft>
                <a:spcPts val="0"/>
              </a:spcAft>
              <a:buClr>
                <a:srgbClr val="000000"/>
              </a:buClr>
              <a:buSzPts val="1500"/>
              <a:buFont typeface="Arial"/>
              <a:buNone/>
            </a:pPr>
            <a:r>
              <a:rPr b="1" i="0" lang="en-GB" sz="1500" u="none" cap="none" strike="noStrike">
                <a:solidFill>
                  <a:srgbClr val="231F20"/>
                </a:solidFill>
                <a:latin typeface="DM Sans"/>
                <a:ea typeface="DM Sans"/>
                <a:cs typeface="DM Sans"/>
                <a:sym typeface="DM Sans"/>
              </a:rPr>
              <a:t>     TASK 3</a:t>
            </a:r>
            <a:endParaRPr b="0" i="0" sz="700" u="none" cap="none" strike="noStrike">
              <a:solidFill>
                <a:srgbClr val="000000"/>
              </a:solidFill>
              <a:latin typeface="Arial"/>
              <a:ea typeface="Arial"/>
              <a:cs typeface="Arial"/>
              <a:sym typeface="Arial"/>
            </a:endParaRPr>
          </a:p>
        </p:txBody>
      </p:sp>
      <p:sp>
        <p:nvSpPr>
          <p:cNvPr id="294" name="Google Shape;294;p8"/>
          <p:cNvSpPr txBox="1"/>
          <p:nvPr/>
        </p:nvSpPr>
        <p:spPr>
          <a:xfrm>
            <a:off x="6634865" y="3269427"/>
            <a:ext cx="1602300" cy="702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 </a:t>
            </a:r>
            <a:r>
              <a:rPr b="0" i="0" lang="en-GB" sz="1000" u="none" cap="none" strike="noStrike">
                <a:solidFill>
                  <a:schemeClr val="dk1"/>
                </a:solidFill>
                <a:latin typeface="DM Sans"/>
                <a:ea typeface="DM Sans"/>
                <a:cs typeface="DM Sans"/>
                <a:sym typeface="DM Sans"/>
              </a:rPr>
              <a:t>What is the relationship between fuel efficiency and the number of cylinders in a car's engine?</a:t>
            </a:r>
            <a:endParaRPr b="0" i="0" sz="1000" u="none" cap="none" strike="noStrike">
              <a:solidFill>
                <a:schemeClr val="dk1"/>
              </a:solidFill>
              <a:latin typeface="DM Sans"/>
              <a:ea typeface="DM Sans"/>
              <a:cs typeface="DM Sans"/>
              <a:sym typeface="DM Sans"/>
            </a:endParaRPr>
          </a:p>
        </p:txBody>
      </p:sp>
      <p:sp>
        <p:nvSpPr>
          <p:cNvPr id="295" name="Google Shape;295;p8"/>
          <p:cNvSpPr txBox="1"/>
          <p:nvPr/>
        </p:nvSpPr>
        <p:spPr>
          <a:xfrm>
            <a:off x="6435418" y="2971480"/>
            <a:ext cx="1354800" cy="2310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Clr>
                <a:srgbClr val="000000"/>
              </a:buClr>
              <a:buSzPts val="1500"/>
              <a:buFont typeface="Arial"/>
              <a:buNone/>
            </a:pPr>
            <a:r>
              <a:rPr b="1" i="0" lang="en-GB" sz="1500" u="none" cap="none" strike="noStrike">
                <a:solidFill>
                  <a:srgbClr val="231F20"/>
                </a:solidFill>
                <a:latin typeface="DM Sans"/>
                <a:ea typeface="DM Sans"/>
                <a:cs typeface="DM Sans"/>
                <a:sym typeface="DM Sans"/>
              </a:rPr>
              <a:t>TASK 5</a:t>
            </a:r>
            <a:endParaRPr b="0" i="0" sz="700" u="none" cap="none" strike="noStrike">
              <a:solidFill>
                <a:srgbClr val="000000"/>
              </a:solidFill>
              <a:latin typeface="Arial"/>
              <a:ea typeface="Arial"/>
              <a:cs typeface="Arial"/>
              <a:sym typeface="Arial"/>
            </a:endParaRPr>
          </a:p>
        </p:txBody>
      </p:sp>
      <p:sp>
        <p:nvSpPr>
          <p:cNvPr id="296" name="Google Shape;296;p8"/>
          <p:cNvSpPr/>
          <p:nvPr/>
        </p:nvSpPr>
        <p:spPr>
          <a:xfrm rot="10800000">
            <a:off x="-2206627" y="-4230882"/>
            <a:ext cx="3702074" cy="4977256"/>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5">
              <a:alphaModFix/>
            </a:blip>
            <a:stretch>
              <a:fillRect b="0" l="0" r="0" t="0"/>
            </a:stretch>
          </a:blipFill>
          <a:ln>
            <a:noFill/>
          </a:ln>
        </p:spPr>
      </p:sp>
      <p:sp>
        <p:nvSpPr>
          <p:cNvPr id="297" name="Google Shape;297;p8"/>
          <p:cNvSpPr/>
          <p:nvPr/>
        </p:nvSpPr>
        <p:spPr>
          <a:xfrm>
            <a:off x="6759422" y="1037225"/>
            <a:ext cx="1013773" cy="1540263"/>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298" name="Google Shape;298;p8"/>
          <p:cNvGrpSpPr/>
          <p:nvPr/>
        </p:nvGrpSpPr>
        <p:grpSpPr>
          <a:xfrm>
            <a:off x="5713038" y="2646001"/>
            <a:ext cx="250505" cy="250505"/>
            <a:chOff x="0" y="0"/>
            <a:chExt cx="812800" cy="812800"/>
          </a:xfrm>
        </p:grpSpPr>
        <p:sp>
          <p:nvSpPr>
            <p:cNvPr id="299" name="Google Shape;299;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txBox="1"/>
            <p:nvPr/>
          </p:nvSpPr>
          <p:spPr>
            <a:xfrm>
              <a:off x="76200" y="57150"/>
              <a:ext cx="660300" cy="6795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1" name="Google Shape;301;p8"/>
          <p:cNvSpPr txBox="1"/>
          <p:nvPr/>
        </p:nvSpPr>
        <p:spPr>
          <a:xfrm>
            <a:off x="5333006" y="1206800"/>
            <a:ext cx="1013700" cy="5079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Clr>
                <a:srgbClr val="000000"/>
              </a:buClr>
              <a:buSzPts val="3300"/>
              <a:buFont typeface="Arial"/>
              <a:buNone/>
            </a:pPr>
            <a:r>
              <a:rPr b="1" i="0" lang="en-GB" sz="3300" u="none" cap="none" strike="noStrike">
                <a:solidFill>
                  <a:srgbClr val="FFFBFB"/>
                </a:solidFill>
                <a:latin typeface="DM Sans"/>
                <a:ea typeface="DM Sans"/>
                <a:cs typeface="DM Sans"/>
                <a:sym typeface="DM Sans"/>
              </a:rPr>
              <a:t>04</a:t>
            </a:r>
            <a:endParaRPr b="0" i="0" sz="700" u="none" cap="none" strike="noStrike">
              <a:solidFill>
                <a:srgbClr val="000000"/>
              </a:solidFill>
              <a:latin typeface="Arial"/>
              <a:ea typeface="Arial"/>
              <a:cs typeface="Arial"/>
              <a:sym typeface="Arial"/>
            </a:endParaRPr>
          </a:p>
        </p:txBody>
      </p:sp>
      <p:sp>
        <p:nvSpPr>
          <p:cNvPr id="302" name="Google Shape;302;p8"/>
          <p:cNvSpPr txBox="1"/>
          <p:nvPr/>
        </p:nvSpPr>
        <p:spPr>
          <a:xfrm>
            <a:off x="6780806" y="1206800"/>
            <a:ext cx="1013700" cy="5079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Clr>
                <a:srgbClr val="000000"/>
              </a:buClr>
              <a:buSzPts val="3300"/>
              <a:buFont typeface="Arial"/>
              <a:buNone/>
            </a:pPr>
            <a:r>
              <a:rPr b="1" i="0" lang="en-GB" sz="3300" u="none" cap="none" strike="noStrike">
                <a:solidFill>
                  <a:srgbClr val="FFFBFB"/>
                </a:solidFill>
                <a:latin typeface="DM Sans"/>
                <a:ea typeface="DM Sans"/>
                <a:cs typeface="DM Sans"/>
                <a:sym typeface="DM Sans"/>
              </a:rPr>
              <a:t>05</a:t>
            </a:r>
            <a:endParaRPr b="0" i="0" sz="700" u="none" cap="none" strike="noStrike">
              <a:solidFill>
                <a:srgbClr val="000000"/>
              </a:solidFill>
              <a:latin typeface="Arial"/>
              <a:ea typeface="Arial"/>
              <a:cs typeface="Arial"/>
              <a:sym typeface="Arial"/>
            </a:endParaRPr>
          </a:p>
        </p:txBody>
      </p:sp>
      <p:sp>
        <p:nvSpPr>
          <p:cNvPr id="303" name="Google Shape;303;p8"/>
          <p:cNvSpPr txBox="1"/>
          <p:nvPr/>
        </p:nvSpPr>
        <p:spPr>
          <a:xfrm>
            <a:off x="5200893" y="3038430"/>
            <a:ext cx="1354800" cy="2310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Clr>
                <a:srgbClr val="000000"/>
              </a:buClr>
              <a:buSzPts val="1500"/>
              <a:buFont typeface="Arial"/>
              <a:buNone/>
            </a:pPr>
            <a:r>
              <a:rPr b="1" i="0" lang="en-GB" sz="1500" u="none" cap="none" strike="noStrike">
                <a:solidFill>
                  <a:srgbClr val="231F20"/>
                </a:solidFill>
                <a:latin typeface="DM Sans"/>
                <a:ea typeface="DM Sans"/>
                <a:cs typeface="DM Sans"/>
                <a:sym typeface="DM Sans"/>
              </a:rPr>
              <a:t>TASK 4</a:t>
            </a:r>
            <a:endParaRPr b="0" i="0" sz="700" u="none" cap="none" strike="noStrike">
              <a:solidFill>
                <a:srgbClr val="000000"/>
              </a:solidFill>
              <a:latin typeface="Arial"/>
              <a:ea typeface="Arial"/>
              <a:cs typeface="Arial"/>
              <a:sym typeface="Arial"/>
            </a:endParaRPr>
          </a:p>
        </p:txBody>
      </p:sp>
      <p:sp>
        <p:nvSpPr>
          <p:cNvPr id="304" name="Google Shape;304;p8"/>
          <p:cNvSpPr txBox="1"/>
          <p:nvPr/>
        </p:nvSpPr>
        <p:spPr>
          <a:xfrm>
            <a:off x="5153349" y="3289225"/>
            <a:ext cx="1383900" cy="702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Arial"/>
                <a:ea typeface="Arial"/>
                <a:cs typeface="Arial"/>
                <a:sym typeface="Arial"/>
              </a:rPr>
              <a:t> </a:t>
            </a:r>
            <a:r>
              <a:rPr b="0" i="0" lang="en-GB" sz="1000" u="none" cap="none" strike="noStrike">
                <a:solidFill>
                  <a:schemeClr val="dk1"/>
                </a:solidFill>
                <a:latin typeface="DM Sans"/>
                <a:ea typeface="DM Sans"/>
                <a:cs typeface="DM Sans"/>
                <a:sym typeface="DM Sans"/>
              </a:rPr>
              <a:t>How does the average price of a car vary </a:t>
            </a:r>
            <a:endParaRPr b="0" i="0" sz="100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1100"/>
              <a:buFont typeface="Arial"/>
              <a:buNone/>
            </a:pPr>
            <a:r>
              <a:rPr b="0" i="0" lang="en-GB" sz="1000" u="none" cap="none" strike="noStrike">
                <a:solidFill>
                  <a:schemeClr val="dk1"/>
                </a:solidFill>
                <a:latin typeface="DM Sans"/>
                <a:ea typeface="DM Sans"/>
                <a:cs typeface="DM Sans"/>
                <a:sym typeface="DM Sans"/>
              </a:rPr>
              <a:t>across different manufacturers?</a:t>
            </a:r>
            <a:endParaRPr b="0" i="0" sz="600" u="none" cap="none" strike="noStrike">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4" l="0" r="0" t="-38884"/>
            </a:stretch>
          </a:blipFill>
          <a:ln>
            <a:noFill/>
          </a:ln>
        </p:spPr>
      </p:sp>
      <p:sp>
        <p:nvSpPr>
          <p:cNvPr id="310" name="Google Shape;310;p9"/>
          <p:cNvSpPr/>
          <p:nvPr/>
        </p:nvSpPr>
        <p:spPr>
          <a:xfrm rot="3407869">
            <a:off x="6026083" y="559442"/>
            <a:ext cx="6235835" cy="2675740"/>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11" name="Google Shape;311;p9"/>
          <p:cNvSpPr/>
          <p:nvPr/>
        </p:nvSpPr>
        <p:spPr>
          <a:xfrm rot="3407869">
            <a:off x="-2348473" y="5075229"/>
            <a:ext cx="6235835" cy="2675740"/>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312" name="Google Shape;312;p9"/>
          <p:cNvSpPr txBox="1"/>
          <p:nvPr/>
        </p:nvSpPr>
        <p:spPr>
          <a:xfrm>
            <a:off x="1004476" y="378950"/>
            <a:ext cx="3620700" cy="4002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Clr>
                <a:srgbClr val="000000"/>
              </a:buClr>
              <a:buSzPts val="2600"/>
              <a:buFont typeface="Arial"/>
              <a:buNone/>
            </a:pPr>
            <a:r>
              <a:rPr b="1" i="0" lang="en-GB" sz="2600" u="none" cap="none" strike="noStrike">
                <a:solidFill>
                  <a:srgbClr val="000000"/>
                </a:solidFill>
                <a:latin typeface="Arial"/>
                <a:ea typeface="Arial"/>
                <a:cs typeface="Arial"/>
                <a:sym typeface="Arial"/>
              </a:rPr>
              <a:t>TASK - 1</a:t>
            </a:r>
            <a:endParaRPr b="1" i="0" sz="2600" u="none" cap="none" strike="noStrike">
              <a:solidFill>
                <a:srgbClr val="000000"/>
              </a:solidFill>
              <a:latin typeface="Arial"/>
              <a:ea typeface="Arial"/>
              <a:cs typeface="Arial"/>
              <a:sym typeface="Arial"/>
            </a:endParaRPr>
          </a:p>
        </p:txBody>
      </p:sp>
      <p:sp>
        <p:nvSpPr>
          <p:cNvPr id="313" name="Google Shape;313;p9"/>
          <p:cNvSpPr txBox="1"/>
          <p:nvPr/>
        </p:nvSpPr>
        <p:spPr>
          <a:xfrm>
            <a:off x="940175" y="1874133"/>
            <a:ext cx="3081300" cy="1804800"/>
          </a:xfrm>
          <a:prstGeom prst="rect">
            <a:avLst/>
          </a:prstGeom>
          <a:noFill/>
          <a:ln>
            <a:noFill/>
          </a:ln>
        </p:spPr>
        <p:txBody>
          <a:bodyPr anchorCtr="0" anchor="t" bIns="0" lIns="0" spcFirstLastPara="1" rIns="0" wrap="square" tIns="0">
            <a:spAutoFit/>
          </a:bodyPr>
          <a:lstStyle/>
          <a:p>
            <a:pPr indent="-120650" lvl="1" marL="241300" marR="0" rtl="0" algn="l">
              <a:lnSpc>
                <a:spcPct val="137991"/>
              </a:lnSpc>
              <a:spcBef>
                <a:spcPts val="0"/>
              </a:spcBef>
              <a:spcAft>
                <a:spcPts val="0"/>
              </a:spcAft>
              <a:buClr>
                <a:srgbClr val="231F20"/>
              </a:buClr>
              <a:buSzPts val="1100"/>
              <a:buFont typeface="Arial"/>
              <a:buChar char="•"/>
            </a:pPr>
            <a:r>
              <a:rPr b="0" i="0" lang="en-GB" sz="1100" u="none" cap="none" strike="noStrike">
                <a:solidFill>
                  <a:srgbClr val="231F20"/>
                </a:solidFill>
                <a:latin typeface="DM Sans"/>
                <a:ea typeface="DM Sans"/>
                <a:cs typeface="DM Sans"/>
                <a:sym typeface="DM Sans"/>
              </a:rPr>
              <a:t>We can observe that the average popularity of cars based on their Market Category mainly ranges from 1200 to 1800 with the exception of Exotic cars being lowest and most popular.</a:t>
            </a:r>
            <a:endParaRPr b="0" i="0" sz="1100" u="none" cap="none" strike="noStrike">
              <a:solidFill>
                <a:srgbClr val="231F20"/>
              </a:solidFill>
              <a:latin typeface="DM Sans"/>
              <a:ea typeface="DM Sans"/>
              <a:cs typeface="DM Sans"/>
              <a:sym typeface="DM Sans"/>
            </a:endParaRPr>
          </a:p>
          <a:p>
            <a:pPr indent="-120650" lvl="1" marL="241300" marR="0" rtl="0" algn="l">
              <a:lnSpc>
                <a:spcPct val="137991"/>
              </a:lnSpc>
              <a:spcBef>
                <a:spcPts val="0"/>
              </a:spcBef>
              <a:spcAft>
                <a:spcPts val="0"/>
              </a:spcAft>
              <a:buClr>
                <a:srgbClr val="231F20"/>
              </a:buClr>
              <a:buSzPts val="1100"/>
              <a:buFont typeface="DM Sans"/>
              <a:buChar char="•"/>
            </a:pPr>
            <a:r>
              <a:rPr b="0" i="0" lang="en-GB" sz="1100" u="none" cap="none" strike="noStrike">
                <a:solidFill>
                  <a:srgbClr val="231F20"/>
                </a:solidFill>
                <a:latin typeface="DM Sans"/>
                <a:ea typeface="DM Sans"/>
                <a:cs typeface="DM Sans"/>
                <a:sym typeface="DM Sans"/>
              </a:rPr>
              <a:t>The dataset has comparatively higher number of Performance and Luxury cars followed by Crossovers and Flex Fuel.</a:t>
            </a:r>
            <a:endParaRPr b="0" i="0" sz="1100" u="none" cap="none" strike="noStrike">
              <a:solidFill>
                <a:srgbClr val="231F20"/>
              </a:solidFill>
              <a:latin typeface="DM Sans"/>
              <a:ea typeface="DM Sans"/>
              <a:cs typeface="DM Sans"/>
              <a:sym typeface="DM Sans"/>
            </a:endParaRPr>
          </a:p>
        </p:txBody>
      </p:sp>
      <p:sp>
        <p:nvSpPr>
          <p:cNvPr id="314" name="Google Shape;314;p9"/>
          <p:cNvSpPr txBox="1"/>
          <p:nvPr/>
        </p:nvSpPr>
        <p:spPr>
          <a:xfrm>
            <a:off x="4249362" y="3276168"/>
            <a:ext cx="2067828" cy="347082"/>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Clr>
                <a:srgbClr val="000000"/>
              </a:buClr>
              <a:buSzPts val="2000"/>
              <a:buFont typeface="Arial"/>
              <a:buNone/>
            </a:pPr>
            <a:r>
              <a:rPr b="1" i="0" lang="en-GB" sz="2000" u="none" cap="none" strike="noStrike">
                <a:solidFill>
                  <a:srgbClr val="FDFBFB"/>
                </a:solidFill>
                <a:latin typeface="DM Sans"/>
                <a:ea typeface="DM Sans"/>
                <a:cs typeface="DM Sans"/>
                <a:sym typeface="DM Sans"/>
              </a:rPr>
              <a:t>CUSTOMERS</a:t>
            </a:r>
            <a:endParaRPr b="0" i="0" sz="700" u="none" cap="none" strike="noStrike">
              <a:solidFill>
                <a:srgbClr val="000000"/>
              </a:solidFill>
              <a:latin typeface="Arial"/>
              <a:ea typeface="Arial"/>
              <a:cs typeface="Arial"/>
              <a:sym typeface="Arial"/>
            </a:endParaRPr>
          </a:p>
        </p:txBody>
      </p:sp>
      <p:sp>
        <p:nvSpPr>
          <p:cNvPr id="315" name="Google Shape;315;p9"/>
          <p:cNvSpPr txBox="1"/>
          <p:nvPr/>
        </p:nvSpPr>
        <p:spPr>
          <a:xfrm>
            <a:off x="889150" y="819800"/>
            <a:ext cx="68244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GB" sz="1000" u="none" cap="none" strike="noStrike">
                <a:solidFill>
                  <a:schemeClr val="dk1"/>
                </a:solidFill>
                <a:latin typeface="Arial"/>
                <a:ea typeface="Arial"/>
                <a:cs typeface="Arial"/>
                <a:sym typeface="Arial"/>
              </a:rPr>
              <a:t>Insight Required: </a:t>
            </a:r>
            <a:r>
              <a:rPr b="0" i="0" lang="en-GB" sz="1000" u="none" cap="none" strike="noStrike">
                <a:solidFill>
                  <a:schemeClr val="dk1"/>
                </a:solidFill>
                <a:latin typeface="Arial"/>
                <a:ea typeface="Arial"/>
                <a:cs typeface="Arial"/>
                <a:sym typeface="Arial"/>
              </a:rPr>
              <a:t>How does the popularity of a car model vary across different market categories?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GB" sz="1000" u="none" cap="none" strike="noStrike">
                <a:solidFill>
                  <a:schemeClr val="dk1"/>
                </a:solidFill>
                <a:latin typeface="Arial"/>
                <a:ea typeface="Arial"/>
                <a:cs typeface="Arial"/>
                <a:sym typeface="Arial"/>
              </a:rPr>
              <a:t>Task 1.A:</a:t>
            </a:r>
            <a:r>
              <a:rPr b="0" i="0" lang="en-GB" sz="1000" u="none" cap="none" strike="noStrike">
                <a:solidFill>
                  <a:schemeClr val="dk1"/>
                </a:solidFill>
                <a:latin typeface="Arial"/>
                <a:ea typeface="Arial"/>
                <a:cs typeface="Arial"/>
                <a:sym typeface="Arial"/>
              </a:rPr>
              <a:t> Create a pivot table that shows the number of car models in each market category and their corresponding popularity scores.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1" i="0" lang="en-GB" sz="1000" u="none" cap="none" strike="noStrike">
                <a:solidFill>
                  <a:schemeClr val="dk1"/>
                </a:solidFill>
                <a:latin typeface="Arial"/>
                <a:ea typeface="Arial"/>
                <a:cs typeface="Arial"/>
                <a:sym typeface="Arial"/>
              </a:rPr>
              <a:t>Task 1.B: </a:t>
            </a:r>
            <a:r>
              <a:rPr b="0" i="0" lang="en-GB" sz="1000" u="none" cap="none" strike="noStrike">
                <a:solidFill>
                  <a:schemeClr val="dk1"/>
                </a:solidFill>
                <a:latin typeface="Arial"/>
                <a:ea typeface="Arial"/>
                <a:cs typeface="Arial"/>
                <a:sym typeface="Arial"/>
              </a:rPr>
              <a:t>Create a combo chart that visualizes the relationship between market category and popularity.</a:t>
            </a:r>
            <a:endParaRPr b="0" i="0" sz="1500" u="none" cap="none" strike="noStrike">
              <a:solidFill>
                <a:schemeClr val="dk1"/>
              </a:solidFill>
              <a:latin typeface="Calibri"/>
              <a:ea typeface="Calibri"/>
              <a:cs typeface="Calibri"/>
              <a:sym typeface="Calibri"/>
            </a:endParaRPr>
          </a:p>
        </p:txBody>
      </p:sp>
      <p:pic>
        <p:nvPicPr>
          <p:cNvPr id="316" name="Google Shape;316;p9"/>
          <p:cNvPicPr preferRelativeResize="0"/>
          <p:nvPr/>
        </p:nvPicPr>
        <p:blipFill rotWithShape="1">
          <a:blip r:embed="rId5">
            <a:alphaModFix/>
          </a:blip>
          <a:srcRect b="0" l="0" r="0" t="0"/>
          <a:stretch/>
        </p:blipFill>
        <p:spPr>
          <a:xfrm>
            <a:off x="4441475" y="1791100"/>
            <a:ext cx="4518826" cy="273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