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roxima Nova"/>
      <p:regular r:id="rId12"/>
      <p:bold r:id="rId13"/>
      <p:italic r:id="rId14"/>
      <p:boldItalic r:id="rId15"/>
    </p:embeddedFont>
    <p:embeddedFont>
      <p:font typeface="Merriweather"/>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slide" Target="slides/slide1.xml"/><Relationship Id="rId19" Type="http://schemas.openxmlformats.org/officeDocument/2006/relationships/font" Target="fonts/Merriweather-boldItalic.fntdata"/><Relationship Id="rId6" Type="http://schemas.openxmlformats.org/officeDocument/2006/relationships/slide" Target="slides/slide2.xml"/><Relationship Id="rId18"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highlight>
                  <a:srgbClr val="FFFFFF"/>
                </a:highlight>
              </a:rPr>
              <a:t>Working with survey data, the information is self reported allowing for bias. However there are a few things in this survey that are picked up through cell phone GPS information such as Longitude and Latitude. It's most likely that the 'Country' and 'State_Region' columns are automatically filled as well (but there's a slight chance these columns couldbe filled in my survey respondents themselves).</a:t>
            </a:r>
          </a:p>
          <a:p>
            <a:pPr lvl="0">
              <a:spcBef>
                <a:spcPts val="0"/>
              </a:spcBef>
              <a:buNone/>
            </a:pPr>
            <a:r>
              <a:t/>
            </a:r>
            <a:endParaRPr sz="1050">
              <a:highlight>
                <a:srgbClr val="FFFFFF"/>
              </a:highlight>
            </a:endParaRPr>
          </a:p>
          <a:p>
            <a:pPr lvl="0">
              <a:spcBef>
                <a:spcPts val="0"/>
              </a:spcBef>
              <a:buNone/>
            </a:pPr>
            <a:r>
              <a:t/>
            </a:r>
            <a:endParaRPr sz="1050">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sz="1050">
                <a:highlight>
                  <a:srgbClr val="FFFFFF"/>
                </a:highlight>
              </a:rPr>
              <a:t>It's interesting that the biggest group of survey respondents is below 18. I would have assumed that the 18-21 age group would have been the highest, if not a close second to the below 18 group.</a:t>
            </a:r>
          </a:p>
          <a:p>
            <a:pPr lvl="0" rtl="0">
              <a:lnSpc>
                <a:spcPct val="115000"/>
              </a:lnSpc>
              <a:spcBef>
                <a:spcPts val="1100"/>
              </a:spcBef>
              <a:buNone/>
            </a:pPr>
            <a:r>
              <a:rPr lang="en" sz="1050">
                <a:highlight>
                  <a:srgbClr val="FFFFFF"/>
                </a:highlight>
              </a:rPr>
              <a:t>Instead however, the 2nd largest group are adults from the age of 22-44. Here are some possible explanations.</a:t>
            </a:r>
          </a:p>
          <a:p>
            <a:pPr indent="0" lvl="0" marL="266700" marR="266700" rtl="0">
              <a:lnSpc>
                <a:spcPct val="115000"/>
              </a:lnSpc>
              <a:spcBef>
                <a:spcPts val="1100"/>
              </a:spcBef>
              <a:spcAft>
                <a:spcPts val="1100"/>
              </a:spcAft>
              <a:buNone/>
            </a:pPr>
            <a:r>
              <a:rPr lang="en" sz="1050">
                <a:highlight>
                  <a:srgbClr val="FFFFFF"/>
                </a:highlight>
              </a:rPr>
              <a:t>(1) Below 18</a:t>
            </a:r>
            <a:br>
              <a:rPr lang="en" sz="1050">
                <a:highlight>
                  <a:srgbClr val="FFFFFF"/>
                </a:highlight>
              </a:rPr>
            </a:br>
            <a:r>
              <a:rPr lang="en" sz="1050">
                <a:highlight>
                  <a:srgbClr val="FFFFFF"/>
                </a:highlight>
              </a:rPr>
              <a:t>largest because it's often hard to talk about mental health with family and being under 18, you're often living at home with your parents so finding private pyschologists/counselors would require parental permission and not all high schools have anything beyond general counselors.</a:t>
            </a:r>
            <a:br>
              <a:rPr lang="en" sz="1050">
                <a:highlight>
                  <a:srgbClr val="FFFFFF"/>
                </a:highlight>
              </a:rPr>
            </a:br>
            <a:br>
              <a:rPr lang="en" sz="1050">
                <a:highlight>
                  <a:srgbClr val="FFFFFF"/>
                </a:highlight>
              </a:rPr>
            </a:br>
            <a:r>
              <a:rPr lang="en" sz="1050">
                <a:highlight>
                  <a:srgbClr val="FFFFFF"/>
                </a:highlight>
              </a:rPr>
              <a:t>(2) Adult (22-44)</a:t>
            </a:r>
            <a:br>
              <a:rPr lang="en" sz="1050">
                <a:highlight>
                  <a:srgbClr val="FFFFFF"/>
                </a:highlight>
              </a:rPr>
            </a:br>
            <a:r>
              <a:rPr lang="en" sz="1050">
                <a:highlight>
                  <a:srgbClr val="FFFFFF"/>
                </a:highlight>
              </a:rPr>
              <a:t>This is the general working age. For those who are not working ( post college or high school), they might not have access to mental health care. For those who do work, not all offices / workplaces offer access to mental health care and even if they do, not everyone is comfortable going to counselors in the office. </a:t>
            </a:r>
            <a:br>
              <a:rPr lang="en" sz="1050">
                <a:highlight>
                  <a:srgbClr val="FFFFFF"/>
                </a:highlight>
              </a:rPr>
            </a:br>
            <a:br>
              <a:rPr lang="en" sz="1050">
                <a:highlight>
                  <a:srgbClr val="FFFFFF"/>
                </a:highlight>
              </a:rPr>
            </a:br>
            <a:r>
              <a:rPr lang="en" sz="1050">
                <a:highlight>
                  <a:srgbClr val="FFFFFF"/>
                </a:highlight>
              </a:rPr>
              <a:t>(3) College</a:t>
            </a:r>
            <a:br>
              <a:rPr lang="en" sz="1050">
                <a:highlight>
                  <a:srgbClr val="FFFFFF"/>
                </a:highlight>
              </a:rPr>
            </a:br>
            <a:r>
              <a:rPr lang="en" sz="1050">
                <a:highlight>
                  <a:srgbClr val="FFFFFF"/>
                </a:highlight>
              </a:rPr>
              <a:t>Most (if not all) colleges offer access to pyschologists/counselors so it could be possible that many choose to use these resources.</a:t>
            </a:r>
            <a:br>
              <a:rPr lang="en" sz="1050">
                <a:highlight>
                  <a:srgbClr val="FFFFFF"/>
                </a:highlight>
              </a:rPr>
            </a:br>
          </a:p>
          <a:p>
            <a:pPr lvl="0" rtl="0">
              <a:lnSpc>
                <a:spcPct val="115000"/>
              </a:lnSpc>
              <a:spcBef>
                <a:spcPts val="1100"/>
              </a:spcBef>
              <a:buNone/>
            </a:pPr>
            <a:r>
              <a:rPr lang="en" sz="1050">
                <a:highlight>
                  <a:srgbClr val="FFFFFF"/>
                </a:highlight>
              </a:rPr>
              <a:t>When thinking about where best to reach those who could use CTL, middle schools and high schools seem like the best options to target spreading the word about CTL.</a:t>
            </a:r>
          </a:p>
          <a:p>
            <a:pPr lvl="0">
              <a:spcBef>
                <a:spcPts val="0"/>
              </a:spcBef>
              <a:buNone/>
            </a:pPr>
            <a:r>
              <a:rPr lang="en"/>
              <a:t>------------------</a:t>
            </a:r>
          </a:p>
          <a:p>
            <a:pPr lvl="0">
              <a:spcBef>
                <a:spcPts val="0"/>
              </a:spcBef>
              <a:buNone/>
            </a:pPr>
            <a:r>
              <a:t/>
            </a:r>
            <a:endParaRPr/>
          </a:p>
          <a:p>
            <a:pPr lvl="0" rtl="0">
              <a:lnSpc>
                <a:spcPct val="115000"/>
              </a:lnSpc>
              <a:spcBef>
                <a:spcPts val="0"/>
              </a:spcBef>
              <a:buNone/>
            </a:pPr>
            <a:r>
              <a:rPr lang="en" sz="1050">
                <a:highlight>
                  <a:srgbClr val="FFFFFF"/>
                </a:highlight>
              </a:rPr>
              <a:t>I actually think it's important that we understand the division of genders (how our survey responders identify when it comes to gender) for 2 reasons.</a:t>
            </a:r>
          </a:p>
          <a:p>
            <a:pPr indent="0" lvl="0" marL="266700" marR="266700" rtl="0">
              <a:lnSpc>
                <a:spcPct val="115000"/>
              </a:lnSpc>
              <a:spcBef>
                <a:spcPts val="1100"/>
              </a:spcBef>
              <a:spcAft>
                <a:spcPts val="1100"/>
              </a:spcAft>
              <a:buNone/>
            </a:pPr>
            <a:r>
              <a:rPr lang="en" sz="1050">
                <a:highlight>
                  <a:srgbClr val="FFFFFF"/>
                </a:highlight>
              </a:rPr>
              <a:t>(1) Better reach out to genders that are underpresented. </a:t>
            </a:r>
            <a:br>
              <a:rPr lang="en" sz="1050">
                <a:highlight>
                  <a:srgbClr val="FFFFFF"/>
                </a:highlight>
              </a:rPr>
            </a:br>
            <a:r>
              <a:rPr lang="en" sz="1050">
                <a:highlight>
                  <a:srgbClr val="FFFFFF"/>
                </a:highlight>
              </a:rPr>
              <a:t>Stigma around mental health exists, but it's further nuanced by gender classification.</a:t>
            </a:r>
            <a:br>
              <a:rPr lang="en" sz="1050">
                <a:highlight>
                  <a:srgbClr val="FFFFFF"/>
                </a:highlight>
              </a:rPr>
            </a:br>
            <a:r>
              <a:rPr lang="en" sz="1050">
                <a:highlight>
                  <a:srgbClr val="FFFFFF"/>
                </a:highlight>
              </a:rPr>
              <a:t>Men, in heternormative gender binary terms, historically and culturally are not encouraged to express emotions, which is translated to not ask for help with emotional issues because it makes you vulnerable.</a:t>
            </a:r>
            <a:br>
              <a:rPr lang="en" sz="1050">
                <a:highlight>
                  <a:srgbClr val="FFFFFF"/>
                </a:highlight>
              </a:rPr>
            </a:br>
            <a:br>
              <a:rPr lang="en" sz="1050">
                <a:highlight>
                  <a:srgbClr val="FFFFFF"/>
                </a:highlight>
              </a:rPr>
            </a:br>
            <a:r>
              <a:rPr lang="en" sz="1050">
                <a:highlight>
                  <a:srgbClr val="FFFFFF"/>
                </a:highlight>
              </a:rPr>
              <a:t>(2) Mental Health Care Tailoring</a:t>
            </a:r>
            <a:br>
              <a:rPr lang="en" sz="1050">
                <a:highlight>
                  <a:srgbClr val="FFFFFF"/>
                </a:highlight>
              </a:rPr>
            </a:br>
            <a:r>
              <a:rPr lang="en" sz="1050">
                <a:highlight>
                  <a:srgbClr val="FFFFFF"/>
                </a:highlight>
              </a:rPr>
              <a:t>What we know of how to help people through listening, understanding situations, text counseling,etc has been tried and practiced on the population of texters. It's important that we better learn how to help people of various backgrounds, example: various genders. If we have a significantly smaller subset of those who identify as male or transgender or agender and a huge representation of those who identify as female, we might be tailoring techniques and could potentially engrain systematic changes geared more towards female than anyone else.</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52" name="Shape 52"/>
        <p:cNvGrpSpPr/>
        <p:nvPr/>
      </p:nvGrpSpPr>
      <p:grpSpPr>
        <a:xfrm>
          <a:off x="0" y="0"/>
          <a:ext cx="0" cy="0"/>
          <a:chOff x="0" y="0"/>
          <a:chExt cx="0" cy="0"/>
        </a:xfrm>
      </p:grpSpPr>
      <p:sp>
        <p:nvSpPr>
          <p:cNvPr id="53" name="Shape 53"/>
          <p:cNvSpPr/>
          <p:nvPr/>
        </p:nvSpPr>
        <p:spPr>
          <a:xfrm>
            <a:off x="11250" y="3659425"/>
            <a:ext cx="9144000" cy="1484100"/>
          </a:xfrm>
          <a:prstGeom prst="rect">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5978600" y="100"/>
            <a:ext cx="3165600" cy="51435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pic>
        <p:nvPicPr>
          <p:cNvPr id="58" name="Shape 58"/>
          <p:cNvPicPr preferRelativeResize="0"/>
          <p:nvPr/>
        </p:nvPicPr>
        <p:blipFill rotWithShape="1">
          <a:blip r:embed="rId3">
            <a:alphaModFix/>
          </a:blip>
          <a:srcRect b="4304" l="3344" r="9334" t="6210"/>
          <a:stretch/>
        </p:blipFill>
        <p:spPr>
          <a:xfrm>
            <a:off x="165025" y="2526250"/>
            <a:ext cx="3866399" cy="2547200"/>
          </a:xfrm>
          <a:prstGeom prst="rect">
            <a:avLst/>
          </a:prstGeom>
          <a:noFill/>
          <a:ln cap="flat" cmpd="sng" w="9525">
            <a:solidFill>
              <a:srgbClr val="000000"/>
            </a:solidFill>
            <a:prstDash val="solid"/>
            <a:round/>
            <a:headEnd len="med" w="med" type="none"/>
            <a:tailEnd len="med" w="med" type="none"/>
          </a:ln>
        </p:spPr>
      </p:pic>
      <p:pic>
        <p:nvPicPr>
          <p:cNvPr id="59" name="Shape 59"/>
          <p:cNvPicPr preferRelativeResize="0"/>
          <p:nvPr/>
        </p:nvPicPr>
        <p:blipFill rotWithShape="1">
          <a:blip r:embed="rId4">
            <a:alphaModFix/>
          </a:blip>
          <a:srcRect b="0" l="2931" r="0" t="7037"/>
          <a:stretch/>
        </p:blipFill>
        <p:spPr>
          <a:xfrm>
            <a:off x="4550650" y="2459737"/>
            <a:ext cx="4245325" cy="2613700"/>
          </a:xfrm>
          <a:prstGeom prst="rect">
            <a:avLst/>
          </a:prstGeom>
          <a:noFill/>
          <a:ln cap="flat" cmpd="sng" w="9525">
            <a:solidFill>
              <a:srgbClr val="000000"/>
            </a:solidFill>
            <a:prstDash val="solid"/>
            <a:round/>
            <a:headEnd len="med" w="med" type="none"/>
            <a:tailEnd len="med" w="med" type="none"/>
          </a:ln>
        </p:spPr>
      </p:pic>
      <p:sp>
        <p:nvSpPr>
          <p:cNvPr id="60" name="Shape 60"/>
          <p:cNvSpPr txBox="1"/>
          <p:nvPr>
            <p:ph type="title"/>
          </p:nvPr>
        </p:nvSpPr>
        <p:spPr>
          <a:xfrm>
            <a:off x="165025" y="108200"/>
            <a:ext cx="8520600" cy="572700"/>
          </a:xfrm>
          <a:prstGeom prst="rect">
            <a:avLst/>
          </a:prstGeom>
        </p:spPr>
        <p:txBody>
          <a:bodyPr anchorCtr="0" anchor="t" bIns="91425" lIns="91425" rIns="91425" tIns="91425">
            <a:noAutofit/>
          </a:bodyPr>
          <a:lstStyle/>
          <a:p>
            <a:pPr lvl="0">
              <a:spcBef>
                <a:spcPts val="0"/>
              </a:spcBef>
              <a:buNone/>
            </a:pPr>
            <a:r>
              <a:rPr lang="en" sz="2400">
                <a:latin typeface="Merriweather"/>
                <a:ea typeface="Merriweather"/>
                <a:cs typeface="Merriweather"/>
                <a:sym typeface="Merriweather"/>
              </a:rPr>
              <a:t>SURVEY TIME</a:t>
            </a:r>
          </a:p>
        </p:txBody>
      </p:sp>
      <p:sp>
        <p:nvSpPr>
          <p:cNvPr id="61" name="Shape 61"/>
          <p:cNvSpPr txBox="1"/>
          <p:nvPr>
            <p:ph idx="1" type="body"/>
          </p:nvPr>
        </p:nvSpPr>
        <p:spPr>
          <a:xfrm>
            <a:off x="165025" y="563025"/>
            <a:ext cx="8520600" cy="1714200"/>
          </a:xfrm>
          <a:prstGeom prst="rect">
            <a:avLst/>
          </a:prstGeom>
          <a:solidFill>
            <a:srgbClr val="CFE2F3"/>
          </a:solidFill>
        </p:spPr>
        <p:txBody>
          <a:bodyPr anchorCtr="0" anchor="t" bIns="91425" lIns="91425" rIns="91425" tIns="91425">
            <a:noAutofit/>
          </a:bodyPr>
          <a:lstStyle/>
          <a:p>
            <a:pPr lvl="0" rtl="0">
              <a:spcBef>
                <a:spcPts val="0"/>
              </a:spcBef>
              <a:buNone/>
            </a:pPr>
            <a:r>
              <a:rPr lang="en" sz="1000">
                <a:solidFill>
                  <a:srgbClr val="000000"/>
                </a:solidFill>
                <a:latin typeface="Merriweather"/>
                <a:ea typeface="Merriweather"/>
                <a:cs typeface="Merriweather"/>
                <a:sym typeface="Merriweather"/>
              </a:rPr>
              <a:t>Insights</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All insights made on survey data → CTL Users Taking + Completing Survey is KEY!</a:t>
            </a:r>
          </a:p>
          <a:p>
            <a:pPr indent="-292100" lvl="0" marL="457200" marR="0" rtl="0" algn="l">
              <a:lnSpc>
                <a:spcPct val="115000"/>
              </a:lnSpc>
              <a:spcBef>
                <a:spcPts val="0"/>
              </a:spcBef>
              <a:spcAft>
                <a:spcPts val="1600"/>
              </a:spcAft>
              <a:buClr>
                <a:srgbClr val="000000"/>
              </a:buClr>
              <a:buSzPct val="100000"/>
              <a:buFont typeface="Merriweather"/>
            </a:pPr>
            <a:r>
              <a:rPr lang="en" sz="1000">
                <a:solidFill>
                  <a:srgbClr val="000000"/>
                </a:solidFill>
                <a:latin typeface="Merriweather"/>
                <a:ea typeface="Merriweather"/>
                <a:cs typeface="Merriweather"/>
                <a:sym typeface="Merriweather"/>
              </a:rPr>
              <a:t>Surveys only helpful if questions are answered AKA “completed”</a:t>
            </a:r>
          </a:p>
          <a:p>
            <a:pPr indent="-292100" lvl="0" marL="457200" marR="0" rtl="0" algn="l">
              <a:lnSpc>
                <a:spcPct val="115000"/>
              </a:lnSpc>
              <a:spcBef>
                <a:spcPts val="0"/>
              </a:spcBef>
              <a:spcAft>
                <a:spcPts val="1600"/>
              </a:spcAft>
              <a:buClr>
                <a:srgbClr val="000000"/>
              </a:buClr>
              <a:buSzPct val="100000"/>
              <a:buFont typeface="Merriweather"/>
            </a:pPr>
            <a:r>
              <a:rPr lang="en" sz="1000">
                <a:solidFill>
                  <a:srgbClr val="000000"/>
                </a:solidFill>
                <a:latin typeface="Merriweather"/>
                <a:ea typeface="Merriweather"/>
                <a:cs typeface="Merriweather"/>
                <a:sym typeface="Merriweather"/>
              </a:rPr>
              <a:t>Surveys Submitted Vs. Surveys Completed</a:t>
            </a:r>
          </a:p>
          <a:p>
            <a:pPr indent="-292100" lvl="1" marL="914400" marR="0" rtl="0" algn="l">
              <a:lnSpc>
                <a:spcPct val="115000"/>
              </a:lnSpc>
              <a:spcBef>
                <a:spcPts val="0"/>
              </a:spcBef>
              <a:spcAft>
                <a:spcPts val="1600"/>
              </a:spcAft>
              <a:buClr>
                <a:srgbClr val="000000"/>
              </a:buClr>
              <a:buSzPct val="100000"/>
              <a:buFont typeface="Merriweather"/>
            </a:pPr>
            <a:r>
              <a:rPr lang="en" sz="1000">
                <a:solidFill>
                  <a:srgbClr val="000000"/>
                </a:solidFill>
                <a:latin typeface="Merriweather"/>
                <a:ea typeface="Merriweather"/>
                <a:cs typeface="Merriweather"/>
                <a:sym typeface="Merriweather"/>
              </a:rPr>
              <a:t>submitted = survey turned in - Q’s can be </a:t>
            </a:r>
            <a:r>
              <a:rPr i="1" lang="en" sz="1000">
                <a:solidFill>
                  <a:srgbClr val="000000"/>
                </a:solidFill>
                <a:latin typeface="Merriweather"/>
                <a:ea typeface="Merriweather"/>
                <a:cs typeface="Merriweather"/>
                <a:sym typeface="Merriweather"/>
              </a:rPr>
              <a:t>unanswered</a:t>
            </a:r>
          </a:p>
          <a:p>
            <a:pPr indent="-292100" lvl="1" marL="914400" marR="0" rtl="0" algn="l">
              <a:lnSpc>
                <a:spcPct val="115000"/>
              </a:lnSpc>
              <a:spcBef>
                <a:spcPts val="0"/>
              </a:spcBef>
              <a:spcAft>
                <a:spcPts val="1600"/>
              </a:spcAft>
              <a:buClr>
                <a:srgbClr val="000000"/>
              </a:buClr>
              <a:buSzPct val="100000"/>
              <a:buFont typeface="Merriweather"/>
            </a:pPr>
            <a:r>
              <a:rPr lang="en" sz="1000">
                <a:solidFill>
                  <a:srgbClr val="000000"/>
                </a:solidFill>
                <a:latin typeface="Merriweather"/>
                <a:ea typeface="Merriweather"/>
                <a:cs typeface="Merriweather"/>
                <a:sym typeface="Merriweather"/>
              </a:rPr>
              <a:t>completed = survey turned in &amp; Q’s are </a:t>
            </a:r>
            <a:r>
              <a:rPr b="1" lang="en" sz="1000">
                <a:solidFill>
                  <a:srgbClr val="000000"/>
                </a:solidFill>
                <a:latin typeface="Merriweather"/>
                <a:ea typeface="Merriweather"/>
                <a:cs typeface="Merriweather"/>
                <a:sym typeface="Merriweather"/>
              </a:rPr>
              <a:t>answered</a:t>
            </a:r>
          </a:p>
          <a:p>
            <a:pPr indent="-292100" lvl="0" marL="457200" rtl="0">
              <a:spcBef>
                <a:spcPts val="0"/>
              </a:spcBef>
              <a:buClr>
                <a:srgbClr val="F3F3F3"/>
              </a:buClr>
              <a:buSzPct val="100000"/>
              <a:buFont typeface="Merriweather"/>
            </a:pPr>
            <a:r>
              <a:t/>
            </a:r>
            <a:endParaRPr sz="1000">
              <a:solidFill>
                <a:srgbClr val="F3F3F3"/>
              </a:solidFill>
              <a:latin typeface="Merriweather"/>
              <a:ea typeface="Merriweather"/>
              <a:cs typeface="Merriweather"/>
              <a:sym typeface="Merriweather"/>
            </a:endParaRP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QUESTION: Does survey time play a role in submission + completion?</a:t>
            </a:r>
          </a:p>
        </p:txBody>
      </p:sp>
      <p:sp>
        <p:nvSpPr>
          <p:cNvPr id="62" name="Shape 62"/>
          <p:cNvSpPr txBox="1"/>
          <p:nvPr/>
        </p:nvSpPr>
        <p:spPr>
          <a:xfrm>
            <a:off x="165025" y="2225112"/>
            <a:ext cx="3066300" cy="166200"/>
          </a:xfrm>
          <a:prstGeom prst="rect">
            <a:avLst/>
          </a:prstGeom>
          <a:noFill/>
          <a:ln>
            <a:noFill/>
          </a:ln>
        </p:spPr>
        <p:txBody>
          <a:bodyPr anchorCtr="0" anchor="t" bIns="91425" lIns="91425" rIns="91425" tIns="91425">
            <a:noAutofit/>
          </a:bodyPr>
          <a:lstStyle/>
          <a:p>
            <a:pPr lvl="0">
              <a:spcBef>
                <a:spcPts val="0"/>
              </a:spcBef>
              <a:buNone/>
            </a:pPr>
            <a:r>
              <a:rPr lang="en" sz="1000">
                <a:latin typeface="Merriweather"/>
                <a:ea typeface="Merriweather"/>
                <a:cs typeface="Merriweather"/>
                <a:sym typeface="Merriweather"/>
              </a:rPr>
              <a:t>GRAPH 1</a:t>
            </a:r>
          </a:p>
        </p:txBody>
      </p:sp>
      <p:sp>
        <p:nvSpPr>
          <p:cNvPr id="63" name="Shape 63"/>
          <p:cNvSpPr txBox="1"/>
          <p:nvPr/>
        </p:nvSpPr>
        <p:spPr>
          <a:xfrm>
            <a:off x="4457475" y="2225125"/>
            <a:ext cx="3066300" cy="166200"/>
          </a:xfrm>
          <a:prstGeom prst="rect">
            <a:avLst/>
          </a:prstGeom>
          <a:noFill/>
          <a:ln>
            <a:noFill/>
          </a:ln>
        </p:spPr>
        <p:txBody>
          <a:bodyPr anchorCtr="0" anchor="t" bIns="91425" lIns="91425" rIns="91425" tIns="91425">
            <a:noAutofit/>
          </a:bodyPr>
          <a:lstStyle/>
          <a:p>
            <a:pPr lvl="0" rtl="0">
              <a:spcBef>
                <a:spcPts val="0"/>
              </a:spcBef>
              <a:buNone/>
            </a:pPr>
            <a:r>
              <a:rPr lang="en" sz="1000">
                <a:latin typeface="Merriweather"/>
                <a:ea typeface="Merriweather"/>
                <a:cs typeface="Merriweather"/>
                <a:sym typeface="Merriweather"/>
              </a:rPr>
              <a:t>GRAPH 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165025" y="108200"/>
            <a:ext cx="8520600" cy="572700"/>
          </a:xfrm>
          <a:prstGeom prst="rect">
            <a:avLst/>
          </a:prstGeom>
        </p:spPr>
        <p:txBody>
          <a:bodyPr anchorCtr="0" anchor="b" bIns="91425" lIns="91425" rIns="91425" tIns="91425">
            <a:noAutofit/>
          </a:bodyPr>
          <a:lstStyle/>
          <a:p>
            <a:pPr lvl="0" rtl="0" algn="l">
              <a:spcBef>
                <a:spcPts val="0"/>
              </a:spcBef>
              <a:buNone/>
            </a:pPr>
            <a:r>
              <a:rPr lang="en" sz="2400">
                <a:latin typeface="Merriweather"/>
                <a:ea typeface="Merriweather"/>
                <a:cs typeface="Merriweather"/>
                <a:sym typeface="Merriweather"/>
              </a:rPr>
              <a:t>SURVEY TIME</a:t>
            </a:r>
          </a:p>
        </p:txBody>
      </p:sp>
      <p:pic>
        <p:nvPicPr>
          <p:cNvPr id="69" name="Shape 69"/>
          <p:cNvPicPr preferRelativeResize="0"/>
          <p:nvPr/>
        </p:nvPicPr>
        <p:blipFill rotWithShape="1">
          <a:blip r:embed="rId3">
            <a:alphaModFix/>
          </a:blip>
          <a:srcRect b="0" l="0" r="1361" t="4725"/>
          <a:stretch/>
        </p:blipFill>
        <p:spPr>
          <a:xfrm>
            <a:off x="370200" y="1133700"/>
            <a:ext cx="5367100" cy="2876099"/>
          </a:xfrm>
          <a:prstGeom prst="rect">
            <a:avLst/>
          </a:prstGeom>
          <a:noFill/>
          <a:ln cap="flat" cmpd="sng" w="9525">
            <a:solidFill>
              <a:srgbClr val="000000"/>
            </a:solidFill>
            <a:prstDash val="solid"/>
            <a:round/>
            <a:headEnd len="med" w="med" type="none"/>
            <a:tailEnd len="med" w="med" type="none"/>
          </a:ln>
        </p:spPr>
      </p:pic>
      <p:sp>
        <p:nvSpPr>
          <p:cNvPr id="70" name="Shape 70"/>
          <p:cNvSpPr txBox="1"/>
          <p:nvPr>
            <p:ph idx="2" type="body"/>
          </p:nvPr>
        </p:nvSpPr>
        <p:spPr>
          <a:xfrm>
            <a:off x="6052400" y="596125"/>
            <a:ext cx="2859900" cy="3711000"/>
          </a:xfrm>
          <a:prstGeom prst="rect">
            <a:avLst/>
          </a:prstGeom>
        </p:spPr>
        <p:txBody>
          <a:bodyPr anchorCtr="0" anchor="ctr" bIns="91425" lIns="91425" rIns="91425" tIns="91425">
            <a:noAutofit/>
          </a:bodyPr>
          <a:lstStyle/>
          <a:p>
            <a:pPr lvl="0" rtl="0" algn="ctr">
              <a:lnSpc>
                <a:spcPct val="100000"/>
              </a:lnSpc>
              <a:spcBef>
                <a:spcPts val="0"/>
              </a:spcBef>
              <a:buNone/>
            </a:pPr>
            <a:r>
              <a:rPr b="1" lang="en" sz="1000" u="sng">
                <a:solidFill>
                  <a:srgbClr val="000000"/>
                </a:solidFill>
                <a:latin typeface="Merriweather"/>
                <a:ea typeface="Merriweather"/>
                <a:cs typeface="Merriweather"/>
                <a:sym typeface="Merriweather"/>
              </a:rPr>
              <a:t>Insights</a:t>
            </a:r>
            <a:r>
              <a:rPr lang="en" sz="1000" u="sng">
                <a:solidFill>
                  <a:srgbClr val="000000"/>
                </a:solidFill>
                <a:latin typeface="Merriweather"/>
                <a:ea typeface="Merriweather"/>
                <a:cs typeface="Merriweather"/>
                <a:sym typeface="Merriweather"/>
              </a:rPr>
              <a:t>:</a:t>
            </a:r>
          </a:p>
          <a:p>
            <a:pPr indent="-292100" lvl="0" marL="457200" rtl="0">
              <a:lnSpc>
                <a:spcPct val="100000"/>
              </a:lnSpc>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Increase in survey submission and completion slows after 5 minute mark</a:t>
            </a:r>
          </a:p>
          <a:p>
            <a:pPr indent="-292100" lvl="0" marL="457200" rtl="0">
              <a:lnSpc>
                <a:spcPct val="100000"/>
              </a:lnSpc>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Increase in completed surveys between</a:t>
            </a:r>
          </a:p>
          <a:p>
            <a:pPr indent="0" lvl="0" marL="0" rtl="0">
              <a:lnSpc>
                <a:spcPct val="100000"/>
              </a:lnSpc>
              <a:spcBef>
                <a:spcPts val="0"/>
              </a:spcBef>
              <a:buNone/>
            </a:pPr>
            <a:r>
              <a:rPr lang="en" sz="1000">
                <a:solidFill>
                  <a:srgbClr val="000000"/>
                </a:solidFill>
                <a:latin typeface="Merriweather"/>
                <a:ea typeface="Merriweather"/>
                <a:cs typeface="Merriweather"/>
                <a:sym typeface="Merriweather"/>
              </a:rPr>
              <a:t> </a:t>
            </a:r>
            <a:r>
              <a:rPr i="1" lang="en" sz="1000">
                <a:solidFill>
                  <a:srgbClr val="000000"/>
                </a:solidFill>
                <a:latin typeface="Merriweather"/>
                <a:ea typeface="Merriweather"/>
                <a:cs typeface="Merriweather"/>
                <a:sym typeface="Merriweather"/>
              </a:rPr>
              <a:t>1 → 2 mins </a:t>
            </a:r>
            <a:r>
              <a:rPr b="1" i="1" lang="en" sz="1400">
                <a:solidFill>
                  <a:srgbClr val="000000"/>
                </a:solidFill>
                <a:latin typeface="Merriweather"/>
                <a:ea typeface="Merriweather"/>
                <a:cs typeface="Merriweather"/>
                <a:sym typeface="Merriweather"/>
              </a:rPr>
              <a:t>&gt;</a:t>
            </a:r>
            <a:r>
              <a:rPr i="1" lang="en" sz="1000">
                <a:solidFill>
                  <a:srgbClr val="000000"/>
                </a:solidFill>
                <a:latin typeface="Merriweather"/>
                <a:ea typeface="Merriweather"/>
                <a:cs typeface="Merriweather"/>
                <a:sym typeface="Merriweather"/>
              </a:rPr>
              <a:t> less than 1 mins → 1 min</a:t>
            </a:r>
          </a:p>
          <a:p>
            <a:pPr indent="0" lvl="0" marL="0" rtl="0">
              <a:lnSpc>
                <a:spcPct val="100000"/>
              </a:lnSpc>
              <a:spcBef>
                <a:spcPts val="0"/>
              </a:spcBef>
              <a:buNone/>
            </a:pPr>
            <a:r>
              <a:rPr i="1" lang="en" sz="1000">
                <a:solidFill>
                  <a:srgbClr val="000000"/>
                </a:solidFill>
                <a:latin typeface="Merriweather"/>
                <a:ea typeface="Merriweather"/>
                <a:cs typeface="Merriweather"/>
                <a:sym typeface="Merriweather"/>
              </a:rPr>
              <a:t>So some extra time helps in completing surveys.</a:t>
            </a:r>
          </a:p>
          <a:p>
            <a:pPr indent="-292100" lvl="0" marL="457200" rtl="0">
              <a:lnSpc>
                <a:spcPct val="100000"/>
              </a:lnSpc>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More time DOESN’T necessarily mean more completed survey</a:t>
            </a:r>
          </a:p>
          <a:p>
            <a:pPr indent="-292100" lvl="1" marL="914400" rtl="0">
              <a:lnSpc>
                <a:spcPct val="100000"/>
              </a:lnSpc>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Ex: post 5 mins</a:t>
            </a:r>
          </a:p>
          <a:p>
            <a:pPr lvl="0" rtl="0" algn="ctr">
              <a:lnSpc>
                <a:spcPct val="100000"/>
              </a:lnSpc>
              <a:spcBef>
                <a:spcPts val="0"/>
              </a:spcBef>
              <a:buNone/>
            </a:pPr>
            <a:r>
              <a:rPr b="1" lang="en" sz="1000" u="sng">
                <a:solidFill>
                  <a:srgbClr val="000000"/>
                </a:solidFill>
                <a:latin typeface="Merriweather"/>
                <a:ea typeface="Merriweather"/>
                <a:cs typeface="Merriweather"/>
                <a:sym typeface="Merriweather"/>
              </a:rPr>
              <a:t>Take Aways:</a:t>
            </a:r>
          </a:p>
          <a:p>
            <a:pPr indent="-292100" lvl="0" marL="457200" rtl="0">
              <a:lnSpc>
                <a:spcPct val="100000"/>
              </a:lnSpc>
              <a:spcBef>
                <a:spcPts val="0"/>
              </a:spcBef>
              <a:buClr>
                <a:srgbClr val="000000"/>
              </a:buClr>
              <a:buSzPct val="100000"/>
              <a:buFont typeface="Merriweather"/>
              <a:buAutoNum type="arabicPeriod"/>
            </a:pPr>
            <a:r>
              <a:rPr lang="en" sz="1000">
                <a:solidFill>
                  <a:srgbClr val="000000"/>
                </a:solidFill>
                <a:latin typeface="Merriweather"/>
                <a:ea typeface="Merriweather"/>
                <a:cs typeface="Merriweather"/>
                <a:sym typeface="Merriweather"/>
              </a:rPr>
              <a:t>Most people finish in 5 mins</a:t>
            </a:r>
          </a:p>
          <a:p>
            <a:pPr indent="-292100" lvl="0" marL="457200" rtl="0">
              <a:lnSpc>
                <a:spcPct val="100000"/>
              </a:lnSpc>
              <a:spcBef>
                <a:spcPts val="0"/>
              </a:spcBef>
              <a:buClr>
                <a:srgbClr val="000000"/>
              </a:buClr>
              <a:buSzPct val="100000"/>
              <a:buFont typeface="Merriweather"/>
              <a:buAutoNum type="arabicPeriod"/>
            </a:pPr>
            <a:r>
              <a:rPr lang="en" sz="1000">
                <a:solidFill>
                  <a:srgbClr val="000000"/>
                </a:solidFill>
                <a:latin typeface="Merriweather"/>
                <a:ea typeface="Merriweather"/>
                <a:cs typeface="Merriweather"/>
                <a:sym typeface="Merriweather"/>
              </a:rPr>
              <a:t>Set avg survey taking time: 5 mins</a:t>
            </a:r>
          </a:p>
          <a:p>
            <a:pPr indent="-292100" lvl="0" marL="457200" rtl="0">
              <a:lnSpc>
                <a:spcPct val="100000"/>
              </a:lnSpc>
              <a:spcBef>
                <a:spcPts val="0"/>
              </a:spcBef>
              <a:buClr>
                <a:srgbClr val="000000"/>
              </a:buClr>
              <a:buSzPct val="100000"/>
              <a:buFont typeface="Merriweather"/>
              <a:buAutoNum type="arabicPeriod"/>
            </a:pPr>
            <a:r>
              <a:rPr lang="en" sz="1000">
                <a:solidFill>
                  <a:srgbClr val="000000"/>
                </a:solidFill>
                <a:latin typeface="Merriweather"/>
                <a:ea typeface="Merriweather"/>
                <a:cs typeface="Merriweather"/>
                <a:sym typeface="Merriweather"/>
              </a:rPr>
              <a:t>Goal : Get more CTL users to COMPLETE answers</a:t>
            </a:r>
          </a:p>
          <a:p>
            <a:pPr indent="-292100" lvl="1" marL="914400" rtl="0">
              <a:lnSpc>
                <a:spcPct val="100000"/>
              </a:lnSpc>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 better data</a:t>
            </a:r>
          </a:p>
          <a:p>
            <a:pPr indent="-292100" lvl="1" marL="914400" rtl="0">
              <a:lnSpc>
                <a:spcPct val="100000"/>
              </a:lnSpc>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 better analysis</a:t>
            </a:r>
          </a:p>
          <a:p>
            <a:pPr indent="-292100" lvl="1" marL="914400" rtl="0">
              <a:lnSpc>
                <a:spcPct val="100000"/>
              </a:lnSpc>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 help better</a:t>
            </a:r>
          </a:p>
        </p:txBody>
      </p:sp>
      <p:cxnSp>
        <p:nvCxnSpPr>
          <p:cNvPr id="71" name="Shape 71"/>
          <p:cNvCxnSpPr/>
          <p:nvPr/>
        </p:nvCxnSpPr>
        <p:spPr>
          <a:xfrm flipH="1">
            <a:off x="2589400" y="2596625"/>
            <a:ext cx="484800" cy="660600"/>
          </a:xfrm>
          <a:prstGeom prst="straightConnector1">
            <a:avLst/>
          </a:prstGeom>
          <a:noFill/>
          <a:ln cap="flat" cmpd="sng" w="28575">
            <a:solidFill>
              <a:srgbClr val="FF0000"/>
            </a:solidFill>
            <a:prstDash val="solid"/>
            <a:round/>
            <a:headEnd len="lg" w="lg" type="none"/>
            <a:tailEnd len="lg" w="lg"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4294967295" type="title"/>
          </p:nvPr>
        </p:nvSpPr>
        <p:spPr>
          <a:xfrm>
            <a:off x="165025" y="108200"/>
            <a:ext cx="8520600" cy="572700"/>
          </a:xfrm>
          <a:prstGeom prst="rect">
            <a:avLst/>
          </a:prstGeom>
        </p:spPr>
        <p:txBody>
          <a:bodyPr anchorCtr="0" anchor="t" bIns="91425" lIns="91425" rIns="91425" tIns="91425">
            <a:noAutofit/>
          </a:bodyPr>
          <a:lstStyle/>
          <a:p>
            <a:pPr lvl="0" rtl="0">
              <a:spcBef>
                <a:spcPts val="0"/>
              </a:spcBef>
              <a:buNone/>
            </a:pPr>
            <a:r>
              <a:rPr lang="en" sz="2400">
                <a:latin typeface="Merriweather"/>
                <a:ea typeface="Merriweather"/>
                <a:cs typeface="Merriweather"/>
                <a:sym typeface="Merriweather"/>
              </a:rPr>
              <a:t>LOCATION, LOCATION, LOCATION</a:t>
            </a:r>
          </a:p>
        </p:txBody>
      </p:sp>
      <p:pic>
        <p:nvPicPr>
          <p:cNvPr id="77" name="Shape 77"/>
          <p:cNvPicPr preferRelativeResize="0"/>
          <p:nvPr/>
        </p:nvPicPr>
        <p:blipFill rotWithShape="1">
          <a:blip r:embed="rId3">
            <a:alphaModFix/>
          </a:blip>
          <a:srcRect b="19469" l="17060" r="0" t="6192"/>
          <a:stretch/>
        </p:blipFill>
        <p:spPr>
          <a:xfrm>
            <a:off x="2098625" y="582550"/>
            <a:ext cx="4946749" cy="2850250"/>
          </a:xfrm>
          <a:prstGeom prst="rect">
            <a:avLst/>
          </a:prstGeom>
          <a:noFill/>
          <a:ln>
            <a:noFill/>
          </a:ln>
        </p:spPr>
      </p:pic>
      <p:sp>
        <p:nvSpPr>
          <p:cNvPr id="78" name="Shape 78"/>
          <p:cNvSpPr txBox="1"/>
          <p:nvPr>
            <p:ph idx="4294967295" type="body"/>
          </p:nvPr>
        </p:nvSpPr>
        <p:spPr>
          <a:xfrm>
            <a:off x="52575" y="3833325"/>
            <a:ext cx="4202100" cy="1131300"/>
          </a:xfrm>
          <a:prstGeom prst="rect">
            <a:avLst/>
          </a:prstGeom>
        </p:spPr>
        <p:txBody>
          <a:bodyPr anchorCtr="0" anchor="t" bIns="91425" lIns="91425" rIns="91425" tIns="91425">
            <a:noAutofit/>
          </a:bodyPr>
          <a:lstStyle/>
          <a:p>
            <a:pPr lvl="0" rtl="0">
              <a:spcBef>
                <a:spcPts val="0"/>
              </a:spcBef>
              <a:buNone/>
            </a:pPr>
            <a:r>
              <a:rPr b="1" lang="en" sz="1000" u="sng">
                <a:solidFill>
                  <a:srgbClr val="000000"/>
                </a:solidFill>
                <a:latin typeface="Merriweather"/>
                <a:ea typeface="Merriweather"/>
                <a:cs typeface="Merriweather"/>
                <a:sym typeface="Merriweather"/>
              </a:rPr>
              <a:t>Insights:</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CA, TX, NY are top 3 states</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Question: are survey respondents concentrated in certain cities? Or spread out?</a:t>
            </a:r>
          </a:p>
        </p:txBody>
      </p:sp>
      <p:sp>
        <p:nvSpPr>
          <p:cNvPr id="79" name="Shape 79"/>
          <p:cNvSpPr txBox="1"/>
          <p:nvPr>
            <p:ph idx="4294967295" type="body"/>
          </p:nvPr>
        </p:nvSpPr>
        <p:spPr>
          <a:xfrm>
            <a:off x="4610675" y="3833325"/>
            <a:ext cx="4202100" cy="1131300"/>
          </a:xfrm>
          <a:prstGeom prst="rect">
            <a:avLst/>
          </a:prstGeom>
        </p:spPr>
        <p:txBody>
          <a:bodyPr anchorCtr="0" anchor="t" bIns="91425" lIns="91425" rIns="91425" tIns="91425">
            <a:noAutofit/>
          </a:bodyPr>
          <a:lstStyle/>
          <a:p>
            <a:pPr lvl="0" rtl="0">
              <a:spcBef>
                <a:spcPts val="0"/>
              </a:spcBef>
              <a:buNone/>
            </a:pPr>
            <a:r>
              <a:rPr b="1" lang="en" sz="1000" u="sng">
                <a:solidFill>
                  <a:srgbClr val="000000"/>
                </a:solidFill>
                <a:latin typeface="Merriweather"/>
                <a:ea typeface="Merriweather"/>
                <a:cs typeface="Merriweather"/>
                <a:sym typeface="Merriweather"/>
              </a:rPr>
              <a:t>Take Aways:</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Find out why/what factors of CA, TX, NY have most interaction with CTL</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Can focus on better advertisements across the nation</a:t>
            </a:r>
          </a:p>
        </p:txBody>
      </p:sp>
      <p:sp>
        <p:nvSpPr>
          <p:cNvPr id="80" name="Shape 80"/>
          <p:cNvSpPr/>
          <p:nvPr/>
        </p:nvSpPr>
        <p:spPr>
          <a:xfrm>
            <a:off x="2779075" y="832925"/>
            <a:ext cx="3000300" cy="1686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4294967295" type="title"/>
          </p:nvPr>
        </p:nvSpPr>
        <p:spPr>
          <a:xfrm>
            <a:off x="165025" y="108200"/>
            <a:ext cx="8520600" cy="572700"/>
          </a:xfrm>
          <a:prstGeom prst="rect">
            <a:avLst/>
          </a:prstGeom>
        </p:spPr>
        <p:txBody>
          <a:bodyPr anchorCtr="0" anchor="t" bIns="91425" lIns="91425" rIns="91425" tIns="91425">
            <a:noAutofit/>
          </a:bodyPr>
          <a:lstStyle/>
          <a:p>
            <a:pPr lvl="0" rtl="0">
              <a:spcBef>
                <a:spcPts val="0"/>
              </a:spcBef>
              <a:buNone/>
            </a:pPr>
            <a:r>
              <a:rPr lang="en" sz="2400">
                <a:latin typeface="Merriweather"/>
                <a:ea typeface="Merriweather"/>
                <a:cs typeface="Merriweather"/>
                <a:sym typeface="Merriweather"/>
              </a:rPr>
              <a:t>LOCATION, LOCATION, LOCATION</a:t>
            </a:r>
          </a:p>
        </p:txBody>
      </p:sp>
      <p:pic>
        <p:nvPicPr>
          <p:cNvPr id="86" name="Shape 86"/>
          <p:cNvPicPr preferRelativeResize="0"/>
          <p:nvPr/>
        </p:nvPicPr>
        <p:blipFill rotWithShape="1">
          <a:blip r:embed="rId3">
            <a:alphaModFix/>
          </a:blip>
          <a:srcRect b="23118" l="15839" r="0" t="6075"/>
          <a:stretch/>
        </p:blipFill>
        <p:spPr>
          <a:xfrm>
            <a:off x="1261350" y="537850"/>
            <a:ext cx="6028849" cy="3260900"/>
          </a:xfrm>
          <a:prstGeom prst="rect">
            <a:avLst/>
          </a:prstGeom>
          <a:noFill/>
          <a:ln>
            <a:noFill/>
          </a:ln>
        </p:spPr>
      </p:pic>
      <p:sp>
        <p:nvSpPr>
          <p:cNvPr id="87" name="Shape 87"/>
          <p:cNvSpPr txBox="1"/>
          <p:nvPr>
            <p:ph idx="4294967295" type="body"/>
          </p:nvPr>
        </p:nvSpPr>
        <p:spPr>
          <a:xfrm>
            <a:off x="45225" y="3643600"/>
            <a:ext cx="4202100" cy="1131300"/>
          </a:xfrm>
          <a:prstGeom prst="rect">
            <a:avLst/>
          </a:prstGeom>
        </p:spPr>
        <p:txBody>
          <a:bodyPr anchorCtr="0" anchor="t" bIns="91425" lIns="91425" rIns="91425" tIns="91425">
            <a:noAutofit/>
          </a:bodyPr>
          <a:lstStyle/>
          <a:p>
            <a:pPr lvl="0" rtl="0">
              <a:spcBef>
                <a:spcPts val="0"/>
              </a:spcBef>
              <a:buNone/>
            </a:pPr>
            <a:r>
              <a:rPr b="1" lang="en" sz="1000" u="sng">
                <a:solidFill>
                  <a:srgbClr val="000000"/>
                </a:solidFill>
                <a:latin typeface="Merriweather"/>
                <a:ea typeface="Merriweather"/>
                <a:cs typeface="Merriweather"/>
                <a:sym typeface="Merriweather"/>
              </a:rPr>
              <a:t>Insights:</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Top cities are in TX, IL, and several other states</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LOTS of cities with sparse respondent populations</a:t>
            </a:r>
          </a:p>
          <a:p>
            <a:pPr indent="-292100" lvl="1" marL="9144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But this means CTL is still known + accessed </a:t>
            </a:r>
          </a:p>
          <a:p>
            <a:pPr indent="-292100" lvl="1" marL="9144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How did they learn about CTL?</a:t>
            </a:r>
          </a:p>
        </p:txBody>
      </p:sp>
      <p:sp>
        <p:nvSpPr>
          <p:cNvPr id="88" name="Shape 88"/>
          <p:cNvSpPr txBox="1"/>
          <p:nvPr>
            <p:ph idx="4294967295" type="body"/>
          </p:nvPr>
        </p:nvSpPr>
        <p:spPr>
          <a:xfrm>
            <a:off x="4603325" y="3643600"/>
            <a:ext cx="4202100" cy="1500000"/>
          </a:xfrm>
          <a:prstGeom prst="rect">
            <a:avLst/>
          </a:prstGeom>
        </p:spPr>
        <p:txBody>
          <a:bodyPr anchorCtr="0" anchor="t" bIns="91425" lIns="91425" rIns="91425" tIns="91425">
            <a:noAutofit/>
          </a:bodyPr>
          <a:lstStyle/>
          <a:p>
            <a:pPr lvl="0" rtl="0">
              <a:spcBef>
                <a:spcPts val="0"/>
              </a:spcBef>
              <a:buNone/>
            </a:pPr>
            <a:r>
              <a:rPr b="1" lang="en" sz="1000" u="sng">
                <a:solidFill>
                  <a:srgbClr val="000000"/>
                </a:solidFill>
                <a:latin typeface="Merriweather"/>
                <a:ea typeface="Merriweather"/>
                <a:cs typeface="Merriweather"/>
                <a:sym typeface="Merriweather"/>
              </a:rPr>
              <a:t>Take Aways</a:t>
            </a:r>
            <a:r>
              <a:rPr b="1" lang="en" sz="1000" u="sng">
                <a:solidFill>
                  <a:srgbClr val="000000"/>
                </a:solidFill>
                <a:latin typeface="Merriweather"/>
                <a:ea typeface="Merriweather"/>
                <a:cs typeface="Merriweather"/>
                <a:sym typeface="Merriweather"/>
              </a:rPr>
              <a:t>:</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Why are survey respondents so dense in some cities as opposed to others - common factors of popular cities?</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Once we find those factors, how can we better use them  </a:t>
            </a:r>
          </a:p>
          <a:p>
            <a:pPr indent="-292100" lvl="1" marL="9144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(1) better under common crises in popular cities</a:t>
            </a:r>
          </a:p>
          <a:p>
            <a:pPr indent="-292100" lvl="1" marL="9144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(2) to promote CTL - expand marketing</a:t>
            </a:r>
          </a:p>
        </p:txBody>
      </p:sp>
      <p:sp>
        <p:nvSpPr>
          <p:cNvPr id="89" name="Shape 89"/>
          <p:cNvSpPr/>
          <p:nvPr/>
        </p:nvSpPr>
        <p:spPr>
          <a:xfrm>
            <a:off x="2125600" y="807400"/>
            <a:ext cx="3168900" cy="3135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4294967295" type="title"/>
          </p:nvPr>
        </p:nvSpPr>
        <p:spPr>
          <a:xfrm>
            <a:off x="165025" y="108200"/>
            <a:ext cx="8520600" cy="572700"/>
          </a:xfrm>
          <a:prstGeom prst="rect">
            <a:avLst/>
          </a:prstGeom>
        </p:spPr>
        <p:txBody>
          <a:bodyPr anchorCtr="0" anchor="t" bIns="91425" lIns="91425" rIns="91425" tIns="91425">
            <a:noAutofit/>
          </a:bodyPr>
          <a:lstStyle/>
          <a:p>
            <a:pPr lvl="0" rtl="0">
              <a:spcBef>
                <a:spcPts val="0"/>
              </a:spcBef>
              <a:buNone/>
            </a:pPr>
            <a:r>
              <a:rPr lang="en" sz="2400">
                <a:latin typeface="Merriweather"/>
                <a:ea typeface="Merriweather"/>
                <a:cs typeface="Merriweather"/>
                <a:sym typeface="Merriweather"/>
              </a:rPr>
              <a:t>SURVEY RESPONDENTS BY AGE &amp; GENDER</a:t>
            </a:r>
          </a:p>
        </p:txBody>
      </p:sp>
      <p:pic>
        <p:nvPicPr>
          <p:cNvPr id="95" name="Shape 95"/>
          <p:cNvPicPr preferRelativeResize="0"/>
          <p:nvPr/>
        </p:nvPicPr>
        <p:blipFill>
          <a:blip r:embed="rId3">
            <a:alphaModFix/>
          </a:blip>
          <a:stretch>
            <a:fillRect/>
          </a:stretch>
        </p:blipFill>
        <p:spPr>
          <a:xfrm>
            <a:off x="361925" y="753875"/>
            <a:ext cx="3964156" cy="362424"/>
          </a:xfrm>
          <a:prstGeom prst="rect">
            <a:avLst/>
          </a:prstGeom>
          <a:noFill/>
          <a:ln>
            <a:noFill/>
          </a:ln>
        </p:spPr>
      </p:pic>
      <p:pic>
        <p:nvPicPr>
          <p:cNvPr id="96" name="Shape 96"/>
          <p:cNvPicPr preferRelativeResize="0"/>
          <p:nvPr/>
        </p:nvPicPr>
        <p:blipFill rotWithShape="1">
          <a:blip r:embed="rId4">
            <a:alphaModFix/>
          </a:blip>
          <a:srcRect b="10989" l="7791" r="14988" t="5188"/>
          <a:stretch/>
        </p:blipFill>
        <p:spPr>
          <a:xfrm>
            <a:off x="361925" y="1180474"/>
            <a:ext cx="3103350" cy="2782549"/>
          </a:xfrm>
          <a:prstGeom prst="rect">
            <a:avLst/>
          </a:prstGeom>
          <a:noFill/>
          <a:ln>
            <a:noFill/>
          </a:ln>
        </p:spPr>
      </p:pic>
      <p:pic>
        <p:nvPicPr>
          <p:cNvPr id="97" name="Shape 97"/>
          <p:cNvPicPr preferRelativeResize="0"/>
          <p:nvPr/>
        </p:nvPicPr>
        <p:blipFill>
          <a:blip r:embed="rId5">
            <a:alphaModFix/>
          </a:blip>
          <a:stretch>
            <a:fillRect/>
          </a:stretch>
        </p:blipFill>
        <p:spPr>
          <a:xfrm>
            <a:off x="229825" y="3313325"/>
            <a:ext cx="1558499" cy="1713425"/>
          </a:xfrm>
          <a:prstGeom prst="rect">
            <a:avLst/>
          </a:prstGeom>
          <a:noFill/>
          <a:ln>
            <a:noFill/>
          </a:ln>
        </p:spPr>
      </p:pic>
      <p:sp>
        <p:nvSpPr>
          <p:cNvPr id="98" name="Shape 98"/>
          <p:cNvSpPr/>
          <p:nvPr/>
        </p:nvSpPr>
        <p:spPr>
          <a:xfrm>
            <a:off x="130050" y="706450"/>
            <a:ext cx="4400700" cy="432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9" name="Shape 99"/>
          <p:cNvPicPr preferRelativeResize="0"/>
          <p:nvPr/>
        </p:nvPicPr>
        <p:blipFill rotWithShape="1">
          <a:blip r:embed="rId6">
            <a:alphaModFix/>
          </a:blip>
          <a:srcRect b="4963" l="3267" r="8665" t="6250"/>
          <a:stretch/>
        </p:blipFill>
        <p:spPr>
          <a:xfrm>
            <a:off x="4620100" y="706450"/>
            <a:ext cx="4481750" cy="2904858"/>
          </a:xfrm>
          <a:prstGeom prst="rect">
            <a:avLst/>
          </a:prstGeom>
          <a:noFill/>
          <a:ln cap="flat" cmpd="sng" w="9525">
            <a:solidFill>
              <a:srgbClr val="000000"/>
            </a:solidFill>
            <a:prstDash val="solid"/>
            <a:round/>
            <a:headEnd len="med" w="med" type="none"/>
            <a:tailEnd len="med" w="med" type="none"/>
          </a:ln>
        </p:spPr>
      </p:pic>
      <p:sp>
        <p:nvSpPr>
          <p:cNvPr id="100" name="Shape 100"/>
          <p:cNvSpPr txBox="1"/>
          <p:nvPr/>
        </p:nvSpPr>
        <p:spPr>
          <a:xfrm>
            <a:off x="4704400" y="3805200"/>
            <a:ext cx="4363500" cy="12789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01" name="Shape 101"/>
          <p:cNvSpPr txBox="1"/>
          <p:nvPr>
            <p:ph idx="4294967295" type="body"/>
          </p:nvPr>
        </p:nvSpPr>
        <p:spPr>
          <a:xfrm>
            <a:off x="4620100" y="3749000"/>
            <a:ext cx="4447800" cy="1278900"/>
          </a:xfrm>
          <a:prstGeom prst="rect">
            <a:avLst/>
          </a:prstGeom>
          <a:solidFill>
            <a:srgbClr val="CFE2F3"/>
          </a:solidFill>
        </p:spPr>
        <p:txBody>
          <a:bodyPr anchorCtr="0" anchor="t" bIns="91425" lIns="91425" rIns="91425" tIns="91425">
            <a:noAutofit/>
          </a:bodyPr>
          <a:lstStyle/>
          <a:p>
            <a:pPr lvl="0" rtl="0">
              <a:spcBef>
                <a:spcPts val="0"/>
              </a:spcBef>
              <a:buNone/>
            </a:pPr>
            <a:r>
              <a:rPr b="1" lang="en" sz="800" u="sng">
                <a:solidFill>
                  <a:srgbClr val="000000"/>
                </a:solidFill>
                <a:latin typeface="Merriweather"/>
                <a:ea typeface="Merriweather"/>
                <a:cs typeface="Merriweather"/>
                <a:sym typeface="Merriweather"/>
              </a:rPr>
              <a:t>Insights:</a:t>
            </a:r>
          </a:p>
          <a:p>
            <a:pPr indent="-279400" lvl="0" marL="457200" marR="0" rtl="0" algn="l">
              <a:lnSpc>
                <a:spcPct val="115000"/>
              </a:lnSpc>
              <a:spcBef>
                <a:spcPts val="0"/>
              </a:spcBef>
              <a:spcAft>
                <a:spcPts val="1600"/>
              </a:spcAft>
              <a:buClr>
                <a:srgbClr val="000000"/>
              </a:buClr>
              <a:buSzPct val="100000"/>
              <a:buFont typeface="Merriweather"/>
            </a:pPr>
            <a:r>
              <a:rPr lang="en" sz="800">
                <a:solidFill>
                  <a:srgbClr val="000000"/>
                </a:solidFill>
                <a:latin typeface="Merriweather"/>
                <a:ea typeface="Merriweather"/>
                <a:cs typeface="Merriweather"/>
                <a:sym typeface="Merriweather"/>
              </a:rPr>
              <a:t>Age below 18 &gt; (18-21)</a:t>
            </a:r>
          </a:p>
          <a:p>
            <a:pPr indent="-279400" lvl="1" marL="914400" marR="0" rtl="0" algn="l">
              <a:lnSpc>
                <a:spcPct val="115000"/>
              </a:lnSpc>
              <a:spcBef>
                <a:spcPts val="0"/>
              </a:spcBef>
              <a:spcAft>
                <a:spcPts val="1600"/>
              </a:spcAft>
              <a:buClr>
                <a:srgbClr val="000000"/>
              </a:buClr>
              <a:buSzPct val="100000"/>
              <a:buFont typeface="Merriweather"/>
            </a:pPr>
            <a:r>
              <a:rPr lang="en" sz="800">
                <a:solidFill>
                  <a:srgbClr val="000000"/>
                </a:solidFill>
                <a:latin typeface="Merriweather"/>
                <a:ea typeface="Merriweather"/>
                <a:cs typeface="Merriweather"/>
                <a:sym typeface="Merriweather"/>
              </a:rPr>
              <a:t>Why? Below 18, live at home, less access to counselors?</a:t>
            </a:r>
          </a:p>
          <a:p>
            <a:pPr indent="-279400" lvl="0" marL="457200" marR="0" rtl="0" algn="l">
              <a:lnSpc>
                <a:spcPct val="115000"/>
              </a:lnSpc>
              <a:spcBef>
                <a:spcPts val="0"/>
              </a:spcBef>
              <a:spcAft>
                <a:spcPts val="1600"/>
              </a:spcAft>
              <a:buClr>
                <a:srgbClr val="000000"/>
              </a:buClr>
              <a:buSzPct val="100000"/>
              <a:buFont typeface="Merriweather"/>
            </a:pPr>
            <a:r>
              <a:rPr lang="en" sz="800">
                <a:solidFill>
                  <a:srgbClr val="000000"/>
                </a:solidFill>
                <a:latin typeface="Merriweather"/>
                <a:ea typeface="Merriweather"/>
                <a:cs typeface="Merriweather"/>
                <a:sym typeface="Merriweather"/>
              </a:rPr>
              <a:t>Why mostly females?</a:t>
            </a:r>
          </a:p>
          <a:p>
            <a:pPr indent="-279400" lvl="1" marL="914400" marR="0" rtl="0" algn="l">
              <a:lnSpc>
                <a:spcPct val="115000"/>
              </a:lnSpc>
              <a:spcBef>
                <a:spcPts val="0"/>
              </a:spcBef>
              <a:spcAft>
                <a:spcPts val="1600"/>
              </a:spcAft>
              <a:buClr>
                <a:srgbClr val="000000"/>
              </a:buClr>
              <a:buSzPct val="100000"/>
              <a:buFont typeface="Merriweather"/>
            </a:pPr>
            <a:r>
              <a:rPr lang="en" sz="800">
                <a:solidFill>
                  <a:srgbClr val="000000"/>
                </a:solidFill>
                <a:latin typeface="Merriweather"/>
                <a:ea typeface="Merriweather"/>
                <a:cs typeface="Merriweather"/>
                <a:sym typeface="Merriweather"/>
              </a:rPr>
              <a:t>Stigma against men talking about</a:t>
            </a:r>
          </a:p>
          <a:p>
            <a:pPr indent="-279400" lvl="1" marL="914400" marR="0" rtl="0" algn="l">
              <a:lnSpc>
                <a:spcPct val="115000"/>
              </a:lnSpc>
              <a:spcBef>
                <a:spcPts val="0"/>
              </a:spcBef>
              <a:spcAft>
                <a:spcPts val="1600"/>
              </a:spcAft>
              <a:buClr>
                <a:srgbClr val="000000"/>
              </a:buClr>
              <a:buSzPct val="100000"/>
              <a:buFont typeface="Merriweather"/>
            </a:pPr>
            <a:r>
              <a:rPr lang="en" sz="800">
                <a:solidFill>
                  <a:srgbClr val="000000"/>
                </a:solidFill>
                <a:latin typeface="Merriweather"/>
                <a:ea typeface="Merriweather"/>
                <a:cs typeface="Merriweather"/>
                <a:sym typeface="Merriweather"/>
              </a:rPr>
              <a:t>Careful to not tailor CTL practices/methods towards ‘majority’ (females)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idx="4294967295" type="title"/>
          </p:nvPr>
        </p:nvSpPr>
        <p:spPr>
          <a:xfrm>
            <a:off x="122850" y="37925"/>
            <a:ext cx="8520600" cy="572700"/>
          </a:xfrm>
          <a:prstGeom prst="rect">
            <a:avLst/>
          </a:prstGeom>
        </p:spPr>
        <p:txBody>
          <a:bodyPr anchorCtr="0" anchor="t" bIns="91425" lIns="91425" rIns="91425" tIns="91425">
            <a:noAutofit/>
          </a:bodyPr>
          <a:lstStyle/>
          <a:p>
            <a:pPr lvl="0" rtl="0">
              <a:spcBef>
                <a:spcPts val="0"/>
              </a:spcBef>
              <a:buNone/>
            </a:pPr>
            <a:r>
              <a:rPr lang="en" sz="2400">
                <a:latin typeface="Merriweather"/>
                <a:ea typeface="Merriweather"/>
                <a:cs typeface="Merriweather"/>
                <a:sym typeface="Merriweather"/>
              </a:rPr>
              <a:t>SURVEY </a:t>
            </a:r>
            <a:r>
              <a:rPr lang="en" sz="2400">
                <a:latin typeface="Merriweather"/>
                <a:ea typeface="Merriweather"/>
                <a:cs typeface="Merriweather"/>
                <a:sym typeface="Merriweather"/>
              </a:rPr>
              <a:t>RESPONDENTS</a:t>
            </a:r>
            <a:r>
              <a:rPr lang="en" sz="2400">
                <a:latin typeface="Merriweather"/>
                <a:ea typeface="Merriweather"/>
                <a:cs typeface="Merriweather"/>
                <a:sym typeface="Merriweather"/>
              </a:rPr>
              <a:t> BY AGE &amp; GENDER</a:t>
            </a:r>
          </a:p>
        </p:txBody>
      </p:sp>
      <p:pic>
        <p:nvPicPr>
          <p:cNvPr id="107" name="Shape 107"/>
          <p:cNvPicPr preferRelativeResize="0"/>
          <p:nvPr/>
        </p:nvPicPr>
        <p:blipFill>
          <a:blip r:embed="rId3">
            <a:alphaModFix/>
          </a:blip>
          <a:stretch>
            <a:fillRect/>
          </a:stretch>
        </p:blipFill>
        <p:spPr>
          <a:xfrm>
            <a:off x="1738500" y="481498"/>
            <a:ext cx="4885975" cy="3140975"/>
          </a:xfrm>
          <a:prstGeom prst="rect">
            <a:avLst/>
          </a:prstGeom>
          <a:noFill/>
          <a:ln cap="flat" cmpd="sng" w="9525">
            <a:solidFill>
              <a:srgbClr val="000000"/>
            </a:solidFill>
            <a:prstDash val="solid"/>
            <a:round/>
            <a:headEnd len="med" w="med" type="none"/>
            <a:tailEnd len="med" w="med" type="none"/>
          </a:ln>
        </p:spPr>
      </p:pic>
      <p:sp>
        <p:nvSpPr>
          <p:cNvPr id="108" name="Shape 108"/>
          <p:cNvSpPr txBox="1"/>
          <p:nvPr>
            <p:ph idx="4294967295" type="body"/>
          </p:nvPr>
        </p:nvSpPr>
        <p:spPr>
          <a:xfrm>
            <a:off x="45225" y="3559225"/>
            <a:ext cx="4202100" cy="1131300"/>
          </a:xfrm>
          <a:prstGeom prst="rect">
            <a:avLst/>
          </a:prstGeom>
        </p:spPr>
        <p:txBody>
          <a:bodyPr anchorCtr="0" anchor="t" bIns="91425" lIns="91425" rIns="91425" tIns="91425">
            <a:noAutofit/>
          </a:bodyPr>
          <a:lstStyle/>
          <a:p>
            <a:pPr lvl="0" rtl="0">
              <a:spcBef>
                <a:spcPts val="0"/>
              </a:spcBef>
              <a:buNone/>
            </a:pPr>
            <a:r>
              <a:rPr b="1" lang="en" sz="900" u="sng">
                <a:solidFill>
                  <a:srgbClr val="000000"/>
                </a:solidFill>
                <a:latin typeface="Merriweather"/>
                <a:ea typeface="Merriweather"/>
                <a:cs typeface="Merriweather"/>
                <a:sym typeface="Merriweather"/>
              </a:rPr>
              <a:t>Insights:</a:t>
            </a:r>
          </a:p>
          <a:p>
            <a:pPr indent="-285750" lvl="0" marL="457200" marR="0" rtl="0" algn="l">
              <a:lnSpc>
                <a:spcPct val="115000"/>
              </a:lnSpc>
              <a:spcBef>
                <a:spcPts val="0"/>
              </a:spcBef>
              <a:spcAft>
                <a:spcPts val="1600"/>
              </a:spcAft>
              <a:buClr>
                <a:srgbClr val="000000"/>
              </a:buClr>
              <a:buSzPct val="100000"/>
              <a:buFont typeface="Merriweather"/>
            </a:pPr>
            <a:r>
              <a:rPr lang="en" sz="900">
                <a:solidFill>
                  <a:srgbClr val="000000"/>
                </a:solidFill>
                <a:latin typeface="Merriweather"/>
                <a:ea typeface="Merriweather"/>
                <a:cs typeface="Merriweather"/>
                <a:sym typeface="Merriweather"/>
              </a:rPr>
              <a:t>Even divided by gender, age distribution is relatively same (below 18 &gt; adult (22-44) &gt; (18-21)</a:t>
            </a:r>
          </a:p>
          <a:p>
            <a:pPr indent="-285750" lvl="0" marL="457200" marR="0" rtl="0" algn="l">
              <a:lnSpc>
                <a:spcPct val="115000"/>
              </a:lnSpc>
              <a:spcBef>
                <a:spcPts val="0"/>
              </a:spcBef>
              <a:spcAft>
                <a:spcPts val="1600"/>
              </a:spcAft>
              <a:buClr>
                <a:srgbClr val="000000"/>
              </a:buClr>
              <a:buSzPct val="100000"/>
              <a:buFont typeface="Merriweather"/>
            </a:pPr>
            <a:r>
              <a:rPr lang="en" sz="900">
                <a:solidFill>
                  <a:srgbClr val="000000"/>
                </a:solidFill>
                <a:latin typeface="Merriweather"/>
                <a:ea typeface="Merriweather"/>
                <a:cs typeface="Merriweather"/>
                <a:sym typeface="Merriweather"/>
              </a:rPr>
              <a:t>Men’s surveys divided by age is interesting:</a:t>
            </a:r>
          </a:p>
          <a:p>
            <a:pPr indent="-285750" lvl="1" marL="914400" marR="0" rtl="0" algn="l">
              <a:lnSpc>
                <a:spcPct val="115000"/>
              </a:lnSpc>
              <a:spcBef>
                <a:spcPts val="0"/>
              </a:spcBef>
              <a:spcAft>
                <a:spcPts val="1600"/>
              </a:spcAft>
              <a:buClr>
                <a:srgbClr val="000000"/>
              </a:buClr>
              <a:buSzPct val="100000"/>
              <a:buFont typeface="Merriweather"/>
            </a:pPr>
            <a:r>
              <a:rPr lang="en" sz="900">
                <a:solidFill>
                  <a:srgbClr val="000000"/>
                </a:solidFill>
                <a:latin typeface="Merriweather"/>
                <a:ea typeface="Merriweather"/>
                <a:cs typeface="Merriweather"/>
                <a:sym typeface="Merriweather"/>
              </a:rPr>
              <a:t>Below 18 is NOT hugely different from Adult (22-24)</a:t>
            </a:r>
          </a:p>
          <a:p>
            <a:pPr indent="-285750" lvl="0" marL="457200" marR="0" rtl="0" algn="l">
              <a:lnSpc>
                <a:spcPct val="115000"/>
              </a:lnSpc>
              <a:spcBef>
                <a:spcPts val="0"/>
              </a:spcBef>
              <a:spcAft>
                <a:spcPts val="1600"/>
              </a:spcAft>
              <a:buClr>
                <a:srgbClr val="000000"/>
              </a:buClr>
              <a:buSzPct val="100000"/>
              <a:buFont typeface="Merriweather"/>
            </a:pPr>
            <a:r>
              <a:rPr lang="en" sz="900">
                <a:solidFill>
                  <a:srgbClr val="000000"/>
                </a:solidFill>
                <a:latin typeface="Merriweather"/>
                <a:ea typeface="Merriweather"/>
                <a:cs typeface="Merriweather"/>
                <a:sym typeface="Merriweather"/>
              </a:rPr>
              <a:t>Women being exposed to/taking action with CTL differently based on age - where this is uniform across age for men?</a:t>
            </a:r>
          </a:p>
        </p:txBody>
      </p:sp>
      <p:sp>
        <p:nvSpPr>
          <p:cNvPr id="109" name="Shape 109"/>
          <p:cNvSpPr txBox="1"/>
          <p:nvPr>
            <p:ph idx="4294967295" type="body"/>
          </p:nvPr>
        </p:nvSpPr>
        <p:spPr>
          <a:xfrm>
            <a:off x="4603325" y="3559225"/>
            <a:ext cx="4202100" cy="1500000"/>
          </a:xfrm>
          <a:prstGeom prst="rect">
            <a:avLst/>
          </a:prstGeom>
        </p:spPr>
        <p:txBody>
          <a:bodyPr anchorCtr="0" anchor="t" bIns="91425" lIns="91425" rIns="91425" tIns="91425">
            <a:noAutofit/>
          </a:bodyPr>
          <a:lstStyle/>
          <a:p>
            <a:pPr lvl="0" rtl="0">
              <a:spcBef>
                <a:spcPts val="0"/>
              </a:spcBef>
              <a:buNone/>
            </a:pPr>
            <a:r>
              <a:rPr b="1" lang="en" sz="900" u="sng">
                <a:solidFill>
                  <a:srgbClr val="000000"/>
                </a:solidFill>
                <a:latin typeface="Merriweather"/>
                <a:ea typeface="Merriweather"/>
                <a:cs typeface="Merriweather"/>
                <a:sym typeface="Merriweather"/>
              </a:rPr>
              <a:t>Take Aways:</a:t>
            </a:r>
          </a:p>
          <a:p>
            <a:pPr indent="-285750" lvl="0" marL="457200" marR="0" rtl="0" algn="l">
              <a:lnSpc>
                <a:spcPct val="115000"/>
              </a:lnSpc>
              <a:spcBef>
                <a:spcPts val="0"/>
              </a:spcBef>
              <a:spcAft>
                <a:spcPts val="1600"/>
              </a:spcAft>
              <a:buClr>
                <a:srgbClr val="000000"/>
              </a:buClr>
              <a:buSzPct val="100000"/>
              <a:buFont typeface="Merriweather"/>
            </a:pPr>
            <a:r>
              <a:rPr lang="en" sz="900">
                <a:solidFill>
                  <a:srgbClr val="000000"/>
                </a:solidFill>
                <a:latin typeface="Merriweather"/>
                <a:ea typeface="Merriweather"/>
                <a:cs typeface="Merriweather"/>
                <a:sym typeface="Merriweather"/>
              </a:rPr>
              <a:t>Why are women more involved with CTL than men, genderqueers, trans, and people who identify otherwise?</a:t>
            </a:r>
          </a:p>
          <a:p>
            <a:pPr indent="-285750" lvl="1" marL="914400" marR="0" rtl="0" algn="l">
              <a:lnSpc>
                <a:spcPct val="115000"/>
              </a:lnSpc>
              <a:spcBef>
                <a:spcPts val="0"/>
              </a:spcBef>
              <a:spcAft>
                <a:spcPts val="1600"/>
              </a:spcAft>
              <a:buClr>
                <a:srgbClr val="000000"/>
              </a:buClr>
              <a:buSzPct val="100000"/>
              <a:buFont typeface="Merriweather"/>
            </a:pPr>
            <a:r>
              <a:rPr lang="en" sz="900">
                <a:solidFill>
                  <a:srgbClr val="000000"/>
                </a:solidFill>
                <a:latin typeface="Merriweather"/>
                <a:ea typeface="Merriweather"/>
                <a:cs typeface="Merriweather"/>
                <a:sym typeface="Merriweather"/>
              </a:rPr>
              <a:t>Are certain women dominated fields/places/facets of life more aware of CTL?</a:t>
            </a:r>
          </a:p>
          <a:p>
            <a:pPr indent="-285750" lvl="1" marL="914400" marR="0" rtl="0" algn="l">
              <a:lnSpc>
                <a:spcPct val="115000"/>
              </a:lnSpc>
              <a:spcBef>
                <a:spcPts val="0"/>
              </a:spcBef>
              <a:spcAft>
                <a:spcPts val="1600"/>
              </a:spcAft>
              <a:buClr>
                <a:srgbClr val="000000"/>
              </a:buClr>
              <a:buSzPct val="100000"/>
              <a:buFont typeface="Merriweather"/>
            </a:pPr>
            <a:r>
              <a:rPr lang="en" sz="900">
                <a:solidFill>
                  <a:srgbClr val="000000"/>
                </a:solidFill>
                <a:latin typeface="Merriweather"/>
                <a:ea typeface="Merriweather"/>
                <a:cs typeface="Merriweather"/>
                <a:sym typeface="Merriweather"/>
              </a:rPr>
              <a:t>If so, how do we target and market to areas of other genders (and ages) that are underrepresented in CTL respondents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txBox="1"/>
          <p:nvPr>
            <p:ph type="title"/>
          </p:nvPr>
        </p:nvSpPr>
        <p:spPr>
          <a:xfrm>
            <a:off x="165025" y="108200"/>
            <a:ext cx="8520600" cy="572700"/>
          </a:xfrm>
          <a:prstGeom prst="rect">
            <a:avLst/>
          </a:prstGeom>
        </p:spPr>
        <p:txBody>
          <a:bodyPr anchorCtr="0" anchor="t" bIns="91425" lIns="91425" rIns="91425" tIns="91425">
            <a:noAutofit/>
          </a:bodyPr>
          <a:lstStyle/>
          <a:p>
            <a:pPr lvl="0" rtl="0">
              <a:spcBef>
                <a:spcPts val="0"/>
              </a:spcBef>
              <a:buNone/>
            </a:pPr>
            <a:r>
              <a:rPr lang="en" sz="2400">
                <a:latin typeface="Merriweather"/>
                <a:ea typeface="Merriweather"/>
                <a:cs typeface="Merriweather"/>
                <a:sym typeface="Merriweather"/>
              </a:rPr>
              <a:t>BACKGROUND + ASSUMPTIONS</a:t>
            </a:r>
          </a:p>
        </p:txBody>
      </p:sp>
      <p:sp>
        <p:nvSpPr>
          <p:cNvPr id="116" name="Shape 116"/>
          <p:cNvSpPr txBox="1"/>
          <p:nvPr>
            <p:ph idx="1" type="body"/>
          </p:nvPr>
        </p:nvSpPr>
        <p:spPr>
          <a:xfrm>
            <a:off x="187350" y="626250"/>
            <a:ext cx="8769300" cy="4099500"/>
          </a:xfrm>
          <a:prstGeom prst="rect">
            <a:avLst/>
          </a:prstGeom>
          <a:solidFill>
            <a:srgbClr val="CFE2F3"/>
          </a:solidFill>
        </p:spPr>
        <p:txBody>
          <a:bodyPr anchorCtr="0" anchor="t" bIns="91425" lIns="91425" rIns="91425" tIns="91425">
            <a:noAutofit/>
          </a:bodyPr>
          <a:lstStyle/>
          <a:p>
            <a:pPr lvl="0" rtl="0" algn="ctr">
              <a:spcBef>
                <a:spcPts val="0"/>
              </a:spcBef>
              <a:buNone/>
            </a:pPr>
            <a:r>
              <a:rPr lang="en" sz="1000" u="sng">
                <a:solidFill>
                  <a:srgbClr val="000000"/>
                </a:solidFill>
                <a:latin typeface="Merriweather"/>
                <a:ea typeface="Merriweather"/>
                <a:cs typeface="Merriweather"/>
                <a:sym typeface="Merriweather"/>
              </a:rPr>
              <a:t>DATA SET - UNKNOWNS</a:t>
            </a:r>
          </a:p>
          <a:p>
            <a:pPr indent="-292100" lvl="0" marL="457200" rtl="0">
              <a:spcBef>
                <a:spcPts val="0"/>
              </a:spcBef>
              <a:buClr>
                <a:srgbClr val="000000"/>
              </a:buClr>
              <a:buSzPct val="100000"/>
              <a:buFont typeface="Merriweather"/>
              <a:buAutoNum type="arabicPeriod"/>
            </a:pPr>
            <a:r>
              <a:rPr lang="en" sz="1000">
                <a:solidFill>
                  <a:srgbClr val="000000"/>
                </a:solidFill>
                <a:latin typeface="Merriweather"/>
                <a:ea typeface="Merriweather"/>
                <a:cs typeface="Merriweather"/>
                <a:sym typeface="Merriweather"/>
              </a:rPr>
              <a:t>Data set (questions + answers) did not correspond to sample survey link</a:t>
            </a:r>
          </a:p>
          <a:p>
            <a:pPr indent="-292100" lvl="0" marL="457200" rtl="0">
              <a:spcBef>
                <a:spcPts val="0"/>
              </a:spcBef>
              <a:buClr>
                <a:srgbClr val="000000"/>
              </a:buClr>
              <a:buSzPct val="100000"/>
              <a:buFont typeface="Merriweather"/>
              <a:buAutoNum type="arabicPeriod"/>
            </a:pPr>
            <a:r>
              <a:rPr lang="en" sz="1000">
                <a:solidFill>
                  <a:srgbClr val="000000"/>
                </a:solidFill>
                <a:latin typeface="Merriweather"/>
                <a:ea typeface="Merriweather"/>
                <a:cs typeface="Merriweather"/>
                <a:sym typeface="Merriweather"/>
              </a:rPr>
              <a:t>Don’t know how many actual CTL interactions occurred to calculate success rate with survey responses </a:t>
            </a:r>
          </a:p>
          <a:p>
            <a:pPr indent="-292100" lvl="0" marL="457200" rtl="0">
              <a:spcBef>
                <a:spcPts val="0"/>
              </a:spcBef>
              <a:buClr>
                <a:srgbClr val="000000"/>
              </a:buClr>
              <a:buSzPct val="100000"/>
              <a:buFont typeface="Merriweather"/>
              <a:buAutoNum type="arabicPeriod"/>
            </a:pPr>
            <a:r>
              <a:rPr lang="en" sz="1000">
                <a:solidFill>
                  <a:srgbClr val="000000"/>
                </a:solidFill>
                <a:latin typeface="Merriweather"/>
                <a:ea typeface="Merriweather"/>
                <a:cs typeface="Merriweather"/>
                <a:sym typeface="Merriweather"/>
              </a:rPr>
              <a:t>Each survey doesn’t represent a unique individual</a:t>
            </a:r>
          </a:p>
          <a:p>
            <a:pPr indent="-292100" lvl="1" marL="914400" rtl="0">
              <a:spcBef>
                <a:spcPts val="0"/>
              </a:spcBef>
              <a:buClr>
                <a:srgbClr val="000000"/>
              </a:buClr>
              <a:buSzPct val="100000"/>
              <a:buFont typeface="Merriweather"/>
              <a:buAutoNum type="alphaLcPeriod"/>
            </a:pPr>
            <a:r>
              <a:rPr lang="en" sz="1000">
                <a:solidFill>
                  <a:srgbClr val="000000"/>
                </a:solidFill>
                <a:latin typeface="Merriweather"/>
                <a:ea typeface="Merriweather"/>
                <a:cs typeface="Merriweather"/>
                <a:sym typeface="Merriweather"/>
              </a:rPr>
              <a:t>One individual could have submitted multiple surveys</a:t>
            </a:r>
          </a:p>
          <a:p>
            <a:pPr indent="-292100" lvl="1" marL="914400" rtl="0">
              <a:spcBef>
                <a:spcPts val="0"/>
              </a:spcBef>
              <a:buClr>
                <a:srgbClr val="000000"/>
              </a:buClr>
              <a:buSzPct val="100000"/>
              <a:buFont typeface="Merriweather"/>
              <a:buAutoNum type="alphaLcPeriod"/>
            </a:pPr>
            <a:r>
              <a:rPr lang="en" sz="1000">
                <a:solidFill>
                  <a:srgbClr val="000000"/>
                </a:solidFill>
                <a:latin typeface="Merriweather"/>
                <a:ea typeface="Merriweather"/>
                <a:cs typeface="Merriweather"/>
                <a:sym typeface="Merriweather"/>
              </a:rPr>
              <a:t>Some surveys are recorded incorrectly/impartially but still logged</a:t>
            </a:r>
          </a:p>
          <a:p>
            <a:pPr indent="-292100" lvl="0" marL="457200" rtl="0">
              <a:spcBef>
                <a:spcPts val="0"/>
              </a:spcBef>
              <a:buClr>
                <a:srgbClr val="000000"/>
              </a:buClr>
              <a:buSzPct val="100000"/>
              <a:buFont typeface="Merriweather"/>
              <a:buAutoNum type="arabicPeriod"/>
            </a:pPr>
            <a:r>
              <a:rPr lang="en" sz="1000">
                <a:solidFill>
                  <a:srgbClr val="000000"/>
                </a:solidFill>
                <a:latin typeface="Merriweather"/>
                <a:ea typeface="Merriweather"/>
                <a:cs typeface="Merriweather"/>
                <a:sym typeface="Merriweather"/>
              </a:rPr>
              <a:t>Age 55 was not included in any age interval options responder was given</a:t>
            </a:r>
          </a:p>
          <a:p>
            <a:pPr lvl="0" rtl="0">
              <a:spcBef>
                <a:spcPts val="0"/>
              </a:spcBef>
              <a:buNone/>
            </a:pPr>
            <a:r>
              <a:t/>
            </a:r>
            <a:endParaRPr sz="1000">
              <a:solidFill>
                <a:srgbClr val="000000"/>
              </a:solidFill>
              <a:latin typeface="Merriweather"/>
              <a:ea typeface="Merriweather"/>
              <a:cs typeface="Merriweather"/>
              <a:sym typeface="Merriweather"/>
            </a:endParaRPr>
          </a:p>
          <a:p>
            <a:pPr lvl="0" rtl="0" algn="ctr">
              <a:spcBef>
                <a:spcPts val="0"/>
              </a:spcBef>
              <a:buNone/>
            </a:pPr>
            <a:r>
              <a:rPr lang="en" sz="1000" u="sng">
                <a:solidFill>
                  <a:srgbClr val="000000"/>
                </a:solidFill>
                <a:latin typeface="Merriweather"/>
                <a:ea typeface="Merriweather"/>
                <a:cs typeface="Merriweather"/>
                <a:sym typeface="Merriweather"/>
              </a:rPr>
              <a:t>ASSUMPTIONS TAKEN FOR ANALYSIS:</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Assumed every survey represents individual (didn’t have criteria to distinguish surveys)</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Insights projected/hypothesized about general populations:</a:t>
            </a:r>
          </a:p>
          <a:p>
            <a:pPr indent="-292100" lvl="1" marL="9144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Assumed survey population translated / represented general population</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Assumed location data was NOT self reported (but rather based on lat/long data collected by </a:t>
            </a:r>
          </a:p>
          <a:p>
            <a:pPr indent="-292100" lvl="0" marL="457200" rtl="0">
              <a:spcBef>
                <a:spcPts val="0"/>
              </a:spcBef>
              <a:buClr>
                <a:srgbClr val="000000"/>
              </a:buClr>
              <a:buSzPct val="100000"/>
              <a:buFont typeface="Merriweather"/>
            </a:pPr>
            <a:r>
              <a:rPr lang="en" sz="1000">
                <a:solidFill>
                  <a:srgbClr val="000000"/>
                </a:solidFill>
                <a:latin typeface="Merriweather"/>
                <a:ea typeface="Merriweather"/>
                <a:cs typeface="Merriweather"/>
                <a:sym typeface="Merriweather"/>
              </a:rPr>
              <a:t>Did not account for self reporting bias</a:t>
            </a:r>
          </a:p>
        </p:txBody>
      </p:sp>
      <p:pic>
        <p:nvPicPr>
          <p:cNvPr id="117" name="Shape 117"/>
          <p:cNvPicPr preferRelativeResize="0"/>
          <p:nvPr/>
        </p:nvPicPr>
        <p:blipFill rotWithShape="1">
          <a:blip r:embed="rId3">
            <a:alphaModFix/>
          </a:blip>
          <a:srcRect b="0" l="0" r="25969" t="28977"/>
          <a:stretch/>
        </p:blipFill>
        <p:spPr>
          <a:xfrm>
            <a:off x="7706949" y="3102525"/>
            <a:ext cx="1089249" cy="1110699"/>
          </a:xfrm>
          <a:prstGeom prst="rect">
            <a:avLst/>
          </a:prstGeom>
          <a:noFill/>
          <a:ln>
            <a:noFill/>
          </a:ln>
        </p:spPr>
      </p:pic>
      <p:pic>
        <p:nvPicPr>
          <p:cNvPr id="118" name="Shape 118"/>
          <p:cNvPicPr preferRelativeResize="0"/>
          <p:nvPr/>
        </p:nvPicPr>
        <p:blipFill rotWithShape="1">
          <a:blip r:embed="rId4">
            <a:alphaModFix/>
          </a:blip>
          <a:srcRect b="15082" l="6782" r="29049" t="19651"/>
          <a:stretch/>
        </p:blipFill>
        <p:spPr>
          <a:xfrm>
            <a:off x="7821550" y="1001574"/>
            <a:ext cx="801324" cy="81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