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6"/>
  </p:notesMasterIdLst>
  <p:sldIdLst>
    <p:sldId id="256" r:id="rId2"/>
    <p:sldId id="259" r:id="rId3"/>
    <p:sldId id="263" r:id="rId4"/>
    <p:sldId id="262" r:id="rId5"/>
    <p:sldId id="264" r:id="rId6"/>
    <p:sldId id="261" r:id="rId7"/>
    <p:sldId id="270" r:id="rId8"/>
    <p:sldId id="258" r:id="rId9"/>
    <p:sldId id="265" r:id="rId10"/>
    <p:sldId id="266" r:id="rId11"/>
    <p:sldId id="267" r:id="rId12"/>
    <p:sldId id="268" r:id="rId13"/>
    <p:sldId id="271" r:id="rId14"/>
    <p:sldId id="273" r:id="rId15"/>
    <p:sldId id="276" r:id="rId16"/>
    <p:sldId id="275" r:id="rId17"/>
    <p:sldId id="277" r:id="rId18"/>
    <p:sldId id="279" r:id="rId19"/>
    <p:sldId id="274" r:id="rId20"/>
    <p:sldId id="282" r:id="rId21"/>
    <p:sldId id="283" r:id="rId22"/>
    <p:sldId id="280" r:id="rId23"/>
    <p:sldId id="281" r:id="rId24"/>
    <p:sldId id="28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ED52"/>
    <a:srgbClr val="C4ED18"/>
    <a:srgbClr val="9BED28"/>
    <a:srgbClr val="FFB3BE"/>
    <a:srgbClr val="FFE4B3"/>
    <a:srgbClr val="EBDDE7"/>
    <a:srgbClr val="F8025A"/>
    <a:srgbClr val="234600"/>
    <a:srgbClr val="336600"/>
    <a:srgbClr val="EE00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458" autoAdjust="0"/>
  </p:normalViewPr>
  <p:slideViewPr>
    <p:cSldViewPr>
      <p:cViewPr varScale="1">
        <p:scale>
          <a:sx n="70" d="100"/>
          <a:sy n="70" d="100"/>
        </p:scale>
        <p:origin x="-1696" y="-104"/>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58C827-F5CB-42DB-B202-B03A6F24FDE5}" type="datetimeFigureOut">
              <a:rPr lang="en-US" smtClean="0"/>
              <a:t>6/13/17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D9E3FC-D25D-4389-8153-5B40BA518C32}" type="slidenum">
              <a:rPr lang="en-US" smtClean="0"/>
              <a:t>‹#›</a:t>
            </a:fld>
            <a:endParaRPr lang="en-US"/>
          </a:p>
        </p:txBody>
      </p:sp>
    </p:spTree>
    <p:extLst>
      <p:ext uri="{BB962C8B-B14F-4D97-AF65-F5344CB8AC3E}">
        <p14:creationId xmlns:p14="http://schemas.microsoft.com/office/powerpoint/2010/main" val="280770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 Data:</a:t>
            </a:r>
          </a:p>
          <a:p>
            <a:pPr marL="228600" indent="-228600">
              <a:buAutoNum type="arabicPeriod"/>
            </a:pPr>
            <a:r>
              <a:rPr lang="en-US" dirty="0" smtClean="0"/>
              <a:t>Incorrect</a:t>
            </a:r>
            <a:r>
              <a:rPr lang="en-US" baseline="0" dirty="0" smtClean="0"/>
              <a:t> season/month grouping</a:t>
            </a:r>
          </a:p>
          <a:p>
            <a:pPr marL="228600" indent="-228600">
              <a:buAutoNum type="arabicPeriod"/>
            </a:pPr>
            <a:r>
              <a:rPr lang="en-US" baseline="0" dirty="0" smtClean="0"/>
              <a:t>Trend pattern for temperature doesn’t make sense</a:t>
            </a:r>
          </a:p>
          <a:p>
            <a:pPr marL="228600" indent="-228600">
              <a:buAutoNum type="arabicPeriod"/>
            </a:pPr>
            <a:r>
              <a:rPr lang="en-US" baseline="0" dirty="0" smtClean="0"/>
              <a:t>How likely is it that the worst weather (weather 4, purple bar) happened in Spring? Unlikely</a:t>
            </a:r>
          </a:p>
          <a:p>
            <a:pPr marL="228600" indent="-228600">
              <a:buAutoNum type="arabicPeriod"/>
            </a:pPr>
            <a:endParaRPr lang="en-US" baseline="0" dirty="0" smtClean="0"/>
          </a:p>
          <a:p>
            <a:pPr marL="0" indent="0">
              <a:buNone/>
            </a:pPr>
            <a:r>
              <a:rPr lang="en-US" baseline="0" dirty="0" smtClean="0"/>
              <a:t>Changed Season Data:</a:t>
            </a:r>
          </a:p>
          <a:p>
            <a:pPr marL="228600" indent="-228600">
              <a:buAutoNum type="arabicPeriod"/>
            </a:pPr>
            <a:r>
              <a:rPr lang="en-US" baseline="0" dirty="0" smtClean="0"/>
              <a:t>Changed seasons based on Northern Meteorological Seasons (season/month grouping sounds more accurate)</a:t>
            </a:r>
          </a:p>
          <a:p>
            <a:pPr marL="228600" indent="-228600">
              <a:buAutoNum type="arabicPeriod"/>
            </a:pPr>
            <a:r>
              <a:rPr lang="en-US" baseline="0" dirty="0" smtClean="0"/>
              <a:t>Temperature trend pattern makes sense (hottest in summer, coldest in winter)</a:t>
            </a:r>
          </a:p>
          <a:p>
            <a:pPr marL="228600" indent="-228600">
              <a:buAutoNum type="arabicPeriod"/>
            </a:pPr>
            <a:r>
              <a:rPr lang="en-US" baseline="0" dirty="0" smtClean="0"/>
              <a:t>Worst weather (weather 4, purple bar) occurs during winter (NOT spring like before)</a:t>
            </a:r>
          </a:p>
          <a:p>
            <a:pPr marL="228600" indent="-228600">
              <a:buAutoNum type="arabicPeriod"/>
            </a:pPr>
            <a:endParaRPr lang="en-US" baseline="0" dirty="0" smtClean="0"/>
          </a:p>
          <a:p>
            <a:pPr marL="0" indent="0">
              <a:buNone/>
            </a:pPr>
            <a:r>
              <a:rPr lang="en-US" baseline="0" dirty="0" smtClean="0"/>
              <a:t>Gave me a worse error in my tree model, but I’d rather stand by solid data and tweak my prediction algorithm than have a lower error on data I can’t defend to begin with.</a:t>
            </a:r>
            <a:endParaRPr lang="en-US" dirty="0"/>
          </a:p>
        </p:txBody>
      </p:sp>
      <p:sp>
        <p:nvSpPr>
          <p:cNvPr id="4" name="Slide Number Placeholder 3"/>
          <p:cNvSpPr>
            <a:spLocks noGrp="1"/>
          </p:cNvSpPr>
          <p:nvPr>
            <p:ph type="sldNum" sz="quarter" idx="10"/>
          </p:nvPr>
        </p:nvSpPr>
        <p:spPr/>
        <p:txBody>
          <a:bodyPr/>
          <a:lstStyle/>
          <a:p>
            <a:fld id="{42D9E3FC-D25D-4389-8153-5B40BA518C32}" type="slidenum">
              <a:rPr lang="en-US" smtClean="0"/>
              <a:t>4</a:t>
            </a:fld>
            <a:endParaRPr lang="en-US"/>
          </a:p>
        </p:txBody>
      </p:sp>
    </p:spTree>
    <p:extLst>
      <p:ext uri="{BB962C8B-B14F-4D97-AF65-F5344CB8AC3E}">
        <p14:creationId xmlns:p14="http://schemas.microsoft.com/office/powerpoint/2010/main" val="587236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this graph is hard to read, we can see that when you look at bike rental counts with respect to the hour that's then split up by the day of the week, there are significant differences. Both these variables together will likely be a good predictor for counts!</a:t>
            </a:r>
          </a:p>
          <a:p>
            <a:endParaRPr lang="en-US" dirty="0" smtClean="0"/>
          </a:p>
          <a:p>
            <a:r>
              <a:rPr lang="en-US" dirty="0" smtClean="0"/>
              <a:t>But</a:t>
            </a:r>
            <a:r>
              <a:rPr lang="en-US" baseline="0" dirty="0" smtClean="0"/>
              <a:t> this is hours in general (regardless of the day, if it’s a </a:t>
            </a:r>
            <a:r>
              <a:rPr lang="en-US" baseline="0" dirty="0" err="1" smtClean="0"/>
              <a:t>workingday</a:t>
            </a:r>
            <a:r>
              <a:rPr lang="en-US" baseline="0" dirty="0" smtClean="0"/>
              <a:t> or holiday, </a:t>
            </a:r>
            <a:r>
              <a:rPr lang="en-US" baseline="0" dirty="0" err="1" smtClean="0"/>
              <a:t>etc</a:t>
            </a:r>
            <a:r>
              <a:rPr lang="en-US" baseline="0" dirty="0" smtClean="0"/>
              <a:t>). I think that working day/weekend/holiday would affect hours. Let’s see!</a:t>
            </a:r>
            <a:endParaRPr lang="en-US" dirty="0"/>
          </a:p>
        </p:txBody>
      </p:sp>
      <p:sp>
        <p:nvSpPr>
          <p:cNvPr id="4" name="Slide Number Placeholder 3"/>
          <p:cNvSpPr>
            <a:spLocks noGrp="1"/>
          </p:cNvSpPr>
          <p:nvPr>
            <p:ph type="sldNum" sz="quarter" idx="10"/>
          </p:nvPr>
        </p:nvSpPr>
        <p:spPr/>
        <p:txBody>
          <a:bodyPr/>
          <a:lstStyle/>
          <a:p>
            <a:fld id="{42D9E3FC-D25D-4389-8153-5B40BA518C32}" type="slidenum">
              <a:rPr lang="en-US" smtClean="0"/>
              <a:t>16</a:t>
            </a:fld>
            <a:endParaRPr lang="en-US"/>
          </a:p>
        </p:txBody>
      </p:sp>
    </p:spTree>
    <p:extLst>
      <p:ext uri="{BB962C8B-B14F-4D97-AF65-F5344CB8AC3E}">
        <p14:creationId xmlns:p14="http://schemas.microsoft.com/office/powerpoint/2010/main" val="1742640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was curious to see how working day fits into the hour of the day. My assumption (a big assumption in that most of these people are working, and if they are - they work 9-5ish jobs) would be that in general, on </a:t>
            </a:r>
            <a:r>
              <a:rPr lang="en-US" dirty="0" err="1" smtClean="0"/>
              <a:t>workingdays</a:t>
            </a:r>
            <a:r>
              <a:rPr lang="en-US" dirty="0" smtClean="0"/>
              <a:t>, more people would rent bikes before or after work. On a holiday or the weekend, I expected that there would more activity mid day (no work). </a:t>
            </a:r>
          </a:p>
          <a:p>
            <a:endParaRPr lang="en-US" dirty="0" smtClean="0"/>
          </a:p>
          <a:p>
            <a:r>
              <a:rPr lang="en-US" dirty="0" smtClean="0"/>
              <a:t>I think the graph tends to show something like that. Hours 10-16 (10am-5pm) have greater rental periods when it's NOT a working day (aka when it's the weekend/holiday).</a:t>
            </a:r>
          </a:p>
          <a:p>
            <a:endParaRPr lang="en-US" dirty="0" smtClean="0"/>
          </a:p>
          <a:p>
            <a:r>
              <a:rPr lang="en-US" dirty="0" smtClean="0"/>
              <a:t>I'm curious to know if the peaks for rentals during the hours of 6-8am and 5-8pm on workdays might correspond to people who bike to work?!</a:t>
            </a:r>
            <a:endParaRPr lang="en-US" dirty="0"/>
          </a:p>
        </p:txBody>
      </p:sp>
      <p:sp>
        <p:nvSpPr>
          <p:cNvPr id="4" name="Slide Number Placeholder 3"/>
          <p:cNvSpPr>
            <a:spLocks noGrp="1"/>
          </p:cNvSpPr>
          <p:nvPr>
            <p:ph type="sldNum" sz="quarter" idx="10"/>
          </p:nvPr>
        </p:nvSpPr>
        <p:spPr/>
        <p:txBody>
          <a:bodyPr/>
          <a:lstStyle/>
          <a:p>
            <a:fld id="{42D9E3FC-D25D-4389-8153-5B40BA518C32}" type="slidenum">
              <a:rPr lang="en-US" smtClean="0"/>
              <a:t>17</a:t>
            </a:fld>
            <a:endParaRPr lang="en-US"/>
          </a:p>
        </p:txBody>
      </p:sp>
    </p:spTree>
    <p:extLst>
      <p:ext uri="{BB962C8B-B14F-4D97-AF65-F5344CB8AC3E}">
        <p14:creationId xmlns:p14="http://schemas.microsoft.com/office/powerpoint/2010/main" val="931834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earlier graphs, I could tell that both month and weather influenced bike rental counts, but I wanted to know if people went based on average weather for that month or if the data shows nuanced peaks for rentals BASED on different weather DURING that month.</a:t>
            </a:r>
          </a:p>
          <a:p>
            <a:endParaRPr lang="en-US" dirty="0" smtClean="0"/>
          </a:p>
          <a:p>
            <a:r>
              <a:rPr lang="en-US" dirty="0" smtClean="0"/>
              <a:t>In general, it looks like in each month (with the exception of January), weather 1 (nicest weather) seems to bring the most amount of rentals - which makes sense. Also, looking at weather 3, more people biked during weather 3 during the months of 5-9 (May to September) when the temperature tends to be hotter so weather 3 is nice is my guess, let's check in the next plot. </a:t>
            </a:r>
          </a:p>
          <a:p>
            <a:endParaRPr lang="en-US" dirty="0" smtClean="0"/>
          </a:p>
          <a:p>
            <a:r>
              <a:rPr lang="en-US" dirty="0" smtClean="0"/>
              <a:t>This was a good sanity check to make sure that the people renting these bikes were in fact like most humans who prefer to ride in nice weather when possible.</a:t>
            </a:r>
            <a:endParaRPr lang="en-US" dirty="0"/>
          </a:p>
        </p:txBody>
      </p:sp>
      <p:sp>
        <p:nvSpPr>
          <p:cNvPr id="4" name="Slide Number Placeholder 3"/>
          <p:cNvSpPr>
            <a:spLocks noGrp="1"/>
          </p:cNvSpPr>
          <p:nvPr>
            <p:ph type="sldNum" sz="quarter" idx="10"/>
          </p:nvPr>
        </p:nvSpPr>
        <p:spPr/>
        <p:txBody>
          <a:bodyPr/>
          <a:lstStyle/>
          <a:p>
            <a:fld id="{42D9E3FC-D25D-4389-8153-5B40BA518C32}" type="slidenum">
              <a:rPr lang="en-US" smtClean="0"/>
              <a:t>18</a:t>
            </a:fld>
            <a:endParaRPr lang="en-US"/>
          </a:p>
        </p:txBody>
      </p:sp>
    </p:spTree>
    <p:extLst>
      <p:ext uri="{BB962C8B-B14F-4D97-AF65-F5344CB8AC3E}">
        <p14:creationId xmlns:p14="http://schemas.microsoft.com/office/powerpoint/2010/main" val="2932954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Initially,</a:t>
            </a:r>
            <a:r>
              <a:rPr lang="en-US" baseline="0" dirty="0" smtClean="0"/>
              <a:t> I intended to run a  linear regression model as a baseline submission</a:t>
            </a:r>
          </a:p>
          <a:p>
            <a:pPr marL="628650" lvl="1" indent="-171450">
              <a:buFont typeface="Arial"/>
              <a:buChar char="•"/>
            </a:pPr>
            <a:r>
              <a:rPr lang="en-US" baseline="0" dirty="0" smtClean="0"/>
              <a:t>Requires the outcome variables to be  independent variables (with little correlation to each other)</a:t>
            </a:r>
          </a:p>
          <a:p>
            <a:pPr marL="628650" lvl="1" indent="-171450">
              <a:buFont typeface="Arial"/>
              <a:buChar char="•"/>
            </a:pPr>
            <a:r>
              <a:rPr lang="en-US" baseline="0" dirty="0" err="1" smtClean="0"/>
              <a:t>Atemp</a:t>
            </a:r>
            <a:r>
              <a:rPr lang="en-US" baseline="0" dirty="0" smtClean="0"/>
              <a:t> + temp are highly correlated, so left one variable out</a:t>
            </a:r>
          </a:p>
          <a:p>
            <a:pPr marL="628650" lvl="1" indent="-171450">
              <a:buFont typeface="Arial"/>
              <a:buChar char="•"/>
            </a:pPr>
            <a:r>
              <a:rPr lang="en-US" baseline="0" dirty="0" smtClean="0"/>
              <a:t>Why </a:t>
            </a:r>
            <a:r>
              <a:rPr lang="en-US" baseline="0" dirty="0" err="1" smtClean="0"/>
              <a:t>atemp</a:t>
            </a:r>
            <a:r>
              <a:rPr lang="en-US" baseline="0" dirty="0" smtClean="0"/>
              <a:t>? Because I don’t know how </a:t>
            </a:r>
            <a:r>
              <a:rPr lang="en-US" baseline="0" dirty="0" err="1" smtClean="0"/>
              <a:t>atemp</a:t>
            </a:r>
            <a:r>
              <a:rPr lang="en-US" baseline="0" dirty="0" smtClean="0"/>
              <a:t> is calculated</a:t>
            </a:r>
          </a:p>
          <a:p>
            <a:pPr marL="628650" lvl="1" indent="-171450">
              <a:buFont typeface="Arial"/>
              <a:buChar char="•"/>
            </a:pPr>
            <a:r>
              <a:rPr lang="en-US" baseline="0" dirty="0" smtClean="0"/>
              <a:t>Temp is a standard, on an absolute scale</a:t>
            </a:r>
          </a:p>
          <a:p>
            <a:pPr marL="171450" indent="-171450">
              <a:buFont typeface="Arial"/>
              <a:buChar char="•"/>
            </a:pPr>
            <a:r>
              <a:rPr lang="en-US" baseline="0" dirty="0" smtClean="0"/>
              <a:t>I think I could have used casual/registered (both dependent variables) to train my model, but I wasn’t able to figure that out this time</a:t>
            </a:r>
            <a:endParaRPr lang="en-US" dirty="0"/>
          </a:p>
        </p:txBody>
      </p:sp>
      <p:sp>
        <p:nvSpPr>
          <p:cNvPr id="4" name="Slide Number Placeholder 3"/>
          <p:cNvSpPr>
            <a:spLocks noGrp="1"/>
          </p:cNvSpPr>
          <p:nvPr>
            <p:ph type="sldNum" sz="quarter" idx="10"/>
          </p:nvPr>
        </p:nvSpPr>
        <p:spPr/>
        <p:txBody>
          <a:bodyPr/>
          <a:lstStyle/>
          <a:p>
            <a:fld id="{42D9E3FC-D25D-4389-8153-5B40BA518C32}" type="slidenum">
              <a:rPr lang="en-US" smtClean="0"/>
              <a:t>19</a:t>
            </a:fld>
            <a:endParaRPr lang="en-US"/>
          </a:p>
        </p:txBody>
      </p:sp>
    </p:spTree>
    <p:extLst>
      <p:ext uri="{BB962C8B-B14F-4D97-AF65-F5344CB8AC3E}">
        <p14:creationId xmlns:p14="http://schemas.microsoft.com/office/powerpoint/2010/main" val="2344771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RPART</a:t>
            </a:r>
          </a:p>
          <a:p>
            <a:pPr marL="171450" indent="-171450">
              <a:buFont typeface="Arial"/>
              <a:buChar char="•"/>
            </a:pPr>
            <a:r>
              <a:rPr lang="en-US" dirty="0" smtClean="0"/>
              <a:t>PARTY</a:t>
            </a:r>
          </a:p>
          <a:p>
            <a:pPr marL="171450" indent="-171450">
              <a:buFont typeface="Arial"/>
              <a:buChar char="•"/>
            </a:pPr>
            <a:r>
              <a:rPr lang="en-US" smtClean="0"/>
              <a:t>RANDOM</a:t>
            </a:r>
            <a:r>
              <a:rPr lang="en-US" baseline="0" smtClean="0"/>
              <a:t> FORESTS</a:t>
            </a:r>
            <a:endParaRPr lang="en-US" dirty="0" smtClean="0"/>
          </a:p>
          <a:p>
            <a:pPr marL="171450" indent="-171450">
              <a:buFont typeface="Arial"/>
              <a:buChar char="•"/>
            </a:pPr>
            <a:r>
              <a:rPr lang="en-US" dirty="0" smtClean="0"/>
              <a:t>Unchanged</a:t>
            </a:r>
            <a:r>
              <a:rPr lang="en-US" baseline="0" dirty="0" smtClean="0"/>
              <a:t> seasons actually gave me a lower error, but the data doesn’t make sense to me!)</a:t>
            </a:r>
            <a:endParaRPr lang="en-US" dirty="0"/>
          </a:p>
        </p:txBody>
      </p:sp>
      <p:sp>
        <p:nvSpPr>
          <p:cNvPr id="4" name="Slide Number Placeholder 3"/>
          <p:cNvSpPr>
            <a:spLocks noGrp="1"/>
          </p:cNvSpPr>
          <p:nvPr>
            <p:ph type="sldNum" sz="quarter" idx="10"/>
          </p:nvPr>
        </p:nvSpPr>
        <p:spPr/>
        <p:txBody>
          <a:bodyPr/>
          <a:lstStyle/>
          <a:p>
            <a:fld id="{42D9E3FC-D25D-4389-8153-5B40BA518C32}" type="slidenum">
              <a:rPr lang="en-US" smtClean="0"/>
              <a:t>21</a:t>
            </a:fld>
            <a:endParaRPr lang="en-US"/>
          </a:p>
        </p:txBody>
      </p:sp>
    </p:spTree>
    <p:extLst>
      <p:ext uri="{BB962C8B-B14F-4D97-AF65-F5344CB8AC3E}">
        <p14:creationId xmlns:p14="http://schemas.microsoft.com/office/powerpoint/2010/main" val="1797299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Max</a:t>
            </a:r>
            <a:r>
              <a:rPr lang="en-US" baseline="0" dirty="0" smtClean="0"/>
              <a:t> rentals could have likely happened in part because of an event at that exact moment in DC:</a:t>
            </a:r>
          </a:p>
          <a:p>
            <a:pPr marL="0" indent="0">
              <a:buNone/>
            </a:pPr>
            <a:r>
              <a:rPr lang="en-US" baseline="0" dirty="0" smtClean="0"/>
              <a:t>- http://</a:t>
            </a:r>
            <a:r>
              <a:rPr lang="en-US" baseline="0" dirty="0" err="1" smtClean="0"/>
              <a:t>dcbikeparty.com</a:t>
            </a:r>
            <a:r>
              <a:rPr lang="en-US" baseline="0" dirty="0" smtClean="0"/>
              <a:t>/</a:t>
            </a:r>
            <a:r>
              <a:rPr lang="en-US" baseline="0" dirty="0" err="1" smtClean="0"/>
              <a:t>wp</a:t>
            </a:r>
            <a:r>
              <a:rPr lang="en-US" baseline="0" dirty="0" smtClean="0"/>
              <a:t>-content/uploads/2012/09/DCBP-Press-Release-September-</a:t>
            </a:r>
            <a:r>
              <a:rPr lang="en-US" baseline="0" dirty="0" err="1" smtClean="0"/>
              <a:t>Ride.pdf</a:t>
            </a:r>
            <a:r>
              <a:rPr lang="en-US" baseline="0" dirty="0" smtClean="0"/>
              <a:t> </a:t>
            </a:r>
          </a:p>
          <a:p>
            <a:pPr marL="0" indent="0">
              <a:buNone/>
            </a:pPr>
            <a:endParaRPr lang="en-US" baseline="0" dirty="0" smtClean="0"/>
          </a:p>
          <a:p>
            <a:pPr marL="228600" indent="-228600">
              <a:buAutoNum type="arabicPeriod"/>
            </a:pPr>
            <a:r>
              <a:rPr lang="en-US" baseline="0" dirty="0" smtClean="0"/>
              <a:t>Do people actually </a:t>
            </a:r>
            <a:r>
              <a:rPr lang="en-US" baseline="0" dirty="0" err="1" smtClean="0"/>
              <a:t>rent+ride</a:t>
            </a:r>
            <a:r>
              <a:rPr lang="en-US" baseline="0" dirty="0" smtClean="0"/>
              <a:t> bikes at odd hours?</a:t>
            </a:r>
          </a:p>
          <a:p>
            <a:pPr marL="628650" lvl="1" indent="-171450">
              <a:buFontTx/>
              <a:buChar char="-"/>
            </a:pPr>
            <a:r>
              <a:rPr lang="en-US" baseline="0" dirty="0" smtClean="0"/>
              <a:t>You can rent bikes for 24 hours</a:t>
            </a:r>
          </a:p>
          <a:p>
            <a:pPr marL="628650" lvl="1" indent="-171450">
              <a:buFontTx/>
              <a:buChar char="-"/>
            </a:pPr>
            <a:r>
              <a:rPr lang="en-US" baseline="0" dirty="0" smtClean="0"/>
              <a:t>So maybe people forgot to return bikes</a:t>
            </a:r>
          </a:p>
          <a:p>
            <a:pPr marL="628650" lvl="1" indent="-171450">
              <a:buFontTx/>
              <a:buChar char="-"/>
            </a:pPr>
            <a:r>
              <a:rPr lang="en-US" baseline="0" dirty="0" smtClean="0"/>
              <a:t>Kept it overnight (but were not actually riding)?</a:t>
            </a:r>
            <a:endParaRPr lang="en-US" dirty="0"/>
          </a:p>
        </p:txBody>
      </p:sp>
      <p:sp>
        <p:nvSpPr>
          <p:cNvPr id="4" name="Slide Number Placeholder 3"/>
          <p:cNvSpPr>
            <a:spLocks noGrp="1"/>
          </p:cNvSpPr>
          <p:nvPr>
            <p:ph type="sldNum" sz="quarter" idx="10"/>
          </p:nvPr>
        </p:nvSpPr>
        <p:spPr/>
        <p:txBody>
          <a:bodyPr/>
          <a:lstStyle/>
          <a:p>
            <a:fld id="{42D9E3FC-D25D-4389-8153-5B40BA518C32}" type="slidenum">
              <a:rPr lang="en-US" smtClean="0"/>
              <a:t>6</a:t>
            </a:fld>
            <a:endParaRPr lang="en-US"/>
          </a:p>
        </p:txBody>
      </p:sp>
    </p:spTree>
    <p:extLst>
      <p:ext uri="{BB962C8B-B14F-4D97-AF65-F5344CB8AC3E}">
        <p14:creationId xmlns:p14="http://schemas.microsoft.com/office/powerpoint/2010/main" val="1933134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correlation matrix showed a value of 0.4 between hour and counts and these graphs seem to display that as well. As most would expect, the mean # of rentals during odd hours are fewer than that of day time hours.</a:t>
            </a:r>
          </a:p>
          <a:p>
            <a:endParaRPr lang="en-US" dirty="0" smtClean="0"/>
          </a:p>
          <a:p>
            <a:r>
              <a:rPr lang="en-US" dirty="0" smtClean="0"/>
              <a:t>It does concern me though that in the first of these plots above, there is a greater frequency of </a:t>
            </a:r>
            <a:r>
              <a:rPr lang="en-US" dirty="0" err="1" smtClean="0"/>
              <a:t>occurances</a:t>
            </a:r>
            <a:r>
              <a:rPr lang="en-US" dirty="0" smtClean="0"/>
              <a:t> (</a:t>
            </a:r>
            <a:r>
              <a:rPr lang="en-US" dirty="0" err="1" smtClean="0"/>
              <a:t>occurance</a:t>
            </a:r>
            <a:r>
              <a:rPr lang="en-US" dirty="0" smtClean="0"/>
              <a:t> of the hour being recorded itself) for the odd hours as opposed to the central day time hours.</a:t>
            </a:r>
            <a:endParaRPr lang="en-US" dirty="0"/>
          </a:p>
        </p:txBody>
      </p:sp>
      <p:sp>
        <p:nvSpPr>
          <p:cNvPr id="4" name="Slide Number Placeholder 3"/>
          <p:cNvSpPr>
            <a:spLocks noGrp="1"/>
          </p:cNvSpPr>
          <p:nvPr>
            <p:ph type="sldNum" sz="quarter" idx="10"/>
          </p:nvPr>
        </p:nvSpPr>
        <p:spPr/>
        <p:txBody>
          <a:bodyPr/>
          <a:lstStyle/>
          <a:p>
            <a:fld id="{42D9E3FC-D25D-4389-8153-5B40BA518C32}" type="slidenum">
              <a:rPr lang="en-US" smtClean="0"/>
              <a:t>8</a:t>
            </a:fld>
            <a:endParaRPr lang="en-US"/>
          </a:p>
        </p:txBody>
      </p:sp>
    </p:spTree>
    <p:extLst>
      <p:ext uri="{BB962C8B-B14F-4D97-AF65-F5344CB8AC3E}">
        <p14:creationId xmlns:p14="http://schemas.microsoft.com/office/powerpoint/2010/main" val="2799924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I said earlier: I was worried that the test set consists of the last 1/3 of the month which could be drastically different and influence value counts than the first 2/3 of the month (like that of the training set) but the lack of significant correlation between days of the month and counts (0.02) in the training set is in some way reassuring.</a:t>
            </a:r>
            <a:endParaRPr lang="en-US" dirty="0"/>
          </a:p>
        </p:txBody>
      </p:sp>
      <p:sp>
        <p:nvSpPr>
          <p:cNvPr id="4" name="Slide Number Placeholder 3"/>
          <p:cNvSpPr>
            <a:spLocks noGrp="1"/>
          </p:cNvSpPr>
          <p:nvPr>
            <p:ph type="sldNum" sz="quarter" idx="10"/>
          </p:nvPr>
        </p:nvSpPr>
        <p:spPr/>
        <p:txBody>
          <a:bodyPr/>
          <a:lstStyle/>
          <a:p>
            <a:fld id="{42D9E3FC-D25D-4389-8153-5B40BA518C32}" type="slidenum">
              <a:rPr lang="en-US" smtClean="0"/>
              <a:t>9</a:t>
            </a:fld>
            <a:endParaRPr lang="en-US"/>
          </a:p>
        </p:txBody>
      </p:sp>
    </p:spTree>
    <p:extLst>
      <p:ext uri="{BB962C8B-B14F-4D97-AF65-F5344CB8AC3E}">
        <p14:creationId xmlns:p14="http://schemas.microsoft.com/office/powerpoint/2010/main" val="3040843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actual value for correlation between day of week and count is very very small (-0.002).</a:t>
            </a:r>
          </a:p>
          <a:p>
            <a:endParaRPr lang="en-US" dirty="0" smtClean="0"/>
          </a:p>
          <a:p>
            <a:r>
              <a:rPr lang="en-US" dirty="0" smtClean="0"/>
              <a:t>But Sunday looks like the day least likely to have a large group of rentals at one hour,</a:t>
            </a:r>
            <a:r>
              <a:rPr lang="en-US" baseline="0" dirty="0" smtClean="0"/>
              <a:t> and in general has a slightly lower average rental count.</a:t>
            </a:r>
          </a:p>
          <a:p>
            <a:endParaRPr lang="en-US" baseline="0" dirty="0" smtClean="0"/>
          </a:p>
          <a:p>
            <a:r>
              <a:rPr lang="en-US" baseline="0" dirty="0" smtClean="0"/>
              <a:t>Note that the frequency of each day of the week is pretty even (also important, so they each have similar weights for this variable).</a:t>
            </a:r>
            <a:endParaRPr lang="en-US" dirty="0"/>
          </a:p>
        </p:txBody>
      </p:sp>
      <p:sp>
        <p:nvSpPr>
          <p:cNvPr id="4" name="Slide Number Placeholder 3"/>
          <p:cNvSpPr>
            <a:spLocks noGrp="1"/>
          </p:cNvSpPr>
          <p:nvPr>
            <p:ph type="sldNum" sz="quarter" idx="10"/>
          </p:nvPr>
        </p:nvSpPr>
        <p:spPr/>
        <p:txBody>
          <a:bodyPr/>
          <a:lstStyle/>
          <a:p>
            <a:fld id="{42D9E3FC-D25D-4389-8153-5B40BA518C32}" type="slidenum">
              <a:rPr lang="en-US" smtClean="0"/>
              <a:t>10</a:t>
            </a:fld>
            <a:endParaRPr lang="en-US"/>
          </a:p>
        </p:txBody>
      </p:sp>
    </p:spTree>
    <p:extLst>
      <p:ext uri="{BB962C8B-B14F-4D97-AF65-F5344CB8AC3E}">
        <p14:creationId xmlns:p14="http://schemas.microsoft.com/office/powerpoint/2010/main" val="1737130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Temperature is the second most correlated variable to count (0.39). The nicer (higher) the temperature, the greater the average count for bike rentals for that temperature. The highest</a:t>
            </a:r>
            <a:r>
              <a:rPr lang="en-US" baseline="0" dirty="0" smtClean="0"/>
              <a:t> frequency of temperatures stays in the middle (not the extremes of the dataset).</a:t>
            </a:r>
            <a:endParaRPr lang="en-US" dirty="0"/>
          </a:p>
        </p:txBody>
      </p:sp>
      <p:sp>
        <p:nvSpPr>
          <p:cNvPr id="4" name="Slide Number Placeholder 3"/>
          <p:cNvSpPr>
            <a:spLocks noGrp="1"/>
          </p:cNvSpPr>
          <p:nvPr>
            <p:ph type="sldNum" sz="quarter" idx="10"/>
          </p:nvPr>
        </p:nvSpPr>
        <p:spPr/>
        <p:txBody>
          <a:bodyPr/>
          <a:lstStyle/>
          <a:p>
            <a:fld id="{42D9E3FC-D25D-4389-8153-5B40BA518C32}" type="slidenum">
              <a:rPr lang="en-US" smtClean="0"/>
              <a:t>11</a:t>
            </a:fld>
            <a:endParaRPr lang="en-US"/>
          </a:p>
        </p:txBody>
      </p:sp>
    </p:spTree>
    <p:extLst>
      <p:ext uri="{BB962C8B-B14F-4D97-AF65-F5344CB8AC3E}">
        <p14:creationId xmlns:p14="http://schemas.microsoft.com/office/powerpoint/2010/main" val="842440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Windspeed</a:t>
            </a:r>
            <a:r>
              <a:rPr lang="en-US" dirty="0" smtClean="0"/>
              <a:t> has a correlation of (0.01) with count. It’s interesting that it does not have a negative correlation.</a:t>
            </a:r>
            <a:r>
              <a:rPr lang="en-US" baseline="0" dirty="0" smtClean="0"/>
              <a:t> We have over 1000 records with </a:t>
            </a:r>
            <a:r>
              <a:rPr lang="en-US" baseline="0" dirty="0" err="1" smtClean="0"/>
              <a:t>windspeed</a:t>
            </a:r>
            <a:r>
              <a:rPr lang="en-US" baseline="0" dirty="0" smtClean="0"/>
              <a:t> of 0, so I wonder if that one spike in rental counts at the upper end of the </a:t>
            </a:r>
            <a:r>
              <a:rPr lang="en-US" baseline="0" dirty="0" err="1" smtClean="0"/>
              <a:t>windspeed</a:t>
            </a:r>
            <a:r>
              <a:rPr lang="en-US" baseline="0" dirty="0" smtClean="0"/>
              <a:t> records influences the correlation, skews it positively even with greater winds. </a:t>
            </a:r>
          </a:p>
          <a:p>
            <a:endParaRPr lang="en-US" baseline="0" dirty="0" smtClean="0"/>
          </a:p>
          <a:p>
            <a:r>
              <a:rPr lang="en-US" baseline="0" dirty="0" smtClean="0"/>
              <a:t>I looked up the records with the highest </a:t>
            </a:r>
            <a:r>
              <a:rPr lang="en-US" baseline="0" dirty="0" err="1" smtClean="0"/>
              <a:t>windspeed</a:t>
            </a:r>
            <a:r>
              <a:rPr lang="en-US" baseline="0" dirty="0" smtClean="0"/>
              <a:t> and it was 2 hours in the summer, July 3</a:t>
            </a:r>
            <a:r>
              <a:rPr lang="en-US" baseline="30000" dirty="0" smtClean="0"/>
              <a:t>rd</a:t>
            </a:r>
            <a:r>
              <a:rPr lang="en-US" baseline="0" dirty="0" smtClean="0"/>
              <a:t>, 2011 from 5-7pm, with weather 3 (light snow, light </a:t>
            </a:r>
            <a:r>
              <a:rPr lang="en-US" baseline="0" dirty="0" err="1" smtClean="0"/>
              <a:t>rain+thunderstorm</a:t>
            </a:r>
            <a:r>
              <a:rPr lang="en-US" baseline="0" dirty="0" smtClean="0"/>
              <a:t>+ scattered clouds). Unfortunately, because there are fewer records of rentals at higher </a:t>
            </a:r>
            <a:r>
              <a:rPr lang="en-US" baseline="0" dirty="0" err="1" smtClean="0"/>
              <a:t>windspeeds</a:t>
            </a:r>
            <a:r>
              <a:rPr lang="en-US" baseline="0" dirty="0" smtClean="0"/>
              <a:t>, those high counts play a bigger influence in average means for higher winds. </a:t>
            </a:r>
            <a:endParaRPr lang="en-US" dirty="0"/>
          </a:p>
        </p:txBody>
      </p:sp>
      <p:sp>
        <p:nvSpPr>
          <p:cNvPr id="4" name="Slide Number Placeholder 3"/>
          <p:cNvSpPr>
            <a:spLocks noGrp="1"/>
          </p:cNvSpPr>
          <p:nvPr>
            <p:ph type="sldNum" sz="quarter" idx="10"/>
          </p:nvPr>
        </p:nvSpPr>
        <p:spPr/>
        <p:txBody>
          <a:bodyPr/>
          <a:lstStyle/>
          <a:p>
            <a:fld id="{42D9E3FC-D25D-4389-8153-5B40BA518C32}" type="slidenum">
              <a:rPr lang="en-US" smtClean="0"/>
              <a:t>12</a:t>
            </a:fld>
            <a:endParaRPr lang="en-US"/>
          </a:p>
        </p:txBody>
      </p:sp>
    </p:spTree>
    <p:extLst>
      <p:ext uri="{BB962C8B-B14F-4D97-AF65-F5344CB8AC3E}">
        <p14:creationId xmlns:p14="http://schemas.microsoft.com/office/powerpoint/2010/main" val="2413618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Humidity also has a pretty decent correlation with count (-0.32). The negative correlation makes sense to me as well. Interestingly, there is a slightly higher </a:t>
            </a:r>
            <a:r>
              <a:rPr lang="en-US" dirty="0" err="1" smtClean="0"/>
              <a:t>frequence</a:t>
            </a:r>
            <a:r>
              <a:rPr lang="en-US" dirty="0" smtClean="0"/>
              <a:t> of high humidity instances than I expected.</a:t>
            </a:r>
            <a:endParaRPr lang="en-US" dirty="0"/>
          </a:p>
        </p:txBody>
      </p:sp>
      <p:sp>
        <p:nvSpPr>
          <p:cNvPr id="4" name="Slide Number Placeholder 3"/>
          <p:cNvSpPr>
            <a:spLocks noGrp="1"/>
          </p:cNvSpPr>
          <p:nvPr>
            <p:ph type="sldNum" sz="quarter" idx="10"/>
          </p:nvPr>
        </p:nvSpPr>
        <p:spPr/>
        <p:txBody>
          <a:bodyPr/>
          <a:lstStyle/>
          <a:p>
            <a:fld id="{42D9E3FC-D25D-4389-8153-5B40BA518C32}" type="slidenum">
              <a:rPr lang="en-US" smtClean="0"/>
              <a:t>13</a:t>
            </a:fld>
            <a:endParaRPr lang="en-US"/>
          </a:p>
        </p:txBody>
      </p:sp>
    </p:spTree>
    <p:extLst>
      <p:ext uri="{BB962C8B-B14F-4D97-AF65-F5344CB8AC3E}">
        <p14:creationId xmlns:p14="http://schemas.microsoft.com/office/powerpoint/2010/main" val="2654345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only one hour in which 164 apparent brave souls rented bikes when the weather was **4** or 'Heavy Rain + Ice Pallets + Thunderstorm + Mist, Snow + Fog' which was recorded from 6-7pm on January 9th, 2012.</a:t>
            </a:r>
            <a:r>
              <a:rPr lang="en-US" baseline="0" dirty="0" smtClean="0"/>
              <a:t> One guess is that maybe a group of people had decided to rent bikes that day and the weather was predicted incorrectly? </a:t>
            </a:r>
            <a:r>
              <a:rPr lang="en-US" dirty="0" smtClean="0"/>
              <a:t>I tried</a:t>
            </a:r>
            <a:r>
              <a:rPr lang="en-US" baseline="0" dirty="0" smtClean="0"/>
              <a:t> to see if there was an event on this day as well, but I couldn’t find anything.</a:t>
            </a:r>
          </a:p>
          <a:p>
            <a:endParaRPr lang="en-US" baseline="0" dirty="0" smtClean="0"/>
          </a:p>
          <a:p>
            <a:r>
              <a:rPr lang="en-US" baseline="0" dirty="0" smtClean="0"/>
              <a:t>Off the bat, looking at the bar plot, the average</a:t>
            </a:r>
            <a:r>
              <a:rPr lang="en-US" b="0" baseline="0" dirty="0" smtClean="0"/>
              <a:t> rental count for weather 4 (worst conditions) is higher than weather 3 (less severe conditions). BUT, we need to keep in mind that there is only 1 record with a weather value of 4 that happens to have a relatively high value so that will determine the whole average for weather 4.</a:t>
            </a:r>
            <a:endParaRPr lang="en-US" dirty="0"/>
          </a:p>
        </p:txBody>
      </p:sp>
      <p:sp>
        <p:nvSpPr>
          <p:cNvPr id="4" name="Slide Number Placeholder 3"/>
          <p:cNvSpPr>
            <a:spLocks noGrp="1"/>
          </p:cNvSpPr>
          <p:nvPr>
            <p:ph type="sldNum" sz="quarter" idx="10"/>
          </p:nvPr>
        </p:nvSpPr>
        <p:spPr/>
        <p:txBody>
          <a:bodyPr/>
          <a:lstStyle/>
          <a:p>
            <a:fld id="{42D9E3FC-D25D-4389-8153-5B40BA518C32}" type="slidenum">
              <a:rPr lang="en-US" smtClean="0"/>
              <a:t>14</a:t>
            </a:fld>
            <a:endParaRPr lang="en-US"/>
          </a:p>
        </p:txBody>
      </p:sp>
    </p:spTree>
    <p:extLst>
      <p:ext uri="{BB962C8B-B14F-4D97-AF65-F5344CB8AC3E}">
        <p14:creationId xmlns:p14="http://schemas.microsoft.com/office/powerpoint/2010/main" val="3364927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365195" y="2054655"/>
            <a:ext cx="7329840" cy="1221640"/>
          </a:xfrm>
        </p:spPr>
        <p:txBody>
          <a:bodyPr>
            <a:normAutofit/>
          </a:bodyPr>
          <a:lstStyle>
            <a:lvl1pPr algn="r">
              <a:defRPr sz="3600">
                <a:solidFill>
                  <a:schemeClr val="bg1"/>
                </a:solidFill>
                <a:effectLst>
                  <a:outerShdw blurRad="50800" dist="38100" dir="2700000" algn="tl" rotWithShape="0">
                    <a:prstClr val="black">
                      <a:alpha val="60000"/>
                    </a:prstClr>
                  </a:outerShdw>
                </a:effectLst>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1365195" y="4039820"/>
            <a:ext cx="7329840" cy="1527050"/>
          </a:xfrm>
        </p:spPr>
        <p:txBody>
          <a:bodyPr>
            <a:normAutofit/>
          </a:bodyPr>
          <a:lstStyle>
            <a:lvl1pPr marL="0" indent="0" algn="r">
              <a:buNone/>
              <a:defRPr sz="2800">
                <a:solidFill>
                  <a:srgbClr val="FFFF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6/13/17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6/13/17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6/13/17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0" y="222195"/>
            <a:ext cx="6871572" cy="763525"/>
          </a:xfrm>
        </p:spPr>
        <p:txBody>
          <a:bodyPr>
            <a:normAutofit/>
          </a:bodyPr>
          <a:lstStyle>
            <a:lvl1pPr algn="r">
              <a:defRPr sz="3600">
                <a:solidFill>
                  <a:schemeClr val="bg1"/>
                </a:solidFill>
                <a:effectLst>
                  <a:outerShdw blurRad="50800" dist="38100" dir="2700000" algn="tl" rotWithShape="0">
                    <a:prstClr val="black">
                      <a:alpha val="6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1670" y="1443835"/>
            <a:ext cx="8093365" cy="488656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6/13/17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6" y="374901"/>
            <a:ext cx="6413610" cy="916230"/>
          </a:xfrm>
          <a:noFill/>
        </p:spPr>
        <p:txBody>
          <a:bodyPr>
            <a:normAutofit/>
          </a:bodyPr>
          <a:lstStyle>
            <a:lvl1pPr algn="l">
              <a:defRPr sz="3600">
                <a:solidFill>
                  <a:srgbClr val="92D050"/>
                </a:solidFill>
                <a:effectLst>
                  <a:outerShdw blurRad="50800" dist="38100" dir="2700000" algn="tl" rotWithShape="0">
                    <a:prstClr val="black">
                      <a:alpha val="6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1425" y="1443835"/>
            <a:ext cx="6413609" cy="488655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6/13/17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6/13/17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0605" y="222195"/>
            <a:ext cx="7009924" cy="763525"/>
          </a:xfrm>
        </p:spPr>
        <p:txBody>
          <a:bodyPr>
            <a:normAutofit/>
          </a:bodyPr>
          <a:lstStyle>
            <a:lvl1pPr algn="r">
              <a:defRPr sz="3600">
                <a:solidFill>
                  <a:schemeClr val="bg1"/>
                </a:solidFill>
                <a:effectLst>
                  <a:outerShdw blurRad="50800" dist="38100" dir="2700000" algn="tl" rotWithShape="0">
                    <a:prstClr val="black">
                      <a:alpha val="60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5" y="1749245"/>
            <a:ext cx="4048424" cy="610820"/>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2360065"/>
            <a:ext cx="4048423" cy="331107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0" y="1730203"/>
            <a:ext cx="4225160" cy="63976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360065"/>
            <a:ext cx="4225159" cy="331107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6/13/17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6/13/17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6/13/17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ppttemplate.net/?utm_source=ppt&amp;utm_medium=logo&amp;utm_term=thanksgiving&amp;utm_content=0056&amp;utm_campaign=ppt" TargetMode="Externa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ppttemplate.net/?utm_source=ppt&amp;utm_medium=logo&amp;utm_term=thanksgiving&amp;utm_content=0056&amp;utm_campaign=ppt" TargetMode="Externa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ppttemplate.net/?utm_source=ppt&amp;utm_medium=logo&amp;utm_term=thanksgiving&amp;utm_content=0056&amp;utm_campaign=ppt" TargetMode="Externa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ppttemplate.net/?utm_source=ppt&amp;utm_medium=logo&amp;utm_term=thanksgiving&amp;utm_content=0056&amp;utm_campaign=ppt" TargetMode="External"/><Relationship Id="rId4" Type="http://schemas.openxmlformats.org/officeDocument/2006/relationships/image" Target="../media/image4.png"/><Relationship Id="rId5"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ppttemplate.net/?utm_source=ppt&amp;utm_medium=logo&amp;utm_term=thanksgiving&amp;utm_content=0056&amp;utm_campaign=ppt" TargetMode="External"/><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96540"/>
            <a:ext cx="9144000" cy="1832460"/>
          </a:xfrm>
          <a:solidFill>
            <a:schemeClr val="accent3">
              <a:lumMod val="20000"/>
              <a:lumOff val="80000"/>
            </a:schemeClr>
          </a:solidFill>
        </p:spPr>
        <p:txBody>
          <a:bodyPr>
            <a:normAutofit/>
          </a:bodyPr>
          <a:lstStyle/>
          <a:p>
            <a:pPr algn="ctr"/>
            <a:r>
              <a:rPr lang="en-US" dirty="0" err="1" smtClean="0">
                <a:solidFill>
                  <a:schemeClr val="tx1"/>
                </a:solidFill>
                <a:latin typeface="Garamond"/>
                <a:cs typeface="Garamond"/>
              </a:rPr>
              <a:t>TpT</a:t>
            </a:r>
            <a:r>
              <a:rPr lang="en-US" dirty="0" smtClean="0">
                <a:solidFill>
                  <a:schemeClr val="tx1"/>
                </a:solidFill>
                <a:latin typeface="Garamond"/>
                <a:cs typeface="Garamond"/>
              </a:rPr>
              <a:t> Assignment: </a:t>
            </a:r>
            <a:r>
              <a:rPr lang="en-US" dirty="0" err="1" smtClean="0">
                <a:solidFill>
                  <a:schemeClr val="tx1"/>
                </a:solidFill>
                <a:latin typeface="Garamond"/>
                <a:cs typeface="Garamond"/>
              </a:rPr>
              <a:t>Kaggle</a:t>
            </a:r>
            <a:r>
              <a:rPr lang="en-US" dirty="0" smtClean="0">
                <a:solidFill>
                  <a:schemeClr val="tx1"/>
                </a:solidFill>
                <a:latin typeface="Garamond"/>
                <a:cs typeface="Garamond"/>
              </a:rPr>
              <a:t> Bike Share Challenge</a:t>
            </a:r>
            <a:endParaRPr lang="en-US" dirty="0">
              <a:solidFill>
                <a:schemeClr val="tx1"/>
              </a:solidFill>
              <a:latin typeface="Garamond"/>
              <a:cs typeface="Garamond"/>
            </a:endParaRPr>
          </a:p>
        </p:txBody>
      </p:sp>
      <p:sp>
        <p:nvSpPr>
          <p:cNvPr id="3" name="Subtitle 2"/>
          <p:cNvSpPr>
            <a:spLocks noGrp="1"/>
          </p:cNvSpPr>
          <p:nvPr>
            <p:ph type="subTitle" idx="1"/>
          </p:nvPr>
        </p:nvSpPr>
        <p:spPr>
          <a:xfrm>
            <a:off x="0" y="2970885"/>
            <a:ext cx="9144000" cy="763524"/>
          </a:xfrm>
          <a:solidFill>
            <a:schemeClr val="accent3">
              <a:lumMod val="20000"/>
              <a:lumOff val="80000"/>
            </a:schemeClr>
          </a:solidFill>
        </p:spPr>
        <p:txBody>
          <a:bodyPr>
            <a:normAutofit fontScale="85000" lnSpcReduction="20000"/>
          </a:bodyPr>
          <a:lstStyle/>
          <a:p>
            <a:pPr algn="ctr"/>
            <a:r>
              <a:rPr lang="en-US" dirty="0" smtClean="0">
                <a:solidFill>
                  <a:srgbClr val="000000"/>
                </a:solidFill>
                <a:latin typeface="Garamond"/>
                <a:cs typeface="Garamond"/>
              </a:rPr>
              <a:t>Divya Sriram</a:t>
            </a:r>
          </a:p>
          <a:p>
            <a:pPr algn="ctr"/>
            <a:r>
              <a:rPr lang="en-US" dirty="0" smtClean="0">
                <a:solidFill>
                  <a:srgbClr val="000000"/>
                </a:solidFill>
                <a:latin typeface="Garamond"/>
                <a:cs typeface="Garamond"/>
              </a:rPr>
              <a:t>June 2017</a:t>
            </a:r>
            <a:endParaRPr lang="en-US" dirty="0">
              <a:solidFill>
                <a:srgbClr val="000000"/>
              </a:solidFill>
              <a:latin typeface="Garamond"/>
              <a:cs typeface="Garamond"/>
            </a:endParaRPr>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2037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4293" y="222195"/>
            <a:ext cx="7009924" cy="763525"/>
          </a:xfrm>
        </p:spPr>
        <p:txBody>
          <a:bodyPr>
            <a:noAutofit/>
          </a:bodyPr>
          <a:lstStyle/>
          <a:p>
            <a:pPr algn="ctr"/>
            <a:r>
              <a:rPr lang="en-US" sz="4000" b="1" u="sng" dirty="0">
                <a:solidFill>
                  <a:srgbClr val="000000"/>
                </a:solidFill>
                <a:latin typeface="Garamond"/>
                <a:cs typeface="Garamond"/>
              </a:rPr>
              <a:t>DAY OF </a:t>
            </a:r>
            <a:r>
              <a:rPr lang="en-US" sz="4000" b="1" u="sng" dirty="0" smtClean="0">
                <a:solidFill>
                  <a:srgbClr val="000000"/>
                </a:solidFill>
                <a:latin typeface="Garamond"/>
                <a:cs typeface="Garamond"/>
              </a:rPr>
              <a:t>WEEK</a:t>
            </a:r>
            <a:br>
              <a:rPr lang="en-US" sz="4000" b="1" u="sng" dirty="0" smtClean="0">
                <a:solidFill>
                  <a:srgbClr val="000000"/>
                </a:solidFill>
                <a:latin typeface="Garamond"/>
                <a:cs typeface="Garamond"/>
              </a:rPr>
            </a:br>
            <a:r>
              <a:rPr lang="en-US" sz="4000" b="1" u="sng" dirty="0" err="1" smtClean="0">
                <a:solidFill>
                  <a:srgbClr val="000000"/>
                </a:solidFill>
                <a:latin typeface="Garamond"/>
                <a:cs typeface="Garamond"/>
              </a:rPr>
              <a:t>vs</a:t>
            </a:r>
            <a:r>
              <a:rPr lang="en-US" sz="4000" b="1" u="sng" dirty="0" smtClean="0">
                <a:solidFill>
                  <a:srgbClr val="000000"/>
                </a:solidFill>
                <a:latin typeface="Garamond"/>
                <a:cs typeface="Garamond"/>
              </a:rPr>
              <a:t> </a:t>
            </a:r>
            <a:r>
              <a:rPr lang="en-US" sz="4000" b="1" u="sng" dirty="0">
                <a:solidFill>
                  <a:srgbClr val="000000"/>
                </a:solidFill>
                <a:latin typeface="Garamond"/>
                <a:cs typeface="Garamond"/>
              </a:rPr>
              <a:t>COUNT</a:t>
            </a:r>
          </a:p>
        </p:txBody>
      </p:sp>
      <p:sp>
        <p:nvSpPr>
          <p:cNvPr id="3" name="Text Placeholder 2"/>
          <p:cNvSpPr>
            <a:spLocks noGrp="1"/>
          </p:cNvSpPr>
          <p:nvPr>
            <p:ph type="body" idx="1"/>
          </p:nvPr>
        </p:nvSpPr>
        <p:spPr>
          <a:xfrm>
            <a:off x="448965" y="1596540"/>
            <a:ext cx="4048424" cy="610820"/>
          </a:xfrm>
        </p:spPr>
        <p:txBody>
          <a:bodyPr>
            <a:normAutofit fontScale="85000" lnSpcReduction="20000"/>
          </a:bodyPr>
          <a:lstStyle/>
          <a:p>
            <a:r>
              <a:rPr lang="en-US" dirty="0">
                <a:latin typeface="Garamond"/>
                <a:cs typeface="Garamond"/>
              </a:rPr>
              <a:t>Distribution of Counts of Rentals by the Day of the Week</a:t>
            </a:r>
          </a:p>
        </p:txBody>
      </p:sp>
      <p:sp>
        <p:nvSpPr>
          <p:cNvPr id="5" name="Text Placeholder 4"/>
          <p:cNvSpPr>
            <a:spLocks noGrp="1"/>
          </p:cNvSpPr>
          <p:nvPr>
            <p:ph type="body" sz="quarter" idx="3"/>
          </p:nvPr>
        </p:nvSpPr>
        <p:spPr>
          <a:xfrm>
            <a:off x="5488230" y="1673038"/>
            <a:ext cx="3054100" cy="639762"/>
          </a:xfrm>
        </p:spPr>
        <p:txBody>
          <a:bodyPr>
            <a:noAutofit/>
          </a:bodyPr>
          <a:lstStyle/>
          <a:p>
            <a:r>
              <a:rPr lang="en-US" sz="2000" dirty="0">
                <a:latin typeface="Garamond"/>
                <a:cs typeface="Garamond"/>
              </a:rPr>
              <a:t>Mean Bike Rentals </a:t>
            </a:r>
            <a:r>
              <a:rPr lang="en-US" sz="2000" dirty="0" smtClean="0">
                <a:latin typeface="Garamond"/>
                <a:cs typeface="Garamond"/>
              </a:rPr>
              <a:t>by </a:t>
            </a:r>
            <a:r>
              <a:rPr lang="en-US" sz="2000" dirty="0">
                <a:latin typeface="Garamond"/>
                <a:cs typeface="Garamond"/>
              </a:rPr>
              <a:t>the Day of the Week</a:t>
            </a:r>
          </a:p>
        </p:txBody>
      </p:sp>
      <p:pic>
        <p:nvPicPr>
          <p:cNvPr id="7" name="Picture 6" descr="Screen Shot 2017-06-11 at 4.06.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656" y="2512771"/>
            <a:ext cx="4027763" cy="3986346"/>
          </a:xfrm>
          <a:prstGeom prst="rect">
            <a:avLst/>
          </a:prstGeom>
          <a:ln>
            <a:solidFill>
              <a:schemeClr val="tx1"/>
            </a:solidFill>
          </a:ln>
        </p:spPr>
      </p:pic>
      <p:pic>
        <p:nvPicPr>
          <p:cNvPr id="8" name="Picture 7" descr="Screen Shot 2017-06-11 at 4.06.5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3123590"/>
            <a:ext cx="4445000" cy="3213100"/>
          </a:xfrm>
          <a:prstGeom prst="rect">
            <a:avLst/>
          </a:prstGeom>
          <a:ln>
            <a:solidFill>
              <a:schemeClr val="tx1"/>
            </a:solidFill>
          </a:ln>
        </p:spPr>
      </p:pic>
    </p:spTree>
    <p:extLst>
      <p:ext uri="{BB962C8B-B14F-4D97-AF65-F5344CB8AC3E}">
        <p14:creationId xmlns:p14="http://schemas.microsoft.com/office/powerpoint/2010/main" val="360917275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6835" y="222195"/>
            <a:ext cx="7009924" cy="763525"/>
          </a:xfrm>
        </p:spPr>
        <p:txBody>
          <a:bodyPr>
            <a:normAutofit/>
          </a:bodyPr>
          <a:lstStyle/>
          <a:p>
            <a:pPr algn="ctr"/>
            <a:r>
              <a:rPr lang="en-US" b="1" u="sng" dirty="0" smtClean="0">
                <a:solidFill>
                  <a:srgbClr val="000000"/>
                </a:solidFill>
                <a:latin typeface="Garamond"/>
                <a:cs typeface="Garamond"/>
              </a:rPr>
              <a:t>TEMPERATURE </a:t>
            </a:r>
            <a:r>
              <a:rPr lang="en-US" b="1" u="sng" dirty="0" err="1" smtClean="0">
                <a:solidFill>
                  <a:srgbClr val="000000"/>
                </a:solidFill>
                <a:latin typeface="Garamond"/>
                <a:cs typeface="Garamond"/>
              </a:rPr>
              <a:t>vs</a:t>
            </a:r>
            <a:r>
              <a:rPr lang="en-US" b="1" u="sng" dirty="0" smtClean="0">
                <a:solidFill>
                  <a:srgbClr val="000000"/>
                </a:solidFill>
                <a:latin typeface="Garamond"/>
                <a:cs typeface="Garamond"/>
              </a:rPr>
              <a:t> </a:t>
            </a:r>
            <a:r>
              <a:rPr lang="en-US" b="1" u="sng" dirty="0">
                <a:solidFill>
                  <a:srgbClr val="000000"/>
                </a:solidFill>
                <a:latin typeface="Garamond"/>
                <a:cs typeface="Garamond"/>
              </a:rPr>
              <a:t>COUNT</a:t>
            </a:r>
            <a:endParaRPr lang="en-US" dirty="0"/>
          </a:p>
        </p:txBody>
      </p:sp>
      <p:sp>
        <p:nvSpPr>
          <p:cNvPr id="3" name="Text Placeholder 2"/>
          <p:cNvSpPr>
            <a:spLocks noGrp="1"/>
          </p:cNvSpPr>
          <p:nvPr>
            <p:ph type="body" idx="1"/>
          </p:nvPr>
        </p:nvSpPr>
        <p:spPr/>
        <p:txBody>
          <a:bodyPr>
            <a:normAutofit fontScale="85000" lnSpcReduction="20000"/>
          </a:bodyPr>
          <a:lstStyle/>
          <a:p>
            <a:r>
              <a:rPr lang="en-US" dirty="0">
                <a:latin typeface="Garamond"/>
                <a:cs typeface="Garamond"/>
              </a:rPr>
              <a:t>Distribution of Counts of Rentals by Temperature</a:t>
            </a:r>
          </a:p>
        </p:txBody>
      </p:sp>
      <p:sp>
        <p:nvSpPr>
          <p:cNvPr id="5" name="Text Placeholder 4"/>
          <p:cNvSpPr>
            <a:spLocks noGrp="1"/>
          </p:cNvSpPr>
          <p:nvPr>
            <p:ph type="body" sz="quarter" idx="3"/>
          </p:nvPr>
        </p:nvSpPr>
        <p:spPr/>
        <p:txBody>
          <a:bodyPr>
            <a:normAutofit/>
          </a:bodyPr>
          <a:lstStyle/>
          <a:p>
            <a:r>
              <a:rPr lang="en-US" sz="2000" dirty="0">
                <a:latin typeface="Garamond"/>
                <a:cs typeface="Garamond"/>
              </a:rPr>
              <a:t>Mean Bike Rentals by Temperature</a:t>
            </a:r>
          </a:p>
        </p:txBody>
      </p:sp>
      <p:pic>
        <p:nvPicPr>
          <p:cNvPr id="7" name="Picture 6" descr="Screen Shot 2017-06-11 at 4.20.1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36" y="2512770"/>
            <a:ext cx="4266590" cy="4190788"/>
          </a:xfrm>
          <a:prstGeom prst="rect">
            <a:avLst/>
          </a:prstGeom>
          <a:ln>
            <a:solidFill>
              <a:schemeClr val="tx1"/>
            </a:solidFill>
          </a:ln>
        </p:spPr>
      </p:pic>
      <p:pic>
        <p:nvPicPr>
          <p:cNvPr id="10" name="Picture 9" descr="Screen Shot 2017-06-11 at 4.24.0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999" y="2818180"/>
            <a:ext cx="4428445" cy="3228668"/>
          </a:xfrm>
          <a:prstGeom prst="rect">
            <a:avLst/>
          </a:prstGeom>
          <a:ln>
            <a:solidFill>
              <a:schemeClr val="tx1"/>
            </a:solidFill>
          </a:ln>
        </p:spPr>
      </p:pic>
    </p:spTree>
    <p:extLst>
      <p:ext uri="{BB962C8B-B14F-4D97-AF65-F5344CB8AC3E}">
        <p14:creationId xmlns:p14="http://schemas.microsoft.com/office/powerpoint/2010/main" val="21460257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0000"/>
                </a:solidFill>
                <a:latin typeface="Garamond"/>
                <a:cs typeface="Garamond"/>
              </a:rPr>
              <a:t>WINDSPEED </a:t>
            </a:r>
            <a:r>
              <a:rPr lang="en-US" b="1" u="sng" dirty="0" err="1" smtClean="0">
                <a:solidFill>
                  <a:srgbClr val="000000"/>
                </a:solidFill>
                <a:latin typeface="Garamond"/>
                <a:cs typeface="Garamond"/>
              </a:rPr>
              <a:t>vs</a:t>
            </a:r>
            <a:r>
              <a:rPr lang="en-US" b="1" u="sng" dirty="0" smtClean="0">
                <a:solidFill>
                  <a:srgbClr val="000000"/>
                </a:solidFill>
                <a:latin typeface="Garamond"/>
                <a:cs typeface="Garamond"/>
              </a:rPr>
              <a:t> </a:t>
            </a:r>
            <a:r>
              <a:rPr lang="en-US" b="1" u="sng" dirty="0">
                <a:solidFill>
                  <a:srgbClr val="000000"/>
                </a:solidFill>
                <a:latin typeface="Garamond"/>
                <a:cs typeface="Garamond"/>
              </a:rPr>
              <a:t>COUNT</a:t>
            </a:r>
            <a:endParaRPr lang="en-US" dirty="0"/>
          </a:p>
        </p:txBody>
      </p:sp>
      <p:sp>
        <p:nvSpPr>
          <p:cNvPr id="3" name="Text Placeholder 2"/>
          <p:cNvSpPr>
            <a:spLocks noGrp="1"/>
          </p:cNvSpPr>
          <p:nvPr>
            <p:ph type="body" idx="1"/>
          </p:nvPr>
        </p:nvSpPr>
        <p:spPr/>
        <p:txBody>
          <a:bodyPr>
            <a:normAutofit fontScale="92500" lnSpcReduction="20000"/>
          </a:bodyPr>
          <a:lstStyle/>
          <a:p>
            <a:r>
              <a:rPr lang="en-US" sz="2000" dirty="0">
                <a:latin typeface="Garamond"/>
                <a:cs typeface="Garamond"/>
              </a:rPr>
              <a:t>Distribution of Counts of Rentals by </a:t>
            </a:r>
            <a:r>
              <a:rPr lang="en-US" sz="2000" dirty="0" err="1">
                <a:latin typeface="Garamond"/>
                <a:cs typeface="Garamond"/>
              </a:rPr>
              <a:t>Windspeed</a:t>
            </a:r>
            <a:endParaRPr lang="en-US" sz="2000" dirty="0">
              <a:latin typeface="Garamond"/>
              <a:cs typeface="Garamond"/>
            </a:endParaRPr>
          </a:p>
        </p:txBody>
      </p:sp>
      <p:sp>
        <p:nvSpPr>
          <p:cNvPr id="5" name="Text Placeholder 4"/>
          <p:cNvSpPr>
            <a:spLocks noGrp="1"/>
          </p:cNvSpPr>
          <p:nvPr>
            <p:ph type="body" sz="quarter" idx="3"/>
          </p:nvPr>
        </p:nvSpPr>
        <p:spPr/>
        <p:txBody>
          <a:bodyPr>
            <a:normAutofit/>
          </a:bodyPr>
          <a:lstStyle/>
          <a:p>
            <a:r>
              <a:rPr lang="en-US" sz="2000" dirty="0">
                <a:latin typeface="Garamond"/>
                <a:cs typeface="Garamond"/>
              </a:rPr>
              <a:t>Mean Bike Rentals by </a:t>
            </a:r>
            <a:r>
              <a:rPr lang="en-US" sz="2000" dirty="0" err="1">
                <a:latin typeface="Garamond"/>
                <a:cs typeface="Garamond"/>
              </a:rPr>
              <a:t>Windspeed</a:t>
            </a:r>
            <a:endParaRPr lang="en-US" sz="2000" dirty="0">
              <a:latin typeface="Garamond"/>
              <a:cs typeface="Garamond"/>
            </a:endParaRPr>
          </a:p>
        </p:txBody>
      </p:sp>
      <p:pic>
        <p:nvPicPr>
          <p:cNvPr id="7" name="Picture 6" descr="Screen Shot 2017-06-11 at 4.27.1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55" y="2512770"/>
            <a:ext cx="4275740" cy="4221063"/>
          </a:xfrm>
          <a:prstGeom prst="rect">
            <a:avLst/>
          </a:prstGeom>
          <a:ln>
            <a:solidFill>
              <a:schemeClr val="tx1"/>
            </a:solidFill>
          </a:ln>
        </p:spPr>
      </p:pic>
      <p:pic>
        <p:nvPicPr>
          <p:cNvPr id="8" name="Picture 7" descr="Screen Shot 2017-06-11 at 4.28.10 PM.png"/>
          <p:cNvPicPr>
            <a:picLocks noChangeAspect="1"/>
          </p:cNvPicPr>
          <p:nvPr/>
        </p:nvPicPr>
        <p:blipFill rotWithShape="1">
          <a:blip r:embed="rId4">
            <a:extLst>
              <a:ext uri="{28A0092B-C50C-407E-A947-70E740481C1C}">
                <a14:useLocalDpi xmlns:a14="http://schemas.microsoft.com/office/drawing/2010/main" val="0"/>
              </a:ext>
            </a:extLst>
          </a:blip>
          <a:srcRect l="5092"/>
          <a:stretch/>
        </p:blipFill>
        <p:spPr>
          <a:xfrm>
            <a:off x="4568693" y="2818180"/>
            <a:ext cx="4507929" cy="3149600"/>
          </a:xfrm>
          <a:prstGeom prst="rect">
            <a:avLst/>
          </a:prstGeom>
          <a:ln>
            <a:solidFill>
              <a:schemeClr val="tx1"/>
            </a:solidFill>
          </a:ln>
        </p:spPr>
      </p:pic>
    </p:spTree>
    <p:extLst>
      <p:ext uri="{BB962C8B-B14F-4D97-AF65-F5344CB8AC3E}">
        <p14:creationId xmlns:p14="http://schemas.microsoft.com/office/powerpoint/2010/main" val="50872564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0000"/>
                </a:solidFill>
                <a:latin typeface="Garamond"/>
                <a:cs typeface="Garamond"/>
              </a:rPr>
              <a:t>HUMIDITY </a:t>
            </a:r>
            <a:r>
              <a:rPr lang="en-US" b="1" u="sng" dirty="0" err="1" smtClean="0">
                <a:solidFill>
                  <a:srgbClr val="000000"/>
                </a:solidFill>
                <a:latin typeface="Garamond"/>
                <a:cs typeface="Garamond"/>
              </a:rPr>
              <a:t>vs</a:t>
            </a:r>
            <a:r>
              <a:rPr lang="en-US" b="1" u="sng" dirty="0" smtClean="0">
                <a:solidFill>
                  <a:srgbClr val="000000"/>
                </a:solidFill>
                <a:latin typeface="Garamond"/>
                <a:cs typeface="Garamond"/>
              </a:rPr>
              <a:t> </a:t>
            </a:r>
            <a:r>
              <a:rPr lang="en-US" b="1" u="sng" dirty="0">
                <a:solidFill>
                  <a:srgbClr val="000000"/>
                </a:solidFill>
                <a:latin typeface="Garamond"/>
                <a:cs typeface="Garamond"/>
              </a:rPr>
              <a:t>COUNT</a:t>
            </a:r>
            <a:endParaRPr lang="en-US" dirty="0"/>
          </a:p>
        </p:txBody>
      </p:sp>
      <p:sp>
        <p:nvSpPr>
          <p:cNvPr id="3" name="Text Placeholder 2"/>
          <p:cNvSpPr>
            <a:spLocks noGrp="1"/>
          </p:cNvSpPr>
          <p:nvPr>
            <p:ph type="body" idx="1"/>
          </p:nvPr>
        </p:nvSpPr>
        <p:spPr/>
        <p:txBody>
          <a:bodyPr>
            <a:normAutofit fontScale="85000" lnSpcReduction="20000"/>
          </a:bodyPr>
          <a:lstStyle/>
          <a:p>
            <a:r>
              <a:rPr lang="en-US" dirty="0">
                <a:latin typeface="Garamond"/>
                <a:cs typeface="Garamond"/>
              </a:rPr>
              <a:t>Distribution of Counts of Rentals by Humidity</a:t>
            </a:r>
          </a:p>
        </p:txBody>
      </p:sp>
      <p:sp>
        <p:nvSpPr>
          <p:cNvPr id="5" name="Text Placeholder 4"/>
          <p:cNvSpPr>
            <a:spLocks noGrp="1"/>
          </p:cNvSpPr>
          <p:nvPr>
            <p:ph type="body" sz="quarter" idx="3"/>
          </p:nvPr>
        </p:nvSpPr>
        <p:spPr/>
        <p:txBody>
          <a:bodyPr>
            <a:normAutofit/>
          </a:bodyPr>
          <a:lstStyle/>
          <a:p>
            <a:r>
              <a:rPr lang="en-US" sz="2000" dirty="0">
                <a:latin typeface="Garamond"/>
                <a:cs typeface="Garamond"/>
              </a:rPr>
              <a:t>Mean Bike Rentals by Humidity</a:t>
            </a:r>
          </a:p>
        </p:txBody>
      </p:sp>
      <p:pic>
        <p:nvPicPr>
          <p:cNvPr id="7" name="Picture 6" descr="Screen Shot 2017-06-11 at 4.48.3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60" y="2512770"/>
            <a:ext cx="4172830" cy="4172830"/>
          </a:xfrm>
          <a:prstGeom prst="rect">
            <a:avLst/>
          </a:prstGeom>
          <a:ln>
            <a:solidFill>
              <a:schemeClr val="tx1"/>
            </a:solidFill>
          </a:ln>
        </p:spPr>
      </p:pic>
      <p:pic>
        <p:nvPicPr>
          <p:cNvPr id="8" name="Picture 7" descr="Screen Shot 2017-06-11 at 4.48.4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3123590"/>
            <a:ext cx="4470400" cy="3225800"/>
          </a:xfrm>
          <a:prstGeom prst="rect">
            <a:avLst/>
          </a:prstGeom>
          <a:ln>
            <a:solidFill>
              <a:schemeClr val="tx1"/>
            </a:solidFill>
          </a:ln>
        </p:spPr>
      </p:pic>
    </p:spTree>
    <p:extLst>
      <p:ext uri="{BB962C8B-B14F-4D97-AF65-F5344CB8AC3E}">
        <p14:creationId xmlns:p14="http://schemas.microsoft.com/office/powerpoint/2010/main" val="140820963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solidFill>
                  <a:srgbClr val="000000"/>
                </a:solidFill>
                <a:latin typeface="Garamond"/>
                <a:cs typeface="Garamond"/>
              </a:rPr>
              <a:t>WEATHER </a:t>
            </a:r>
            <a:r>
              <a:rPr lang="en-US" b="1" u="sng" dirty="0" err="1" smtClean="0">
                <a:solidFill>
                  <a:srgbClr val="000000"/>
                </a:solidFill>
                <a:latin typeface="Garamond"/>
                <a:cs typeface="Garamond"/>
              </a:rPr>
              <a:t>vs</a:t>
            </a:r>
            <a:r>
              <a:rPr lang="en-US" b="1" u="sng" dirty="0" smtClean="0">
                <a:solidFill>
                  <a:srgbClr val="000000"/>
                </a:solidFill>
                <a:latin typeface="Garamond"/>
                <a:cs typeface="Garamond"/>
              </a:rPr>
              <a:t> </a:t>
            </a:r>
            <a:r>
              <a:rPr lang="en-US" b="1" u="sng" dirty="0">
                <a:solidFill>
                  <a:srgbClr val="000000"/>
                </a:solidFill>
                <a:latin typeface="Garamond"/>
                <a:cs typeface="Garamond"/>
              </a:rPr>
              <a:t>COUNT</a:t>
            </a:r>
            <a:endParaRPr lang="en-US" dirty="0"/>
          </a:p>
        </p:txBody>
      </p:sp>
      <p:sp>
        <p:nvSpPr>
          <p:cNvPr id="3" name="Text Placeholder 2"/>
          <p:cNvSpPr>
            <a:spLocks noGrp="1"/>
          </p:cNvSpPr>
          <p:nvPr>
            <p:ph type="body" idx="1"/>
          </p:nvPr>
        </p:nvSpPr>
        <p:spPr/>
        <p:txBody>
          <a:bodyPr>
            <a:normAutofit fontScale="85000" lnSpcReduction="20000"/>
          </a:bodyPr>
          <a:lstStyle/>
          <a:p>
            <a:r>
              <a:rPr lang="en-US" dirty="0">
                <a:latin typeface="Garamond"/>
                <a:cs typeface="Garamond"/>
              </a:rPr>
              <a:t>Distribution of Counts of Rentals by </a:t>
            </a:r>
            <a:r>
              <a:rPr lang="en-US" dirty="0" smtClean="0">
                <a:latin typeface="Garamond"/>
                <a:cs typeface="Garamond"/>
              </a:rPr>
              <a:t>Weather</a:t>
            </a:r>
            <a:endParaRPr lang="en-US" dirty="0">
              <a:latin typeface="Garamond"/>
              <a:cs typeface="Garamond"/>
            </a:endParaRPr>
          </a:p>
        </p:txBody>
      </p:sp>
      <p:sp>
        <p:nvSpPr>
          <p:cNvPr id="5" name="Text Placeholder 4"/>
          <p:cNvSpPr>
            <a:spLocks noGrp="1"/>
          </p:cNvSpPr>
          <p:nvPr>
            <p:ph type="body" sz="quarter" idx="3"/>
          </p:nvPr>
        </p:nvSpPr>
        <p:spPr/>
        <p:txBody>
          <a:bodyPr>
            <a:normAutofit/>
          </a:bodyPr>
          <a:lstStyle/>
          <a:p>
            <a:r>
              <a:rPr lang="en-US" sz="2000" dirty="0">
                <a:latin typeface="Garamond"/>
                <a:cs typeface="Garamond"/>
              </a:rPr>
              <a:t>Mean Bike Rentals by Weather</a:t>
            </a:r>
          </a:p>
        </p:txBody>
      </p:sp>
      <p:pic>
        <p:nvPicPr>
          <p:cNvPr id="7" name="Picture 6" descr="Screen Shot 2017-06-11 at 5.39.1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60" y="2512769"/>
            <a:ext cx="4243337" cy="4123035"/>
          </a:xfrm>
          <a:prstGeom prst="rect">
            <a:avLst/>
          </a:prstGeom>
          <a:ln>
            <a:solidFill>
              <a:schemeClr val="tx1"/>
            </a:solidFill>
          </a:ln>
        </p:spPr>
      </p:pic>
      <p:pic>
        <p:nvPicPr>
          <p:cNvPr id="8" name="Picture 7" descr="Screen Shot 2017-06-11 at 5.39.22 PM.png"/>
          <p:cNvPicPr>
            <a:picLocks noChangeAspect="1"/>
          </p:cNvPicPr>
          <p:nvPr/>
        </p:nvPicPr>
        <p:blipFill rotWithShape="1">
          <a:blip r:embed="rId4">
            <a:extLst>
              <a:ext uri="{28A0092B-C50C-407E-A947-70E740481C1C}">
                <a14:useLocalDpi xmlns:a14="http://schemas.microsoft.com/office/drawing/2010/main" val="0"/>
              </a:ext>
            </a:extLst>
          </a:blip>
          <a:srcRect l="3183"/>
          <a:stretch/>
        </p:blipFill>
        <p:spPr>
          <a:xfrm>
            <a:off x="4724705" y="3123590"/>
            <a:ext cx="4266627" cy="3086100"/>
          </a:xfrm>
          <a:prstGeom prst="rect">
            <a:avLst/>
          </a:prstGeom>
          <a:ln>
            <a:solidFill>
              <a:schemeClr val="tx1"/>
            </a:solidFill>
          </a:ln>
        </p:spPr>
      </p:pic>
    </p:spTree>
    <p:extLst>
      <p:ext uri="{BB962C8B-B14F-4D97-AF65-F5344CB8AC3E}">
        <p14:creationId xmlns:p14="http://schemas.microsoft.com/office/powerpoint/2010/main" val="319219107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1425" y="1749245"/>
            <a:ext cx="6413610" cy="3359509"/>
          </a:xfrm>
        </p:spPr>
        <p:txBody>
          <a:bodyPr>
            <a:noAutofit/>
          </a:bodyPr>
          <a:lstStyle/>
          <a:p>
            <a:pPr algn="ctr"/>
            <a:r>
              <a:rPr lang="en-US" sz="4800" b="1" u="sng" dirty="0" smtClean="0">
                <a:solidFill>
                  <a:schemeClr val="tx1"/>
                </a:solidFill>
                <a:latin typeface="Garamond"/>
                <a:cs typeface="Garamond"/>
              </a:rPr>
              <a:t>OBSERVING VARIABLES TOGETHER</a:t>
            </a:r>
            <a:endParaRPr lang="en-US" sz="4800" dirty="0"/>
          </a:p>
        </p:txBody>
      </p:sp>
    </p:spTree>
    <p:extLst>
      <p:ext uri="{BB962C8B-B14F-4D97-AF65-F5344CB8AC3E}">
        <p14:creationId xmlns:p14="http://schemas.microsoft.com/office/powerpoint/2010/main" val="56576014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latin typeface="Garamond"/>
                <a:cs typeface="Garamond"/>
              </a:rPr>
              <a:t>Mean Bike Rentals by Hour of Day, Further Divided by Day of Week</a:t>
            </a:r>
          </a:p>
        </p:txBody>
      </p:sp>
      <p:pic>
        <p:nvPicPr>
          <p:cNvPr id="4" name="Picture 3" descr="Screen Shot 2017-06-11 at 5.57.15 PM.png"/>
          <p:cNvPicPr>
            <a:picLocks noChangeAspect="1"/>
          </p:cNvPicPr>
          <p:nvPr/>
        </p:nvPicPr>
        <p:blipFill rotWithShape="1">
          <a:blip r:embed="rId3">
            <a:extLst>
              <a:ext uri="{28A0092B-C50C-407E-A947-70E740481C1C}">
                <a14:useLocalDpi xmlns:a14="http://schemas.microsoft.com/office/drawing/2010/main" val="0"/>
              </a:ext>
            </a:extLst>
          </a:blip>
          <a:srcRect l="4180" r="2086"/>
          <a:stretch/>
        </p:blipFill>
        <p:spPr>
          <a:xfrm>
            <a:off x="2024298" y="1441633"/>
            <a:ext cx="7119702" cy="5416367"/>
          </a:xfrm>
          <a:prstGeom prst="rect">
            <a:avLst/>
          </a:prstGeom>
          <a:ln>
            <a:solidFill>
              <a:schemeClr val="tx1"/>
            </a:solidFill>
          </a:ln>
        </p:spPr>
      </p:pic>
    </p:spTree>
    <p:extLst>
      <p:ext uri="{BB962C8B-B14F-4D97-AF65-F5344CB8AC3E}">
        <p14:creationId xmlns:p14="http://schemas.microsoft.com/office/powerpoint/2010/main" val="56994147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00"/>
                </a:solidFill>
                <a:latin typeface="Garamond"/>
                <a:cs typeface="Garamond"/>
              </a:rPr>
              <a:t>Mean Bike Rentals by Hour of Day Depending on Work Day or Not</a:t>
            </a:r>
          </a:p>
        </p:txBody>
      </p:sp>
      <p:pic>
        <p:nvPicPr>
          <p:cNvPr id="4" name="Picture 3" descr="Screen Shot 2017-06-11 at 6.05.48 PM.png"/>
          <p:cNvPicPr>
            <a:picLocks noChangeAspect="1"/>
          </p:cNvPicPr>
          <p:nvPr/>
        </p:nvPicPr>
        <p:blipFill rotWithShape="1">
          <a:blip r:embed="rId3">
            <a:extLst>
              <a:ext uri="{28A0092B-C50C-407E-A947-70E740481C1C}">
                <a14:useLocalDpi xmlns:a14="http://schemas.microsoft.com/office/drawing/2010/main" val="0"/>
              </a:ext>
            </a:extLst>
          </a:blip>
          <a:srcRect l="3283" r="1655"/>
          <a:stretch/>
        </p:blipFill>
        <p:spPr>
          <a:xfrm>
            <a:off x="2281425" y="1596540"/>
            <a:ext cx="6701647" cy="4886560"/>
          </a:xfrm>
          <a:prstGeom prst="rect">
            <a:avLst/>
          </a:prstGeom>
          <a:ln>
            <a:solidFill>
              <a:schemeClr val="tx1"/>
            </a:solidFill>
          </a:ln>
        </p:spPr>
      </p:pic>
    </p:spTree>
    <p:extLst>
      <p:ext uri="{BB962C8B-B14F-4D97-AF65-F5344CB8AC3E}">
        <p14:creationId xmlns:p14="http://schemas.microsoft.com/office/powerpoint/2010/main" val="220222208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solidFill>
                  <a:srgbClr val="000000"/>
                </a:solidFill>
                <a:latin typeface="Garamond"/>
                <a:cs typeface="Garamond"/>
              </a:rPr>
              <a:t>Mean Temperatures by Month, Further Divided by Weather</a:t>
            </a:r>
          </a:p>
        </p:txBody>
      </p:sp>
      <p:pic>
        <p:nvPicPr>
          <p:cNvPr id="4" name="Picture 3" descr="Screen Shot 2017-06-11 at 6.17.05 PM.png"/>
          <p:cNvPicPr>
            <a:picLocks noChangeAspect="1"/>
          </p:cNvPicPr>
          <p:nvPr/>
        </p:nvPicPr>
        <p:blipFill rotWithShape="1">
          <a:blip r:embed="rId3">
            <a:extLst>
              <a:ext uri="{28A0092B-C50C-407E-A947-70E740481C1C}">
                <a14:useLocalDpi xmlns:a14="http://schemas.microsoft.com/office/drawing/2010/main" val="0"/>
              </a:ext>
            </a:extLst>
          </a:blip>
          <a:srcRect l="1439" r="1765"/>
          <a:stretch/>
        </p:blipFill>
        <p:spPr>
          <a:xfrm>
            <a:off x="2226170" y="1749245"/>
            <a:ext cx="6917830" cy="4886560"/>
          </a:xfrm>
          <a:prstGeom prst="rect">
            <a:avLst/>
          </a:prstGeom>
          <a:ln>
            <a:solidFill>
              <a:schemeClr val="tx1"/>
            </a:solidFill>
          </a:ln>
        </p:spPr>
      </p:pic>
    </p:spTree>
    <p:extLst>
      <p:ext uri="{BB962C8B-B14F-4D97-AF65-F5344CB8AC3E}">
        <p14:creationId xmlns:p14="http://schemas.microsoft.com/office/powerpoint/2010/main" val="170109203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smtClean="0">
                <a:solidFill>
                  <a:srgbClr val="000000"/>
                </a:solidFill>
                <a:latin typeface="Garamond"/>
                <a:cs typeface="Garamond"/>
              </a:rPr>
              <a:t>VARIABLES I LEFT OUT FOR NOW</a:t>
            </a:r>
            <a:endParaRPr lang="en-US" b="1" u="sng" dirty="0">
              <a:solidFill>
                <a:srgbClr val="000000"/>
              </a:solidFill>
              <a:latin typeface="Garamond"/>
              <a:cs typeface="Garamond"/>
            </a:endParaRPr>
          </a:p>
        </p:txBody>
      </p:sp>
      <p:sp>
        <p:nvSpPr>
          <p:cNvPr id="3" name="Content Placeholder 2"/>
          <p:cNvSpPr>
            <a:spLocks noGrp="1"/>
          </p:cNvSpPr>
          <p:nvPr>
            <p:ph idx="1"/>
          </p:nvPr>
        </p:nvSpPr>
        <p:spPr/>
        <p:txBody>
          <a:bodyPr/>
          <a:lstStyle/>
          <a:p>
            <a:r>
              <a:rPr lang="en-US" dirty="0" err="1" smtClean="0">
                <a:latin typeface="Garamond"/>
                <a:cs typeface="Garamond"/>
              </a:rPr>
              <a:t>atemp</a:t>
            </a:r>
            <a:endParaRPr lang="en-US" dirty="0" smtClean="0">
              <a:latin typeface="Garamond"/>
              <a:cs typeface="Garamond"/>
            </a:endParaRPr>
          </a:p>
          <a:p>
            <a:r>
              <a:rPr lang="en-US" dirty="0">
                <a:latin typeface="Garamond"/>
                <a:cs typeface="Garamond"/>
              </a:rPr>
              <a:t>c</a:t>
            </a:r>
            <a:r>
              <a:rPr lang="en-US" dirty="0" smtClean="0">
                <a:latin typeface="Garamond"/>
                <a:cs typeface="Garamond"/>
              </a:rPr>
              <a:t>asual</a:t>
            </a:r>
          </a:p>
          <a:p>
            <a:r>
              <a:rPr lang="en-US" dirty="0" smtClean="0">
                <a:latin typeface="Garamond"/>
                <a:cs typeface="Garamond"/>
              </a:rPr>
              <a:t>registered</a:t>
            </a:r>
          </a:p>
          <a:p>
            <a:pPr marL="0" indent="0">
              <a:buNone/>
            </a:pPr>
            <a:endParaRPr lang="en-US" dirty="0">
              <a:latin typeface="Garamond"/>
              <a:cs typeface="Garamond"/>
            </a:endParaRPr>
          </a:p>
        </p:txBody>
      </p:sp>
    </p:spTree>
    <p:extLst>
      <p:ext uri="{BB962C8B-B14F-4D97-AF65-F5344CB8AC3E}">
        <p14:creationId xmlns:p14="http://schemas.microsoft.com/office/powerpoint/2010/main" val="96572469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8720" y="222195"/>
            <a:ext cx="7167985" cy="916230"/>
          </a:xfrm>
        </p:spPr>
        <p:txBody>
          <a:bodyPr>
            <a:noAutofit/>
          </a:bodyPr>
          <a:lstStyle/>
          <a:p>
            <a:r>
              <a:rPr lang="en-US" sz="3400" b="1" u="sng" dirty="0" smtClean="0">
                <a:solidFill>
                  <a:srgbClr val="000000"/>
                </a:solidFill>
                <a:latin typeface="Garamond"/>
                <a:cs typeface="Garamond"/>
              </a:rPr>
              <a:t>MORE DATA, MORE QUESTIONS</a:t>
            </a:r>
            <a:endParaRPr lang="en-US" sz="3400" b="1" u="sng" dirty="0">
              <a:solidFill>
                <a:srgbClr val="000000"/>
              </a:solidFill>
              <a:latin typeface="Garamond"/>
              <a:cs typeface="Garamond"/>
            </a:endParaRPr>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a:spLocks noGrp="1"/>
          </p:cNvSpPr>
          <p:nvPr>
            <p:ph idx="1"/>
          </p:nvPr>
        </p:nvSpPr>
        <p:spPr>
          <a:xfrm>
            <a:off x="2128720" y="1443835"/>
            <a:ext cx="7177135" cy="5039265"/>
          </a:xfrm>
        </p:spPr>
        <p:txBody>
          <a:bodyPr>
            <a:noAutofit/>
          </a:bodyPr>
          <a:lstStyle/>
          <a:p>
            <a:pPr marL="514350" indent="-514350">
              <a:buFont typeface="+mj-lt"/>
              <a:buAutoNum type="arabicPeriod"/>
            </a:pPr>
            <a:r>
              <a:rPr lang="en-US" dirty="0" smtClean="0">
                <a:latin typeface="Garamond"/>
                <a:cs typeface="Garamond"/>
              </a:rPr>
              <a:t>Where is this climate data from?</a:t>
            </a:r>
          </a:p>
          <a:p>
            <a:pPr marL="514350" indent="-514350">
              <a:buFont typeface="+mj-lt"/>
              <a:buAutoNum type="arabicPeriod"/>
            </a:pPr>
            <a:r>
              <a:rPr lang="en-US" dirty="0" smtClean="0">
                <a:latin typeface="Garamond"/>
                <a:cs typeface="Garamond"/>
              </a:rPr>
              <a:t>Train-Test split</a:t>
            </a:r>
          </a:p>
          <a:p>
            <a:pPr marL="400050" lvl="1" indent="0">
              <a:buNone/>
            </a:pPr>
            <a:r>
              <a:rPr lang="en-US" sz="1800" dirty="0" smtClean="0">
                <a:latin typeface="Garamond"/>
                <a:cs typeface="Garamond"/>
              </a:rPr>
              <a:t>	Train = 1</a:t>
            </a:r>
            <a:r>
              <a:rPr lang="en-US" sz="1800" baseline="30000" dirty="0" smtClean="0">
                <a:latin typeface="Garamond"/>
                <a:cs typeface="Garamond"/>
              </a:rPr>
              <a:t>st</a:t>
            </a:r>
            <a:r>
              <a:rPr lang="en-US" sz="1800" dirty="0" smtClean="0">
                <a:latin typeface="Garamond"/>
                <a:cs typeface="Garamond"/>
              </a:rPr>
              <a:t> – 19</a:t>
            </a:r>
            <a:r>
              <a:rPr lang="en-US" sz="1800" baseline="30000" dirty="0" smtClean="0">
                <a:latin typeface="Garamond"/>
                <a:cs typeface="Garamond"/>
              </a:rPr>
              <a:t>th</a:t>
            </a:r>
            <a:r>
              <a:rPr lang="en-US" sz="1800" dirty="0" smtClean="0">
                <a:latin typeface="Garamond"/>
                <a:cs typeface="Garamond"/>
              </a:rPr>
              <a:t> </a:t>
            </a:r>
          </a:p>
          <a:p>
            <a:pPr marL="400050" lvl="1" indent="0">
              <a:buNone/>
            </a:pPr>
            <a:r>
              <a:rPr lang="en-US" sz="1800" dirty="0" smtClean="0">
                <a:latin typeface="Garamond"/>
                <a:cs typeface="Garamond"/>
              </a:rPr>
              <a:t>	Test = 20</a:t>
            </a:r>
            <a:r>
              <a:rPr lang="en-US" sz="1800" baseline="30000" dirty="0" smtClean="0">
                <a:latin typeface="Garamond"/>
                <a:cs typeface="Garamond"/>
              </a:rPr>
              <a:t>th</a:t>
            </a:r>
            <a:r>
              <a:rPr lang="en-US" sz="1800" dirty="0" smtClean="0">
                <a:latin typeface="Garamond"/>
                <a:cs typeface="Garamond"/>
              </a:rPr>
              <a:t> – 30/31</a:t>
            </a:r>
            <a:r>
              <a:rPr lang="en-US" sz="1800" baseline="30000" dirty="0" smtClean="0">
                <a:latin typeface="Garamond"/>
                <a:cs typeface="Garamond"/>
              </a:rPr>
              <a:t>st</a:t>
            </a:r>
            <a:r>
              <a:rPr lang="en-US" sz="1800" dirty="0" smtClean="0">
                <a:latin typeface="Garamond"/>
                <a:cs typeface="Garamond"/>
              </a:rPr>
              <a:t> </a:t>
            </a:r>
            <a:endParaRPr lang="en-US" dirty="0" smtClean="0">
              <a:latin typeface="Garamond"/>
              <a:cs typeface="Garamond"/>
            </a:endParaRPr>
          </a:p>
          <a:p>
            <a:pPr marL="514350" indent="-514350">
              <a:buFont typeface="+mj-lt"/>
              <a:buAutoNum type="arabicPeriod"/>
            </a:pPr>
            <a:r>
              <a:rPr lang="en-US" dirty="0" smtClean="0">
                <a:latin typeface="Garamond"/>
                <a:cs typeface="Garamond"/>
              </a:rPr>
              <a:t>DC has weird seasons according to the data…</a:t>
            </a:r>
          </a:p>
          <a:p>
            <a:pPr marL="400050" lvl="1" indent="0">
              <a:buNone/>
            </a:pPr>
            <a:r>
              <a:rPr lang="en-US" sz="1800" dirty="0" smtClean="0">
                <a:latin typeface="Garamond"/>
                <a:cs typeface="Garamond"/>
              </a:rPr>
              <a:t>	Spring</a:t>
            </a:r>
            <a:r>
              <a:rPr lang="en-US" sz="1800" dirty="0">
                <a:latin typeface="Garamond"/>
                <a:cs typeface="Garamond"/>
              </a:rPr>
              <a:t>	 =	Jan - Mar</a:t>
            </a:r>
          </a:p>
          <a:p>
            <a:pPr marL="400050" lvl="1" indent="0">
              <a:buNone/>
            </a:pPr>
            <a:r>
              <a:rPr lang="en-US" sz="1800" dirty="0">
                <a:latin typeface="Garamond"/>
                <a:cs typeface="Garamond"/>
              </a:rPr>
              <a:t>	Summer  </a:t>
            </a:r>
            <a:r>
              <a:rPr lang="en-US" sz="1800" dirty="0" smtClean="0">
                <a:latin typeface="Garamond"/>
                <a:cs typeface="Garamond"/>
              </a:rPr>
              <a:t>	 =</a:t>
            </a:r>
            <a:r>
              <a:rPr lang="en-US" sz="1800" dirty="0">
                <a:latin typeface="Garamond"/>
                <a:cs typeface="Garamond"/>
              </a:rPr>
              <a:t>	Apr - Jun </a:t>
            </a:r>
          </a:p>
          <a:p>
            <a:pPr marL="400050" lvl="1" indent="0">
              <a:buNone/>
            </a:pPr>
            <a:r>
              <a:rPr lang="en-US" sz="1800" dirty="0">
                <a:latin typeface="Garamond"/>
                <a:cs typeface="Garamond"/>
              </a:rPr>
              <a:t>	Fall	 = 	Jul - Sept</a:t>
            </a:r>
          </a:p>
          <a:p>
            <a:pPr marL="400050" lvl="1" indent="0">
              <a:buNone/>
            </a:pPr>
            <a:r>
              <a:rPr lang="en-US" sz="1800" dirty="0">
                <a:latin typeface="Garamond"/>
                <a:cs typeface="Garamond"/>
              </a:rPr>
              <a:t>	Winter	 = 	Oct – </a:t>
            </a:r>
            <a:r>
              <a:rPr lang="en-US" sz="1800" dirty="0" smtClean="0">
                <a:latin typeface="Garamond"/>
                <a:cs typeface="Garamond"/>
              </a:rPr>
              <a:t>Dec</a:t>
            </a:r>
            <a:endParaRPr lang="en-US" dirty="0" smtClean="0">
              <a:latin typeface="Garamond"/>
              <a:cs typeface="Garamond"/>
            </a:endParaRPr>
          </a:p>
          <a:p>
            <a:pPr marL="514350" indent="-514350">
              <a:buFont typeface="+mj-lt"/>
              <a:buAutoNum type="arabicPeriod"/>
            </a:pPr>
            <a:r>
              <a:rPr lang="en-US" dirty="0" smtClean="0">
                <a:latin typeface="Garamond"/>
                <a:cs typeface="Garamond"/>
              </a:rPr>
              <a:t>Units??</a:t>
            </a:r>
          </a:p>
          <a:p>
            <a:pPr marL="400050" lvl="1" indent="0">
              <a:buNone/>
            </a:pPr>
            <a:r>
              <a:rPr lang="en-US" dirty="0">
                <a:latin typeface="Garamond"/>
                <a:cs typeface="Garamond"/>
              </a:rPr>
              <a:t>	</a:t>
            </a:r>
            <a:r>
              <a:rPr lang="en-US" sz="1800" dirty="0" err="1" smtClean="0">
                <a:latin typeface="Garamond"/>
                <a:cs typeface="Garamond"/>
              </a:rPr>
              <a:t>Windspeed</a:t>
            </a:r>
            <a:r>
              <a:rPr lang="en-US" sz="1800" dirty="0" smtClean="0">
                <a:latin typeface="Garamond"/>
                <a:cs typeface="Garamond"/>
              </a:rPr>
              <a:t> – mph?</a:t>
            </a:r>
          </a:p>
          <a:p>
            <a:pPr marL="400050" lvl="1" indent="0">
              <a:buNone/>
            </a:pPr>
            <a:r>
              <a:rPr lang="en-US" sz="1800" dirty="0">
                <a:latin typeface="Garamond"/>
                <a:cs typeface="Garamond"/>
              </a:rPr>
              <a:t>	</a:t>
            </a:r>
            <a:r>
              <a:rPr lang="en-US" sz="1800" dirty="0" smtClean="0">
                <a:latin typeface="Garamond"/>
                <a:cs typeface="Garamond"/>
              </a:rPr>
              <a:t>Humidity - ?</a:t>
            </a:r>
          </a:p>
          <a:p>
            <a:pPr marL="400050" lvl="1" indent="0">
              <a:buNone/>
            </a:pPr>
            <a:r>
              <a:rPr lang="en-US" sz="1800" dirty="0">
                <a:latin typeface="Garamond"/>
                <a:cs typeface="Garamond"/>
              </a:rPr>
              <a:t>	</a:t>
            </a:r>
            <a:r>
              <a:rPr lang="en-US" sz="1800" dirty="0" smtClean="0">
                <a:latin typeface="Garamond"/>
                <a:cs typeface="Garamond"/>
              </a:rPr>
              <a:t>Useful to do some sanity checks / ball park likelihoods</a:t>
            </a:r>
          </a:p>
          <a:p>
            <a:pPr marL="400050" lvl="1" indent="0">
              <a:buNone/>
            </a:pPr>
            <a:endParaRPr lang="en-US" dirty="0" smtClean="0">
              <a:latin typeface="Garamond"/>
              <a:cs typeface="Garamond"/>
            </a:endParaRPr>
          </a:p>
          <a:p>
            <a:pPr marL="400050" lvl="1" indent="0">
              <a:buNone/>
            </a:pPr>
            <a:r>
              <a:rPr lang="en-US" sz="1800" dirty="0" smtClean="0">
                <a:latin typeface="Garamond"/>
                <a:cs typeface="Garamond"/>
              </a:rPr>
              <a:t>	</a:t>
            </a:r>
            <a:endParaRPr lang="en-US" sz="1800" dirty="0">
              <a:latin typeface="Garamond"/>
              <a:cs typeface="Garamond"/>
            </a:endParaRPr>
          </a:p>
          <a:p>
            <a:pPr marL="0" indent="0">
              <a:buNone/>
            </a:pPr>
            <a:endParaRPr lang="en-US" dirty="0" smtClean="0">
              <a:latin typeface="Garamond"/>
              <a:cs typeface="Garamond"/>
            </a:endParaRPr>
          </a:p>
          <a:p>
            <a:pPr marL="514350" indent="-514350">
              <a:buFont typeface="+mj-lt"/>
              <a:buAutoNum type="arabicPeriod"/>
            </a:pPr>
            <a:endParaRPr lang="en-US" dirty="0" smtClean="0">
              <a:latin typeface="Garamond"/>
              <a:cs typeface="Garamond"/>
            </a:endParaRPr>
          </a:p>
          <a:p>
            <a:endParaRPr lang="en-US" dirty="0">
              <a:latin typeface="Garamond"/>
              <a:cs typeface="Garamond"/>
            </a:endParaRPr>
          </a:p>
        </p:txBody>
      </p:sp>
    </p:spTree>
    <p:extLst>
      <p:ext uri="{BB962C8B-B14F-4D97-AF65-F5344CB8AC3E}">
        <p14:creationId xmlns:p14="http://schemas.microsoft.com/office/powerpoint/2010/main" val="110163387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1425" y="1749245"/>
            <a:ext cx="6413610" cy="3359509"/>
          </a:xfrm>
        </p:spPr>
        <p:txBody>
          <a:bodyPr>
            <a:noAutofit/>
          </a:bodyPr>
          <a:lstStyle/>
          <a:p>
            <a:pPr algn="ctr"/>
            <a:r>
              <a:rPr lang="en-US" sz="4800" b="1" u="sng" dirty="0" smtClean="0">
                <a:solidFill>
                  <a:schemeClr val="tx1"/>
                </a:solidFill>
                <a:latin typeface="Garamond"/>
                <a:cs typeface="Garamond"/>
              </a:rPr>
              <a:t>PREDICTION MODEL(S)</a:t>
            </a:r>
            <a:endParaRPr lang="en-US" sz="4800" dirty="0"/>
          </a:p>
        </p:txBody>
      </p:sp>
    </p:spTree>
    <p:extLst>
      <p:ext uri="{BB962C8B-B14F-4D97-AF65-F5344CB8AC3E}">
        <p14:creationId xmlns:p14="http://schemas.microsoft.com/office/powerpoint/2010/main" val="158843859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4950" y="222195"/>
            <a:ext cx="5955495" cy="763525"/>
          </a:xfrm>
        </p:spPr>
        <p:txBody>
          <a:bodyPr>
            <a:normAutofit fontScale="90000"/>
          </a:bodyPr>
          <a:lstStyle/>
          <a:p>
            <a:pPr algn="ctr"/>
            <a:r>
              <a:rPr lang="en-US" b="1" u="sng" dirty="0" smtClean="0">
                <a:solidFill>
                  <a:srgbClr val="000000"/>
                </a:solidFill>
                <a:latin typeface="Garamond"/>
                <a:cs typeface="Garamond"/>
              </a:rPr>
              <a:t>WHAT CRYSTAL BALL SHOULD I USE TO PREDICT YOUR FUTURE:</a:t>
            </a:r>
            <a:endParaRPr lang="en-US" b="1" u="sng" dirty="0">
              <a:solidFill>
                <a:srgbClr val="000000"/>
              </a:solidFill>
              <a:latin typeface="Garamond"/>
              <a:cs typeface="Garamond"/>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ramond"/>
                <a:cs typeface="Garamond"/>
              </a:rPr>
              <a:t>RPART</a:t>
            </a:r>
          </a:p>
          <a:p>
            <a:pPr lvl="1"/>
            <a:r>
              <a:rPr lang="en-US" dirty="0" smtClean="0">
                <a:latin typeface="Garamond"/>
                <a:cs typeface="Garamond"/>
              </a:rPr>
              <a:t>Highest error (0.90215)</a:t>
            </a:r>
          </a:p>
          <a:p>
            <a:pPr marL="457200" lvl="1" indent="0">
              <a:buNone/>
            </a:pPr>
            <a:endParaRPr lang="en-US" dirty="0" smtClean="0">
              <a:latin typeface="Garamond"/>
              <a:cs typeface="Garamond"/>
            </a:endParaRPr>
          </a:p>
          <a:p>
            <a:r>
              <a:rPr lang="en-US" dirty="0" smtClean="0">
                <a:latin typeface="Garamond"/>
                <a:cs typeface="Garamond"/>
              </a:rPr>
              <a:t>PARTY (</a:t>
            </a:r>
            <a:r>
              <a:rPr lang="en-US" dirty="0" err="1" smtClean="0">
                <a:latin typeface="Garamond"/>
                <a:cs typeface="Garamond"/>
              </a:rPr>
              <a:t>ctree</a:t>
            </a:r>
            <a:r>
              <a:rPr lang="en-US" dirty="0" smtClean="0">
                <a:latin typeface="Garamond"/>
                <a:cs typeface="Garamond"/>
              </a:rPr>
              <a:t>)</a:t>
            </a:r>
          </a:p>
          <a:p>
            <a:pPr lvl="1"/>
            <a:r>
              <a:rPr lang="en-US" dirty="0" smtClean="0">
                <a:latin typeface="Garamond"/>
                <a:cs typeface="Garamond"/>
              </a:rPr>
              <a:t> Lower error (0.67175)</a:t>
            </a:r>
          </a:p>
          <a:p>
            <a:pPr marL="457200" lvl="1" indent="0">
              <a:buNone/>
            </a:pPr>
            <a:endParaRPr lang="en-US" dirty="0" smtClean="0">
              <a:latin typeface="Garamond"/>
              <a:cs typeface="Garamond"/>
            </a:endParaRPr>
          </a:p>
          <a:p>
            <a:r>
              <a:rPr lang="en-US" dirty="0" smtClean="0">
                <a:latin typeface="Garamond"/>
                <a:cs typeface="Garamond"/>
              </a:rPr>
              <a:t>RANDOM FORESTS</a:t>
            </a:r>
          </a:p>
          <a:p>
            <a:pPr lvl="1"/>
            <a:r>
              <a:rPr lang="en-US" dirty="0">
                <a:latin typeface="Garamond"/>
                <a:cs typeface="Garamond"/>
              </a:rPr>
              <a:t>Lowest error (</a:t>
            </a:r>
            <a:r>
              <a:rPr lang="en-US" dirty="0" smtClean="0">
                <a:latin typeface="Garamond"/>
                <a:cs typeface="Garamond"/>
              </a:rPr>
              <a:t>0.60693)</a:t>
            </a:r>
            <a:endParaRPr lang="en-US" dirty="0" smtClean="0">
              <a:latin typeface="Garamond"/>
              <a:cs typeface="Garamond"/>
            </a:endParaRPr>
          </a:p>
          <a:p>
            <a:pPr marL="0" indent="0">
              <a:buNone/>
            </a:pPr>
            <a:endParaRPr lang="en-US" dirty="0">
              <a:latin typeface="Garamond"/>
              <a:cs typeface="Garamond"/>
            </a:endParaRPr>
          </a:p>
          <a:p>
            <a:pPr marL="0" indent="0">
              <a:buNone/>
            </a:pPr>
            <a:r>
              <a:rPr lang="en-US" dirty="0" smtClean="0">
                <a:solidFill>
                  <a:srgbClr val="EE006C"/>
                </a:solidFill>
                <a:latin typeface="Garamond"/>
                <a:cs typeface="Garamond"/>
              </a:rPr>
              <a:t>** changed </a:t>
            </a:r>
            <a:r>
              <a:rPr lang="en-US" dirty="0" err="1" smtClean="0">
                <a:solidFill>
                  <a:srgbClr val="EE006C"/>
                </a:solidFill>
                <a:latin typeface="Garamond"/>
                <a:cs typeface="Garamond"/>
              </a:rPr>
              <a:t>vs</a:t>
            </a:r>
            <a:r>
              <a:rPr lang="en-US" dirty="0" smtClean="0">
                <a:solidFill>
                  <a:srgbClr val="EE006C"/>
                </a:solidFill>
                <a:latin typeface="Garamond"/>
                <a:cs typeface="Garamond"/>
              </a:rPr>
              <a:t> unchanged seasons (random forests) :        </a:t>
            </a:r>
          </a:p>
          <a:p>
            <a:pPr marL="0" indent="0">
              <a:buNone/>
            </a:pPr>
            <a:r>
              <a:rPr lang="en-US" dirty="0">
                <a:solidFill>
                  <a:srgbClr val="EE006C"/>
                </a:solidFill>
                <a:latin typeface="Garamond"/>
                <a:cs typeface="Garamond"/>
              </a:rPr>
              <a:t> </a:t>
            </a:r>
            <a:r>
              <a:rPr lang="en-US" dirty="0" smtClean="0">
                <a:solidFill>
                  <a:srgbClr val="EE006C"/>
                </a:solidFill>
                <a:latin typeface="Garamond"/>
                <a:cs typeface="Garamond"/>
              </a:rPr>
              <a:t>   (0.60693)     (0.59960)</a:t>
            </a:r>
            <a:endParaRPr lang="en-US" dirty="0">
              <a:solidFill>
                <a:srgbClr val="EE006C"/>
              </a:solidFill>
              <a:latin typeface="Garamond"/>
              <a:cs typeface="Garamond"/>
            </a:endParaRPr>
          </a:p>
        </p:txBody>
      </p:sp>
    </p:spTree>
    <p:extLst>
      <p:ext uri="{BB962C8B-B14F-4D97-AF65-F5344CB8AC3E}">
        <p14:creationId xmlns:p14="http://schemas.microsoft.com/office/powerpoint/2010/main" val="79427748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6015" y="374900"/>
            <a:ext cx="7329840" cy="916230"/>
          </a:xfrm>
        </p:spPr>
        <p:txBody>
          <a:bodyPr>
            <a:noAutofit/>
          </a:bodyPr>
          <a:lstStyle/>
          <a:p>
            <a:pPr algn="ctr"/>
            <a:r>
              <a:rPr lang="en-US" sz="2800" b="1" u="sng" dirty="0" smtClean="0">
                <a:solidFill>
                  <a:srgbClr val="000000"/>
                </a:solidFill>
                <a:latin typeface="Garamond"/>
                <a:cs typeface="Garamond"/>
              </a:rPr>
              <a:t>BIASES IN THE DATA</a:t>
            </a:r>
            <a:br>
              <a:rPr lang="en-US" sz="2800" b="1" u="sng" dirty="0" smtClean="0">
                <a:solidFill>
                  <a:srgbClr val="000000"/>
                </a:solidFill>
                <a:latin typeface="Garamond"/>
                <a:cs typeface="Garamond"/>
              </a:rPr>
            </a:br>
            <a:r>
              <a:rPr lang="en-US" sz="2000" dirty="0" smtClean="0">
                <a:solidFill>
                  <a:srgbClr val="000000"/>
                </a:solidFill>
                <a:latin typeface="Garamond"/>
                <a:cs typeface="Garamond"/>
              </a:rPr>
              <a:t>HOW DO THEY IMPACT WHAT WE DO WITH OUR MODEL </a:t>
            </a:r>
            <a:br>
              <a:rPr lang="en-US" sz="2000" dirty="0" smtClean="0">
                <a:solidFill>
                  <a:srgbClr val="000000"/>
                </a:solidFill>
                <a:latin typeface="Garamond"/>
                <a:cs typeface="Garamond"/>
              </a:rPr>
            </a:br>
            <a:r>
              <a:rPr lang="en-US" sz="2000" dirty="0" smtClean="0">
                <a:solidFill>
                  <a:srgbClr val="000000"/>
                </a:solidFill>
                <a:latin typeface="Garamond"/>
                <a:cs typeface="Garamond"/>
              </a:rPr>
              <a:t>FOR THE FUTURE?</a:t>
            </a:r>
            <a:endParaRPr lang="en-US" sz="2000" dirty="0">
              <a:solidFill>
                <a:srgbClr val="000000"/>
              </a:solidFill>
              <a:latin typeface="Garamond"/>
              <a:cs typeface="Garamond"/>
            </a:endParaRPr>
          </a:p>
        </p:txBody>
      </p:sp>
      <p:sp>
        <p:nvSpPr>
          <p:cNvPr id="3" name="Content Placeholder 2"/>
          <p:cNvSpPr>
            <a:spLocks noGrp="1"/>
          </p:cNvSpPr>
          <p:nvPr>
            <p:ph idx="1"/>
          </p:nvPr>
        </p:nvSpPr>
        <p:spPr>
          <a:xfrm>
            <a:off x="2281425" y="1749245"/>
            <a:ext cx="6413609" cy="4886559"/>
          </a:xfrm>
        </p:spPr>
        <p:txBody>
          <a:bodyPr>
            <a:normAutofit/>
          </a:bodyPr>
          <a:lstStyle/>
          <a:p>
            <a:pPr marL="514350" indent="-514350">
              <a:buFont typeface="+mj-lt"/>
              <a:buAutoNum type="arabicPeriod"/>
            </a:pPr>
            <a:r>
              <a:rPr lang="en-US" dirty="0" smtClean="0">
                <a:latin typeface="Garamond"/>
                <a:cs typeface="Garamond"/>
              </a:rPr>
              <a:t>Excluding groups of people in the data</a:t>
            </a:r>
          </a:p>
          <a:p>
            <a:pPr lvl="2"/>
            <a:r>
              <a:rPr lang="en-US" dirty="0" smtClean="0">
                <a:latin typeface="Garamond"/>
                <a:cs typeface="Garamond"/>
              </a:rPr>
              <a:t>Disabled people</a:t>
            </a:r>
          </a:p>
          <a:p>
            <a:pPr lvl="2"/>
            <a:r>
              <a:rPr lang="en-US" dirty="0" smtClean="0">
                <a:latin typeface="Garamond"/>
                <a:cs typeface="Garamond"/>
              </a:rPr>
              <a:t>People who can’t afford to pay the fee</a:t>
            </a:r>
          </a:p>
          <a:p>
            <a:pPr marL="514350" indent="-514350">
              <a:buFont typeface="+mj-lt"/>
              <a:buAutoNum type="arabicPeriod"/>
            </a:pPr>
            <a:r>
              <a:rPr lang="en-US" dirty="0" smtClean="0">
                <a:latin typeface="Garamond"/>
                <a:cs typeface="Garamond"/>
              </a:rPr>
              <a:t>Lack of location information</a:t>
            </a:r>
          </a:p>
          <a:p>
            <a:pPr lvl="2"/>
            <a:r>
              <a:rPr lang="en-US" dirty="0" smtClean="0">
                <a:latin typeface="Garamond"/>
                <a:cs typeface="Garamond"/>
              </a:rPr>
              <a:t>Does it truly represent ALL of DC?</a:t>
            </a:r>
          </a:p>
          <a:p>
            <a:pPr marL="514350" indent="-514350">
              <a:buFont typeface="+mj-lt"/>
              <a:buAutoNum type="arabicPeriod"/>
            </a:pPr>
            <a:r>
              <a:rPr lang="en-US" dirty="0" smtClean="0">
                <a:latin typeface="Garamond"/>
                <a:cs typeface="Garamond"/>
              </a:rPr>
              <a:t>Assuming other factors stay the same?</a:t>
            </a:r>
          </a:p>
          <a:p>
            <a:pPr lvl="2"/>
            <a:r>
              <a:rPr lang="en-US" dirty="0" smtClean="0">
                <a:latin typeface="Garamond"/>
                <a:cs typeface="Garamond"/>
              </a:rPr>
              <a:t>Fee to rent</a:t>
            </a:r>
          </a:p>
          <a:p>
            <a:pPr lvl="2"/>
            <a:r>
              <a:rPr lang="en-US" dirty="0" smtClean="0">
                <a:latin typeface="Garamond"/>
                <a:cs typeface="Garamond"/>
              </a:rPr>
              <a:t>Infrastructure exists</a:t>
            </a:r>
          </a:p>
        </p:txBody>
      </p:sp>
    </p:spTree>
    <p:extLst>
      <p:ext uri="{BB962C8B-B14F-4D97-AF65-F5344CB8AC3E}">
        <p14:creationId xmlns:p14="http://schemas.microsoft.com/office/powerpoint/2010/main" val="217838274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1425" y="222194"/>
            <a:ext cx="6260905" cy="646331"/>
          </a:xfrm>
          <a:prstGeom prst="rect">
            <a:avLst/>
          </a:prstGeom>
        </p:spPr>
        <p:txBody>
          <a:bodyPr wrap="square">
            <a:spAutoFit/>
          </a:bodyPr>
          <a:lstStyle/>
          <a:p>
            <a:pPr algn="ctr"/>
            <a:r>
              <a:rPr lang="en-US" sz="3600" b="1" u="sng" dirty="0" smtClean="0">
                <a:solidFill>
                  <a:srgbClr val="000000"/>
                </a:solidFill>
                <a:latin typeface="Garamond"/>
                <a:cs typeface="Garamond"/>
              </a:rPr>
              <a:t>NEXT STEPS</a:t>
            </a:r>
            <a:endParaRPr lang="en-US" sz="3600" dirty="0"/>
          </a:p>
        </p:txBody>
      </p:sp>
      <p:sp>
        <p:nvSpPr>
          <p:cNvPr id="3" name="TextBox 2"/>
          <p:cNvSpPr txBox="1"/>
          <p:nvPr/>
        </p:nvSpPr>
        <p:spPr>
          <a:xfrm>
            <a:off x="2739540" y="1138425"/>
            <a:ext cx="5802790" cy="4401205"/>
          </a:xfrm>
          <a:prstGeom prst="rect">
            <a:avLst/>
          </a:prstGeom>
          <a:noFill/>
        </p:spPr>
        <p:txBody>
          <a:bodyPr wrap="square" rtlCol="0">
            <a:spAutoFit/>
          </a:bodyPr>
          <a:lstStyle/>
          <a:p>
            <a:endParaRPr lang="en-US" sz="2800" dirty="0" smtClean="0">
              <a:latin typeface="Garamond"/>
              <a:cs typeface="Garamond"/>
            </a:endParaRPr>
          </a:p>
          <a:p>
            <a:pPr marL="285750" indent="-285750">
              <a:buFont typeface="Arial"/>
              <a:buChar char="•"/>
            </a:pPr>
            <a:r>
              <a:rPr lang="en-US" sz="2800" dirty="0" smtClean="0">
                <a:latin typeface="Garamond"/>
                <a:cs typeface="Garamond"/>
              </a:rPr>
              <a:t>Try multiple linear regression</a:t>
            </a:r>
            <a:r>
              <a:rPr lang="en-US" sz="2800" dirty="0" smtClean="0">
                <a:latin typeface="Garamond"/>
                <a:cs typeface="Garamond"/>
              </a:rPr>
              <a:t>?</a:t>
            </a:r>
          </a:p>
          <a:p>
            <a:endParaRPr lang="en-US" sz="2800" dirty="0" smtClean="0">
              <a:latin typeface="Garamond"/>
              <a:cs typeface="Garamond"/>
            </a:endParaRPr>
          </a:p>
          <a:p>
            <a:pPr marL="285750" indent="-285750">
              <a:buFont typeface="Arial"/>
              <a:buChar char="•"/>
            </a:pPr>
            <a:r>
              <a:rPr lang="en-US" sz="2800" dirty="0" smtClean="0">
                <a:latin typeface="Garamond"/>
                <a:cs typeface="Garamond"/>
              </a:rPr>
              <a:t>Try </a:t>
            </a:r>
            <a:r>
              <a:rPr lang="en-US" sz="2800" dirty="0" smtClean="0">
                <a:latin typeface="Garamond"/>
                <a:cs typeface="Garamond"/>
              </a:rPr>
              <a:t>other ML </a:t>
            </a:r>
            <a:r>
              <a:rPr lang="en-US" sz="2800" dirty="0" smtClean="0">
                <a:latin typeface="Garamond"/>
                <a:cs typeface="Garamond"/>
              </a:rPr>
              <a:t>model with python </a:t>
            </a:r>
            <a:r>
              <a:rPr lang="en-US" sz="2800" dirty="0" smtClean="0">
                <a:latin typeface="Garamond"/>
                <a:cs typeface="Garamond"/>
              </a:rPr>
              <a:t>packages</a:t>
            </a:r>
          </a:p>
          <a:p>
            <a:endParaRPr lang="en-US" sz="2800" dirty="0" smtClean="0">
              <a:latin typeface="Garamond"/>
              <a:cs typeface="Garamond"/>
            </a:endParaRPr>
          </a:p>
          <a:p>
            <a:pPr marL="285750" indent="-285750">
              <a:buFont typeface="Arial"/>
              <a:buChar char="•"/>
            </a:pPr>
            <a:r>
              <a:rPr lang="en-US" sz="2800" dirty="0" smtClean="0">
                <a:latin typeface="Garamond"/>
                <a:cs typeface="Garamond"/>
              </a:rPr>
              <a:t>Better feature </a:t>
            </a:r>
            <a:r>
              <a:rPr lang="en-US" sz="2800" dirty="0" smtClean="0">
                <a:latin typeface="Garamond"/>
                <a:cs typeface="Garamond"/>
              </a:rPr>
              <a:t>engineering!</a:t>
            </a:r>
          </a:p>
          <a:p>
            <a:endParaRPr lang="en-US" sz="2800" dirty="0" smtClean="0">
              <a:latin typeface="Garamond"/>
              <a:cs typeface="Garamond"/>
            </a:endParaRPr>
          </a:p>
          <a:p>
            <a:pPr marL="285750" indent="-285750">
              <a:buFont typeface="Arial"/>
              <a:buChar char="•"/>
            </a:pPr>
            <a:r>
              <a:rPr lang="en-US" sz="2800" dirty="0" smtClean="0">
                <a:latin typeface="Garamond"/>
                <a:cs typeface="Garamond"/>
              </a:rPr>
              <a:t>Build model to predict + fill in 1000 records with 0mph </a:t>
            </a:r>
            <a:r>
              <a:rPr lang="en-US" sz="2800" dirty="0" err="1" smtClean="0">
                <a:latin typeface="Garamond"/>
                <a:cs typeface="Garamond"/>
              </a:rPr>
              <a:t>windspeed</a:t>
            </a:r>
            <a:endParaRPr lang="en-US" sz="2800" dirty="0" smtClean="0">
              <a:latin typeface="Garamond"/>
              <a:cs typeface="Garamond"/>
            </a:endParaRPr>
          </a:p>
        </p:txBody>
      </p:sp>
    </p:spTree>
    <p:extLst>
      <p:ext uri="{BB962C8B-B14F-4D97-AF65-F5344CB8AC3E}">
        <p14:creationId xmlns:p14="http://schemas.microsoft.com/office/powerpoint/2010/main" val="399892174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96540"/>
            <a:ext cx="9144000" cy="1832460"/>
          </a:xfrm>
          <a:solidFill>
            <a:schemeClr val="accent3">
              <a:lumMod val="20000"/>
              <a:lumOff val="80000"/>
            </a:schemeClr>
          </a:solidFill>
        </p:spPr>
        <p:txBody>
          <a:bodyPr>
            <a:normAutofit/>
          </a:bodyPr>
          <a:lstStyle/>
          <a:p>
            <a:pPr algn="ctr"/>
            <a:r>
              <a:rPr lang="en-US" dirty="0" smtClean="0">
                <a:solidFill>
                  <a:schemeClr val="tx1"/>
                </a:solidFill>
                <a:latin typeface="Garamond"/>
                <a:cs typeface="Garamond"/>
              </a:rPr>
              <a:t>THANK YOU</a:t>
            </a:r>
            <a:br>
              <a:rPr lang="en-US" dirty="0" smtClean="0">
                <a:solidFill>
                  <a:schemeClr val="tx1"/>
                </a:solidFill>
                <a:latin typeface="Garamond"/>
                <a:cs typeface="Garamond"/>
              </a:rPr>
            </a:br>
            <a:r>
              <a:rPr lang="en-US" sz="2400" dirty="0" smtClean="0">
                <a:solidFill>
                  <a:schemeClr val="tx1"/>
                </a:solidFill>
                <a:latin typeface="Garamond"/>
                <a:cs typeface="Garamond"/>
              </a:rPr>
              <a:t>KAGGLE USERNAME: “ </a:t>
            </a:r>
            <a:r>
              <a:rPr lang="en-US" sz="2400" dirty="0" err="1" smtClean="0">
                <a:solidFill>
                  <a:schemeClr val="tx1"/>
                </a:solidFill>
                <a:latin typeface="Garamond"/>
                <a:cs typeface="Garamond"/>
              </a:rPr>
              <a:t>divyasriram</a:t>
            </a:r>
            <a:r>
              <a:rPr lang="en-US" sz="2400" dirty="0" smtClean="0">
                <a:solidFill>
                  <a:schemeClr val="tx1"/>
                </a:solidFill>
                <a:latin typeface="Garamond"/>
                <a:cs typeface="Garamond"/>
              </a:rPr>
              <a:t> ”</a:t>
            </a:r>
            <a:endParaRPr lang="en-US" sz="1400" dirty="0">
              <a:solidFill>
                <a:schemeClr val="tx1"/>
              </a:solidFill>
              <a:latin typeface="Garamond"/>
              <a:cs typeface="Garamond"/>
            </a:endParaRPr>
          </a:p>
        </p:txBody>
      </p:sp>
      <p:sp>
        <p:nvSpPr>
          <p:cNvPr id="3" name="Subtitle 2"/>
          <p:cNvSpPr>
            <a:spLocks noGrp="1"/>
          </p:cNvSpPr>
          <p:nvPr>
            <p:ph type="subTitle" idx="1"/>
          </p:nvPr>
        </p:nvSpPr>
        <p:spPr>
          <a:xfrm>
            <a:off x="0" y="2970885"/>
            <a:ext cx="9144000" cy="1832460"/>
          </a:xfrm>
          <a:solidFill>
            <a:schemeClr val="accent3">
              <a:lumMod val="20000"/>
              <a:lumOff val="80000"/>
            </a:schemeClr>
          </a:solidFill>
        </p:spPr>
        <p:txBody>
          <a:bodyPr>
            <a:noAutofit/>
          </a:bodyPr>
          <a:lstStyle/>
          <a:p>
            <a:pPr algn="ctr"/>
            <a:endParaRPr lang="en-US" sz="2000" dirty="0" smtClean="0">
              <a:solidFill>
                <a:srgbClr val="000000"/>
              </a:solidFill>
              <a:latin typeface="Garamond"/>
              <a:cs typeface="Garamond"/>
            </a:endParaRPr>
          </a:p>
          <a:p>
            <a:pPr algn="ctr"/>
            <a:r>
              <a:rPr lang="en-US" sz="2000" dirty="0" smtClean="0">
                <a:solidFill>
                  <a:srgbClr val="000000"/>
                </a:solidFill>
                <a:latin typeface="Garamond"/>
                <a:cs typeface="Garamond"/>
              </a:rPr>
              <a:t>Divya Sriram</a:t>
            </a:r>
          </a:p>
          <a:p>
            <a:pPr algn="ctr"/>
            <a:r>
              <a:rPr lang="en-US" sz="2000" dirty="0" smtClean="0">
                <a:solidFill>
                  <a:srgbClr val="000000"/>
                </a:solidFill>
                <a:latin typeface="Garamond"/>
                <a:cs typeface="Garamond"/>
              </a:rPr>
              <a:t>Master of Information and Data Science (MIDS 2018)</a:t>
            </a:r>
          </a:p>
          <a:p>
            <a:pPr algn="ctr"/>
            <a:r>
              <a:rPr lang="en-US" sz="2000" dirty="0" err="1" smtClean="0">
                <a:solidFill>
                  <a:srgbClr val="000000"/>
                </a:solidFill>
                <a:latin typeface="Garamond"/>
                <a:cs typeface="Garamond"/>
              </a:rPr>
              <a:t>divyasriram@berkeley.edu</a:t>
            </a:r>
            <a:endParaRPr lang="en-US" sz="2000" dirty="0">
              <a:solidFill>
                <a:srgbClr val="000000"/>
              </a:solidFill>
              <a:latin typeface="Garamond"/>
              <a:cs typeface="Garamond"/>
            </a:endParaRPr>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05864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773" y="222195"/>
            <a:ext cx="6099051" cy="763525"/>
          </a:xfrm>
        </p:spPr>
        <p:txBody>
          <a:bodyPr>
            <a:noAutofit/>
          </a:bodyPr>
          <a:lstStyle/>
          <a:p>
            <a:pPr algn="ctr"/>
            <a:r>
              <a:rPr lang="en-US" b="1" u="sng" dirty="0" smtClean="0">
                <a:solidFill>
                  <a:schemeClr val="tx1"/>
                </a:solidFill>
                <a:latin typeface="Garamond"/>
                <a:cs typeface="Garamond"/>
              </a:rPr>
              <a:t>ASSUMPTIONS + MISSING GENERAL INFO</a:t>
            </a:r>
            <a:endParaRPr lang="en-US" b="1" u="sng" dirty="0">
              <a:solidFill>
                <a:schemeClr val="tx1"/>
              </a:solidFill>
              <a:latin typeface="Garamond"/>
              <a:cs typeface="Garamond"/>
            </a:endParaRPr>
          </a:p>
        </p:txBody>
      </p:sp>
      <p:sp>
        <p:nvSpPr>
          <p:cNvPr id="3" name="Content Placeholder 2"/>
          <p:cNvSpPr>
            <a:spLocks noGrp="1"/>
          </p:cNvSpPr>
          <p:nvPr>
            <p:ph idx="1"/>
          </p:nvPr>
        </p:nvSpPr>
        <p:spPr>
          <a:xfrm>
            <a:off x="601670" y="1596540"/>
            <a:ext cx="8093365" cy="4886560"/>
          </a:xfrm>
        </p:spPr>
        <p:txBody>
          <a:bodyPr>
            <a:normAutofit fontScale="85000" lnSpcReduction="20000"/>
          </a:bodyPr>
          <a:lstStyle/>
          <a:p>
            <a:pPr marL="514350" indent="-514350">
              <a:buAutoNum type="arabicPeriod"/>
            </a:pPr>
            <a:r>
              <a:rPr lang="en-US" dirty="0" smtClean="0">
                <a:latin typeface="Garamond"/>
                <a:cs typeface="Garamond"/>
              </a:rPr>
              <a:t>Missing rows of data !</a:t>
            </a:r>
          </a:p>
          <a:p>
            <a:pPr lvl="2"/>
            <a:r>
              <a:rPr lang="en-US" dirty="0" smtClean="0">
                <a:latin typeface="Garamond"/>
                <a:cs typeface="Garamond"/>
              </a:rPr>
              <a:t>Some hours of certain days are missing</a:t>
            </a:r>
          </a:p>
          <a:p>
            <a:pPr lvl="2"/>
            <a:r>
              <a:rPr lang="en-US" dirty="0" smtClean="0">
                <a:latin typeface="Garamond"/>
                <a:cs typeface="Garamond"/>
              </a:rPr>
              <a:t>Dense enough data, didn’t impute these rows</a:t>
            </a:r>
          </a:p>
          <a:p>
            <a:pPr marL="514350" indent="-514350">
              <a:buAutoNum type="arabicPeriod"/>
            </a:pPr>
            <a:r>
              <a:rPr lang="en-US" dirty="0" smtClean="0">
                <a:latin typeface="Garamond"/>
                <a:cs typeface="Garamond"/>
              </a:rPr>
              <a:t>First 2/3 of the month  ≈ Last 1/3 of the month?</a:t>
            </a:r>
          </a:p>
          <a:p>
            <a:pPr lvl="2"/>
            <a:r>
              <a:rPr lang="en-US" dirty="0">
                <a:latin typeface="Garamond"/>
                <a:cs typeface="Garamond"/>
              </a:rPr>
              <a:t>Do locals make up population for first 2/3 of month </a:t>
            </a:r>
            <a:r>
              <a:rPr lang="en-US" dirty="0" smtClean="0">
                <a:latin typeface="Garamond"/>
                <a:cs typeface="Garamond"/>
              </a:rPr>
              <a:t>&amp; visitors </a:t>
            </a:r>
            <a:r>
              <a:rPr lang="en-US" dirty="0">
                <a:latin typeface="Garamond"/>
                <a:cs typeface="Garamond"/>
              </a:rPr>
              <a:t>+ tourists make </a:t>
            </a:r>
            <a:r>
              <a:rPr lang="en-US" dirty="0" smtClean="0">
                <a:latin typeface="Garamond"/>
                <a:cs typeface="Garamond"/>
              </a:rPr>
              <a:t>up greater part of </a:t>
            </a:r>
            <a:r>
              <a:rPr lang="en-US" dirty="0">
                <a:latin typeface="Garamond"/>
                <a:cs typeface="Garamond"/>
              </a:rPr>
              <a:t>last 1/3 of month</a:t>
            </a:r>
            <a:r>
              <a:rPr lang="en-US" dirty="0" smtClean="0">
                <a:latin typeface="Garamond"/>
                <a:cs typeface="Garamond"/>
              </a:rPr>
              <a:t>?</a:t>
            </a:r>
          </a:p>
          <a:p>
            <a:pPr marL="514350" indent="-514350">
              <a:buAutoNum type="arabicPeriod"/>
            </a:pPr>
            <a:r>
              <a:rPr lang="en-US" dirty="0" smtClean="0">
                <a:latin typeface="Garamond"/>
                <a:cs typeface="Garamond"/>
              </a:rPr>
              <a:t>Working Population</a:t>
            </a:r>
          </a:p>
          <a:p>
            <a:pPr lvl="2"/>
            <a:r>
              <a:rPr lang="en-US" dirty="0" err="1" smtClean="0">
                <a:latin typeface="Garamond"/>
                <a:cs typeface="Garamond"/>
              </a:rPr>
              <a:t>Workinday</a:t>
            </a:r>
            <a:r>
              <a:rPr lang="en-US" dirty="0" smtClean="0">
                <a:latin typeface="Garamond"/>
                <a:cs typeface="Garamond"/>
              </a:rPr>
              <a:t> or not – is a variable</a:t>
            </a:r>
          </a:p>
          <a:p>
            <a:pPr lvl="2"/>
            <a:r>
              <a:rPr lang="en-US" dirty="0" smtClean="0">
                <a:latin typeface="Garamond"/>
                <a:cs typeface="Garamond"/>
              </a:rPr>
              <a:t>Usefulness of the variable depends on;</a:t>
            </a:r>
          </a:p>
          <a:p>
            <a:pPr lvl="3"/>
            <a:r>
              <a:rPr lang="en-US" dirty="0" smtClean="0">
                <a:latin typeface="Garamond"/>
                <a:cs typeface="Garamond"/>
              </a:rPr>
              <a:t>What portion of the population has a steady job?</a:t>
            </a:r>
          </a:p>
          <a:p>
            <a:pPr lvl="3"/>
            <a:r>
              <a:rPr lang="en-US" dirty="0" smtClean="0">
                <a:latin typeface="Garamond"/>
                <a:cs typeface="Garamond"/>
              </a:rPr>
              <a:t>Unemployed?</a:t>
            </a:r>
          </a:p>
          <a:p>
            <a:pPr marL="514350" indent="-514350">
              <a:buAutoNum type="arabicPeriod"/>
            </a:pPr>
            <a:r>
              <a:rPr lang="en-US" dirty="0" smtClean="0">
                <a:latin typeface="Garamond"/>
                <a:cs typeface="Garamond"/>
              </a:rPr>
              <a:t>Location of bike shares?</a:t>
            </a:r>
          </a:p>
          <a:p>
            <a:pPr lvl="2"/>
            <a:r>
              <a:rPr lang="en-US" dirty="0">
                <a:latin typeface="Garamond"/>
                <a:cs typeface="Garamond"/>
              </a:rPr>
              <a:t>C</a:t>
            </a:r>
            <a:r>
              <a:rPr lang="en-US" dirty="0" smtClean="0">
                <a:latin typeface="Garamond"/>
                <a:cs typeface="Garamond"/>
              </a:rPr>
              <a:t>ertain locations get greater traffic for rentals?</a:t>
            </a:r>
          </a:p>
          <a:p>
            <a:pPr marL="514350" indent="-514350">
              <a:buAutoNum type="arabicPeriod"/>
            </a:pPr>
            <a:r>
              <a:rPr lang="en-US" dirty="0" smtClean="0">
                <a:latin typeface="Garamond"/>
                <a:cs typeface="Garamond"/>
              </a:rPr>
              <a:t>Bike event dates?</a:t>
            </a:r>
          </a:p>
          <a:p>
            <a:pPr lvl="2"/>
            <a:r>
              <a:rPr lang="en-US" dirty="0" smtClean="0">
                <a:latin typeface="Garamond"/>
                <a:cs typeface="Garamond"/>
              </a:rPr>
              <a:t>Bike event </a:t>
            </a:r>
            <a:r>
              <a:rPr lang="en-US" dirty="0" smtClean="0">
                <a:latin typeface="Garamond"/>
                <a:cs typeface="Garamond"/>
                <a:sym typeface="Wingdings"/>
              </a:rPr>
              <a:t></a:t>
            </a:r>
            <a:r>
              <a:rPr lang="en-US" dirty="0" smtClean="0">
                <a:latin typeface="Garamond"/>
                <a:cs typeface="Garamond"/>
              </a:rPr>
              <a:t> greater probability for higher # rentals</a:t>
            </a:r>
          </a:p>
          <a:p>
            <a:pPr marL="0" indent="0">
              <a:buNone/>
            </a:pPr>
            <a:endParaRPr lang="en-US" dirty="0">
              <a:latin typeface="Garamond"/>
              <a:cs typeface="Garamond"/>
            </a:endParaRPr>
          </a:p>
        </p:txBody>
      </p:sp>
    </p:spTree>
    <p:extLst>
      <p:ext uri="{BB962C8B-B14F-4D97-AF65-F5344CB8AC3E}">
        <p14:creationId xmlns:p14="http://schemas.microsoft.com/office/powerpoint/2010/main" val="142515321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3065" y="222195"/>
            <a:ext cx="5344675" cy="763525"/>
          </a:xfrm>
        </p:spPr>
        <p:txBody>
          <a:bodyPr>
            <a:noAutofit/>
          </a:bodyPr>
          <a:lstStyle/>
          <a:p>
            <a:pPr algn="ctr"/>
            <a:r>
              <a:rPr lang="en-US" b="1" u="sng" dirty="0" smtClean="0">
                <a:solidFill>
                  <a:srgbClr val="000000"/>
                </a:solidFill>
                <a:latin typeface="Garamond"/>
                <a:cs typeface="Garamond"/>
              </a:rPr>
              <a:t>CHANGING SEASONS</a:t>
            </a:r>
            <a:endParaRPr lang="en-US" b="1" u="sng" dirty="0">
              <a:solidFill>
                <a:srgbClr val="000000"/>
              </a:solidFill>
              <a:latin typeface="Garamond"/>
              <a:cs typeface="Garamond"/>
            </a:endParaRPr>
          </a:p>
        </p:txBody>
      </p:sp>
      <p:pic>
        <p:nvPicPr>
          <p:cNvPr id="13" name="Picture 12" descr="Screen Shot 2017-06-11 at 2.17.5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55" y="2054655"/>
            <a:ext cx="4123035" cy="2624348"/>
          </a:xfrm>
          <a:prstGeom prst="rect">
            <a:avLst/>
          </a:prstGeom>
          <a:ln>
            <a:solidFill>
              <a:schemeClr val="tx1"/>
            </a:solidFill>
          </a:ln>
        </p:spPr>
      </p:pic>
      <p:pic>
        <p:nvPicPr>
          <p:cNvPr id="14" name="Picture 13" descr="Screen Shot 2017-06-11 at 2.20.5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2054655"/>
            <a:ext cx="4472075" cy="2595985"/>
          </a:xfrm>
          <a:prstGeom prst="rect">
            <a:avLst/>
          </a:prstGeom>
          <a:ln>
            <a:solidFill>
              <a:schemeClr val="tx1"/>
            </a:solidFill>
          </a:ln>
        </p:spPr>
      </p:pic>
      <p:sp>
        <p:nvSpPr>
          <p:cNvPr id="15" name="Right Arrow 14"/>
          <p:cNvSpPr/>
          <p:nvPr/>
        </p:nvSpPr>
        <p:spPr>
          <a:xfrm>
            <a:off x="3655770" y="2970885"/>
            <a:ext cx="1068935" cy="30541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17" name="TextBox 16"/>
          <p:cNvSpPr txBox="1"/>
          <p:nvPr/>
        </p:nvSpPr>
        <p:spPr>
          <a:xfrm>
            <a:off x="296260" y="4650640"/>
            <a:ext cx="3886300" cy="2215991"/>
          </a:xfrm>
          <a:prstGeom prst="rect">
            <a:avLst/>
          </a:prstGeom>
          <a:noFill/>
        </p:spPr>
        <p:txBody>
          <a:bodyPr wrap="none" rtlCol="0">
            <a:spAutoFit/>
          </a:bodyPr>
          <a:lstStyle/>
          <a:p>
            <a:pPr marL="342900" indent="-342900">
              <a:buFont typeface="+mj-lt"/>
              <a:buAutoNum type="arabicPeriod"/>
            </a:pPr>
            <a:r>
              <a:rPr lang="en-US" dirty="0" smtClean="0">
                <a:latin typeface="Garamond"/>
                <a:cs typeface="Garamond"/>
              </a:rPr>
              <a:t>Incorrect season/month grouping</a:t>
            </a:r>
          </a:p>
          <a:p>
            <a:pPr marL="285750" indent="-285750">
              <a:buFont typeface="Arial"/>
              <a:buChar char="•"/>
            </a:pPr>
            <a:endParaRPr lang="en-US" dirty="0" smtClean="0">
              <a:latin typeface="Garamond"/>
              <a:cs typeface="Garamond"/>
            </a:endParaRPr>
          </a:p>
          <a:p>
            <a:pPr marL="342900" indent="-342900">
              <a:buFont typeface="+mj-lt"/>
              <a:buAutoNum type="arabicPeriod"/>
            </a:pPr>
            <a:r>
              <a:rPr lang="en-US" dirty="0" smtClean="0">
                <a:latin typeface="Garamond"/>
                <a:cs typeface="Garamond"/>
              </a:rPr>
              <a:t>Temperature Trend – weird!</a:t>
            </a:r>
          </a:p>
          <a:p>
            <a:pPr marL="342900" indent="-342900">
              <a:buFont typeface="+mj-lt"/>
              <a:buAutoNum type="arabicPeriod"/>
            </a:pPr>
            <a:endParaRPr lang="en-US" dirty="0" smtClean="0">
              <a:latin typeface="Garamond"/>
              <a:cs typeface="Garamond"/>
            </a:endParaRPr>
          </a:p>
          <a:p>
            <a:r>
              <a:rPr lang="en-US" sz="1400" dirty="0" smtClean="0">
                <a:latin typeface="Garamond"/>
                <a:cs typeface="Garamond"/>
              </a:rPr>
              <a:t>   </a:t>
            </a:r>
            <a:r>
              <a:rPr lang="en-US" sz="1600" dirty="0" smtClean="0">
                <a:latin typeface="Garamond"/>
                <a:cs typeface="Garamond"/>
              </a:rPr>
              <a:t>  coldest </a:t>
            </a:r>
            <a:r>
              <a:rPr lang="en-US" sz="1600" dirty="0" smtClean="0">
                <a:latin typeface="Garamond"/>
                <a:cs typeface="Garamond"/>
                <a:sym typeface="Wingdings"/>
              </a:rPr>
              <a:t> warmer  hottest  cool down</a:t>
            </a:r>
          </a:p>
          <a:p>
            <a:r>
              <a:rPr lang="en-US" sz="1600" dirty="0" smtClean="0">
                <a:latin typeface="Garamond"/>
                <a:cs typeface="Garamond"/>
                <a:sym typeface="Wingdings"/>
              </a:rPr>
              <a:t>     (spring)      (summer)      (fall)        (winter)</a:t>
            </a:r>
          </a:p>
          <a:p>
            <a:r>
              <a:rPr lang="en-US" sz="1600" dirty="0" smtClean="0">
                <a:latin typeface="Garamond"/>
                <a:cs typeface="Garamond"/>
                <a:sym typeface="Wingdings"/>
              </a:rPr>
              <a:t>         (1)	          (2)               (3)          (4)</a:t>
            </a:r>
            <a:endParaRPr lang="en-US" sz="1600" dirty="0" smtClean="0">
              <a:latin typeface="Garamond"/>
              <a:cs typeface="Garamond"/>
            </a:endParaRPr>
          </a:p>
          <a:p>
            <a:pPr marL="285750" indent="-285750">
              <a:buFont typeface="Arial"/>
              <a:buChar char="•"/>
            </a:pPr>
            <a:endParaRPr lang="en-US" dirty="0">
              <a:latin typeface="Garamond"/>
              <a:cs typeface="Garamond"/>
            </a:endParaRPr>
          </a:p>
        </p:txBody>
      </p:sp>
      <p:sp>
        <p:nvSpPr>
          <p:cNvPr id="18" name="Oval 17"/>
          <p:cNvSpPr/>
          <p:nvPr/>
        </p:nvSpPr>
        <p:spPr>
          <a:xfrm>
            <a:off x="1059784" y="3276295"/>
            <a:ext cx="458115" cy="1221640"/>
          </a:xfrm>
          <a:prstGeom prst="ellipse">
            <a:avLst/>
          </a:prstGeom>
          <a:noFill/>
          <a:ln w="571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Oval 19"/>
          <p:cNvSpPr/>
          <p:nvPr/>
        </p:nvSpPr>
        <p:spPr>
          <a:xfrm>
            <a:off x="8236920" y="3276295"/>
            <a:ext cx="305410" cy="1221640"/>
          </a:xfrm>
          <a:prstGeom prst="ellipse">
            <a:avLst/>
          </a:prstGeom>
          <a:noFill/>
          <a:ln w="571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5030115" y="4656901"/>
            <a:ext cx="3629920" cy="2215991"/>
          </a:xfrm>
          <a:prstGeom prst="rect">
            <a:avLst/>
          </a:prstGeom>
          <a:noFill/>
        </p:spPr>
        <p:txBody>
          <a:bodyPr wrap="none" rtlCol="0">
            <a:spAutoFit/>
          </a:bodyPr>
          <a:lstStyle/>
          <a:p>
            <a:pPr marL="342900" indent="-342900">
              <a:buFont typeface="+mj-lt"/>
              <a:buAutoNum type="arabicPeriod"/>
            </a:pPr>
            <a:r>
              <a:rPr lang="en-US" dirty="0">
                <a:latin typeface="Garamond"/>
                <a:cs typeface="Garamond"/>
              </a:rPr>
              <a:t>S</a:t>
            </a:r>
            <a:r>
              <a:rPr lang="en-US" dirty="0" smtClean="0">
                <a:latin typeface="Garamond"/>
                <a:cs typeface="Garamond"/>
              </a:rPr>
              <a:t>ensible season/month grouping</a:t>
            </a:r>
          </a:p>
          <a:p>
            <a:pPr marL="285750" indent="-285750">
              <a:buFont typeface="Arial"/>
              <a:buChar char="•"/>
            </a:pPr>
            <a:endParaRPr lang="en-US" dirty="0" smtClean="0">
              <a:latin typeface="Garamond"/>
              <a:cs typeface="Garamond"/>
            </a:endParaRPr>
          </a:p>
          <a:p>
            <a:pPr marL="342900" indent="-342900">
              <a:buFont typeface="+mj-lt"/>
              <a:buAutoNum type="arabicPeriod"/>
            </a:pPr>
            <a:r>
              <a:rPr lang="en-US" dirty="0" smtClean="0">
                <a:latin typeface="Garamond"/>
                <a:cs typeface="Garamond"/>
              </a:rPr>
              <a:t>Temperature Trend – normal!</a:t>
            </a:r>
          </a:p>
          <a:p>
            <a:endParaRPr lang="en-US" dirty="0" smtClean="0">
              <a:latin typeface="Garamond"/>
              <a:cs typeface="Garamond"/>
            </a:endParaRPr>
          </a:p>
          <a:p>
            <a:r>
              <a:rPr lang="en-US" sz="1600" dirty="0" smtClean="0">
                <a:latin typeface="Garamond"/>
                <a:cs typeface="Garamond"/>
              </a:rPr>
              <a:t>Warmer </a:t>
            </a:r>
            <a:r>
              <a:rPr lang="en-US" sz="1600" dirty="0" smtClean="0">
                <a:latin typeface="Garamond"/>
                <a:cs typeface="Garamond"/>
                <a:sym typeface="Wingdings"/>
              </a:rPr>
              <a:t> hottest  cool down coldest</a:t>
            </a:r>
          </a:p>
          <a:p>
            <a:r>
              <a:rPr lang="en-US" sz="1600" dirty="0" smtClean="0">
                <a:latin typeface="Garamond"/>
                <a:cs typeface="Garamond"/>
                <a:sym typeface="Wingdings"/>
              </a:rPr>
              <a:t>(spring)      (summer)   (fall)           (winter)</a:t>
            </a:r>
          </a:p>
          <a:p>
            <a:r>
              <a:rPr lang="en-US" sz="1600" dirty="0" smtClean="0">
                <a:latin typeface="Garamond"/>
                <a:cs typeface="Garamond"/>
                <a:sym typeface="Wingdings"/>
              </a:rPr>
              <a:t>   (1)	 (2)              (3)                (4)</a:t>
            </a:r>
            <a:endParaRPr lang="en-US" sz="1600" dirty="0" smtClean="0">
              <a:latin typeface="Garamond"/>
              <a:cs typeface="Garamond"/>
            </a:endParaRPr>
          </a:p>
          <a:p>
            <a:pPr marL="285750" indent="-285750">
              <a:buFont typeface="Arial"/>
              <a:buChar char="•"/>
            </a:pPr>
            <a:endParaRPr lang="en-US" dirty="0">
              <a:latin typeface="Garamond"/>
              <a:cs typeface="Garamond"/>
            </a:endParaRPr>
          </a:p>
        </p:txBody>
      </p:sp>
      <p:sp>
        <p:nvSpPr>
          <p:cNvPr id="22" name="TextBox 21"/>
          <p:cNvSpPr txBox="1"/>
          <p:nvPr/>
        </p:nvSpPr>
        <p:spPr>
          <a:xfrm>
            <a:off x="754375" y="1596540"/>
            <a:ext cx="2745576" cy="369332"/>
          </a:xfrm>
          <a:prstGeom prst="rect">
            <a:avLst/>
          </a:prstGeom>
          <a:noFill/>
          <a:ln>
            <a:solidFill>
              <a:schemeClr val="tx1"/>
            </a:solidFill>
          </a:ln>
        </p:spPr>
        <p:txBody>
          <a:bodyPr wrap="none" rtlCol="0">
            <a:spAutoFit/>
          </a:bodyPr>
          <a:lstStyle/>
          <a:p>
            <a:r>
              <a:rPr lang="en-US" u="sng" dirty="0" smtClean="0">
                <a:latin typeface="Garamond"/>
                <a:cs typeface="Garamond"/>
              </a:rPr>
              <a:t>UNCHANGED SEASONS</a:t>
            </a:r>
            <a:endParaRPr lang="en-US" u="sng" dirty="0">
              <a:latin typeface="Garamond"/>
              <a:cs typeface="Garamond"/>
            </a:endParaRPr>
          </a:p>
        </p:txBody>
      </p:sp>
      <p:sp>
        <p:nvSpPr>
          <p:cNvPr id="23" name="TextBox 22"/>
          <p:cNvSpPr txBox="1"/>
          <p:nvPr/>
        </p:nvSpPr>
        <p:spPr>
          <a:xfrm>
            <a:off x="5488230" y="1596540"/>
            <a:ext cx="2404061" cy="369332"/>
          </a:xfrm>
          <a:prstGeom prst="rect">
            <a:avLst/>
          </a:prstGeom>
          <a:noFill/>
          <a:ln>
            <a:solidFill>
              <a:schemeClr val="tx1"/>
            </a:solidFill>
          </a:ln>
        </p:spPr>
        <p:txBody>
          <a:bodyPr wrap="none" rtlCol="0">
            <a:spAutoFit/>
          </a:bodyPr>
          <a:lstStyle/>
          <a:p>
            <a:pPr algn="ctr"/>
            <a:r>
              <a:rPr lang="en-US" u="sng" dirty="0" smtClean="0">
                <a:latin typeface="Garamond"/>
                <a:cs typeface="Garamond"/>
              </a:rPr>
              <a:t>CHANGED SEASONS</a:t>
            </a:r>
            <a:endParaRPr lang="en-US" u="sng" dirty="0">
              <a:latin typeface="Garamond"/>
              <a:cs typeface="Garamond"/>
            </a:endParaRPr>
          </a:p>
        </p:txBody>
      </p:sp>
    </p:spTree>
    <p:extLst>
      <p:ext uri="{BB962C8B-B14F-4D97-AF65-F5344CB8AC3E}">
        <p14:creationId xmlns:p14="http://schemas.microsoft.com/office/powerpoint/2010/main" val="41695734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720" y="374901"/>
            <a:ext cx="6719020" cy="916230"/>
          </a:xfrm>
        </p:spPr>
        <p:txBody>
          <a:bodyPr>
            <a:noAutofit/>
          </a:bodyPr>
          <a:lstStyle/>
          <a:p>
            <a:r>
              <a:rPr lang="en-US" sz="3200" b="1" u="sng" dirty="0" smtClean="0">
                <a:solidFill>
                  <a:srgbClr val="000000"/>
                </a:solidFill>
                <a:latin typeface="Garamond"/>
                <a:cs typeface="Garamond"/>
              </a:rPr>
              <a:t>SANITY CHECKS FOR DATA SET</a:t>
            </a:r>
            <a:endParaRPr lang="en-US" sz="3200" b="1" u="sng" dirty="0">
              <a:solidFill>
                <a:srgbClr val="000000"/>
              </a:solidFill>
              <a:latin typeface="Garamond"/>
              <a:cs typeface="Garamond"/>
            </a:endParaRPr>
          </a:p>
        </p:txBody>
      </p:sp>
      <p:sp>
        <p:nvSpPr>
          <p:cNvPr id="3" name="Content Placeholder 2"/>
          <p:cNvSpPr>
            <a:spLocks noGrp="1"/>
          </p:cNvSpPr>
          <p:nvPr>
            <p:ph idx="1"/>
          </p:nvPr>
        </p:nvSpPr>
        <p:spPr>
          <a:xfrm>
            <a:off x="2281425" y="1443835"/>
            <a:ext cx="6862575" cy="4886559"/>
          </a:xfrm>
        </p:spPr>
        <p:txBody>
          <a:bodyPr>
            <a:normAutofit/>
          </a:bodyPr>
          <a:lstStyle/>
          <a:p>
            <a:r>
              <a:rPr lang="en-US" dirty="0" smtClean="0">
                <a:latin typeface="Garamond"/>
                <a:cs typeface="Garamond"/>
              </a:rPr>
              <a:t>Holidays , Weekends , Working Days</a:t>
            </a:r>
          </a:p>
          <a:p>
            <a:pPr lvl="1"/>
            <a:r>
              <a:rPr lang="en-US" sz="2400" dirty="0">
                <a:latin typeface="Garamond"/>
                <a:cs typeface="Garamond"/>
              </a:rPr>
              <a:t>I</a:t>
            </a:r>
            <a:r>
              <a:rPr lang="en-US" sz="2400" dirty="0" smtClean="0">
                <a:latin typeface="Garamond"/>
                <a:cs typeface="Garamond"/>
              </a:rPr>
              <a:t>f it’s a holiday:</a:t>
            </a:r>
          </a:p>
          <a:p>
            <a:pPr marL="457200" lvl="1" indent="0">
              <a:buNone/>
            </a:pPr>
            <a:r>
              <a:rPr lang="en-US" sz="2400" dirty="0" smtClean="0">
                <a:latin typeface="Garamond"/>
                <a:cs typeface="Garamond"/>
                <a:sym typeface="Wingdings"/>
              </a:rPr>
              <a:t>		 </a:t>
            </a:r>
            <a:r>
              <a:rPr lang="en-US" sz="2400" dirty="0" smtClean="0">
                <a:latin typeface="Garamond"/>
                <a:cs typeface="Garamond"/>
              </a:rPr>
              <a:t>it can’t be a working day            </a:t>
            </a:r>
            <a:r>
              <a:rPr lang="en-US" sz="3600" b="1" u="sng" dirty="0" smtClean="0">
                <a:solidFill>
                  <a:srgbClr val="48ED52"/>
                </a:solidFill>
                <a:latin typeface="Zapf Dingbats"/>
                <a:ea typeface="Zapf Dingbats"/>
                <a:cs typeface="Zapf Dingbats"/>
                <a:sym typeface="Zapf Dingbats"/>
              </a:rPr>
              <a:t>✔</a:t>
            </a:r>
            <a:endParaRPr lang="en-US" sz="2400" b="1" u="sng" dirty="0" smtClean="0">
              <a:solidFill>
                <a:srgbClr val="48ED52"/>
              </a:solidFill>
              <a:latin typeface="Garamond"/>
              <a:cs typeface="Garamond"/>
            </a:endParaRPr>
          </a:p>
          <a:p>
            <a:pPr lvl="1"/>
            <a:r>
              <a:rPr lang="en-US" sz="2400" dirty="0" smtClean="0">
                <a:latin typeface="Garamond"/>
                <a:cs typeface="Garamond"/>
              </a:rPr>
              <a:t>If it’s not a holiday &amp; not the weekend 		</a:t>
            </a:r>
            <a:r>
              <a:rPr lang="en-US" sz="2400" dirty="0" smtClean="0">
                <a:latin typeface="Garamond"/>
                <a:cs typeface="Garamond"/>
                <a:sym typeface="Wingdings"/>
              </a:rPr>
              <a:t> </a:t>
            </a:r>
            <a:r>
              <a:rPr lang="en-US" sz="2400" dirty="0" smtClean="0">
                <a:latin typeface="Garamond"/>
                <a:cs typeface="Garamond"/>
              </a:rPr>
              <a:t>it has to be a working day                      </a:t>
            </a:r>
            <a:r>
              <a:rPr lang="en-US" sz="3600" b="1" u="sng" dirty="0" smtClean="0">
                <a:solidFill>
                  <a:srgbClr val="48ED52"/>
                </a:solidFill>
                <a:latin typeface="Zapf Dingbats"/>
                <a:ea typeface="Zapf Dingbats"/>
                <a:cs typeface="Zapf Dingbats"/>
                <a:sym typeface="Zapf Dingbats"/>
              </a:rPr>
              <a:t>✔</a:t>
            </a:r>
            <a:endParaRPr lang="en-US" b="1" u="sng" dirty="0" smtClean="0">
              <a:solidFill>
                <a:srgbClr val="48ED52"/>
              </a:solidFill>
              <a:latin typeface="Garamond"/>
              <a:cs typeface="Garamond"/>
            </a:endParaRPr>
          </a:p>
          <a:p>
            <a:pPr marL="457200" lvl="1" indent="0">
              <a:buNone/>
            </a:pPr>
            <a:endParaRPr lang="en-US" dirty="0" smtClean="0">
              <a:latin typeface="Garamond"/>
              <a:cs typeface="Garamond"/>
            </a:endParaRPr>
          </a:p>
          <a:p>
            <a:r>
              <a:rPr lang="en-US" dirty="0" smtClean="0">
                <a:latin typeface="Garamond"/>
                <a:cs typeface="Garamond"/>
              </a:rPr>
              <a:t>Are the bike renters an anomaly?</a:t>
            </a:r>
          </a:p>
          <a:p>
            <a:pPr lvl="1"/>
            <a:r>
              <a:rPr lang="en-US" sz="2400" dirty="0" smtClean="0">
                <a:latin typeface="Garamond"/>
                <a:cs typeface="Garamond"/>
              </a:rPr>
              <a:t>Most people prefer nice weather to bike</a:t>
            </a:r>
          </a:p>
          <a:p>
            <a:pPr lvl="1"/>
            <a:r>
              <a:rPr lang="en-US" sz="2400" dirty="0" smtClean="0">
                <a:latin typeface="Garamond"/>
                <a:cs typeface="Garamond"/>
              </a:rPr>
              <a:t>Dataset shows people prefer nice weather   </a:t>
            </a:r>
            <a:r>
              <a:rPr lang="en-US" sz="3600" b="1" u="sng" dirty="0" smtClean="0">
                <a:solidFill>
                  <a:srgbClr val="48ED52"/>
                </a:solidFill>
                <a:latin typeface="Zapf Dingbats"/>
                <a:ea typeface="Zapf Dingbats"/>
                <a:cs typeface="Zapf Dingbats"/>
                <a:sym typeface="Zapf Dingbats"/>
              </a:rPr>
              <a:t>✔</a:t>
            </a:r>
            <a:endParaRPr lang="en-US" sz="2400" dirty="0" smtClean="0">
              <a:latin typeface="Garamond"/>
              <a:cs typeface="Garamond"/>
            </a:endParaRPr>
          </a:p>
          <a:p>
            <a:pPr lvl="1"/>
            <a:endParaRPr lang="en-US" dirty="0">
              <a:latin typeface="Garamond"/>
              <a:cs typeface="Garamond"/>
            </a:endParaRPr>
          </a:p>
        </p:txBody>
      </p:sp>
    </p:spTree>
    <p:extLst>
      <p:ext uri="{BB962C8B-B14F-4D97-AF65-F5344CB8AC3E}">
        <p14:creationId xmlns:p14="http://schemas.microsoft.com/office/powerpoint/2010/main" val="350436643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solidFill>
                  <a:srgbClr val="000000"/>
                </a:solidFill>
                <a:latin typeface="Garamond"/>
                <a:cs typeface="Garamond"/>
              </a:rPr>
              <a:t>INTERESTING GLIMPSES</a:t>
            </a:r>
            <a:endParaRPr lang="en-US" b="1" u="sng" dirty="0">
              <a:solidFill>
                <a:srgbClr val="000000"/>
              </a:solidFill>
              <a:latin typeface="Garamond"/>
              <a:cs typeface="Garamond"/>
            </a:endParaRPr>
          </a:p>
        </p:txBody>
      </p:sp>
      <p:pic>
        <p:nvPicPr>
          <p:cNvPr id="4" name="Picture 2" descr="E:\cloud\drive\websites\ppttemplate\ppt\logo-ppttemplate.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normAutofit/>
          </a:bodyPr>
          <a:lstStyle/>
          <a:p>
            <a:r>
              <a:rPr lang="en-US" dirty="0" smtClean="0">
                <a:latin typeface="Garamond"/>
                <a:cs typeface="Garamond"/>
              </a:rPr>
              <a:t>Max Rentals in 1 Hour = 977!</a:t>
            </a:r>
          </a:p>
          <a:p>
            <a:pPr lvl="2"/>
            <a:r>
              <a:rPr lang="en-US" dirty="0" smtClean="0">
                <a:latin typeface="Garamond"/>
                <a:cs typeface="Garamond"/>
              </a:rPr>
              <a:t>Sept 9, 2012 (6:00pm – 7:00pm)</a:t>
            </a:r>
          </a:p>
          <a:p>
            <a:pPr lvl="2"/>
            <a:r>
              <a:rPr lang="en-US" dirty="0" smtClean="0">
                <a:latin typeface="Garamond"/>
                <a:cs typeface="Garamond"/>
              </a:rPr>
              <a:t>What was happening </a:t>
            </a:r>
            <a:r>
              <a:rPr lang="en-US" dirty="0">
                <a:latin typeface="Garamond"/>
                <a:cs typeface="Garamond"/>
              </a:rPr>
              <a:t>S</a:t>
            </a:r>
            <a:r>
              <a:rPr lang="en-US" dirty="0" smtClean="0">
                <a:latin typeface="Garamond"/>
                <a:cs typeface="Garamond"/>
              </a:rPr>
              <a:t>ept 9, 2012?</a:t>
            </a:r>
          </a:p>
          <a:p>
            <a:pPr lvl="2"/>
            <a:r>
              <a:rPr lang="en-US" dirty="0" smtClean="0">
                <a:latin typeface="Garamond"/>
                <a:cs typeface="Garamond"/>
              </a:rPr>
              <a:t>DC Bike Party (meet up time = 7:30pm)</a:t>
            </a:r>
          </a:p>
          <a:p>
            <a:pPr marL="914400" lvl="2" indent="0">
              <a:buNone/>
            </a:pPr>
            <a:endParaRPr lang="en-US" dirty="0" smtClean="0">
              <a:latin typeface="Garamond"/>
              <a:cs typeface="Garamond"/>
            </a:endParaRPr>
          </a:p>
          <a:p>
            <a:r>
              <a:rPr lang="en-US" dirty="0" smtClean="0">
                <a:latin typeface="Garamond"/>
                <a:cs typeface="Garamond"/>
              </a:rPr>
              <a:t>Do people bike at odd hours?</a:t>
            </a:r>
          </a:p>
          <a:p>
            <a:pPr lvl="2"/>
            <a:r>
              <a:rPr lang="en-US" dirty="0" smtClean="0">
                <a:latin typeface="Garamond"/>
                <a:cs typeface="Garamond"/>
              </a:rPr>
              <a:t>You can rent for 24 </a:t>
            </a:r>
            <a:r>
              <a:rPr lang="en-US" dirty="0" err="1" smtClean="0">
                <a:latin typeface="Garamond"/>
                <a:cs typeface="Garamond"/>
              </a:rPr>
              <a:t>hrs</a:t>
            </a:r>
            <a:endParaRPr lang="en-US" dirty="0" smtClean="0">
              <a:latin typeface="Garamond"/>
              <a:cs typeface="Garamond"/>
            </a:endParaRPr>
          </a:p>
          <a:p>
            <a:pPr lvl="2"/>
            <a:r>
              <a:rPr lang="en-US" dirty="0" smtClean="0">
                <a:latin typeface="Garamond"/>
                <a:cs typeface="Garamond"/>
              </a:rPr>
              <a:t>Forgot to return?</a:t>
            </a:r>
          </a:p>
          <a:p>
            <a:pPr lvl="2"/>
            <a:r>
              <a:rPr lang="en-US" dirty="0" smtClean="0">
                <a:latin typeface="Garamond"/>
                <a:cs typeface="Garamond"/>
              </a:rPr>
              <a:t>Just keeping overnight,,</a:t>
            </a:r>
          </a:p>
          <a:p>
            <a:pPr marL="914400" lvl="2" indent="0">
              <a:buNone/>
            </a:pPr>
            <a:r>
              <a:rPr lang="en-US" dirty="0" smtClean="0">
                <a:latin typeface="Garamond"/>
                <a:cs typeface="Garamond"/>
              </a:rPr>
              <a:t>   not riding</a:t>
            </a:r>
          </a:p>
          <a:p>
            <a:pPr lvl="2"/>
            <a:endParaRPr lang="en-US" dirty="0" smtClean="0">
              <a:latin typeface="Garamond"/>
              <a:cs typeface="Garamond"/>
            </a:endParaRPr>
          </a:p>
        </p:txBody>
      </p:sp>
      <p:pic>
        <p:nvPicPr>
          <p:cNvPr id="5" name="Picture 4" descr="Screen Shot 2017-06-11 at 3.05.53 PM.png"/>
          <p:cNvPicPr>
            <a:picLocks noChangeAspect="1"/>
          </p:cNvPicPr>
          <p:nvPr/>
        </p:nvPicPr>
        <p:blipFill rotWithShape="1">
          <a:blip r:embed="rId5">
            <a:extLst>
              <a:ext uri="{28A0092B-C50C-407E-A947-70E740481C1C}">
                <a14:useLocalDpi xmlns:a14="http://schemas.microsoft.com/office/drawing/2010/main" val="0"/>
              </a:ext>
            </a:extLst>
          </a:blip>
          <a:srcRect r="8685"/>
          <a:stretch/>
        </p:blipFill>
        <p:spPr>
          <a:xfrm>
            <a:off x="6159731" y="4803735"/>
            <a:ext cx="2928283" cy="2050668"/>
          </a:xfrm>
          <a:prstGeom prst="rect">
            <a:avLst/>
          </a:prstGeom>
        </p:spPr>
      </p:pic>
    </p:spTree>
    <p:extLst>
      <p:ext uri="{BB962C8B-B14F-4D97-AF65-F5344CB8AC3E}">
        <p14:creationId xmlns:p14="http://schemas.microsoft.com/office/powerpoint/2010/main" val="391421925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1425" y="1749245"/>
            <a:ext cx="6413610" cy="3359509"/>
          </a:xfrm>
        </p:spPr>
        <p:txBody>
          <a:bodyPr>
            <a:noAutofit/>
          </a:bodyPr>
          <a:lstStyle/>
          <a:p>
            <a:pPr algn="ctr"/>
            <a:r>
              <a:rPr lang="en-US" sz="4800" b="1" u="sng" dirty="0">
                <a:solidFill>
                  <a:schemeClr val="tx1"/>
                </a:solidFill>
                <a:latin typeface="Garamond"/>
                <a:cs typeface="Garamond"/>
              </a:rPr>
              <a:t>RELATIONSHIP </a:t>
            </a:r>
            <a:br>
              <a:rPr lang="en-US" sz="4800" b="1" u="sng" dirty="0">
                <a:solidFill>
                  <a:schemeClr val="tx1"/>
                </a:solidFill>
                <a:latin typeface="Garamond"/>
                <a:cs typeface="Garamond"/>
              </a:rPr>
            </a:br>
            <a:r>
              <a:rPr lang="en-US" sz="4800" b="1" u="sng" dirty="0" smtClean="0">
                <a:solidFill>
                  <a:schemeClr val="tx1"/>
                </a:solidFill>
                <a:latin typeface="Garamond"/>
                <a:cs typeface="Garamond"/>
              </a:rPr>
              <a:t>BETWEEN </a:t>
            </a:r>
            <a:br>
              <a:rPr lang="en-US" sz="4800" b="1" u="sng" dirty="0" smtClean="0">
                <a:solidFill>
                  <a:schemeClr val="tx1"/>
                </a:solidFill>
                <a:latin typeface="Garamond"/>
                <a:cs typeface="Garamond"/>
              </a:rPr>
            </a:br>
            <a:r>
              <a:rPr lang="en-US" sz="4800" b="1" u="sng" dirty="0" smtClean="0">
                <a:solidFill>
                  <a:schemeClr val="tx1"/>
                </a:solidFill>
                <a:latin typeface="Garamond"/>
                <a:cs typeface="Garamond"/>
              </a:rPr>
              <a:t>VARIABLES </a:t>
            </a:r>
            <a:br>
              <a:rPr lang="en-US" sz="4800" b="1" u="sng" dirty="0" smtClean="0">
                <a:solidFill>
                  <a:schemeClr val="tx1"/>
                </a:solidFill>
                <a:latin typeface="Garamond"/>
                <a:cs typeface="Garamond"/>
              </a:rPr>
            </a:br>
            <a:r>
              <a:rPr lang="en-US" sz="4800" b="1" u="sng" dirty="0">
                <a:solidFill>
                  <a:schemeClr val="tx1"/>
                </a:solidFill>
                <a:latin typeface="Garamond"/>
                <a:cs typeface="Garamond"/>
              </a:rPr>
              <a:t/>
            </a:r>
            <a:br>
              <a:rPr lang="en-US" sz="4800" b="1" u="sng" dirty="0">
                <a:solidFill>
                  <a:schemeClr val="tx1"/>
                </a:solidFill>
                <a:latin typeface="Garamond"/>
                <a:cs typeface="Garamond"/>
              </a:rPr>
            </a:br>
            <a:r>
              <a:rPr lang="en-US" sz="4800" b="1" u="sng" dirty="0" smtClean="0">
                <a:solidFill>
                  <a:schemeClr val="tx1"/>
                </a:solidFill>
                <a:latin typeface="Garamond"/>
                <a:cs typeface="Garamond"/>
              </a:rPr>
              <a:t>AND </a:t>
            </a:r>
            <a:br>
              <a:rPr lang="en-US" sz="4800" b="1" u="sng" dirty="0" smtClean="0">
                <a:solidFill>
                  <a:schemeClr val="tx1"/>
                </a:solidFill>
                <a:latin typeface="Garamond"/>
                <a:cs typeface="Garamond"/>
              </a:rPr>
            </a:br>
            <a:r>
              <a:rPr lang="en-US" sz="4800" b="1" u="sng" dirty="0">
                <a:solidFill>
                  <a:schemeClr val="tx1"/>
                </a:solidFill>
                <a:latin typeface="Garamond"/>
                <a:cs typeface="Garamond"/>
              </a:rPr>
              <a:t/>
            </a:r>
            <a:br>
              <a:rPr lang="en-US" sz="4800" b="1" u="sng" dirty="0">
                <a:solidFill>
                  <a:schemeClr val="tx1"/>
                </a:solidFill>
                <a:latin typeface="Garamond"/>
                <a:cs typeface="Garamond"/>
              </a:rPr>
            </a:br>
            <a:r>
              <a:rPr lang="en-US" sz="4800" b="1" u="sng" dirty="0" smtClean="0">
                <a:solidFill>
                  <a:schemeClr val="tx1"/>
                </a:solidFill>
                <a:latin typeface="Garamond"/>
                <a:cs typeface="Garamond"/>
              </a:rPr>
              <a:t>OUTCOME VARIABLE (COUNT)</a:t>
            </a:r>
            <a:endParaRPr lang="en-US" sz="4800" dirty="0"/>
          </a:p>
        </p:txBody>
      </p:sp>
    </p:spTree>
    <p:extLst>
      <p:ext uri="{BB962C8B-B14F-4D97-AF65-F5344CB8AC3E}">
        <p14:creationId xmlns:p14="http://schemas.microsoft.com/office/powerpoint/2010/main" val="296493292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7655" y="222195"/>
            <a:ext cx="5802790" cy="763525"/>
          </a:xfrm>
        </p:spPr>
        <p:txBody>
          <a:bodyPr>
            <a:noAutofit/>
          </a:bodyPr>
          <a:lstStyle/>
          <a:p>
            <a:pPr algn="ctr"/>
            <a:r>
              <a:rPr lang="en-US" b="1" u="sng" dirty="0" smtClean="0">
                <a:solidFill>
                  <a:schemeClr val="tx1"/>
                </a:solidFill>
                <a:latin typeface="Garamond"/>
                <a:cs typeface="Garamond"/>
              </a:rPr>
              <a:t>HOUR </a:t>
            </a:r>
            <a:r>
              <a:rPr lang="en-US" b="1" u="sng" dirty="0" err="1" smtClean="0">
                <a:solidFill>
                  <a:schemeClr val="tx1"/>
                </a:solidFill>
                <a:latin typeface="Garamond"/>
                <a:cs typeface="Garamond"/>
              </a:rPr>
              <a:t>vs</a:t>
            </a:r>
            <a:r>
              <a:rPr lang="en-US" b="1" u="sng" dirty="0" smtClean="0">
                <a:solidFill>
                  <a:schemeClr val="tx1"/>
                </a:solidFill>
                <a:latin typeface="Garamond"/>
                <a:cs typeface="Garamond"/>
              </a:rPr>
              <a:t> COUNT</a:t>
            </a:r>
            <a:endParaRPr lang="en-US" b="1" u="sng" dirty="0">
              <a:solidFill>
                <a:schemeClr val="tx1"/>
              </a:solidFill>
              <a:latin typeface="Garamond"/>
              <a:cs typeface="Garamond"/>
            </a:endParaRPr>
          </a:p>
        </p:txBody>
      </p:sp>
      <p:sp>
        <p:nvSpPr>
          <p:cNvPr id="7" name="Text Placeholder 6"/>
          <p:cNvSpPr>
            <a:spLocks noGrp="1"/>
          </p:cNvSpPr>
          <p:nvPr>
            <p:ph type="body" sz="quarter" idx="3"/>
          </p:nvPr>
        </p:nvSpPr>
        <p:spPr>
          <a:xfrm>
            <a:off x="4724705" y="2054655"/>
            <a:ext cx="4041775" cy="487057"/>
          </a:xfrm>
        </p:spPr>
        <p:txBody>
          <a:bodyPr>
            <a:normAutofit/>
          </a:bodyPr>
          <a:lstStyle/>
          <a:p>
            <a:r>
              <a:rPr lang="en-US" sz="2000" dirty="0">
                <a:latin typeface="Garamond"/>
                <a:cs typeface="Garamond"/>
              </a:rPr>
              <a:t>Mean Bike Rentals by the Hour</a:t>
            </a:r>
          </a:p>
        </p:txBody>
      </p:sp>
      <p:pic>
        <p:nvPicPr>
          <p:cNvPr id="9" name="Picture 2" descr="E:\cloud\drive\websites\ppttemplate\ppt\logo-ppttemplate.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p:cNvSpPr>
            <a:spLocks noGrp="1"/>
          </p:cNvSpPr>
          <p:nvPr>
            <p:ph type="body" idx="1"/>
          </p:nvPr>
        </p:nvSpPr>
        <p:spPr>
          <a:xfrm>
            <a:off x="143555" y="2054655"/>
            <a:ext cx="4048424" cy="610820"/>
          </a:xfrm>
        </p:spPr>
        <p:txBody>
          <a:bodyPr>
            <a:normAutofit fontScale="85000" lnSpcReduction="20000"/>
          </a:bodyPr>
          <a:lstStyle/>
          <a:p>
            <a:r>
              <a:rPr lang="en-US" dirty="0">
                <a:latin typeface="Garamond"/>
                <a:cs typeface="Garamond"/>
              </a:rPr>
              <a:t>Distribution of Counts of Rentals by the Hour</a:t>
            </a:r>
          </a:p>
        </p:txBody>
      </p:sp>
      <p:pic>
        <p:nvPicPr>
          <p:cNvPr id="3" name="Picture 2" descr="Screen Shot 2017-06-11 at 3.35.47 PM.png"/>
          <p:cNvPicPr>
            <a:picLocks noChangeAspect="1"/>
          </p:cNvPicPr>
          <p:nvPr/>
        </p:nvPicPr>
        <p:blipFill rotWithShape="1">
          <a:blip r:embed="rId5">
            <a:extLst>
              <a:ext uri="{28A0092B-C50C-407E-A947-70E740481C1C}">
                <a14:useLocalDpi xmlns:a14="http://schemas.microsoft.com/office/drawing/2010/main" val="0"/>
              </a:ext>
            </a:extLst>
          </a:blip>
          <a:srcRect r="16513"/>
          <a:stretch/>
        </p:blipFill>
        <p:spPr>
          <a:xfrm>
            <a:off x="296260" y="2818180"/>
            <a:ext cx="3697187" cy="3443342"/>
          </a:xfrm>
          <a:prstGeom prst="rect">
            <a:avLst/>
          </a:prstGeom>
          <a:ln>
            <a:solidFill>
              <a:schemeClr val="tx1"/>
            </a:solidFill>
          </a:ln>
        </p:spPr>
      </p:pic>
      <p:pic>
        <p:nvPicPr>
          <p:cNvPr id="5" name="Picture 4" descr="Screen Shot 2017-06-11 at 3.35.55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0140" y="2818180"/>
            <a:ext cx="4749377" cy="3365805"/>
          </a:xfrm>
          <a:prstGeom prst="rect">
            <a:avLst/>
          </a:prstGeom>
          <a:ln>
            <a:solidFill>
              <a:schemeClr val="tx1"/>
            </a:solidFill>
          </a:ln>
        </p:spPr>
      </p:pic>
    </p:spTree>
    <p:extLst>
      <p:ext uri="{BB962C8B-B14F-4D97-AF65-F5344CB8AC3E}">
        <p14:creationId xmlns:p14="http://schemas.microsoft.com/office/powerpoint/2010/main" val="417078371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8965" y="1443835"/>
            <a:ext cx="4048424" cy="610820"/>
          </a:xfrm>
        </p:spPr>
        <p:txBody>
          <a:bodyPr>
            <a:normAutofit fontScale="85000" lnSpcReduction="20000"/>
          </a:bodyPr>
          <a:lstStyle/>
          <a:p>
            <a:r>
              <a:rPr lang="en-US" dirty="0">
                <a:latin typeface="Garamond"/>
                <a:cs typeface="Garamond"/>
              </a:rPr>
              <a:t>Distribution of Counts of Rentals by the Day of the Month</a:t>
            </a:r>
          </a:p>
        </p:txBody>
      </p:sp>
      <p:sp>
        <p:nvSpPr>
          <p:cNvPr id="5" name="Text Placeholder 4"/>
          <p:cNvSpPr>
            <a:spLocks noGrp="1"/>
          </p:cNvSpPr>
          <p:nvPr>
            <p:ph type="body" sz="quarter" idx="3"/>
          </p:nvPr>
        </p:nvSpPr>
        <p:spPr/>
        <p:txBody>
          <a:bodyPr>
            <a:noAutofit/>
          </a:bodyPr>
          <a:lstStyle/>
          <a:p>
            <a:r>
              <a:rPr lang="en-US" sz="2000" dirty="0">
                <a:latin typeface="Garamond"/>
                <a:cs typeface="Garamond"/>
              </a:rPr>
              <a:t>Mean Bike Rentals by the Day of the Month</a:t>
            </a:r>
          </a:p>
        </p:txBody>
      </p:sp>
      <p:pic>
        <p:nvPicPr>
          <p:cNvPr id="7" name="Picture 6" descr="Screen Shot 2017-06-11 at 4.01.05 PM.png"/>
          <p:cNvPicPr>
            <a:picLocks noChangeAspect="1"/>
          </p:cNvPicPr>
          <p:nvPr/>
        </p:nvPicPr>
        <p:blipFill rotWithShape="1">
          <a:blip r:embed="rId3">
            <a:extLst>
              <a:ext uri="{28A0092B-C50C-407E-A947-70E740481C1C}">
                <a14:useLocalDpi xmlns:a14="http://schemas.microsoft.com/office/drawing/2010/main" val="0"/>
              </a:ext>
            </a:extLst>
          </a:blip>
          <a:srcRect r="23075"/>
          <a:stretch/>
        </p:blipFill>
        <p:spPr>
          <a:xfrm>
            <a:off x="143555" y="2054655"/>
            <a:ext cx="4581150" cy="4598116"/>
          </a:xfrm>
          <a:prstGeom prst="rect">
            <a:avLst/>
          </a:prstGeom>
          <a:ln>
            <a:solidFill>
              <a:schemeClr val="tx1"/>
            </a:solidFill>
          </a:ln>
        </p:spPr>
      </p:pic>
      <p:pic>
        <p:nvPicPr>
          <p:cNvPr id="8" name="Picture 7" descr="Screen Shot 2017-06-11 at 4.01.26 PM.png"/>
          <p:cNvPicPr>
            <a:picLocks noChangeAspect="1"/>
          </p:cNvPicPr>
          <p:nvPr/>
        </p:nvPicPr>
        <p:blipFill rotWithShape="1">
          <a:blip r:embed="rId4">
            <a:extLst>
              <a:ext uri="{28A0092B-C50C-407E-A947-70E740481C1C}">
                <a14:useLocalDpi xmlns:a14="http://schemas.microsoft.com/office/drawing/2010/main" val="0"/>
              </a:ext>
            </a:extLst>
          </a:blip>
          <a:srcRect l="4426"/>
          <a:stretch/>
        </p:blipFill>
        <p:spPr>
          <a:xfrm>
            <a:off x="4724705" y="2818180"/>
            <a:ext cx="4291410" cy="3313843"/>
          </a:xfrm>
          <a:prstGeom prst="rect">
            <a:avLst/>
          </a:prstGeom>
          <a:ln>
            <a:solidFill>
              <a:schemeClr val="tx1"/>
            </a:solidFill>
          </a:ln>
        </p:spPr>
      </p:pic>
      <p:sp>
        <p:nvSpPr>
          <p:cNvPr id="9" name="Rectangle 8"/>
          <p:cNvSpPr/>
          <p:nvPr/>
        </p:nvSpPr>
        <p:spPr>
          <a:xfrm>
            <a:off x="3197655" y="0"/>
            <a:ext cx="5643192" cy="1200329"/>
          </a:xfrm>
          <a:prstGeom prst="rect">
            <a:avLst/>
          </a:prstGeom>
        </p:spPr>
        <p:txBody>
          <a:bodyPr wrap="square">
            <a:spAutoFit/>
          </a:bodyPr>
          <a:lstStyle/>
          <a:p>
            <a:pPr algn="ctr"/>
            <a:r>
              <a:rPr lang="en-US" sz="3600" b="1" u="sng" dirty="0" smtClean="0">
                <a:latin typeface="Garamond"/>
                <a:cs typeface="Garamond"/>
              </a:rPr>
              <a:t>DAY OF MONTH </a:t>
            </a:r>
            <a:r>
              <a:rPr lang="en-US" sz="3600" b="1" u="sng" dirty="0" err="1" smtClean="0">
                <a:latin typeface="Garamond"/>
                <a:cs typeface="Garamond"/>
              </a:rPr>
              <a:t>vs</a:t>
            </a:r>
            <a:r>
              <a:rPr lang="en-US" sz="3600" b="1" u="sng" dirty="0" smtClean="0">
                <a:latin typeface="Garamond"/>
                <a:cs typeface="Garamond"/>
              </a:rPr>
              <a:t> COUNT</a:t>
            </a:r>
            <a:endParaRPr lang="en-US" sz="3600" b="1" u="sng" dirty="0">
              <a:latin typeface="Garamond"/>
              <a:cs typeface="Garamond"/>
            </a:endParaRPr>
          </a:p>
        </p:txBody>
      </p:sp>
    </p:spTree>
    <p:extLst>
      <p:ext uri="{BB962C8B-B14F-4D97-AF65-F5344CB8AC3E}">
        <p14:creationId xmlns:p14="http://schemas.microsoft.com/office/powerpoint/2010/main" val="71709965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2003</Words>
  <Application>Microsoft Macintosh PowerPoint</Application>
  <PresentationFormat>On-screen Show (4:3)</PresentationFormat>
  <Paragraphs>210</Paragraphs>
  <Slides>24</Slides>
  <Notes>14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TpT Assignment: Kaggle Bike Share Challenge</vt:lpstr>
      <vt:lpstr>MORE DATA, MORE QUESTIONS</vt:lpstr>
      <vt:lpstr>ASSUMPTIONS + MISSING GENERAL INFO</vt:lpstr>
      <vt:lpstr>CHANGING SEASONS</vt:lpstr>
      <vt:lpstr>SANITY CHECKS FOR DATA SET</vt:lpstr>
      <vt:lpstr>INTERESTING GLIMPSES</vt:lpstr>
      <vt:lpstr>RELATIONSHIP  BETWEEN  VARIABLES   AND   OUTCOME VARIABLE (COUNT)</vt:lpstr>
      <vt:lpstr>HOUR vs COUNT</vt:lpstr>
      <vt:lpstr>PowerPoint Presentation</vt:lpstr>
      <vt:lpstr>DAY OF WEEK vs COUNT</vt:lpstr>
      <vt:lpstr>TEMPERATURE vs COUNT</vt:lpstr>
      <vt:lpstr>WINDSPEED vs COUNT</vt:lpstr>
      <vt:lpstr>HUMIDITY vs COUNT</vt:lpstr>
      <vt:lpstr>WEATHER vs COUNT</vt:lpstr>
      <vt:lpstr>OBSERVING VARIABLES TOGETHER</vt:lpstr>
      <vt:lpstr>Mean Bike Rentals by Hour of Day, Further Divided by Day of Week</vt:lpstr>
      <vt:lpstr>Mean Bike Rentals by Hour of Day Depending on Work Day or Not</vt:lpstr>
      <vt:lpstr>Mean Temperatures by Month, Further Divided by Weather</vt:lpstr>
      <vt:lpstr>VARIABLES I LEFT OUT FOR NOW</vt:lpstr>
      <vt:lpstr>PREDICTION MODEL(S)</vt:lpstr>
      <vt:lpstr>WHAT CRYSTAL BALL SHOULD I USE TO PREDICT YOUR FUTURE:</vt:lpstr>
      <vt:lpstr>BIASES IN THE DATA HOW DO THEY IMPACT WHAT WE DO WITH OUR MODEL  FOR THE FUTURE?</vt:lpstr>
      <vt:lpstr>PowerPoint Presentation</vt:lpstr>
      <vt:lpstr>THANK YOU KAGGLE USERNAME: “ divyasriram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2015-04-09T21:12:25Z</dcterms:created>
  <dcterms:modified xsi:type="dcterms:W3CDTF">2017-06-13T11:00:45Z</dcterms:modified>
</cp:coreProperties>
</file>