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1" r:id="rId2"/>
    <p:sldId id="290" r:id="rId3"/>
    <p:sldId id="291" r:id="rId4"/>
    <p:sldId id="279" r:id="rId5"/>
    <p:sldId id="281" r:id="rId6"/>
    <p:sldId id="292" r:id="rId7"/>
    <p:sldId id="293" r:id="rId8"/>
    <p:sldId id="294" r:id="rId9"/>
    <p:sldId id="295" r:id="rId10"/>
    <p:sldId id="296" r:id="rId11"/>
    <p:sldId id="297" r:id="rId12"/>
    <p:sldId id="302" r:id="rId13"/>
    <p:sldId id="284" r:id="rId14"/>
    <p:sldId id="285" r:id="rId15"/>
    <p:sldId id="28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590" autoAdjust="0"/>
  </p:normalViewPr>
  <p:slideViewPr>
    <p:cSldViewPr>
      <p:cViewPr varScale="1">
        <p:scale>
          <a:sx n="80" d="100"/>
          <a:sy n="80" d="100"/>
        </p:scale>
        <p:origin x="158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14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2:05:53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26607 6754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5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C765-4EEE-40D6-8764-C358A9B0EA2D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0CD3-6E5F-40AF-B983-BCBC5BE7EFA8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355-2878-40EF-BB47-0AEFF38312E9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43EF-B253-4651-964D-5C22C18A1755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55E2-DE6E-4EB6-8DFA-DC17E6D6B29D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9DA3-207B-4128-A780-0899C9C276AD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12-8377-45A9-BD19-18629BBD0547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A7BD-A364-4835-B5C3-69F4869872EB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191-5CCA-41B9-93A5-50C4E62DD0DE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2D50-3CC8-4828-A0F7-4352819C0BDB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0AC0-521A-4761-B605-21BC84785148}" type="datetime3">
              <a:rPr lang="en-US" sz="1600" b="1" smtClean="0"/>
              <a:pPr/>
              <a:t>11 April 2022</a:t>
            </a:fld>
            <a:endParaRPr lang="en-US" sz="1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z="1600" smtClean="0"/>
              <a:pPr/>
              <a:t>1</a:t>
            </a:fld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312577" y="1971674"/>
            <a:ext cx="65188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Attrition analysis and prediction in an It organization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048000"/>
            <a:ext cx="6400800" cy="1149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Project Supervisor: </a:t>
            </a:r>
            <a:r>
              <a:rPr lang="en-IN" dirty="0" err="1">
                <a:latin typeface="ArialMT"/>
                <a:cs typeface="Arial" pitchFamily="34" charset="0"/>
              </a:rPr>
              <a:t>MS.Sree</a:t>
            </a:r>
            <a:r>
              <a:rPr lang="en-IN" dirty="0">
                <a:latin typeface="ArialMT"/>
                <a:cs typeface="Arial" pitchFamily="34" charset="0"/>
              </a:rPr>
              <a:t> Krishna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Name of the Student: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Karumanchi.Divya</a:t>
            </a:r>
            <a:r>
              <a:rPr lang="en-US" dirty="0">
                <a:latin typeface="Arial" pitchFamily="34" charset="0"/>
                <a:cs typeface="Arial" pitchFamily="34" charset="0"/>
              </a:rPr>
              <a:t> Sruthi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Register Number: 39110468</a:t>
            </a:r>
          </a:p>
        </p:txBody>
      </p:sp>
      <p:pic>
        <p:nvPicPr>
          <p:cNvPr id="9" name="Picture 8" descr="new letter head July30_202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"/>
            <a:ext cx="8686800" cy="1752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817D-A917-4EFA-9DAD-EF71A867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cs typeface="Calibri"/>
              </a:rPr>
              <a:t>Result and Performance Analysis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EF45-2874-47F3-A05F-5D2378B1A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Arial"/>
                <a:cs typeface="Arial"/>
              </a:rPr>
              <a:t>Accuracy:</a:t>
            </a:r>
          </a:p>
          <a:p>
            <a:pPr marL="0" indent="0">
              <a:buNone/>
            </a:pPr>
            <a:r>
              <a:rPr lang="en-US" sz="2800" dirty="0">
                <a:latin typeface="Arial"/>
                <a:cs typeface="Arial"/>
              </a:rPr>
              <a:t>‘logistic regression’:87%</a:t>
            </a:r>
          </a:p>
          <a:p>
            <a:pPr marL="0" indent="0">
              <a:buNone/>
            </a:pPr>
            <a:r>
              <a:rPr lang="en-US" sz="2800" dirty="0">
                <a:latin typeface="Arial"/>
                <a:cs typeface="Arial"/>
              </a:rPr>
              <a:t>‘KNN classifier’:58%</a:t>
            </a:r>
          </a:p>
          <a:p>
            <a:pPr marL="0" indent="0">
              <a:buNone/>
            </a:pPr>
            <a:r>
              <a:rPr lang="en-US" sz="2800" dirty="0">
                <a:latin typeface="Arial"/>
                <a:cs typeface="Arial"/>
              </a:rPr>
              <a:t>‘support vector machine”:86%</a:t>
            </a:r>
          </a:p>
          <a:p>
            <a:pPr marL="0" indent="0">
              <a:buNone/>
            </a:pPr>
            <a:r>
              <a:rPr lang="en-US" sz="2800" dirty="0">
                <a:latin typeface="Arial"/>
                <a:cs typeface="Arial"/>
              </a:rPr>
              <a:t>‘Random vector’:88%</a:t>
            </a:r>
          </a:p>
          <a:p>
            <a:pPr marL="0" indent="0">
              <a:buNone/>
            </a:pPr>
            <a:r>
              <a:rPr lang="en-US" sz="2800" dirty="0">
                <a:latin typeface="Arial"/>
                <a:cs typeface="Arial"/>
              </a:rPr>
              <a:t>‘Decision tree’:85%</a:t>
            </a:r>
          </a:p>
          <a:p>
            <a:pPr marL="0" indent="0">
              <a:buNone/>
            </a:pPr>
            <a:r>
              <a:rPr lang="en-US" sz="2800" dirty="0">
                <a:latin typeface="Arial"/>
                <a:cs typeface="Arial"/>
              </a:rPr>
              <a:t>‘</a:t>
            </a:r>
            <a:r>
              <a:rPr lang="en-US" sz="2800" dirty="0" err="1">
                <a:latin typeface="Arial"/>
                <a:cs typeface="Arial"/>
              </a:rPr>
              <a:t>Navie</a:t>
            </a:r>
            <a:r>
              <a:rPr lang="en-US" sz="2800" dirty="0">
                <a:latin typeface="Arial"/>
                <a:cs typeface="Arial"/>
              </a:rPr>
              <a:t> Bayes’:82%</a:t>
            </a:r>
            <a:endParaRPr lang="en-US" sz="2800" dirty="0">
              <a:latin typeface="Consolas"/>
              <a:cs typeface="Calibri"/>
            </a:endParaRPr>
          </a:p>
          <a:p>
            <a:pPr marL="0" indent="0" algn="just">
              <a:buNone/>
            </a:pPr>
            <a:endParaRPr lang="en-US" sz="2800" dirty="0">
              <a:latin typeface="Consolas"/>
              <a:cs typeface="Calibri"/>
            </a:endParaRPr>
          </a:p>
          <a:p>
            <a:pPr marL="0" indent="0" algn="just">
              <a:buNone/>
            </a:pPr>
            <a:endParaRPr lang="en-US" dirty="0">
              <a:latin typeface="Consolas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DF74F-C074-4BB6-960D-F2BA9754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3B94B-A32B-4CB0-A8CF-32499B05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65EF6-FECF-487A-B765-54041267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5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5DC5-8BB4-405B-AF83-B7804BCD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cs typeface="Calibri"/>
              </a:rPr>
              <a:t>Methodology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AE94-42CE-4868-B49C-C5FAD1658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40" y="1371600"/>
            <a:ext cx="8229600" cy="4800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Research methodology:</a:t>
            </a:r>
          </a:p>
          <a:p>
            <a:pPr>
              <a:buNone/>
            </a:pP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buNone/>
            </a:pPr>
            <a:r>
              <a:rPr lang="en-US" sz="2800" dirty="0">
                <a:cs typeface="Calibri"/>
              </a:rPr>
              <a:t>This can be helpful to the management to improve its core weaknesses by the suggestions and recommendations prescribed in the project this can serve as a basis for measuring the organization’s overall performance in terms of employee satisfaction</a:t>
            </a:r>
          </a:p>
          <a:p>
            <a:pPr>
              <a:lnSpc>
                <a:spcPct val="120000"/>
              </a:lnSpc>
              <a:buNone/>
            </a:pPr>
            <a:endParaRPr lang="en-US" sz="6400" dirty="0">
              <a:cs typeface="Calibri"/>
            </a:endParaRPr>
          </a:p>
          <a:p>
            <a:pPr algn="ctr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CCB76-A961-49C8-90AA-312B9677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493B3-BCF0-4DDF-9763-A3243047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2D781-25CC-4136-96B1-636C1822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10950-DE6A-47C4-BB85-09117B91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12-8377-45A9-BD19-18629BBD0547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ABAFB-DBE9-4340-9C8C-F15A5C52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C3CD4-87CC-4D50-A51A-90448B01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600D2-F4A0-44D9-9C0E-A50580C72AFE}"/>
              </a:ext>
            </a:extLst>
          </p:cNvPr>
          <p:cNvSpPr txBox="1"/>
          <p:nvPr/>
        </p:nvSpPr>
        <p:spPr>
          <a:xfrm>
            <a:off x="304800" y="1371600"/>
            <a:ext cx="8382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Logistic Regression algorithm:</a:t>
            </a:r>
          </a:p>
          <a:p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en-US" sz="2000" dirty="0">
                <a:ea typeface="+mn-lt"/>
                <a:cs typeface="+mn-lt"/>
              </a:rPr>
              <a:t>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Logistic Regression is the supervised Machine Learning model in which the model finds the best fit linear line between the independent and dependent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varaible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en-US" sz="2000" dirty="0">
                <a:ea typeface="+mn-lt"/>
                <a:cs typeface="+mn-lt"/>
              </a:rPr>
              <a:t>●We try to create a logistic regression </a:t>
            </a:r>
            <a:r>
              <a:rPr lang="en-US" sz="2000" dirty="0" err="1">
                <a:ea typeface="+mn-lt"/>
                <a:cs typeface="+mn-lt"/>
              </a:rPr>
              <a:t>model.It</a:t>
            </a:r>
            <a:r>
              <a:rPr lang="en-US" sz="2000" dirty="0">
                <a:ea typeface="+mn-lt"/>
                <a:cs typeface="+mn-lt"/>
              </a:rPr>
              <a:t> is a multiple regression model 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●We can clearly observe overfitting in this </a:t>
            </a:r>
            <a:r>
              <a:rPr lang="en-US" sz="2000" dirty="0" err="1">
                <a:ea typeface="+mn-lt"/>
                <a:cs typeface="+mn-lt"/>
              </a:rPr>
              <a:t>model.This</a:t>
            </a:r>
            <a:r>
              <a:rPr lang="en-US" sz="2000" dirty="0">
                <a:ea typeface="+mn-lt"/>
                <a:cs typeface="+mn-lt"/>
              </a:rPr>
              <a:t> overfitting can be attributed to the data being non-stationary.</a:t>
            </a:r>
            <a:endParaRPr lang="en-US" sz="20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8D217-B76D-41CD-8551-6CCFB842493E}"/>
              </a:ext>
            </a:extLst>
          </p:cNvPr>
          <p:cNvSpPr txBox="1"/>
          <p:nvPr/>
        </p:nvSpPr>
        <p:spPr>
          <a:xfrm>
            <a:off x="2590800" y="35109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Arial"/>
                <a:cs typeface="Arial"/>
              </a:rPr>
              <a:t>Algorithm </a:t>
            </a:r>
            <a:r>
              <a:rPr lang="en-US" sz="3600" dirty="0" err="1">
                <a:solidFill>
                  <a:srgbClr val="C00000"/>
                </a:solidFill>
                <a:latin typeface="Arial"/>
                <a:cs typeface="Arial"/>
              </a:rPr>
              <a:t>Contd</a:t>
            </a:r>
            <a:r>
              <a:rPr lang="en-US" sz="3600" dirty="0">
                <a:solidFill>
                  <a:srgbClr val="C00000"/>
                </a:solidFill>
                <a:latin typeface="Arial"/>
                <a:cs typeface="Arial"/>
              </a:rPr>
              <a:t>…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5388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ED4-350B-4878-B3BD-885E45171D2E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dirty="0" smtClean="0"/>
              <a:pPr/>
              <a:t>13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       Results and Discussion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7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dirty="0">
                <a:latin typeface="Arial"/>
                <a:cs typeface="Arial"/>
              </a:rPr>
              <a:t>From the </a:t>
            </a:r>
            <a:r>
              <a:rPr lang="en-US" sz="2800" dirty="0" err="1">
                <a:latin typeface="Arial"/>
                <a:cs typeface="Arial"/>
              </a:rPr>
              <a:t>Logestic</a:t>
            </a:r>
            <a:r>
              <a:rPr lang="en-US" sz="2800" dirty="0">
                <a:latin typeface="Arial"/>
                <a:cs typeface="Arial"/>
              </a:rPr>
              <a:t> Regression model, the predicted accuracy score on test data is 73%.</a:t>
            </a:r>
            <a:endParaRPr lang="en-US" dirty="0"/>
          </a:p>
          <a:p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Classiﬁcation accuracy is the number of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correct predictions made as a ratio of all predictions made.</a:t>
            </a:r>
            <a:endParaRPr lang="en-US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One of the most common metrics and only suitable when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data-set is balanced containing an equal number of observations in each class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2093-AB03-4944-BBF7-9D1F3BE620B7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Conclusion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6902" y="1295400"/>
            <a:ext cx="8468497" cy="542607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49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Attrition occurs especially in the groups of </a:t>
            </a:r>
            <a:r>
              <a:rPr lang="en-US" sz="49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students,employees</a:t>
            </a:r>
            <a:r>
              <a:rPr lang="en-US" sz="49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people from intermediate densely populated area and people in higher income deciles</a:t>
            </a:r>
          </a:p>
          <a:p>
            <a:pPr algn="just">
              <a:lnSpc>
                <a:spcPct val="170000"/>
              </a:lnSpc>
            </a:pPr>
            <a:r>
              <a:rPr lang="en-US" sz="49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These employees need their benefits package upgraded to retain them</a:t>
            </a:r>
          </a:p>
          <a:p>
            <a:pPr algn="just">
              <a:lnSpc>
                <a:spcPct val="170000"/>
              </a:lnSpc>
            </a:pPr>
            <a:endParaRPr lang="en-US" sz="49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</a:pPr>
            <a:endParaRPr lang="en-US" sz="49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49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284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96E4-D5C8-425D-96E7-CA40EBBFE28F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04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4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References</a:t>
            </a:r>
            <a:br>
              <a:rPr lang="en-US" sz="4000" dirty="0">
                <a:latin typeface="Arial" pitchFamily="34" charset="0"/>
                <a:cs typeface="Arial" pitchFamily="34" charset="0"/>
              </a:rPr>
            </a:b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614770"/>
              </p:ext>
            </p:extLst>
          </p:nvPr>
        </p:nvGraphicFramePr>
        <p:xfrm>
          <a:off x="802528" y="1371600"/>
          <a:ext cx="7824794" cy="59390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181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attrition analysis and prediction in an it organization</a:t>
                      </a:r>
                    </a:p>
                    <a:p>
                      <a:pPr marL="0" marR="0" lvl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FLASK                        -  From python</a:t>
                      </a:r>
                    </a:p>
                    <a:p>
                      <a:pPr marL="0" marR="0" lvl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                  - From </a:t>
                      </a:r>
                      <a:r>
                        <a:rPr lang="en-IN" sz="2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</a:t>
                      </a:r>
                      <a:endParaRPr lang="en-IN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Machine learning</a:t>
                      </a:r>
                    </a:p>
                    <a:p>
                      <a:pPr marL="0" marR="0" lvl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                        -  FROM </a:t>
                      </a:r>
                      <a:r>
                        <a:rPr lang="en-IN" sz="2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Kaggle,GitHub</a:t>
                      </a:r>
                      <a:endParaRPr lang="en-IN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62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81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199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19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      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Objectives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System Architecture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Project design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Module Implementation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Application Snapshots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methodology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Results and Discussions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Conclusion &amp; Future work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References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EAB-41BE-44C5-8B3C-E8577D7CCC37}" type="datetime3">
              <a:rPr lang="en-US" smtClean="0"/>
              <a:pPr/>
              <a:t>11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52425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              Introduction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1"/>
            <a:ext cx="8305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Today attrition is one of the major problems faced by industry across the world.</a:t>
            </a:r>
            <a:endParaRPr lang="en-US" sz="2800" b="0" i="0" dirty="0">
              <a:solidFill>
                <a:srgbClr val="000000"/>
              </a:solidFill>
              <a:effectLst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sz="2800" dirty="0">
              <a:ea typeface="+mn-lt"/>
              <a:cs typeface="+mn-lt"/>
            </a:endParaRPr>
          </a:p>
          <a:p>
            <a:pPr algn="just">
              <a:lnSpc>
                <a:spcPct val="80000"/>
              </a:lnSpc>
            </a:pPr>
            <a:r>
              <a:rPr lang="en-US" sz="2800" dirty="0">
                <a:ea typeface="+mn-lt"/>
                <a:cs typeface="+mn-lt"/>
              </a:rPr>
              <a:t>It is the most burning issue for the </a:t>
            </a:r>
            <a:r>
              <a:rPr lang="en-US" sz="2800" dirty="0" err="1">
                <a:ea typeface="+mn-lt"/>
                <a:cs typeface="+mn-lt"/>
              </a:rPr>
              <a:t>industry,and</a:t>
            </a:r>
            <a:r>
              <a:rPr lang="en-US" sz="2800" dirty="0">
                <a:ea typeface="+mn-lt"/>
                <a:cs typeface="+mn-lt"/>
              </a:rPr>
              <a:t> high attrition rates lead to  issues in the boundary of the organization</a:t>
            </a:r>
          </a:p>
          <a:p>
            <a:pPr algn="just">
              <a:lnSpc>
                <a:spcPct val="80000"/>
              </a:lnSpc>
            </a:pPr>
            <a:r>
              <a:rPr lang="en-US" sz="2800" dirty="0">
                <a:ea typeface="+mn-lt"/>
                <a:cs typeface="+mn-lt"/>
              </a:rPr>
              <a:t>It is observed that many attributes lead to the attrition of an employee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sz="2800" dirty="0">
              <a:ea typeface="+mn-lt"/>
              <a:cs typeface="+mn-lt"/>
            </a:endParaRPr>
          </a:p>
          <a:p>
            <a:pPr algn="just">
              <a:lnSpc>
                <a:spcPct val="80000"/>
              </a:lnSpc>
            </a:pPr>
            <a:r>
              <a:rPr lang="en-US" sz="2800" dirty="0">
                <a:ea typeface="+mn-lt"/>
                <a:cs typeface="+mn-lt"/>
              </a:rPr>
              <a:t>Which includes working environment job </a:t>
            </a:r>
            <a:r>
              <a:rPr lang="en-US" sz="2800" dirty="0" err="1">
                <a:ea typeface="+mn-lt"/>
                <a:cs typeface="+mn-lt"/>
              </a:rPr>
              <a:t>satisfaction,employer’s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behavior,job</a:t>
            </a:r>
            <a:r>
              <a:rPr lang="en-US" sz="2800" dirty="0">
                <a:ea typeface="+mn-lt"/>
                <a:cs typeface="+mn-lt"/>
              </a:rPr>
              <a:t> timing and most important is salary or incentives.</a:t>
            </a:r>
          </a:p>
          <a:p>
            <a:pPr algn="just">
              <a:lnSpc>
                <a:spcPct val="80000"/>
              </a:lnSpc>
            </a:pPr>
            <a:endParaRPr lang="en-US" sz="2800" dirty="0">
              <a:ea typeface="+mn-lt"/>
              <a:cs typeface="+mn-lt"/>
            </a:endParaRPr>
          </a:p>
          <a:p>
            <a:pPr algn="just">
              <a:lnSpc>
                <a:spcPct val="8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  <a:buFont typeface="Arial" pitchFamily="34" charset="0"/>
              <a:buNone/>
            </a:pPr>
            <a:endParaRPr lang="en-US" sz="2800" dirty="0"/>
          </a:p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5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2FCA-C2E1-4F18-8725-C39FF27009E9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                Objective</a:t>
            </a:r>
            <a:b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4800" y="1323975"/>
            <a:ext cx="8420100" cy="556260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1200" dirty="0">
                <a:ea typeface="+mn-lt"/>
                <a:cs typeface="+mn-lt"/>
              </a:rPr>
              <a:t>●To know the various reasons of employee attrition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11200" dirty="0">
              <a:ea typeface="+mn-lt"/>
              <a:cs typeface="+mn-lt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1200" dirty="0">
                <a:ea typeface="+mn-lt"/>
                <a:cs typeface="+mn-lt"/>
              </a:rPr>
              <a:t>● To know the </a:t>
            </a:r>
            <a:r>
              <a:rPr lang="en-US" sz="11200" dirty="0" err="1">
                <a:ea typeface="+mn-lt"/>
                <a:cs typeface="+mn-lt"/>
              </a:rPr>
              <a:t>Stratiges</a:t>
            </a:r>
            <a:r>
              <a:rPr lang="en-US" sz="11200" dirty="0">
                <a:ea typeface="+mn-lt"/>
                <a:cs typeface="+mn-lt"/>
              </a:rPr>
              <a:t> for employee attrition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1200" dirty="0">
                <a:ea typeface="+mn-lt"/>
                <a:cs typeface="+mn-lt"/>
              </a:rPr>
              <a:t> 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1200" dirty="0">
                <a:ea typeface="+mn-lt"/>
                <a:cs typeface="+mn-lt"/>
              </a:rPr>
              <a:t>● To examine the impact of three R’s on the attrition of the employee and development of the organization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1200" dirty="0">
                <a:ea typeface="+mn-lt"/>
                <a:cs typeface="+mn-lt"/>
              </a:rPr>
              <a:t> 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1200" dirty="0">
                <a:ea typeface="+mn-lt"/>
                <a:cs typeface="+mn-lt"/>
              </a:rPr>
              <a:t>●The attrition of </a:t>
            </a:r>
            <a:r>
              <a:rPr lang="en-US" sz="11200" dirty="0" err="1">
                <a:ea typeface="+mn-lt"/>
                <a:cs typeface="+mn-lt"/>
              </a:rPr>
              <a:t>employess</a:t>
            </a:r>
            <a:r>
              <a:rPr lang="en-US" sz="11200" dirty="0">
                <a:ea typeface="+mn-lt"/>
                <a:cs typeface="+mn-lt"/>
              </a:rPr>
              <a:t> is the problem faced by many </a:t>
            </a:r>
            <a:r>
              <a:rPr lang="en-US" sz="11200" dirty="0" err="1">
                <a:ea typeface="+mn-lt"/>
                <a:cs typeface="+mn-lt"/>
              </a:rPr>
              <a:t>organization,where</a:t>
            </a:r>
            <a:r>
              <a:rPr lang="en-US" sz="11200" dirty="0">
                <a:ea typeface="+mn-lt"/>
                <a:cs typeface="+mn-lt"/>
              </a:rPr>
              <a:t> valuable and experienced </a:t>
            </a:r>
            <a:r>
              <a:rPr lang="en-US" sz="11200" dirty="0" err="1">
                <a:ea typeface="+mn-lt"/>
                <a:cs typeface="+mn-lt"/>
              </a:rPr>
              <a:t>employes</a:t>
            </a:r>
            <a:r>
              <a:rPr lang="en-US" sz="11200" dirty="0">
                <a:ea typeface="+mn-lt"/>
                <a:cs typeface="+mn-lt"/>
              </a:rPr>
              <a:t> leave the organization on a daily basis</a:t>
            </a:r>
            <a:endParaRPr lang="en-US" sz="9600" dirty="0"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sz="9600" dirty="0"/>
            </a:br>
            <a:endParaRPr lang="en-US" sz="9600" dirty="0"/>
          </a:p>
          <a:p>
            <a:pPr marL="0" indent="0" algn="just">
              <a:lnSpc>
                <a:spcPct val="80000"/>
              </a:lnSpc>
              <a:buNone/>
            </a:pPr>
            <a:endParaRPr lang="en-US" sz="9600" dirty="0"/>
          </a:p>
          <a:p>
            <a:pPr algn="just"/>
            <a:endParaRPr lang="en-US" sz="96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597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106A-D64C-4B85-9F30-8CF68746E9AD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System Architecture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2971800"/>
            <a:ext cx="5410200" cy="761999"/>
          </a:xfrm>
        </p:spPr>
        <p:txBody>
          <a:bodyPr>
            <a:noAutofit/>
          </a:bodyPr>
          <a:lstStyle/>
          <a:p>
            <a:pPr algn="just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3E6449-07C4-4B29-BFB2-1EAA9FB54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37" y="1359101"/>
            <a:ext cx="4915326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5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5D8F-5AAA-4B9E-A8ED-F6B0AE8A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cs typeface="Calibri"/>
              </a:rPr>
              <a:t>Project Design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D87A36-582F-4FB1-91C4-CFF1A39B6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291" y="1533525"/>
            <a:ext cx="3010842" cy="44577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F282B-D8A6-4EB4-B794-C0DC404B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25B23-6642-4EB0-B3F9-B835D3FA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8367-A733-4B99-B518-1A4B2B92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7B8A0B9-BDCE-40EB-9BE8-1E5EEF5DBCFC}"/>
                  </a:ext>
                </a:extLst>
              </p14:cNvPr>
              <p14:cNvContentPartPr/>
              <p14:nvPr/>
            </p14:nvContentPartPr>
            <p14:xfrm>
              <a:off x="10789971" y="3516922"/>
              <a:ext cx="9525" cy="952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7B8A0B9-BDCE-40EB-9BE8-1E5EEF5DBC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13721" y="3040672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51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D423-F906-4029-AD9F-4CBE759D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cs typeface="Calibri"/>
              </a:rPr>
              <a:t>Modules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62AE3-82C2-40E9-9A04-DBD062E3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85F1-0B23-4ED6-A2BF-1C1D6378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2992B-6223-46CB-9ED9-47E907DE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0C3CA12D-05E7-492E-83AB-F79936D17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889091"/>
              </p:ext>
            </p:extLst>
          </p:nvPr>
        </p:nvGraphicFramePr>
        <p:xfrm>
          <a:off x="446856" y="1372634"/>
          <a:ext cx="8229599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450">
                  <a:extLst>
                    <a:ext uri="{9D8B030D-6E8A-4147-A177-3AD203B41FA5}">
                      <a16:colId xmlns:a16="http://schemas.microsoft.com/office/drawing/2014/main" val="3710419198"/>
                    </a:ext>
                  </a:extLst>
                </a:gridCol>
                <a:gridCol w="5584149">
                  <a:extLst>
                    <a:ext uri="{9D8B030D-6E8A-4147-A177-3AD203B41FA5}">
                      <a16:colId xmlns:a16="http://schemas.microsoft.com/office/drawing/2014/main" val="2116114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3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It supports large, multi-dimensional arrays and matrices, along with a large collection of high-level mathematical functions to operate on these arrays.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0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pandas is a software library written for the Python programming language for data manipulation and analysis.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Matplotlib is a plotting library for the Python programming language and its numerical mathematics extension NumPy.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2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seaborn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Seaborn is a Python data visualization library based on matplotlib. It provides a high-level interface for drawing attractive and informative statistical graphics.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76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sklearn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Scikit-learn is a free software machine learning library for the Python programming language.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39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Built-in module that you can use for mathematical tasks.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166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6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2F82-64FD-4075-B938-080AA6C8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cs typeface="Calibri"/>
              </a:rPr>
              <a:t>Hardware and Software Requirements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2728C-8997-4127-A73E-5DB057CDA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Hardware: A laptop with a good </a:t>
            </a:r>
            <a:r>
              <a:rPr lang="en-US" dirty="0" err="1">
                <a:cs typeface="Calibri"/>
              </a:rPr>
              <a:t>wifi</a:t>
            </a:r>
            <a:r>
              <a:rPr lang="en-US" dirty="0">
                <a:cs typeface="Calibri"/>
              </a:rPr>
              <a:t> connection.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Software: Anaconda software and  </a:t>
            </a: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python notebook.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732FD-FAB4-4B6D-B2D7-6F039DA4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2E2DF-3FB7-49E6-ADBC-CB9EB032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B6233-8E99-4AC5-AB14-36FD53AB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6F40F91-6C26-4321-B0CB-E3D319EE2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435" y="2596298"/>
            <a:ext cx="1201961" cy="108614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C1A50DE-A89E-498B-A12D-FE86966A1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314" y="5009950"/>
            <a:ext cx="1181273" cy="1099783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D4D68700-383B-4DB6-95C6-456336707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296" y="5015084"/>
            <a:ext cx="1255104" cy="111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1FB-48DF-4568-AD3C-1358F28D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cs typeface="Calibri"/>
              </a:rPr>
              <a:t>Construction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1A44-7AD9-4FE3-9B53-DCCF50E2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b="1" dirty="0"/>
              <a:t>Step 1</a:t>
            </a:r>
            <a:r>
              <a:rPr lang="en-US" dirty="0"/>
              <a:t>. Understand the problem.</a:t>
            </a:r>
            <a:endParaRPr lang="en-US" dirty="0">
              <a:cs typeface="Calibri"/>
            </a:endParaRPr>
          </a:p>
          <a:p>
            <a:r>
              <a:rPr lang="en-US" b="1" dirty="0"/>
              <a:t>Step 2.</a:t>
            </a:r>
            <a:r>
              <a:rPr lang="en-US" dirty="0"/>
              <a:t> Understand the dataset.</a:t>
            </a:r>
            <a:endParaRPr lang="en-US" dirty="0">
              <a:cs typeface="Calibri"/>
            </a:endParaRPr>
          </a:p>
          <a:p>
            <a:r>
              <a:rPr lang="en-US" b="1" dirty="0"/>
              <a:t>Step 3.</a:t>
            </a:r>
            <a:r>
              <a:rPr lang="en-US" dirty="0"/>
              <a:t> Collect and prepare data.</a:t>
            </a:r>
            <a:endParaRPr lang="en-US" dirty="0">
              <a:cs typeface="Calibri"/>
            </a:endParaRPr>
          </a:p>
          <a:p>
            <a:r>
              <a:rPr lang="en-US" b="1" dirty="0"/>
              <a:t>Step 4.</a:t>
            </a:r>
            <a:r>
              <a:rPr lang="en-US" dirty="0"/>
              <a:t> Determine the model's features and train it.</a:t>
            </a:r>
            <a:endParaRPr lang="en-US" dirty="0">
              <a:cs typeface="Calibri"/>
            </a:endParaRPr>
          </a:p>
          <a:p>
            <a:r>
              <a:rPr lang="en-US" b="1" dirty="0"/>
              <a:t>Step 5.</a:t>
            </a:r>
            <a:r>
              <a:rPr lang="en-US" dirty="0"/>
              <a:t> Evaluate the model's performance and           establish benchmarks.</a:t>
            </a:r>
            <a:endParaRPr lang="en-US" dirty="0">
              <a:cs typeface="Calibri"/>
            </a:endParaRPr>
          </a:p>
          <a:p>
            <a:r>
              <a:rPr lang="en-US" b="1" dirty="0"/>
              <a:t>Step 6.</a:t>
            </a:r>
            <a:r>
              <a:rPr lang="en-US" dirty="0"/>
              <a:t> Put the model in operation and make sure it   works well by testing it.</a:t>
            </a:r>
            <a:endParaRPr lang="en-US" dirty="0">
              <a:cs typeface="Calibri"/>
            </a:endParaRPr>
          </a:p>
          <a:p>
            <a:r>
              <a:rPr lang="en-US" b="1" dirty="0"/>
              <a:t>Step 7.</a:t>
            </a:r>
            <a:r>
              <a:rPr lang="en-US" dirty="0"/>
              <a:t> Iterate and adjust the model for future changes.</a:t>
            </a:r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7F6CE-2FB3-4701-87CA-44046B08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11 April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A3824-5BD7-4B88-994F-1630F2E9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6C230-3913-453D-86F6-7EBBFBD1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553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767</Words>
  <Application>Microsoft Office PowerPoint</Application>
  <PresentationFormat>On-screen Show (4:3)</PresentationFormat>
  <Paragraphs>154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ArialMT</vt:lpstr>
      <vt:lpstr>Calibri</vt:lpstr>
      <vt:lpstr>Consolas</vt:lpstr>
      <vt:lpstr>Custom Design</vt:lpstr>
      <vt:lpstr> </vt:lpstr>
      <vt:lpstr>          Presentation Outline</vt:lpstr>
      <vt:lpstr>PowerPoint Presentation</vt:lpstr>
      <vt:lpstr>                     Objective </vt:lpstr>
      <vt:lpstr>System Architecture </vt:lpstr>
      <vt:lpstr>Project Design</vt:lpstr>
      <vt:lpstr>Modules</vt:lpstr>
      <vt:lpstr>Hardware and Software Requirements</vt:lpstr>
      <vt:lpstr>Construction</vt:lpstr>
      <vt:lpstr>Result and Performance Analysis</vt:lpstr>
      <vt:lpstr>Methodology</vt:lpstr>
      <vt:lpstr>PowerPoint Presentation</vt:lpstr>
      <vt:lpstr>           Results and Discussion</vt:lpstr>
      <vt:lpstr>                     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shashank bikkina</cp:lastModifiedBy>
  <cp:revision>365</cp:revision>
  <dcterms:created xsi:type="dcterms:W3CDTF">2019-11-06T07:48:53Z</dcterms:created>
  <dcterms:modified xsi:type="dcterms:W3CDTF">2022-04-11T06:32:02Z</dcterms:modified>
</cp:coreProperties>
</file>