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6" r:id="rId13"/>
    <p:sldId id="267" r:id="rId14"/>
    <p:sldId id="268" r:id="rId15"/>
    <p:sldId id="265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E9661-3D15-496A-ABEC-542A0DEC5B4D}" v="725" dt="2020-11-12T12:53:20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t Mahajan" userId="98b6de49-3af7-4a28-9861-f0d7ec4eacd3" providerId="ADAL" clId="{535E9661-3D15-496A-ABEC-542A0DEC5B4D}"/>
    <pc:docChg chg="undo custSel addSld modSld sldOrd">
      <pc:chgData name="Divyat Mahajan" userId="98b6de49-3af7-4a28-9861-f0d7ec4eacd3" providerId="ADAL" clId="{535E9661-3D15-496A-ABEC-542A0DEC5B4D}" dt="2020-11-12T17:15:57.199" v="730" actId="20577"/>
      <pc:docMkLst>
        <pc:docMk/>
      </pc:docMkLst>
      <pc:sldChg chg="modSp mod">
        <pc:chgData name="Divyat Mahajan" userId="98b6de49-3af7-4a28-9861-f0d7ec4eacd3" providerId="ADAL" clId="{535E9661-3D15-496A-ABEC-542A0DEC5B4D}" dt="2020-11-12T12:53:20.335" v="728"/>
        <pc:sldMkLst>
          <pc:docMk/>
          <pc:sldMk cId="2186232106" sldId="262"/>
        </pc:sldMkLst>
        <pc:spChg chg="mod">
          <ac:chgData name="Divyat Mahajan" userId="98b6de49-3af7-4a28-9861-f0d7ec4eacd3" providerId="ADAL" clId="{535E9661-3D15-496A-ABEC-542A0DEC5B4D}" dt="2020-11-12T12:53:20.335" v="728"/>
          <ac:spMkLst>
            <pc:docMk/>
            <pc:sldMk cId="2186232106" sldId="262"/>
            <ac:spMk id="3" creationId="{58891A84-7FB2-4E53-B87E-3798492F154D}"/>
          </ac:spMkLst>
        </pc:spChg>
        <pc:spChg chg="mod">
          <ac:chgData name="Divyat Mahajan" userId="98b6de49-3af7-4a28-9861-f0d7ec4eacd3" providerId="ADAL" clId="{535E9661-3D15-496A-ABEC-542A0DEC5B4D}" dt="2020-11-12T12:49:16.142" v="705" actId="1076"/>
          <ac:spMkLst>
            <pc:docMk/>
            <pc:sldMk cId="2186232106" sldId="262"/>
            <ac:spMk id="11" creationId="{70913562-0FE3-49D0-B523-345CB9692FCB}"/>
          </ac:spMkLst>
        </pc:spChg>
        <pc:spChg chg="mod">
          <ac:chgData name="Divyat Mahajan" userId="98b6de49-3af7-4a28-9861-f0d7ec4eacd3" providerId="ADAL" clId="{535E9661-3D15-496A-ABEC-542A0DEC5B4D}" dt="2020-11-12T12:49:16.142" v="705" actId="1076"/>
          <ac:spMkLst>
            <pc:docMk/>
            <pc:sldMk cId="2186232106" sldId="262"/>
            <ac:spMk id="15" creationId="{21A7D4A1-9F3A-4BA3-97DA-AFEA7141E4D5}"/>
          </ac:spMkLst>
        </pc:spChg>
        <pc:spChg chg="mod">
          <ac:chgData name="Divyat Mahajan" userId="98b6de49-3af7-4a28-9861-f0d7ec4eacd3" providerId="ADAL" clId="{535E9661-3D15-496A-ABEC-542A0DEC5B4D}" dt="2020-11-12T12:49:16.142" v="705" actId="1076"/>
          <ac:spMkLst>
            <pc:docMk/>
            <pc:sldMk cId="2186232106" sldId="262"/>
            <ac:spMk id="16" creationId="{66DC91A8-DEBF-48DC-B40C-44821BA26325}"/>
          </ac:spMkLst>
        </pc:spChg>
        <pc:picChg chg="mod">
          <ac:chgData name="Divyat Mahajan" userId="98b6de49-3af7-4a28-9861-f0d7ec4eacd3" providerId="ADAL" clId="{535E9661-3D15-496A-ABEC-542A0DEC5B4D}" dt="2020-11-12T12:49:16.142" v="705" actId="1076"/>
          <ac:picMkLst>
            <pc:docMk/>
            <pc:sldMk cId="2186232106" sldId="262"/>
            <ac:picMk id="10" creationId="{E242E630-99A0-436D-8B60-68D658069A98}"/>
          </ac:picMkLst>
        </pc:picChg>
      </pc:sldChg>
      <pc:sldChg chg="modSp mod">
        <pc:chgData name="Divyat Mahajan" userId="98b6de49-3af7-4a28-9861-f0d7ec4eacd3" providerId="ADAL" clId="{535E9661-3D15-496A-ABEC-542A0DEC5B4D}" dt="2020-11-12T12:53:03.792" v="727" actId="20577"/>
        <pc:sldMkLst>
          <pc:docMk/>
          <pc:sldMk cId="3661571867" sldId="263"/>
        </pc:sldMkLst>
        <pc:spChg chg="mod">
          <ac:chgData name="Divyat Mahajan" userId="98b6de49-3af7-4a28-9861-f0d7ec4eacd3" providerId="ADAL" clId="{535E9661-3D15-496A-ABEC-542A0DEC5B4D}" dt="2020-11-12T12:53:03.792" v="727" actId="20577"/>
          <ac:spMkLst>
            <pc:docMk/>
            <pc:sldMk cId="3661571867" sldId="263"/>
            <ac:spMk id="3" creationId="{58891A84-7FB2-4E53-B87E-3798492F154D}"/>
          </ac:spMkLst>
        </pc:spChg>
      </pc:sldChg>
      <pc:sldChg chg="addSp modSp add mod ord">
        <pc:chgData name="Divyat Mahajan" userId="98b6de49-3af7-4a28-9861-f0d7ec4eacd3" providerId="ADAL" clId="{535E9661-3D15-496A-ABEC-542A0DEC5B4D}" dt="2020-11-12T17:15:57.199" v="730" actId="20577"/>
        <pc:sldMkLst>
          <pc:docMk/>
          <pc:sldMk cId="2045826558" sldId="269"/>
        </pc:sldMkLst>
        <pc:spChg chg="mod">
          <ac:chgData name="Divyat Mahajan" userId="98b6de49-3af7-4a28-9861-f0d7ec4eacd3" providerId="ADAL" clId="{535E9661-3D15-496A-ABEC-542A0DEC5B4D}" dt="2020-11-12T12:36:33.159" v="121" actId="20577"/>
          <ac:spMkLst>
            <pc:docMk/>
            <pc:sldMk cId="2045826558" sldId="269"/>
            <ac:spMk id="2" creationId="{BBA46CF6-2914-4B7D-8178-FE6B3E105DD9}"/>
          </ac:spMkLst>
        </pc:spChg>
        <pc:spChg chg="mod">
          <ac:chgData name="Divyat Mahajan" userId="98b6de49-3af7-4a28-9861-f0d7ec4eacd3" providerId="ADAL" clId="{535E9661-3D15-496A-ABEC-542A0DEC5B4D}" dt="2020-11-12T17:15:57.199" v="730" actId="20577"/>
          <ac:spMkLst>
            <pc:docMk/>
            <pc:sldMk cId="2045826558" sldId="269"/>
            <ac:spMk id="3" creationId="{58891A84-7FB2-4E53-B87E-3798492F154D}"/>
          </ac:spMkLst>
        </pc:spChg>
        <pc:picChg chg="add mod">
          <ac:chgData name="Divyat Mahajan" userId="98b6de49-3af7-4a28-9861-f0d7ec4eacd3" providerId="ADAL" clId="{535E9661-3D15-496A-ABEC-542A0DEC5B4D}" dt="2020-11-12T12:39:05.356" v="547" actId="1076"/>
          <ac:picMkLst>
            <pc:docMk/>
            <pc:sldMk cId="2045826558" sldId="269"/>
            <ac:picMk id="5" creationId="{8FF70C4E-48D4-4138-9EB5-C052C3B364BB}"/>
          </ac:picMkLst>
        </pc:picChg>
      </pc:sldChg>
      <pc:sldChg chg="modSp new mod">
        <pc:chgData name="Divyat Mahajan" userId="98b6de49-3af7-4a28-9861-f0d7ec4eacd3" providerId="ADAL" clId="{535E9661-3D15-496A-ABEC-542A0DEC5B4D}" dt="2020-11-12T12:40:27.679" v="704" actId="20577"/>
        <pc:sldMkLst>
          <pc:docMk/>
          <pc:sldMk cId="9029521" sldId="270"/>
        </pc:sldMkLst>
        <pc:spChg chg="mod">
          <ac:chgData name="Divyat Mahajan" userId="98b6de49-3af7-4a28-9861-f0d7ec4eacd3" providerId="ADAL" clId="{535E9661-3D15-496A-ABEC-542A0DEC5B4D}" dt="2020-11-12T12:39:51.292" v="575" actId="20577"/>
          <ac:spMkLst>
            <pc:docMk/>
            <pc:sldMk cId="9029521" sldId="270"/>
            <ac:spMk id="2" creationId="{7D12F157-E559-4567-819E-7713A58BD71D}"/>
          </ac:spMkLst>
        </pc:spChg>
        <pc:spChg chg="mod">
          <ac:chgData name="Divyat Mahajan" userId="98b6de49-3af7-4a28-9861-f0d7ec4eacd3" providerId="ADAL" clId="{535E9661-3D15-496A-ABEC-542A0DEC5B4D}" dt="2020-11-12T12:40:27.679" v="704" actId="20577"/>
          <ac:spMkLst>
            <pc:docMk/>
            <pc:sldMk cId="9029521" sldId="270"/>
            <ac:spMk id="3" creationId="{7079E697-168E-4B6E-BF9B-8B38B9202E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C201-05C2-4673-86FE-CB043B2BD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C440C-97ED-470D-8AF9-45E5BAA50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387CF-AB18-4FA4-B8FA-13127BA2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B46A-4EF3-4EF7-9B41-67E7B2B5652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F90D4-4A12-402C-929D-673A531F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6755-742E-43C6-8866-AA32D962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05D-C0F8-4AD5-8530-6DDA2BBAC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DE03-BD91-4FDB-AEBF-69639E73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82E43-D30B-4DF5-B966-F441F4793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3CD7-42E4-4688-BB68-46C825F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B46A-4EF3-4EF7-9B41-67E7B2B5652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EFF5A-ACED-4A21-9E40-5F63B2E4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B446F-99F4-4E36-8A5D-D2217427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05D-C0F8-4AD5-8530-6DDA2BBAC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5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87C19-8947-4B17-BDBB-5BEBB8AFA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22776-3A31-46F2-84C3-0ABB8E0CC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E0E6C-5197-427C-9299-452D7438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B46A-4EF3-4EF7-9B41-67E7B2B5652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D4CF-EEC5-4515-8E5B-D14F09F5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0B78D-FF16-4C6C-BA92-77D4F35C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05D-C0F8-4AD5-8530-6DDA2BBAC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F08E-370F-44CA-8F9E-A341D03D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5C3B-CFBB-48D9-A51C-6295CD2C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5237-2A7B-4DA8-9B2F-C9BC392C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B46A-4EF3-4EF7-9B41-67E7B2B5652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DDC24-B202-4AF1-9F28-0E31A18C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81D6-669D-44E9-8462-2ED7C6F9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05D-C0F8-4AD5-8530-6DDA2BBAC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1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B08E-DCFD-492B-934C-6BD0AEA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72330-5E32-4B1D-BF19-33B8E601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771D9-2AFF-40AD-9E01-A7F60E4F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B46A-4EF3-4EF7-9B41-67E7B2B5652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A29E-86E8-48FC-AD34-8AF95AAB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39FAB-B024-4145-BA19-76033EDC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05D-C0F8-4AD5-8530-6DDA2BBAC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5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E324-DD57-419E-8719-46DF910F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8313-DAAE-443B-9E76-DDBBEEC9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0C809-BD84-4428-9281-0B0762353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0753D-D891-4297-8226-32B9BB9D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B46A-4EF3-4EF7-9B41-67E7B2B5652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261B-0071-4CD3-8E87-EE15C3BE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9A395-11B5-4F04-92CC-724A6D2C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05D-C0F8-4AD5-8530-6DDA2BBAC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21FB-7BF7-427F-A034-681700D5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1893A-0FDD-4512-BE00-8042F42B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67C41-619F-4416-B452-61F51FB7F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EDF88-3D33-4E26-A448-CE83CF876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F7EF3-C7E2-459C-89EB-CE49019A2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C6AA0-97A3-401A-8879-A24F08FE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B46A-4EF3-4EF7-9B41-67E7B2B5652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F9CEE-93E8-4317-9474-12FC1592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41DF2-394B-44C2-9735-E492E0F0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05D-C0F8-4AD5-8530-6DDA2BBAC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3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BB33-511E-4AE9-B269-57FDEBBF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192C5-78AA-4EC9-833F-651E68BC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B46A-4EF3-4EF7-9B41-67E7B2B5652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1EB4F-BAF5-49C2-9537-D96E2E1C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411B3-74CA-4CDB-B367-B523CD05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05D-C0F8-4AD5-8530-6DDA2BBAC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8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78ACA-8371-4627-8F93-587D0D33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B46A-4EF3-4EF7-9B41-67E7B2B5652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775C0-DD4F-403C-B1C3-03552A02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31422-B415-499E-B794-0C2F6692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05D-C0F8-4AD5-8530-6DDA2BBAC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9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BD7E-BD80-42A6-9F99-E3C8F075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A923-5D26-4D21-B145-91B346C0B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7D04C-75D1-4C4E-8625-FC85CBD46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82BB1-60B6-4545-B1FA-9F91DA68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B46A-4EF3-4EF7-9B41-67E7B2B5652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98717-CAE0-4140-B52C-E4AEC136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13CE3-0931-4B82-8EEE-AB60682E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05D-C0F8-4AD5-8530-6DDA2BBAC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AB10-4908-48B0-8195-8A829A6E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E3CE1-4729-4F66-A63F-4FAAC262B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92A67-D547-49DC-B74E-E3D3360EC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CA6A1-B470-443F-B4F0-AD7C5EBB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B46A-4EF3-4EF7-9B41-67E7B2B5652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767ED-E36C-4607-AF0D-2092AAA4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92630-33A7-4081-9132-2D07EBB8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605D-C0F8-4AD5-8530-6DDA2BBAC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2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1DE66-619D-4A26-B12F-5D926786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C5C7C-5340-4FE6-A75C-309F2B2A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FFCF-9F1D-4DE4-93AA-E40BE7212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BB46A-4EF3-4EF7-9B41-67E7B2B5652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92D62-3E4B-4438-9AE1-7560E0621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4A39-ADD6-4FC5-B3E8-AD03345A4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605D-C0F8-4AD5-8530-6DDA2BBAC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8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pml-workshop.github.io/#page-t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E968-83F3-4A1A-A0D1-BF3D89EE1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914" y="1176042"/>
            <a:ext cx="11114201" cy="2387600"/>
          </a:xfrm>
        </p:spPr>
        <p:txBody>
          <a:bodyPr>
            <a:normAutofit/>
          </a:bodyPr>
          <a:lstStyle/>
          <a:p>
            <a:r>
              <a:rPr lang="en-US" sz="4000" b="0" i="0">
                <a:effectLst/>
                <a:latin typeface="Arial" panose="020B0604020202020204" pitchFamily="34" charset="0"/>
              </a:rPr>
              <a:t>Does Domain Generalization Provide </a:t>
            </a:r>
            <a:br>
              <a:rPr lang="en-US" sz="4000" b="0" i="0">
                <a:effectLst/>
                <a:latin typeface="Arial" panose="020B0604020202020204" pitchFamily="34" charset="0"/>
              </a:rPr>
            </a:br>
            <a:r>
              <a:rPr lang="en-US" sz="4000" b="0" i="0">
                <a:effectLst/>
                <a:latin typeface="Arial" panose="020B0604020202020204" pitchFamily="34" charset="0"/>
              </a:rPr>
              <a:t>Inherent Membership Privacy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7AF5A-D7E8-416A-BE29-925FAA46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9939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/>
              <a:t>Divyat Mahajan, Shruti Tople, Amit Sharma</a:t>
            </a:r>
          </a:p>
          <a:p>
            <a:r>
              <a:rPr lang="en-US" sz="3000"/>
              <a:t>Microsoft Research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8CB8C-D86F-42D9-BC63-382EB8A30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35" y="5857263"/>
            <a:ext cx="1924216" cy="587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C4FBCB-FF3C-479C-B00E-4D8E4393B519}"/>
              </a:ext>
            </a:extLst>
          </p:cNvPr>
          <p:cNvSpPr txBox="1"/>
          <p:nvPr/>
        </p:nvSpPr>
        <p:spPr>
          <a:xfrm>
            <a:off x="349858" y="596651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cap="all">
                <a:solidFill>
                  <a:srgbClr val="FFFFFF"/>
                </a:solidFill>
                <a:effectLst/>
                <a:latin typeface="Helvetica Neue"/>
                <a:hlinkClick r:id="rId3"/>
              </a:rPr>
              <a:t>PRIML/PPML'20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6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6CF6-2914-4B7D-8178-FE6B3E10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859"/>
          </a:xfrm>
        </p:spPr>
        <p:txBody>
          <a:bodyPr>
            <a:normAutofit fontScale="90000"/>
          </a:bodyPr>
          <a:lstStyle/>
          <a:p>
            <a:r>
              <a:rPr lang="en-US" sz="3500"/>
              <a:t>Membership Inference Attacks-&gt;Domain Generalization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1D70F-1DBB-4159-936F-4EA461E27AB8}"/>
              </a:ext>
            </a:extLst>
          </p:cNvPr>
          <p:cNvSpPr/>
          <p:nvPr/>
        </p:nvSpPr>
        <p:spPr>
          <a:xfrm>
            <a:off x="3104321" y="3029503"/>
            <a:ext cx="1459727" cy="615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Out-of-Domain Accuracy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CEF6E-A6BC-486B-AF50-53020B3BDB8E}"/>
              </a:ext>
            </a:extLst>
          </p:cNvPr>
          <p:cNvSpPr/>
          <p:nvPr/>
        </p:nvSpPr>
        <p:spPr>
          <a:xfrm>
            <a:off x="6747345" y="3029503"/>
            <a:ext cx="1553817" cy="615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Membership Inference Attack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730C7-70F5-4C6D-AF96-5F45AC64F93E}"/>
              </a:ext>
            </a:extLst>
          </p:cNvPr>
          <p:cNvSpPr/>
          <p:nvPr/>
        </p:nvSpPr>
        <p:spPr>
          <a:xfrm>
            <a:off x="4910593" y="2187990"/>
            <a:ext cx="1459727" cy="615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Stable Features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350F2-65CA-4EEA-9E1D-C664D27CE7E4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>
          <a:xfrm flipH="1">
            <a:off x="3834185" y="2495585"/>
            <a:ext cx="1076408" cy="53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477A31-D1A8-433B-BC49-EDDE097C5EAB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>
            <a:off x="6370320" y="2495585"/>
            <a:ext cx="1153934" cy="53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3A082DC-C061-4C9A-B55F-1CD41EE7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1835"/>
            <a:ext cx="10515600" cy="1872131"/>
          </a:xfrm>
        </p:spPr>
        <p:txBody>
          <a:bodyPr>
            <a:noAutofit/>
          </a:bodyPr>
          <a:lstStyle/>
          <a:p>
            <a:r>
              <a:rPr lang="en-US" sz="1800"/>
              <a:t>Better Out-of-Domain Accuracy is not a sufficient metric to evaluate Domain Generalization algorithms</a:t>
            </a:r>
          </a:p>
          <a:p>
            <a:pPr lvl="1"/>
            <a:r>
              <a:rPr lang="en-US" sz="1800"/>
              <a:t>Stable Features determine the true generalization performance but they are hard to determine</a:t>
            </a:r>
          </a:p>
        </p:txBody>
      </p:sp>
    </p:spTree>
    <p:extLst>
      <p:ext uri="{BB962C8B-B14F-4D97-AF65-F5344CB8AC3E}">
        <p14:creationId xmlns:p14="http://schemas.microsoft.com/office/powerpoint/2010/main" val="42199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6CF6-2914-4B7D-8178-FE6B3E10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859"/>
          </a:xfrm>
        </p:spPr>
        <p:txBody>
          <a:bodyPr>
            <a:normAutofit fontScale="90000"/>
          </a:bodyPr>
          <a:lstStyle/>
          <a:p>
            <a:r>
              <a:rPr lang="en-US" sz="3500"/>
              <a:t>Membership Inference Attacks-&gt;Domain Generalization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1D70F-1DBB-4159-936F-4EA461E27AB8}"/>
              </a:ext>
            </a:extLst>
          </p:cNvPr>
          <p:cNvSpPr/>
          <p:nvPr/>
        </p:nvSpPr>
        <p:spPr>
          <a:xfrm>
            <a:off x="3104321" y="3029503"/>
            <a:ext cx="1459727" cy="615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Out-of-Domain Accuracy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CEF6E-A6BC-486B-AF50-53020B3BDB8E}"/>
              </a:ext>
            </a:extLst>
          </p:cNvPr>
          <p:cNvSpPr/>
          <p:nvPr/>
        </p:nvSpPr>
        <p:spPr>
          <a:xfrm>
            <a:off x="6747345" y="3029503"/>
            <a:ext cx="1553817" cy="615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Membership Inference Attack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730C7-70F5-4C6D-AF96-5F45AC64F93E}"/>
              </a:ext>
            </a:extLst>
          </p:cNvPr>
          <p:cNvSpPr/>
          <p:nvPr/>
        </p:nvSpPr>
        <p:spPr>
          <a:xfrm>
            <a:off x="4910593" y="2187990"/>
            <a:ext cx="1459727" cy="615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Stable Features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350F2-65CA-4EEA-9E1D-C664D27CE7E4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>
          <a:xfrm flipH="1">
            <a:off x="3834185" y="2495585"/>
            <a:ext cx="1076408" cy="53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477A31-D1A8-433B-BC49-EDDE097C5EAB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>
            <a:off x="6370320" y="2495585"/>
            <a:ext cx="1153934" cy="53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3A082DC-C061-4C9A-B55F-1CD41EE7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1835"/>
            <a:ext cx="10515600" cy="1872131"/>
          </a:xfrm>
        </p:spPr>
        <p:txBody>
          <a:bodyPr>
            <a:noAutofit/>
          </a:bodyPr>
          <a:lstStyle/>
          <a:p>
            <a:r>
              <a:rPr lang="en-US" sz="1800"/>
              <a:t>Better Out-of-Domain Accuracy is not a sufficient metric to evaluate Domain Generalization algorithms</a:t>
            </a:r>
          </a:p>
          <a:p>
            <a:pPr lvl="1"/>
            <a:r>
              <a:rPr lang="en-US" sz="1800"/>
              <a:t>Stable Features determine the true generalization performance but they are hard to determine</a:t>
            </a:r>
          </a:p>
          <a:p>
            <a:r>
              <a:rPr lang="en-US" sz="1800"/>
              <a:t>Membership Inference Attacks can be used to evaluate Domain Generalization as they capture the extent to which stable feature were learnt</a:t>
            </a:r>
          </a:p>
        </p:txBody>
      </p:sp>
    </p:spTree>
    <p:extLst>
      <p:ext uri="{BB962C8B-B14F-4D97-AF65-F5344CB8AC3E}">
        <p14:creationId xmlns:p14="http://schemas.microsoft.com/office/powerpoint/2010/main" val="34588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6CF6-2914-4B7D-8178-FE6B3E10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859"/>
          </a:xfrm>
        </p:spPr>
        <p:txBody>
          <a:bodyPr>
            <a:normAutofit fontScale="90000"/>
          </a:bodyPr>
          <a:lstStyle/>
          <a:p>
            <a:r>
              <a:rPr lang="en-US" sz="3500"/>
              <a:t>Membership Inference Attacks-&gt;Domain Generalization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9FDD2-58D9-476A-BF5F-5C9D4B8890D3}"/>
              </a:ext>
            </a:extLst>
          </p:cNvPr>
          <p:cNvSpPr txBox="1"/>
          <p:nvPr/>
        </p:nvSpPr>
        <p:spPr>
          <a:xfrm>
            <a:off x="1465653" y="2516278"/>
            <a:ext cx="27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Out-of-Domain Accuracy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CADD3-456A-4B31-B56E-01B9C4E105F0}"/>
              </a:ext>
            </a:extLst>
          </p:cNvPr>
          <p:cNvSpPr txBox="1"/>
          <p:nvPr/>
        </p:nvSpPr>
        <p:spPr>
          <a:xfrm>
            <a:off x="4256561" y="2379643"/>
            <a:ext cx="414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Membership Inference Attack Accuracy    	(Lower is Better)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CC1DD-E402-4B32-9444-D3F6D398101F}"/>
              </a:ext>
            </a:extLst>
          </p:cNvPr>
          <p:cNvSpPr txBox="1"/>
          <p:nvPr/>
        </p:nvSpPr>
        <p:spPr>
          <a:xfrm>
            <a:off x="4592543" y="1917978"/>
            <a:ext cx="3312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Rotated MNIST Dataset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D54F287-7E8C-4CBD-89A2-577473D1C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07" y="1060426"/>
            <a:ext cx="10515600" cy="933644"/>
          </a:xfrm>
        </p:spPr>
        <p:txBody>
          <a:bodyPr>
            <a:noAutofit/>
          </a:bodyPr>
          <a:lstStyle/>
          <a:p>
            <a:r>
              <a:rPr lang="en-US" sz="1800"/>
              <a:t>High Out-of-Domain accuracy does not always imply more robustness against Membership Inference Attacks</a:t>
            </a:r>
          </a:p>
          <a:p>
            <a:r>
              <a:rPr lang="en-US" sz="1800"/>
              <a:t>Membership Attack Accuracy correlates with metrics to compute stable features (Mean Rank)</a:t>
            </a:r>
            <a:endParaRPr lang="en-US" sz="14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0F646294-572C-48A5-BF02-232B6C742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3" y="3024109"/>
            <a:ext cx="10976113" cy="32730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8D9A16-8E24-491E-83C6-1B0E91E9FF41}"/>
              </a:ext>
            </a:extLst>
          </p:cNvPr>
          <p:cNvSpPr txBox="1"/>
          <p:nvPr/>
        </p:nvSpPr>
        <p:spPr>
          <a:xfrm>
            <a:off x="8138123" y="2378711"/>
            <a:ext cx="414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Mean Rank: Stable Features</a:t>
            </a:r>
          </a:p>
          <a:p>
            <a:r>
              <a:rPr lang="en-US"/>
              <a:t>	(Lower is Better)</a:t>
            </a:r>
          </a:p>
        </p:txBody>
      </p:sp>
    </p:spTree>
    <p:extLst>
      <p:ext uri="{BB962C8B-B14F-4D97-AF65-F5344CB8AC3E}">
        <p14:creationId xmlns:p14="http://schemas.microsoft.com/office/powerpoint/2010/main" val="122773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6CF6-2914-4B7D-8178-FE6B3E10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859"/>
          </a:xfrm>
        </p:spPr>
        <p:txBody>
          <a:bodyPr>
            <a:normAutofit fontScale="90000"/>
          </a:bodyPr>
          <a:lstStyle/>
          <a:p>
            <a:r>
              <a:rPr lang="en-US" sz="35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1A84-7FB2-4E53-B87E-3798492F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034"/>
            <a:ext cx="10515600" cy="821807"/>
          </a:xfrm>
        </p:spPr>
        <p:txBody>
          <a:bodyPr>
            <a:normAutofit/>
          </a:bodyPr>
          <a:lstStyle/>
          <a:p>
            <a:r>
              <a:rPr lang="en-US" sz="1800" dirty="0"/>
              <a:t>Please visit </a:t>
            </a:r>
            <a:r>
              <a:rPr lang="en-US" sz="1800" dirty="0" err="1"/>
              <a:t>RobustDG</a:t>
            </a:r>
            <a:r>
              <a:rPr lang="en-US" sz="1800" dirty="0"/>
              <a:t> (https://github.com/microsoft/robustdg) for further details</a:t>
            </a:r>
          </a:p>
          <a:p>
            <a:endParaRPr lang="en-US" sz="1800" dirty="0"/>
          </a:p>
        </p:txBody>
      </p:sp>
      <p:pic>
        <p:nvPicPr>
          <p:cNvPr id="5" name="Picture 4" descr="Graphical user interface, text, application, timeline&#10;&#10;Description automatically generated">
            <a:extLst>
              <a:ext uri="{FF2B5EF4-FFF2-40B4-BE49-F238E27FC236}">
                <a16:creationId xmlns:a16="http://schemas.microsoft.com/office/drawing/2014/main" id="{8FF70C4E-48D4-4138-9EB5-C052C3B36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62" y="1443937"/>
            <a:ext cx="8494271" cy="414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2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F157-E559-4567-819E-7713A58BD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9E697-168E-4B6E-BF9B-8B38B9202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Chat with us during the poster session!</a:t>
            </a:r>
          </a:p>
        </p:txBody>
      </p:sp>
    </p:spTree>
    <p:extLst>
      <p:ext uri="{BB962C8B-B14F-4D97-AF65-F5344CB8AC3E}">
        <p14:creationId xmlns:p14="http://schemas.microsoft.com/office/powerpoint/2010/main" val="902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900B-7270-460A-ABE2-AA9A79D3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12249" cy="771912"/>
          </a:xfrm>
        </p:spPr>
        <p:txBody>
          <a:bodyPr/>
          <a:lstStyle/>
          <a:p>
            <a:r>
              <a:rPr lang="en-US"/>
              <a:t>Machine Learning and Privacy Attacks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50092-2572-4F74-AD57-6535682FEC4B}"/>
              </a:ext>
            </a:extLst>
          </p:cNvPr>
          <p:cNvSpPr/>
          <p:nvPr/>
        </p:nvSpPr>
        <p:spPr>
          <a:xfrm>
            <a:off x="838200" y="1619127"/>
            <a:ext cx="3347499" cy="22979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Out of Distribution Generalization (Machine Learning)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82E1A0-D1D0-42FD-BDD4-77A20DD62635}"/>
              </a:ext>
            </a:extLst>
          </p:cNvPr>
          <p:cNvSpPr/>
          <p:nvPr/>
        </p:nvSpPr>
        <p:spPr>
          <a:xfrm>
            <a:off x="7589519" y="1619127"/>
            <a:ext cx="3347499" cy="22979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Membership Inference Attacks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(Privacy)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5567F-D7CF-4DDD-BA6A-028804F125C1}"/>
              </a:ext>
            </a:extLst>
          </p:cNvPr>
          <p:cNvSpPr txBox="1"/>
          <p:nvPr/>
        </p:nvSpPr>
        <p:spPr>
          <a:xfrm>
            <a:off x="655320" y="4190337"/>
            <a:ext cx="402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trained on some hospital is used in another hospital (Distribution Shift)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56D7D-2F86-45FA-8080-EB782BB892FA}"/>
              </a:ext>
            </a:extLst>
          </p:cNvPr>
          <p:cNvSpPr txBox="1"/>
          <p:nvPr/>
        </p:nvSpPr>
        <p:spPr>
          <a:xfrm>
            <a:off x="7374833" y="4190337"/>
            <a:ext cx="4161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Model should not leak information about the sensitive training data of patients</a:t>
            </a:r>
          </a:p>
        </p:txBody>
      </p:sp>
    </p:spTree>
    <p:extLst>
      <p:ext uri="{BB962C8B-B14F-4D97-AF65-F5344CB8AC3E}">
        <p14:creationId xmlns:p14="http://schemas.microsoft.com/office/powerpoint/2010/main" val="221360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900B-7270-460A-ABE2-AA9A79D3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12249" cy="771912"/>
          </a:xfrm>
        </p:spPr>
        <p:txBody>
          <a:bodyPr/>
          <a:lstStyle/>
          <a:p>
            <a:r>
              <a:rPr lang="en-US"/>
              <a:t>Machine Learning and Privacy Attacks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50092-2572-4F74-AD57-6535682FEC4B}"/>
              </a:ext>
            </a:extLst>
          </p:cNvPr>
          <p:cNvSpPr/>
          <p:nvPr/>
        </p:nvSpPr>
        <p:spPr>
          <a:xfrm>
            <a:off x="838200" y="1619127"/>
            <a:ext cx="3347499" cy="22979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Out of Distribution Generalization (Machine Learning)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82E1A0-D1D0-42FD-BDD4-77A20DD62635}"/>
              </a:ext>
            </a:extLst>
          </p:cNvPr>
          <p:cNvSpPr/>
          <p:nvPr/>
        </p:nvSpPr>
        <p:spPr>
          <a:xfrm>
            <a:off x="7589519" y="1619127"/>
            <a:ext cx="3347499" cy="22979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Membership Inference Attacks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(Privacy)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5567F-D7CF-4DDD-BA6A-028804F125C1}"/>
              </a:ext>
            </a:extLst>
          </p:cNvPr>
          <p:cNvSpPr txBox="1"/>
          <p:nvPr/>
        </p:nvSpPr>
        <p:spPr>
          <a:xfrm>
            <a:off x="655320" y="4190337"/>
            <a:ext cx="402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trained on some hospital is used in another hospital (Distribution Shift)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56D7D-2F86-45FA-8080-EB782BB892FA}"/>
              </a:ext>
            </a:extLst>
          </p:cNvPr>
          <p:cNvSpPr txBox="1"/>
          <p:nvPr/>
        </p:nvSpPr>
        <p:spPr>
          <a:xfrm>
            <a:off x="7374833" y="4190337"/>
            <a:ext cx="4161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Model should not leak information about the sensitive training data of patients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5335B0-89F6-4EE7-827E-628E4433F9F9}"/>
              </a:ext>
            </a:extLst>
          </p:cNvPr>
          <p:cNvCxnSpPr/>
          <p:nvPr/>
        </p:nvCxnSpPr>
        <p:spPr>
          <a:xfrm>
            <a:off x="4185699" y="2162755"/>
            <a:ext cx="34038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AB34B8-0EED-42C2-A40D-C6C4EEDB7548}"/>
              </a:ext>
            </a:extLst>
          </p:cNvPr>
          <p:cNvSpPr txBox="1"/>
          <p:nvPr/>
        </p:nvSpPr>
        <p:spPr>
          <a:xfrm>
            <a:off x="4261738" y="1596830"/>
            <a:ext cx="3327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(</a:t>
            </a:r>
            <a:r>
              <a:rPr lang="en-US" sz="1500" err="1"/>
              <a:t>Yeom</a:t>
            </a:r>
            <a:r>
              <a:rPr lang="en-US" sz="1500"/>
              <a:t> et al.) Overfitting increase risk from Membership Inference attacks</a:t>
            </a:r>
          </a:p>
        </p:txBody>
      </p:sp>
    </p:spTree>
    <p:extLst>
      <p:ext uri="{BB962C8B-B14F-4D97-AF65-F5344CB8AC3E}">
        <p14:creationId xmlns:p14="http://schemas.microsoft.com/office/powerpoint/2010/main" val="342658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900B-7270-460A-ABE2-AA9A79D3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12249" cy="771912"/>
          </a:xfrm>
        </p:spPr>
        <p:txBody>
          <a:bodyPr/>
          <a:lstStyle/>
          <a:p>
            <a:r>
              <a:rPr lang="en-US"/>
              <a:t>Machine Learning and Privacy Attacks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50092-2572-4F74-AD57-6535682FEC4B}"/>
              </a:ext>
            </a:extLst>
          </p:cNvPr>
          <p:cNvSpPr/>
          <p:nvPr/>
        </p:nvSpPr>
        <p:spPr>
          <a:xfrm>
            <a:off x="838200" y="1619127"/>
            <a:ext cx="3347499" cy="22979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Out of Distribution Generalization (Machine Learning)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82E1A0-D1D0-42FD-BDD4-77A20DD62635}"/>
              </a:ext>
            </a:extLst>
          </p:cNvPr>
          <p:cNvSpPr/>
          <p:nvPr/>
        </p:nvSpPr>
        <p:spPr>
          <a:xfrm>
            <a:off x="7589519" y="1619127"/>
            <a:ext cx="3347499" cy="22979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Membership Inference Attacks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(Privacy)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5567F-D7CF-4DDD-BA6A-028804F125C1}"/>
              </a:ext>
            </a:extLst>
          </p:cNvPr>
          <p:cNvSpPr txBox="1"/>
          <p:nvPr/>
        </p:nvSpPr>
        <p:spPr>
          <a:xfrm>
            <a:off x="655320" y="4190337"/>
            <a:ext cx="402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trained on some hospital is used in another hospital (Distribution Shift)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56D7D-2F86-45FA-8080-EB782BB892FA}"/>
              </a:ext>
            </a:extLst>
          </p:cNvPr>
          <p:cNvSpPr txBox="1"/>
          <p:nvPr/>
        </p:nvSpPr>
        <p:spPr>
          <a:xfrm>
            <a:off x="7374833" y="4190337"/>
            <a:ext cx="4161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Model should not leak information about the sensitive training data of patients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5335B0-89F6-4EE7-827E-628E4433F9F9}"/>
              </a:ext>
            </a:extLst>
          </p:cNvPr>
          <p:cNvCxnSpPr/>
          <p:nvPr/>
        </p:nvCxnSpPr>
        <p:spPr>
          <a:xfrm>
            <a:off x="4185699" y="2162755"/>
            <a:ext cx="34038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AB34B8-0EED-42C2-A40D-C6C4EEDB7548}"/>
              </a:ext>
            </a:extLst>
          </p:cNvPr>
          <p:cNvSpPr txBox="1"/>
          <p:nvPr/>
        </p:nvSpPr>
        <p:spPr>
          <a:xfrm>
            <a:off x="4261738" y="1596830"/>
            <a:ext cx="3327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(</a:t>
            </a:r>
            <a:r>
              <a:rPr lang="en-US" sz="1500" err="1"/>
              <a:t>Yeom</a:t>
            </a:r>
            <a:r>
              <a:rPr lang="en-US" sz="1500"/>
              <a:t> et al.) Overfitting increase risk from Membership Inference attacks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AE488-A434-40D9-9036-AF5BA42D97F2}"/>
              </a:ext>
            </a:extLst>
          </p:cNvPr>
          <p:cNvSpPr txBox="1"/>
          <p:nvPr/>
        </p:nvSpPr>
        <p:spPr>
          <a:xfrm>
            <a:off x="4261738" y="2981276"/>
            <a:ext cx="3327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(Tople et al.) Causal models are more robust to membership inference attack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FA5ECE-A070-494E-9792-36D84F6E26F4}"/>
              </a:ext>
            </a:extLst>
          </p:cNvPr>
          <p:cNvCxnSpPr>
            <a:cxnSpLocks/>
          </p:cNvCxnSpPr>
          <p:nvPr/>
        </p:nvCxnSpPr>
        <p:spPr>
          <a:xfrm>
            <a:off x="4185699" y="3585806"/>
            <a:ext cx="34038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2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900B-7270-460A-ABE2-AA9A79D3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12249" cy="771912"/>
          </a:xfrm>
        </p:spPr>
        <p:txBody>
          <a:bodyPr/>
          <a:lstStyle/>
          <a:p>
            <a:r>
              <a:rPr lang="en-US"/>
              <a:t>Machine Learning and Privacy Attacks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50092-2572-4F74-AD57-6535682FEC4B}"/>
              </a:ext>
            </a:extLst>
          </p:cNvPr>
          <p:cNvSpPr/>
          <p:nvPr/>
        </p:nvSpPr>
        <p:spPr>
          <a:xfrm>
            <a:off x="838200" y="1619127"/>
            <a:ext cx="3347499" cy="22979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Out of Distribution Generalization (Machine Learning)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82E1A0-D1D0-42FD-BDD4-77A20DD62635}"/>
              </a:ext>
            </a:extLst>
          </p:cNvPr>
          <p:cNvSpPr/>
          <p:nvPr/>
        </p:nvSpPr>
        <p:spPr>
          <a:xfrm>
            <a:off x="7589519" y="1619127"/>
            <a:ext cx="3347499" cy="22979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Membership Inference Attacks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(Privacy)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5567F-D7CF-4DDD-BA6A-028804F125C1}"/>
              </a:ext>
            </a:extLst>
          </p:cNvPr>
          <p:cNvSpPr txBox="1"/>
          <p:nvPr/>
        </p:nvSpPr>
        <p:spPr>
          <a:xfrm>
            <a:off x="655320" y="4190337"/>
            <a:ext cx="402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trained on some hospital is used in another hospital (Distribution Shift)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56D7D-2F86-45FA-8080-EB782BB892FA}"/>
              </a:ext>
            </a:extLst>
          </p:cNvPr>
          <p:cNvSpPr txBox="1"/>
          <p:nvPr/>
        </p:nvSpPr>
        <p:spPr>
          <a:xfrm>
            <a:off x="7374833" y="4190337"/>
            <a:ext cx="4161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Model should not leak information about the sensitive training data of patients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5335B0-89F6-4EE7-827E-628E4433F9F9}"/>
              </a:ext>
            </a:extLst>
          </p:cNvPr>
          <p:cNvCxnSpPr/>
          <p:nvPr/>
        </p:nvCxnSpPr>
        <p:spPr>
          <a:xfrm>
            <a:off x="4185699" y="2162755"/>
            <a:ext cx="34038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AB34B8-0EED-42C2-A40D-C6C4EEDB7548}"/>
              </a:ext>
            </a:extLst>
          </p:cNvPr>
          <p:cNvSpPr txBox="1"/>
          <p:nvPr/>
        </p:nvSpPr>
        <p:spPr>
          <a:xfrm>
            <a:off x="4261738" y="1596830"/>
            <a:ext cx="3327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(</a:t>
            </a:r>
            <a:r>
              <a:rPr lang="en-US" sz="1500" err="1"/>
              <a:t>Yeom</a:t>
            </a:r>
            <a:r>
              <a:rPr lang="en-US" sz="1500"/>
              <a:t> et al.) Overfitting increase risk from Membership Inference attacks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AE488-A434-40D9-9036-AF5BA42D97F2}"/>
              </a:ext>
            </a:extLst>
          </p:cNvPr>
          <p:cNvSpPr txBox="1"/>
          <p:nvPr/>
        </p:nvSpPr>
        <p:spPr>
          <a:xfrm>
            <a:off x="4261738" y="2981276"/>
            <a:ext cx="3327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(Tople et al.) Causal models are more robust to membership inference attack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FA5ECE-A070-494E-9792-36D84F6E26F4}"/>
              </a:ext>
            </a:extLst>
          </p:cNvPr>
          <p:cNvCxnSpPr>
            <a:cxnSpLocks/>
          </p:cNvCxnSpPr>
          <p:nvPr/>
        </p:nvCxnSpPr>
        <p:spPr>
          <a:xfrm>
            <a:off x="4185699" y="3585806"/>
            <a:ext cx="34038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5EF8D8-A871-4D90-B04F-A9E0AB34694A}"/>
              </a:ext>
            </a:extLst>
          </p:cNvPr>
          <p:cNvSpPr txBox="1"/>
          <p:nvPr/>
        </p:nvSpPr>
        <p:spPr>
          <a:xfrm>
            <a:off x="1778773" y="5030337"/>
            <a:ext cx="7203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US" sz="2600" b="1"/>
              <a:t>Our Contribution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5B75E-409A-4B88-B98B-C574906266D9}"/>
              </a:ext>
            </a:extLst>
          </p:cNvPr>
          <p:cNvSpPr txBox="1"/>
          <p:nvPr/>
        </p:nvSpPr>
        <p:spPr>
          <a:xfrm>
            <a:off x="1065476" y="5522780"/>
            <a:ext cx="101776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We show the connection between Domain Generalization and Membership Inference Attacks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4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6CF6-2914-4B7D-8178-FE6B3E10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859"/>
          </a:xfrm>
        </p:spPr>
        <p:txBody>
          <a:bodyPr>
            <a:normAutofit fontScale="90000"/>
          </a:bodyPr>
          <a:lstStyle/>
          <a:p>
            <a:r>
              <a:rPr lang="en-US" sz="3500"/>
              <a:t>Domain Generalization -&gt; Membership Inference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1A84-7FB2-4E53-B87E-3798492F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034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/>
              <a:t>Domain Generalization setup exposes ML models to domain shifts during training and expects them to generalize to unseen domains at test time</a:t>
            </a:r>
          </a:p>
        </p:txBody>
      </p:sp>
    </p:spTree>
    <p:extLst>
      <p:ext uri="{BB962C8B-B14F-4D97-AF65-F5344CB8AC3E}">
        <p14:creationId xmlns:p14="http://schemas.microsoft.com/office/powerpoint/2010/main" val="150491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6CF6-2914-4B7D-8178-FE6B3E10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859"/>
          </a:xfrm>
        </p:spPr>
        <p:txBody>
          <a:bodyPr>
            <a:normAutofit fontScale="90000"/>
          </a:bodyPr>
          <a:lstStyle/>
          <a:p>
            <a:r>
              <a:rPr lang="en-US" sz="3500"/>
              <a:t>Domain Generalization -&gt; Membership Inference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1A84-7FB2-4E53-B87E-3798492F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034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/>
              <a:t>Domain Generalization setup exposes ML models to domain shifts during training and expects them to generalize to unseen domains at test time</a:t>
            </a:r>
          </a:p>
          <a:p>
            <a:r>
              <a:rPr lang="en-US" sz="1800"/>
              <a:t>Domain Generalization methods improve generalization on unseen data distributions and lead to robustness against Membership Inference Attacks</a:t>
            </a:r>
          </a:p>
        </p:txBody>
      </p:sp>
    </p:spTree>
    <p:extLst>
      <p:ext uri="{BB962C8B-B14F-4D97-AF65-F5344CB8AC3E}">
        <p14:creationId xmlns:p14="http://schemas.microsoft.com/office/powerpoint/2010/main" val="366157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6CF6-2914-4B7D-8178-FE6B3E10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859"/>
          </a:xfrm>
        </p:spPr>
        <p:txBody>
          <a:bodyPr>
            <a:normAutofit fontScale="90000"/>
          </a:bodyPr>
          <a:lstStyle/>
          <a:p>
            <a:r>
              <a:rPr lang="en-US" sz="3500"/>
              <a:t>Domain Generalization -&gt; Membership Inference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1A84-7FB2-4E53-B87E-3798492F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034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/>
              <a:t>Domain Generalization setup exposes ML models to domain shifts during training and expects them to generalize to unseen domains at test time</a:t>
            </a:r>
          </a:p>
          <a:p>
            <a:r>
              <a:rPr lang="en-US" sz="1800"/>
              <a:t>Domain Generalization methods improve generalization on unseen data distributions and lead to robustness against Membership Inference Attacks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242E630-99A0-436D-8B60-68D658069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63" y="3096419"/>
            <a:ext cx="8368665" cy="35044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913562-0FE3-49D0-B523-345CB9692FCB}"/>
              </a:ext>
            </a:extLst>
          </p:cNvPr>
          <p:cNvSpPr txBox="1"/>
          <p:nvPr/>
        </p:nvSpPr>
        <p:spPr>
          <a:xfrm>
            <a:off x="2470815" y="2854978"/>
            <a:ext cx="27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Out-of-Domain Accuracy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7D4A1-9F3A-4BA3-97DA-AFEA7141E4D5}"/>
              </a:ext>
            </a:extLst>
          </p:cNvPr>
          <p:cNvSpPr txBox="1"/>
          <p:nvPr/>
        </p:nvSpPr>
        <p:spPr>
          <a:xfrm>
            <a:off x="6418637" y="2716478"/>
            <a:ext cx="414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Membership Inference Attack Accuracy    	(Lower is Better)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DC91A8-DEBF-48DC-B40C-44821BA26325}"/>
              </a:ext>
            </a:extLst>
          </p:cNvPr>
          <p:cNvSpPr txBox="1"/>
          <p:nvPr/>
        </p:nvSpPr>
        <p:spPr>
          <a:xfrm>
            <a:off x="4683305" y="2229831"/>
            <a:ext cx="279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Chest X-Ray Dataset</a:t>
            </a:r>
          </a:p>
        </p:txBody>
      </p:sp>
    </p:spTree>
    <p:extLst>
      <p:ext uri="{BB962C8B-B14F-4D97-AF65-F5344CB8AC3E}">
        <p14:creationId xmlns:p14="http://schemas.microsoft.com/office/powerpoint/2010/main" val="218623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6CF6-2914-4B7D-8178-FE6B3E10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859"/>
          </a:xfrm>
        </p:spPr>
        <p:txBody>
          <a:bodyPr>
            <a:normAutofit fontScale="90000"/>
          </a:bodyPr>
          <a:lstStyle/>
          <a:p>
            <a:r>
              <a:rPr lang="en-US" sz="3500"/>
              <a:t>Membership Inference Attacks-&gt;Domain Generalization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1D70F-1DBB-4159-936F-4EA461E27AB8}"/>
              </a:ext>
            </a:extLst>
          </p:cNvPr>
          <p:cNvSpPr/>
          <p:nvPr/>
        </p:nvSpPr>
        <p:spPr>
          <a:xfrm>
            <a:off x="3104321" y="3029503"/>
            <a:ext cx="1459727" cy="615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Out-of-Domain Accuracy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CEF6E-A6BC-486B-AF50-53020B3BDB8E}"/>
              </a:ext>
            </a:extLst>
          </p:cNvPr>
          <p:cNvSpPr/>
          <p:nvPr/>
        </p:nvSpPr>
        <p:spPr>
          <a:xfrm>
            <a:off x="6747345" y="3029503"/>
            <a:ext cx="1553817" cy="615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Membership Inference Attack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730C7-70F5-4C6D-AF96-5F45AC64F93E}"/>
              </a:ext>
            </a:extLst>
          </p:cNvPr>
          <p:cNvSpPr/>
          <p:nvPr/>
        </p:nvSpPr>
        <p:spPr>
          <a:xfrm>
            <a:off x="4910593" y="2187990"/>
            <a:ext cx="1459727" cy="615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Stable Features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350F2-65CA-4EEA-9E1D-C664D27CE7E4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>
          <a:xfrm flipH="1">
            <a:off x="3834185" y="2495585"/>
            <a:ext cx="1076408" cy="53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477A31-D1A8-433B-BC49-EDDE097C5EAB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>
            <a:off x="6370320" y="2495585"/>
            <a:ext cx="1153934" cy="53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8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7AB82711AB2148992A3853E785F99A" ma:contentTypeVersion="10" ma:contentTypeDescription="Create a new document." ma:contentTypeScope="" ma:versionID="41ad53fa0baf43d640a3dba92963ac61">
  <xsd:schema xmlns:xsd="http://www.w3.org/2001/XMLSchema" xmlns:xs="http://www.w3.org/2001/XMLSchema" xmlns:p="http://schemas.microsoft.com/office/2006/metadata/properties" xmlns:ns3="211a1a2c-5716-450f-8b0a-6495469c133e" xmlns:ns4="70eb48bf-d0f9-466d-98f8-dbaf4dea23db" targetNamespace="http://schemas.microsoft.com/office/2006/metadata/properties" ma:root="true" ma:fieldsID="0e203400fd7575a0cb4c7feb982a89a9" ns3:_="" ns4:_="">
    <xsd:import namespace="211a1a2c-5716-450f-8b0a-6495469c133e"/>
    <xsd:import namespace="70eb48bf-d0f9-466d-98f8-dbaf4dea23d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1a1a2c-5716-450f-8b0a-6495469c133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eb48bf-d0f9-466d-98f8-dbaf4dea2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3E72F9-AFBE-4A1E-85B0-DEA58F48D9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396290-CA34-4257-9DA2-CBF6D34B9B22}">
  <ds:schemaRefs>
    <ds:schemaRef ds:uri="211a1a2c-5716-450f-8b0a-6495469c133e"/>
    <ds:schemaRef ds:uri="70eb48bf-d0f9-466d-98f8-dbaf4dea23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FCA692B-2F5F-4EBA-B8AC-EE376FB5B844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211a1a2c-5716-450f-8b0a-6495469c133e"/>
    <ds:schemaRef ds:uri="http://purl.org/dc/terms/"/>
    <ds:schemaRef ds:uri="http://schemas.microsoft.com/office/infopath/2007/PartnerControls"/>
    <ds:schemaRef ds:uri="70eb48bf-d0f9-466d-98f8-dbaf4dea23db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Does Domain Generalization Provide  Inherent Membership Privacy</vt:lpstr>
      <vt:lpstr>Machine Learning and Privacy Attacks</vt:lpstr>
      <vt:lpstr>Machine Learning and Privacy Attacks</vt:lpstr>
      <vt:lpstr>Machine Learning and Privacy Attacks</vt:lpstr>
      <vt:lpstr>Machine Learning and Privacy Attacks</vt:lpstr>
      <vt:lpstr>Domain Generalization -&gt; Membership Inference Attacks</vt:lpstr>
      <vt:lpstr>Domain Generalization -&gt; Membership Inference Attacks</vt:lpstr>
      <vt:lpstr>Domain Generalization -&gt; Membership Inference Attacks</vt:lpstr>
      <vt:lpstr>Membership Inference Attacks-&gt;Domain Generalization</vt:lpstr>
      <vt:lpstr>Membership Inference Attacks-&gt;Domain Generalization</vt:lpstr>
      <vt:lpstr>Membership Inference Attacks-&gt;Domain Generalization</vt:lpstr>
      <vt:lpstr>Membership Inference Attacks-&gt;Domain Generalization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Domain Generalization Provide  Inherent Membership Privacy</dc:title>
  <dc:creator>Divyat Mahajan</dc:creator>
  <cp:lastModifiedBy>Divyat Mahajan</cp:lastModifiedBy>
  <cp:revision>1</cp:revision>
  <dcterms:created xsi:type="dcterms:W3CDTF">2020-11-12T11:08:12Z</dcterms:created>
  <dcterms:modified xsi:type="dcterms:W3CDTF">2020-11-12T17:16:02Z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0x010100FC7AB82711AB2148992A3853E785F99A</vt:lpwstr>
  </property>
</Properties>
</file>