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77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4" r:id="rId16"/>
    <p:sldId id="275" r:id="rId17"/>
    <p:sldId id="276" r:id="rId18"/>
    <p:sldId id="268" r:id="rId19"/>
    <p:sldId id="269" r:id="rId20"/>
    <p:sldId id="270" r:id="rId21"/>
    <p:sldId id="271" r:id="rId22"/>
  </p:sldIdLst>
  <p:sldSz cx="18288000" cy="10287000"/>
  <p:notesSz cx="18288000" cy="10287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322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6318" y="1028699"/>
            <a:ext cx="12001500" cy="4457702"/>
          </a:xfrm>
        </p:spPr>
        <p:txBody>
          <a:bodyPr anchor="b">
            <a:normAutofit/>
          </a:bodyPr>
          <a:lstStyle>
            <a:lvl1pPr algn="l">
              <a:defRPr sz="72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6318" y="5765801"/>
            <a:ext cx="9601200" cy="2921000"/>
          </a:xfrm>
        </p:spPr>
        <p:txBody>
          <a:bodyPr anchor="t">
            <a:normAutofit/>
          </a:bodyPr>
          <a:lstStyle>
            <a:lvl1pPr marL="0" indent="0" algn="l">
              <a:buNone/>
              <a:defRPr sz="315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2342018" y="12701"/>
            <a:ext cx="5715000" cy="5715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9162256" y="137318"/>
            <a:ext cx="9120983" cy="9120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853738" y="342900"/>
            <a:ext cx="7429500" cy="7429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1003756" y="48418"/>
            <a:ext cx="7279484" cy="727948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1768140" y="914402"/>
            <a:ext cx="6515099" cy="6515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00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028700" y="800100"/>
            <a:ext cx="16228218" cy="46863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371603" y="5765801"/>
            <a:ext cx="12456315" cy="6858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24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87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20" y="1028700"/>
            <a:ext cx="15087600" cy="4114800"/>
          </a:xfrm>
        </p:spPr>
        <p:txBody>
          <a:bodyPr anchor="ctr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8" y="6172200"/>
            <a:ext cx="12803982" cy="2819400"/>
          </a:xfrm>
        </p:spPr>
        <p:txBody>
          <a:bodyPr anchor="ctr">
            <a:normAutofit/>
          </a:bodyPr>
          <a:lstStyle>
            <a:lvl1pPr marL="0" indent="0" algn="l">
              <a:buNone/>
              <a:defRPr sz="30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508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7" y="1028700"/>
            <a:ext cx="13716002" cy="4114800"/>
          </a:xfrm>
        </p:spPr>
        <p:txBody>
          <a:bodyPr anchor="ctr">
            <a:normAutofit/>
          </a:bodyPr>
          <a:lstStyle>
            <a:lvl1pPr algn="l">
              <a:defRPr sz="4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69318" y="5143500"/>
            <a:ext cx="12801600" cy="5715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20" y="6451601"/>
            <a:ext cx="12801600" cy="2527298"/>
          </a:xfrm>
        </p:spPr>
        <p:txBody>
          <a:bodyPr anchor="ctr">
            <a:normAutofit/>
          </a:bodyPr>
          <a:lstStyle>
            <a:lvl1pPr marL="0" indent="0" algn="l">
              <a:buNone/>
              <a:defRPr sz="30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797718" y="1218333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428118" y="415290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7170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18" y="5143500"/>
            <a:ext cx="12801600" cy="2546100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7" y="7699472"/>
            <a:ext cx="12803985" cy="1290600"/>
          </a:xfrm>
        </p:spPr>
        <p:txBody>
          <a:bodyPr anchor="t">
            <a:normAutofit/>
          </a:bodyPr>
          <a:lstStyle>
            <a:lvl1pPr marL="0" indent="0" algn="l">
              <a:buNone/>
              <a:defRPr sz="30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740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20" y="1028700"/>
            <a:ext cx="13716000" cy="4114800"/>
          </a:xfrm>
        </p:spPr>
        <p:txBody>
          <a:bodyPr anchor="ctr">
            <a:normAutofit/>
          </a:bodyPr>
          <a:lstStyle>
            <a:lvl1pPr algn="l">
              <a:defRPr sz="4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6319" y="5892801"/>
            <a:ext cx="12801602" cy="157479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6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7" y="7467600"/>
            <a:ext cx="12801602" cy="15240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797718" y="1218333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428118" y="415290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8875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20" y="1028700"/>
            <a:ext cx="15087600" cy="4114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6318" y="5892801"/>
            <a:ext cx="12801600" cy="12573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6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7" y="7150098"/>
            <a:ext cx="12801602" cy="184150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27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046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27818" y="1028700"/>
            <a:ext cx="3086100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028700"/>
            <a:ext cx="11734800" cy="79629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24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63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17" y="3009900"/>
            <a:ext cx="12801602" cy="3422400"/>
          </a:xfrm>
        </p:spPr>
        <p:txBody>
          <a:bodyPr anchor="b">
            <a:normAutofit/>
          </a:bodyPr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20" y="6743700"/>
            <a:ext cx="12801600" cy="22479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03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6317" y="1028701"/>
            <a:ext cx="7406483" cy="54229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12200" y="1028702"/>
            <a:ext cx="7401719" cy="542289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64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121" y="1028700"/>
            <a:ext cx="6974681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6317" y="1905794"/>
            <a:ext cx="7406483" cy="454580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8599" y="1028700"/>
            <a:ext cx="6997701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09818" y="1893093"/>
            <a:ext cx="7393782" cy="454580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33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69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05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7518" y="1028700"/>
            <a:ext cx="5486400" cy="2057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318" y="1028700"/>
            <a:ext cx="8915402" cy="79629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27518" y="3314699"/>
            <a:ext cx="5486400" cy="3136901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1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218" y="2171700"/>
            <a:ext cx="9029700" cy="1714500"/>
          </a:xfrm>
        </p:spPr>
        <p:txBody>
          <a:bodyPr anchor="b">
            <a:normAutofit/>
          </a:bodyPr>
          <a:lstStyle>
            <a:lvl1pPr algn="l">
              <a:defRPr sz="4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3518" y="1371600"/>
            <a:ext cx="4921461" cy="6858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4218" y="4165600"/>
            <a:ext cx="9032082" cy="3073400"/>
          </a:xfrm>
        </p:spPr>
        <p:txBody>
          <a:bodyPr anchor="t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2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810454" y="4445000"/>
            <a:ext cx="4472787" cy="4813301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6318" y="6730998"/>
            <a:ext cx="12801600" cy="22606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8" y="1028701"/>
            <a:ext cx="12801600" cy="5422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6618" y="9258301"/>
            <a:ext cx="2400300" cy="54768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5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6318" y="9258301"/>
            <a:ext cx="11315700" cy="54768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5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44801" y="8367713"/>
            <a:ext cx="1713368" cy="1004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76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7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39821" y="1057275"/>
            <a:ext cx="2324100" cy="24098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1074" y="4601210"/>
            <a:ext cx="7426084" cy="3921586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650" b="1" spc="160" dirty="0">
                <a:solidFill>
                  <a:srgbClr val="2A2B2E"/>
                </a:solidFill>
                <a:latin typeface="Trebuchet MS"/>
                <a:cs typeface="Trebuchet MS"/>
              </a:rPr>
              <a:t>UNDER</a:t>
            </a:r>
            <a:r>
              <a:rPr sz="2650" b="1" spc="10" dirty="0">
                <a:solidFill>
                  <a:srgbClr val="2A2B2E"/>
                </a:solidFill>
                <a:latin typeface="Trebuchet MS"/>
                <a:cs typeface="Trebuchet MS"/>
              </a:rPr>
              <a:t> </a:t>
            </a:r>
            <a:r>
              <a:rPr sz="2650" b="1" spc="80" dirty="0">
                <a:solidFill>
                  <a:srgbClr val="2A2B2E"/>
                </a:solidFill>
                <a:latin typeface="Trebuchet MS"/>
                <a:cs typeface="Trebuchet MS"/>
              </a:rPr>
              <a:t>THE</a:t>
            </a:r>
            <a:r>
              <a:rPr sz="2650" b="1" spc="-60" dirty="0">
                <a:solidFill>
                  <a:srgbClr val="2A2B2E"/>
                </a:solidFill>
                <a:latin typeface="Trebuchet MS"/>
                <a:cs typeface="Trebuchet MS"/>
              </a:rPr>
              <a:t> </a:t>
            </a:r>
            <a:r>
              <a:rPr sz="2650" b="1" spc="195" dirty="0">
                <a:solidFill>
                  <a:srgbClr val="2A2B2E"/>
                </a:solidFill>
                <a:latin typeface="Trebuchet MS"/>
                <a:cs typeface="Trebuchet MS"/>
              </a:rPr>
              <a:t>ESTEEMED</a:t>
            </a:r>
            <a:r>
              <a:rPr sz="2650" b="1" spc="55" dirty="0">
                <a:solidFill>
                  <a:srgbClr val="2A2B2E"/>
                </a:solidFill>
                <a:latin typeface="Trebuchet MS"/>
                <a:cs typeface="Trebuchet MS"/>
              </a:rPr>
              <a:t> </a:t>
            </a:r>
            <a:r>
              <a:rPr sz="2650" b="1" spc="175" dirty="0">
                <a:solidFill>
                  <a:srgbClr val="2A2B2E"/>
                </a:solidFill>
                <a:latin typeface="Trebuchet MS"/>
                <a:cs typeface="Trebuchet MS"/>
              </a:rPr>
              <a:t>GUIDANCE</a:t>
            </a:r>
            <a:r>
              <a:rPr sz="2650" b="1" spc="15" dirty="0">
                <a:solidFill>
                  <a:srgbClr val="2A2B2E"/>
                </a:solidFill>
                <a:latin typeface="Trebuchet MS"/>
                <a:cs typeface="Trebuchet MS"/>
              </a:rPr>
              <a:t> </a:t>
            </a:r>
            <a:r>
              <a:rPr sz="2650" b="1" spc="55" dirty="0">
                <a:solidFill>
                  <a:srgbClr val="2A2B2E"/>
                </a:solidFill>
                <a:latin typeface="Trebuchet MS"/>
                <a:cs typeface="Trebuchet MS"/>
              </a:rPr>
              <a:t>OF</a:t>
            </a:r>
            <a:endParaRPr sz="26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500" b="1" dirty="0">
                <a:solidFill>
                  <a:srgbClr val="2A2B2E"/>
                </a:solidFill>
                <a:latin typeface="Trebuchet MS"/>
                <a:cs typeface="Trebuchet MS"/>
              </a:rPr>
              <a:t>DR.</a:t>
            </a:r>
            <a:r>
              <a:rPr sz="3500" b="1" spc="-175" dirty="0">
                <a:solidFill>
                  <a:srgbClr val="2A2B2E"/>
                </a:solidFill>
                <a:latin typeface="Trebuchet MS"/>
                <a:cs typeface="Trebuchet MS"/>
              </a:rPr>
              <a:t> </a:t>
            </a:r>
            <a:r>
              <a:rPr sz="3500" b="1" spc="65" dirty="0">
                <a:solidFill>
                  <a:srgbClr val="2A2B2E"/>
                </a:solidFill>
                <a:latin typeface="Trebuchet MS"/>
                <a:cs typeface="Trebuchet MS"/>
              </a:rPr>
              <a:t>K.</a:t>
            </a:r>
            <a:r>
              <a:rPr sz="3500" b="1" spc="360" dirty="0">
                <a:solidFill>
                  <a:srgbClr val="2A2B2E"/>
                </a:solidFill>
                <a:latin typeface="Trebuchet MS"/>
                <a:cs typeface="Trebuchet MS"/>
              </a:rPr>
              <a:t> </a:t>
            </a:r>
            <a:r>
              <a:rPr sz="3500" b="1" spc="110" dirty="0">
                <a:solidFill>
                  <a:srgbClr val="2A2B2E"/>
                </a:solidFill>
                <a:latin typeface="Trebuchet MS"/>
                <a:cs typeface="Trebuchet MS"/>
              </a:rPr>
              <a:t>RAJAKUMAR</a:t>
            </a:r>
            <a:endParaRPr sz="35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650" b="1" spc="210" dirty="0">
                <a:solidFill>
                  <a:srgbClr val="2A2B2E"/>
                </a:solidFill>
                <a:latin typeface="Trebuchet MS"/>
                <a:cs typeface="Trebuchet MS"/>
              </a:rPr>
              <a:t>ASSOCIATE</a:t>
            </a:r>
            <a:r>
              <a:rPr sz="2650" b="1" spc="75" dirty="0">
                <a:solidFill>
                  <a:srgbClr val="2A2B2E"/>
                </a:solidFill>
                <a:latin typeface="Trebuchet MS"/>
                <a:cs typeface="Trebuchet MS"/>
              </a:rPr>
              <a:t> </a:t>
            </a:r>
            <a:r>
              <a:rPr sz="2650" b="1" spc="195" dirty="0">
                <a:solidFill>
                  <a:srgbClr val="2A2B2E"/>
                </a:solidFill>
                <a:latin typeface="Trebuchet MS"/>
                <a:cs typeface="Trebuchet MS"/>
              </a:rPr>
              <a:t>PROFESSOR</a:t>
            </a:r>
            <a:endParaRPr sz="26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6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26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550" b="1" spc="180" dirty="0">
                <a:solidFill>
                  <a:srgbClr val="2A2B2E"/>
                </a:solidFill>
                <a:latin typeface="Trebuchet MS"/>
                <a:cs typeface="Trebuchet MS"/>
              </a:rPr>
              <a:t>PRESENTED</a:t>
            </a:r>
            <a:r>
              <a:rPr sz="2550" b="1" spc="85" dirty="0">
                <a:solidFill>
                  <a:srgbClr val="2A2B2E"/>
                </a:solidFill>
                <a:latin typeface="Trebuchet MS"/>
                <a:cs typeface="Trebuchet MS"/>
              </a:rPr>
              <a:t> </a:t>
            </a:r>
            <a:r>
              <a:rPr sz="2550" b="1" spc="130" dirty="0">
                <a:solidFill>
                  <a:srgbClr val="2A2B2E"/>
                </a:solidFill>
                <a:latin typeface="Trebuchet MS"/>
                <a:cs typeface="Trebuchet MS"/>
              </a:rPr>
              <a:t>BY</a:t>
            </a:r>
            <a:endParaRPr sz="2550" dirty="0">
              <a:latin typeface="Trebuchet MS"/>
              <a:cs typeface="Trebuchet MS"/>
            </a:endParaRPr>
          </a:p>
          <a:p>
            <a:pPr marL="12700" marR="5080">
              <a:lnSpc>
                <a:spcPct val="149000"/>
              </a:lnSpc>
              <a:spcBef>
                <a:spcPts val="5"/>
              </a:spcBef>
              <a:tabLst>
                <a:tab pos="1296035" algn="l"/>
                <a:tab pos="2580640" algn="l"/>
              </a:tabLst>
            </a:pPr>
            <a:r>
              <a:rPr lang="en-US" sz="2550" b="1" spc="175" dirty="0" err="1">
                <a:solidFill>
                  <a:srgbClr val="2A2B2E"/>
                </a:solidFill>
                <a:latin typeface="Trebuchet MS"/>
                <a:cs typeface="Trebuchet MS"/>
              </a:rPr>
              <a:t>Ruttala</a:t>
            </a:r>
            <a:r>
              <a:rPr lang="en-US" sz="2550" b="1" spc="175" dirty="0">
                <a:solidFill>
                  <a:srgbClr val="2A2B2E"/>
                </a:solidFill>
                <a:latin typeface="Trebuchet MS"/>
                <a:cs typeface="Trebuchet MS"/>
              </a:rPr>
              <a:t> Divyavani    </a:t>
            </a:r>
            <a:r>
              <a:rPr sz="2550" b="1" spc="135" dirty="0">
                <a:solidFill>
                  <a:srgbClr val="2A2B2E"/>
                </a:solidFill>
                <a:latin typeface="Trebuchet MS"/>
                <a:cs typeface="Trebuchet MS"/>
              </a:rPr>
              <a:t> </a:t>
            </a:r>
            <a:r>
              <a:rPr lang="en-US" sz="2550" b="1" spc="55" dirty="0">
                <a:solidFill>
                  <a:srgbClr val="2A2B2E"/>
                </a:solidFill>
                <a:latin typeface="Trebuchet MS"/>
                <a:cs typeface="Trebuchet MS"/>
              </a:rPr>
              <a:t>(321107311062)</a:t>
            </a:r>
          </a:p>
          <a:p>
            <a:pPr marL="12700" marR="5080">
              <a:lnSpc>
                <a:spcPct val="149000"/>
              </a:lnSpc>
              <a:spcBef>
                <a:spcPts val="5"/>
              </a:spcBef>
              <a:tabLst>
                <a:tab pos="1296035" algn="l"/>
                <a:tab pos="2580640" algn="l"/>
              </a:tabLst>
            </a:pPr>
            <a:r>
              <a:rPr lang="en-US" sz="2550" b="1" spc="315" dirty="0">
                <a:solidFill>
                  <a:srgbClr val="2A2B2E"/>
                </a:solidFill>
                <a:latin typeface="Trebuchet MS"/>
                <a:cs typeface="Trebuchet MS"/>
              </a:rPr>
              <a:t>Mada Reena </a:t>
            </a:r>
            <a:r>
              <a:rPr lang="en-US" sz="2550" b="1" spc="315" dirty="0" err="1">
                <a:solidFill>
                  <a:srgbClr val="2A2B2E"/>
                </a:solidFill>
                <a:latin typeface="Trebuchet MS"/>
                <a:cs typeface="Trebuchet MS"/>
              </a:rPr>
              <a:t>krupa</a:t>
            </a:r>
            <a:r>
              <a:rPr lang="en-US" sz="2550" b="1" spc="315" dirty="0">
                <a:solidFill>
                  <a:srgbClr val="2A2B2E"/>
                </a:solidFill>
                <a:latin typeface="Trebuchet MS"/>
                <a:cs typeface="Trebuchet MS"/>
              </a:rPr>
              <a:t> </a:t>
            </a:r>
            <a:r>
              <a:rPr lang="en-US" sz="2550" b="1" spc="60" dirty="0">
                <a:solidFill>
                  <a:srgbClr val="2A2B2E"/>
                </a:solidFill>
                <a:latin typeface="Trebuchet MS"/>
                <a:cs typeface="Trebuchet MS"/>
              </a:rPr>
              <a:t>(321107311020)</a:t>
            </a:r>
            <a:endParaRPr sz="2550" dirty="0">
              <a:latin typeface="Trebuchet MS"/>
              <a:cs typeface="Trebuchet M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F4D9C29-649B-F912-6AA8-F7023757C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222" y="1018862"/>
            <a:ext cx="12171313" cy="279307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MUTUAL FUNDS PORTFOLIO AND PERFORMANCE ANALYSIS USING ML 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12EA4-E7D6-11C9-8032-A2ABB8471696}"/>
              </a:ext>
            </a:extLst>
          </p:cNvPr>
          <p:cNvSpPr txBox="1"/>
          <p:nvPr/>
        </p:nvSpPr>
        <p:spPr>
          <a:xfrm>
            <a:off x="8210707" y="423382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628564"/>
            <a:ext cx="746760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br>
              <a:rPr lang="en-US" sz="4000" b="1" i="1" u="sng" cap="none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i="1" u="sng" cap="none" spc="-1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scheme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B9F0B3-255D-692E-EDD3-77244E247D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56022"/>
            <a:ext cx="13753784" cy="7240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695" y="628563"/>
            <a:ext cx="5090795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b="1" i="1" cap="none" spc="-1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  <a:br>
              <a:rPr lang="en-US" sz="4000" b="1" i="1" cap="none" spc="-1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i="1" cap="none" spc="-1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Prediction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79EBFF-B306-6F9A-23F9-EC21EFA1F4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330" y="2058083"/>
            <a:ext cx="13961604" cy="7862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8EC701-B4E0-02E0-E100-A7A39C2B2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579" y="2546060"/>
            <a:ext cx="13663826" cy="5922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9D48A2-AB33-40D7-4DF3-5B1556C377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299" y="1903538"/>
            <a:ext cx="13661246" cy="7693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695" y="690118"/>
            <a:ext cx="5090795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b="1" i="1" cap="none" spc="-1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3600" b="1" i="1" cap="none" spc="-1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b="1" i="1" cap="none" spc="-1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Buying fund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F29E2B-FB1F-668B-AC4A-6FFDBCEAB9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807" y="2171701"/>
            <a:ext cx="16473168" cy="7047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D86D-562E-40D7-329F-6C4741D5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695" y="690118"/>
            <a:ext cx="11404905" cy="1107996"/>
          </a:xfrm>
        </p:spPr>
        <p:txBody>
          <a:bodyPr>
            <a:normAutofit fontScale="90000"/>
          </a:bodyPr>
          <a:lstStyle/>
          <a:p>
            <a:br>
              <a:rPr lang="en-US" sz="3600" b="1" i="1" cap="non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b="1" i="1" cap="non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Viewing transaction history</a:t>
            </a:r>
            <a:endParaRPr lang="en-IN" sz="3600" b="1" i="1" cap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998A5-737C-9786-0206-D4F19A48BD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24101"/>
            <a:ext cx="16687800" cy="69275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2530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C9BF-6585-BF4E-3F82-833CA2C1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695" y="690118"/>
            <a:ext cx="7137705" cy="1107996"/>
          </a:xfrm>
        </p:spPr>
        <p:txBody>
          <a:bodyPr>
            <a:normAutofit fontScale="90000"/>
          </a:bodyPr>
          <a:lstStyle/>
          <a:p>
            <a:r>
              <a:rPr lang="en-US" sz="3600" b="1" i="1" cap="non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3600" b="1" i="1" cap="non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b="1" i="1" cap="non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Removing fund</a:t>
            </a:r>
            <a:endParaRPr lang="en-IN" sz="3600" b="1" i="1" cap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A7351E-74B7-E538-D386-4D17A717B7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95" y="2095500"/>
            <a:ext cx="16256609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7321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76442-40EA-A11A-A4A6-98C689E5E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695" y="690118"/>
            <a:ext cx="10033305" cy="1107996"/>
          </a:xfrm>
        </p:spPr>
        <p:txBody>
          <a:bodyPr>
            <a:normAutofit fontScale="90000"/>
          </a:bodyPr>
          <a:lstStyle/>
          <a:p>
            <a:r>
              <a:rPr lang="en-US" sz="3600" b="1" i="1" cap="non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3600" b="1" i="1" cap="non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b="1" i="1" cap="non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Average </a:t>
            </a:r>
            <a:r>
              <a:rPr lang="en-US" sz="3600" b="1" i="1" cap="none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inverstment</a:t>
            </a:r>
            <a:endParaRPr lang="en-IN" sz="3600" b="1" i="1" cap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860323-9F91-CA32-5BCA-E5574530A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28900"/>
            <a:ext cx="15468599" cy="7238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0998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8602" y="647700"/>
            <a:ext cx="5090795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5400" b="1" i="1" u="sng" cap="none" spc="-1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490924-07D6-273D-735C-EBB1F43D7AD5}"/>
              </a:ext>
            </a:extLst>
          </p:cNvPr>
          <p:cNvSpPr txBox="1"/>
          <p:nvPr/>
        </p:nvSpPr>
        <p:spPr>
          <a:xfrm>
            <a:off x="1015695" y="2471607"/>
            <a:ext cx="1483066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view, add, remove, buy, and sell mutual fund units with ease.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ARIMA model successfully predicts future NAVs using historical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displays visual graphs for both past performance and forecasted trends.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NAV updates and transaction history are shown clearly in the dashboard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Transaction-based investment tracking improves transparency and financial insight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0" y="879169"/>
            <a:ext cx="70866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5400" b="1" i="1" u="sng" spc="65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28823-6489-3665-7A56-8DD1C2DBDCD0}"/>
              </a:ext>
            </a:extLst>
          </p:cNvPr>
          <p:cNvSpPr txBox="1"/>
          <p:nvPr/>
        </p:nvSpPr>
        <p:spPr>
          <a:xfrm>
            <a:off x="1180785" y="2838463"/>
            <a:ext cx="1592642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rebuchet MS" panose="020B0603020202020204" pitchFamily="34" charset="0"/>
              </a:rPr>
              <a:t>The system provides a centralized and intelligent platform for mutual fund portfolio management.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rebuchet MS" panose="020B0603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rebuchet MS" panose="020B0603020202020204" pitchFamily="34" charset="0"/>
              </a:rPr>
              <a:t> Integration of NAV prediction helps investors make data-driven and proactive decisions.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rebuchet MS" panose="020B0603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rebuchet MS" panose="020B0603020202020204" pitchFamily="34" charset="0"/>
              </a:rPr>
              <a:t> User-friendly design and clear visuals enhance usability and investment planning.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rebuchet MS" panose="020B0603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rebuchet MS" panose="020B0603020202020204" pitchFamily="34" charset="0"/>
              </a:rPr>
              <a:t> The combination of technology and finance delivers personalized and accurate insights.-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694" y="988313"/>
            <a:ext cx="416590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800" b="1" i="1" u="sng" cap="none" spc="-1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Abstract</a:t>
            </a:r>
            <a:endParaRPr lang="en-IN" sz="4800" b="1" i="1" u="sng" spc="-1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76D31E-372C-A6BC-3CB9-27DC7140D37F}"/>
              </a:ext>
            </a:extLst>
          </p:cNvPr>
          <p:cNvSpPr txBox="1"/>
          <p:nvPr/>
        </p:nvSpPr>
        <p:spPr>
          <a:xfrm>
            <a:off x="781789" y="2387580"/>
            <a:ext cx="16724421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Portfolio Management: The system enables an individual to manage their mutual fund investments across multiple schemes.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 Prediction with Graphical Analysis: The application uses time series forecasting (e.g., ARIMA) to predict the Net Asset Value (NAV) of mutual fund schemes.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Dashboard: A web interface displays graphical data and investment actions, allowing users to interact with real-time data, view NAV charts, and execute transactions with ease.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Database-Driven System: It uses a backend database to manage user portfolios, transaction history, and scheme data, ensuring a structured and consistent investment record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694" y="879169"/>
            <a:ext cx="14833906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5400" b="1" i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</a:t>
            </a:r>
            <a:r>
              <a:rPr lang="en-IN" sz="5400" b="1" i="1" u="sng" spc="85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5400" b="1" i="1" u="sng" spc="-1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AC8CCC-C5EE-E3A6-DD65-2DD439D5A68D}"/>
              </a:ext>
            </a:extLst>
          </p:cNvPr>
          <p:cNvSpPr txBox="1"/>
          <p:nvPr/>
        </p:nvSpPr>
        <p:spPr>
          <a:xfrm>
            <a:off x="1360266" y="2870229"/>
            <a:ext cx="1624760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additional ML models (e.g., LSTM, Prophet) for enhanced prediction accuracy.</a:t>
            </a:r>
          </a:p>
          <a:p>
            <a:pPr algn="just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SMS/email alerts for NAV thresholds or market movements.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to support other asset types like stocks, ETFs, or SIP planning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multi-user accounts with advisor-client modes for collaborative investment.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Incorporate APIs for direct fund transactions through AMFI or brokers.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8199" y="4646498"/>
            <a:ext cx="9067801" cy="1782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1500" b="1" i="1" cap="non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</a:t>
            </a:r>
            <a:r>
              <a:rPr lang="en-IN" sz="11500" b="1" i="1" cap="none" spc="-25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695" y="988313"/>
            <a:ext cx="568990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800" b="1" i="1" u="sng" cap="none" spc="-1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Introduction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0D84B2-043E-FCB5-BD91-063F37F5E499}"/>
              </a:ext>
            </a:extLst>
          </p:cNvPr>
          <p:cNvSpPr txBox="1"/>
          <p:nvPr/>
        </p:nvSpPr>
        <p:spPr>
          <a:xfrm>
            <a:off x="1015695" y="2553050"/>
            <a:ext cx="1619543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The project aims to provide an intelligent platform for managing mutual fund investments by individual investors.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 It helps users monitor various mutual fund schemes, view NAV trends, and make informed decisions to buy, sell, or hold assets.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Insights: The system utilizes machine learning techniques (like ARIMA) to forecast future NAVs, enhancing decision-making accuracy.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 A dynamic web dashboard displays interactive graphs and portfolio details, supported by a structured backend database for transaction and fund data management.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BB63-0F6E-3CA0-85A2-38FDB0F7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695" y="690119"/>
            <a:ext cx="8280705" cy="738664"/>
          </a:xfrm>
        </p:spPr>
        <p:txBody>
          <a:bodyPr>
            <a:normAutofit fontScale="90000"/>
          </a:bodyPr>
          <a:lstStyle/>
          <a:p>
            <a:pPr algn="just"/>
            <a:r>
              <a:rPr lang="en-IN" sz="4800" b="1" i="1" u="sng" cap="non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Literature review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E902D-3E03-61C0-A4F3-3CA41E64A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95" y="1790699"/>
            <a:ext cx="16967505" cy="780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6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090" y="626490"/>
            <a:ext cx="7696709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800" b="1" i="1" u="sng" cap="none" spc="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Existing</a:t>
            </a:r>
            <a:r>
              <a:rPr lang="en-IN" sz="4800" b="1" i="1" u="sng" cap="none" spc="32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4800" b="1" i="1" u="sng" cap="none" spc="-1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A8B30-2ACD-A23C-3189-F0727A2813E9}"/>
              </a:ext>
            </a:extLst>
          </p:cNvPr>
          <p:cNvSpPr txBox="1"/>
          <p:nvPr/>
        </p:nvSpPr>
        <p:spPr>
          <a:xfrm>
            <a:off x="1179016" y="1689097"/>
            <a:ext cx="16655562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current Approaches</a:t>
            </a:r>
          </a:p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NAV Prediction: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platforms only show past NAVs without forecasting future trends, limiting informed decision-making.</a:t>
            </a:r>
          </a:p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Portfolio Integration: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can’t track all investments in one place, especially if made through multiple platforms or offline.</a:t>
            </a:r>
          </a:p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Manual Transaction Entry: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There’s no option to add custom or offline transactions, leading to an incomplete investment overview.</a:t>
            </a:r>
          </a:p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Visual Buy/Sell Tracking: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tools don’t provide clear visuals for unit-wise buy/sell history, making it hard to analyze performance per transaction.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1" y="626490"/>
            <a:ext cx="84582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800" b="1" i="1" u="sng" cap="non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</a:t>
            </a:r>
            <a:r>
              <a:rPr lang="en-IN" sz="4800" b="1" i="1" u="sng" cap="none" spc="-65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4800" b="1" i="1" u="sng" cap="none" spc="-1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24BC6C-0361-85C2-A3FD-006E7824C764}"/>
              </a:ext>
            </a:extLst>
          </p:cNvPr>
          <p:cNvSpPr txBox="1"/>
          <p:nvPr/>
        </p:nvSpPr>
        <p:spPr>
          <a:xfrm>
            <a:off x="765149" y="1689097"/>
            <a:ext cx="16757702" cy="7971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Our Approaches</a:t>
            </a:r>
          </a:p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Portfolio Management: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web-based platform to manage mutual fund investments, track real-time NAVs, and perform buy/sell operations with complete transaction history.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ARIMA-based machine learning to forecast future NAVs, helping users make proactive and informed investment decisions.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with HTML, CSS, and JavaScript, the system offers intuitive graphs showing past and predicted NAV trends for better insight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Python-powered backend and MySQL database ensure secure handling of user data, transactions, and dynamic portfolio calculations.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50FA-2887-AECF-EDDA-537414B0C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04900"/>
            <a:ext cx="9499905" cy="738664"/>
          </a:xfrm>
        </p:spPr>
        <p:txBody>
          <a:bodyPr>
            <a:normAutofit fontScale="90000"/>
          </a:bodyPr>
          <a:lstStyle/>
          <a:p>
            <a:r>
              <a:rPr lang="en-US" sz="4800" b="1" i="1" u="sng" cap="none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IN" sz="4800" b="1" i="1" u="sng" cap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32B91-90A8-9098-8C48-1C5909E5A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2505304"/>
            <a:ext cx="13486130" cy="582082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mutual fund investments efficiently while making informed decisions based on future trends remains a challenge for many investors. There is a need for a user-friendly platform that not only helps track and manage mutual fund portfolios in real time but also provides intelligent predictions to support future investment planning. This project aims to develop a web-based Mutual Fund Portfolio Management System that simplifies fund tracking, transaction handling, and portfolio analysis, while integrating a machine learning-based NAV prediction feature using the ARIMA model to enhance decision-making for investors.</a:t>
            </a:r>
            <a:endParaRPr lang="en-I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805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091" y="550290"/>
            <a:ext cx="5258309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800" b="1" i="1" u="sng" cap="none" spc="-1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A0829-D495-69AB-805C-DBF870CE30B5}"/>
              </a:ext>
            </a:extLst>
          </p:cNvPr>
          <p:cNvSpPr txBox="1"/>
          <p:nvPr/>
        </p:nvSpPr>
        <p:spPr>
          <a:xfrm flipH="1">
            <a:off x="381001" y="1765297"/>
            <a:ext cx="9802090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(Frontend)Built with HTML, CSS, JavaScript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Allows users to interact with the system (add funds, view NAVs, make transactions)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(Python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Flask):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business logic, data processing, and communicates with the ML model and database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(ARIMA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Ridge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Regression):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future NAVs using historical data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MySQL):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user data, fund details, transactions, and NAV history</a:t>
            </a:r>
          </a:p>
        </p:txBody>
      </p:sp>
      <p:pic>
        <p:nvPicPr>
          <p:cNvPr id="9" name="Picture 8" descr="Generated image">
            <a:extLst>
              <a:ext uri="{FF2B5EF4-FFF2-40B4-BE49-F238E27FC236}">
                <a16:creationId xmlns:a16="http://schemas.microsoft.com/office/drawing/2014/main" id="{5AADE732-EB28-E88B-19BE-37CA5BA0B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2418248"/>
            <a:ext cx="6801831" cy="6536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694" y="798453"/>
            <a:ext cx="4165905" cy="1506182"/>
          </a:xfrm>
          <a:prstGeom prst="rect">
            <a:avLst/>
          </a:prstGeom>
        </p:spPr>
        <p:txBody>
          <a:bodyPr vert="horz" wrap="square" lIns="0" tIns="272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45"/>
              </a:spcBef>
            </a:pPr>
            <a:r>
              <a:rPr lang="en-IN" sz="4800" b="1" i="1" u="sng" cap="none" spc="-1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Workflow</a:t>
            </a:r>
            <a:br>
              <a:rPr lang="en-IN" sz="4800" b="1" i="1" u="sng" cap="none" spc="-1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sz="3200" dirty="0">
                <a:latin typeface="Trebuchet MS"/>
                <a:cs typeface="Trebuchet MS"/>
              </a:rPr>
              <a:t>Workflow</a:t>
            </a:r>
            <a:r>
              <a:rPr sz="3200" spc="-175" dirty="0">
                <a:latin typeface="Trebuchet MS"/>
                <a:cs typeface="Trebuchet MS"/>
              </a:rPr>
              <a:t> </a:t>
            </a:r>
            <a:r>
              <a:rPr lang="en-IN" sz="3200" spc="60" dirty="0">
                <a:latin typeface="Trebuchet MS"/>
                <a:cs typeface="Trebuchet MS"/>
              </a:rPr>
              <a:t>Diagram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046455-4CA9-0D4F-74AB-E73B5B494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63" y="1957873"/>
            <a:ext cx="11833645" cy="689419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Techniques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 logs in and selects a mutual fund scheme.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 performs actions like Buy/Sell, NAV prediction via a web interface (HTML/CSS/JS).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 Flask processes requests, handles logic, and communicates with the ML model or database.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MySQL stores/retrieves user details, transaction history, and NAV data.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ARIMA model predicts future NAVs based on historical data.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Predicted NAV and visual graphs are sent back to the frontend for user interpretation</a:t>
            </a:r>
          </a:p>
        </p:txBody>
      </p:sp>
      <p:pic>
        <p:nvPicPr>
          <p:cNvPr id="4" name="Picture 3" descr="Generated image">
            <a:extLst>
              <a:ext uri="{FF2B5EF4-FFF2-40B4-BE49-F238E27FC236}">
                <a16:creationId xmlns:a16="http://schemas.microsoft.com/office/drawing/2014/main" id="{B5A7B0C3-EE9D-2E11-983E-7448B8503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28900"/>
            <a:ext cx="5181600" cy="67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221</TotalTime>
  <Words>969</Words>
  <Application>Microsoft Office PowerPoint</Application>
  <PresentationFormat>Custom</PresentationFormat>
  <Paragraphs>105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Times New Roman</vt:lpstr>
      <vt:lpstr>Trebuchet MS</vt:lpstr>
      <vt:lpstr>Wingdings 3</vt:lpstr>
      <vt:lpstr>Slice</vt:lpstr>
      <vt:lpstr>MUTUAL FUNDS PORTFOLIO AND PERFORMANCE ANALYSIS USING ML ALGORITHM</vt:lpstr>
      <vt:lpstr>Abstract</vt:lpstr>
      <vt:lpstr> Introduction </vt:lpstr>
      <vt:lpstr>Literature review</vt:lpstr>
      <vt:lpstr> Existing system</vt:lpstr>
      <vt:lpstr>Proposed system</vt:lpstr>
      <vt:lpstr>Problem statement</vt:lpstr>
      <vt:lpstr>Architecture</vt:lpstr>
      <vt:lpstr>Workflow Workflow Diagram</vt:lpstr>
      <vt:lpstr> Enter scheme code</vt:lpstr>
      <vt:lpstr>             Prediction</vt:lpstr>
      <vt:lpstr>PowerPoint Presentation</vt:lpstr>
      <vt:lpstr>PowerPoint Presentation</vt:lpstr>
      <vt:lpstr>   Buying fund</vt:lpstr>
      <vt:lpstr>  Viewing transaction history</vt:lpstr>
      <vt:lpstr>  Removing fund</vt:lpstr>
      <vt:lpstr>     Average inverstment</vt:lpstr>
      <vt:lpstr>RESULTS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year project ppt</dc:title>
  <dc:creator>Subramanyam</dc:creator>
  <cp:keywords>DAGlDAKQJ8o,BAFYZp3gC04,0</cp:keywords>
  <cp:lastModifiedBy>DIVYAVANI RUTTALA</cp:lastModifiedBy>
  <cp:revision>10</cp:revision>
  <dcterms:created xsi:type="dcterms:W3CDTF">2025-04-23T16:23:32Z</dcterms:created>
  <dcterms:modified xsi:type="dcterms:W3CDTF">2025-04-26T04:17:06Z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2025-04-23T00:00:00Z</vt:filetime>
  </property>
  <property fmtid="{D5CDD505-2E9C-101B-9397-08002B2CF9AE}" pid="5" name="Producer">
    <vt:lpwstr>Microsoft® PowerPoint® 2010</vt:lpwstr>
  </property>
</Properties>
</file>