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87"/>
  </p:normalViewPr>
  <p:slideViewPr>
    <p:cSldViewPr snapToGrid="0">
      <p:cViewPr varScale="1">
        <p:scale>
          <a:sx n="104" d="100"/>
          <a:sy n="104" d="100"/>
        </p:scale>
        <p:origin x="6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ugwatch.com/transvaginal-mesh/lawsuits/" TargetMode="External"/><Relationship Id="rId1" Type="http://schemas.openxmlformats.org/officeDocument/2006/relationships/hyperlink" Target="https://www.lawsuit-information-center.com/vaginal-mesh-lawsuits-in-2024.html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ugwatch.com/transvaginal-mesh/lawsuits/" TargetMode="External"/><Relationship Id="rId1" Type="http://schemas.openxmlformats.org/officeDocument/2006/relationships/hyperlink" Target="https://www.lawsuit-information-center.com/vaginal-mesh-lawsuits-in-2024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74E218-23FE-4E4F-B20F-4828A91E7BE3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0EAED48-2B75-465B-A923-D7A6EC00F85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Implications for Regulatory Affairs</a:t>
          </a:r>
          <a:endParaRPr lang="en-US" dirty="0"/>
        </a:p>
      </dgm:t>
    </dgm:pt>
    <dgm:pt modelId="{21214830-5964-4223-8C7B-DA505559BBFC}" type="parTrans" cxnId="{B5C429C1-26CD-4619-8DF7-E31639FB8958}">
      <dgm:prSet/>
      <dgm:spPr/>
      <dgm:t>
        <a:bodyPr/>
        <a:lstStyle/>
        <a:p>
          <a:endParaRPr lang="en-US"/>
        </a:p>
      </dgm:t>
    </dgm:pt>
    <dgm:pt modelId="{9EC4D530-6610-4C61-A8DC-EDBB1E34BC7F}" type="sibTrans" cxnId="{B5C429C1-26CD-4619-8DF7-E31639FB8958}">
      <dgm:prSet/>
      <dgm:spPr/>
      <dgm:t>
        <a:bodyPr/>
        <a:lstStyle/>
        <a:p>
          <a:endParaRPr lang="en-US"/>
        </a:p>
      </dgm:t>
    </dgm:pt>
    <dgm:pt modelId="{388BF93C-703A-466D-ADE2-DB64AD4350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Highlighted flaws in the approval process for high-risk devices</a:t>
          </a:r>
        </a:p>
      </dgm:t>
    </dgm:pt>
    <dgm:pt modelId="{C89912D6-CA63-4C79-976C-E0A581111F3E}" type="parTrans" cxnId="{F0E9A9F0-AD02-4FE4-B9F5-E9481D956FEC}">
      <dgm:prSet/>
      <dgm:spPr/>
      <dgm:t>
        <a:bodyPr/>
        <a:lstStyle/>
        <a:p>
          <a:endParaRPr lang="en-US"/>
        </a:p>
      </dgm:t>
    </dgm:pt>
    <dgm:pt modelId="{F2E0A6BF-DE1E-405B-A199-7EEDA016BA60}" type="sibTrans" cxnId="{F0E9A9F0-AD02-4FE4-B9F5-E9481D956FEC}">
      <dgm:prSet/>
      <dgm:spPr/>
      <dgm:t>
        <a:bodyPr/>
        <a:lstStyle/>
        <a:p>
          <a:endParaRPr lang="en-US"/>
        </a:p>
      </dgm:t>
    </dgm:pt>
    <dgm:pt modelId="{8973496F-6102-4432-A0C0-A5C83BE9AD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FDA imposed recall and effective ban on production and distribution in 2019</a:t>
          </a:r>
        </a:p>
      </dgm:t>
    </dgm:pt>
    <dgm:pt modelId="{C661F167-3E26-42DF-9215-97059D85A16A}" type="parTrans" cxnId="{C2D7994B-56C5-41CF-9DBB-6DC8F4359C2C}">
      <dgm:prSet/>
      <dgm:spPr/>
      <dgm:t>
        <a:bodyPr/>
        <a:lstStyle/>
        <a:p>
          <a:endParaRPr lang="en-US"/>
        </a:p>
      </dgm:t>
    </dgm:pt>
    <dgm:pt modelId="{21B3D955-45DE-4781-B554-9F53A994963B}" type="sibTrans" cxnId="{C2D7994B-56C5-41CF-9DBB-6DC8F4359C2C}">
      <dgm:prSet/>
      <dgm:spPr/>
      <dgm:t>
        <a:bodyPr/>
        <a:lstStyle/>
        <a:p>
          <a:endParaRPr lang="en-US"/>
        </a:p>
      </dgm:t>
    </dgm:pt>
    <dgm:pt modelId="{AC227808-3FBC-4BAE-907D-8B0BF02C73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Increased scrutiny on post-market surveillance of medical devices</a:t>
          </a:r>
        </a:p>
      </dgm:t>
    </dgm:pt>
    <dgm:pt modelId="{8B6F762C-E02D-4F5F-8034-46B6D1FBE35E}" type="parTrans" cxnId="{F9A429F1-2887-4FE1-8524-5225F9D29F27}">
      <dgm:prSet/>
      <dgm:spPr/>
      <dgm:t>
        <a:bodyPr/>
        <a:lstStyle/>
        <a:p>
          <a:endParaRPr lang="en-US"/>
        </a:p>
      </dgm:t>
    </dgm:pt>
    <dgm:pt modelId="{3F3CF477-E787-4E77-B866-39B618329F7E}" type="sibTrans" cxnId="{F9A429F1-2887-4FE1-8524-5225F9D29F27}">
      <dgm:prSet/>
      <dgm:spPr/>
      <dgm:t>
        <a:bodyPr/>
        <a:lstStyle/>
        <a:p>
          <a:endParaRPr lang="en-US"/>
        </a:p>
      </dgm:t>
    </dgm:pt>
    <dgm:pt modelId="{A095460E-1C76-47DF-8A3E-16DA7D2AB5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Emphasis on more comprehensive patient-informed consent</a:t>
          </a:r>
        </a:p>
      </dgm:t>
    </dgm:pt>
    <dgm:pt modelId="{8E3DCF70-D153-42D9-A66A-14BA4878405B}" type="parTrans" cxnId="{A7B8A11E-06EC-4BFC-92AA-7593BDCE96F8}">
      <dgm:prSet/>
      <dgm:spPr/>
      <dgm:t>
        <a:bodyPr/>
        <a:lstStyle/>
        <a:p>
          <a:endParaRPr lang="en-US"/>
        </a:p>
      </dgm:t>
    </dgm:pt>
    <dgm:pt modelId="{9EA36F45-1A97-457F-81D5-0FF665026B82}" type="sibTrans" cxnId="{A7B8A11E-06EC-4BFC-92AA-7593BDCE96F8}">
      <dgm:prSet/>
      <dgm:spPr/>
      <dgm:t>
        <a:bodyPr/>
        <a:lstStyle/>
        <a:p>
          <a:endParaRPr lang="en-US"/>
        </a:p>
      </dgm:t>
    </dgm:pt>
    <dgm:pt modelId="{35A993AB-DB44-4390-8B10-899831B8301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Only 12% of implanting surgeons were or became board-certified in Female Pelvic Medicine and Reconstructive Surgery</a:t>
          </a:r>
        </a:p>
      </dgm:t>
    </dgm:pt>
    <dgm:pt modelId="{236498A8-887B-487D-BB94-74EC214C5E62}" type="parTrans" cxnId="{63A98662-8D0B-4B2C-8073-452B0C12941C}">
      <dgm:prSet/>
      <dgm:spPr/>
      <dgm:t>
        <a:bodyPr/>
        <a:lstStyle/>
        <a:p>
          <a:endParaRPr lang="en-US"/>
        </a:p>
      </dgm:t>
    </dgm:pt>
    <dgm:pt modelId="{4A62ECEA-A522-4CDF-BF36-0EB2BF114578}" type="sibTrans" cxnId="{63A98662-8D0B-4B2C-8073-452B0C12941C}">
      <dgm:prSet/>
      <dgm:spPr/>
      <dgm:t>
        <a:bodyPr/>
        <a:lstStyle/>
        <a:p>
          <a:endParaRPr lang="en-US"/>
        </a:p>
      </dgm:t>
    </dgm:pt>
    <dgm:pt modelId="{893BD06B-E299-4F42-97AD-AA0A7E143FA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Key Takeaways:</a:t>
          </a:r>
        </a:p>
      </dgm:t>
    </dgm:pt>
    <dgm:pt modelId="{44EF0E61-476E-48D1-B890-B2DABB8AB200}" type="parTrans" cxnId="{B186DD44-C6DC-427E-A157-E5A308BBB363}">
      <dgm:prSet/>
      <dgm:spPr/>
      <dgm:t>
        <a:bodyPr/>
        <a:lstStyle/>
        <a:p>
          <a:endParaRPr lang="en-US"/>
        </a:p>
      </dgm:t>
    </dgm:pt>
    <dgm:pt modelId="{8F73EBAC-631F-4F19-9C7D-595F6B6FF702}" type="sibTrans" cxnId="{B186DD44-C6DC-427E-A157-E5A308BBB363}">
      <dgm:prSet/>
      <dgm:spPr/>
      <dgm:t>
        <a:bodyPr/>
        <a:lstStyle/>
        <a:p>
          <a:endParaRPr lang="en-US"/>
        </a:p>
      </dgm:t>
    </dgm:pt>
    <dgm:pt modelId="{3215081B-60D5-4F67-A8A1-E159CFB16F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Rigorous Testing &amp; Surveillance</a:t>
          </a:r>
          <a:r>
            <a:rPr lang="en-US" dirty="0"/>
            <a:t>: Emphasize thorough pre-market testing and ongoing post-market monitoring.</a:t>
          </a:r>
        </a:p>
      </dgm:t>
    </dgm:pt>
    <dgm:pt modelId="{1091972C-396A-4AD9-9734-9EF2C172AD52}" type="parTrans" cxnId="{A6AB7183-D452-49B7-8BE8-B0078EDE8D94}">
      <dgm:prSet/>
      <dgm:spPr/>
      <dgm:t>
        <a:bodyPr/>
        <a:lstStyle/>
        <a:p>
          <a:endParaRPr lang="en-US"/>
        </a:p>
      </dgm:t>
    </dgm:pt>
    <dgm:pt modelId="{EE67B38D-97B5-4925-BDDB-033C141CC881}" type="sibTrans" cxnId="{A6AB7183-D452-49B7-8BE8-B0078EDE8D94}">
      <dgm:prSet/>
      <dgm:spPr/>
      <dgm:t>
        <a:bodyPr/>
        <a:lstStyle/>
        <a:p>
          <a:endParaRPr lang="en-US"/>
        </a:p>
      </dgm:t>
    </dgm:pt>
    <dgm:pt modelId="{F8B2E012-17F7-4DE2-98CA-C984B59C39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Clear Risk Communication</a:t>
          </a:r>
          <a:r>
            <a:rPr lang="en-US" dirty="0"/>
            <a:t>: Ensure transparent risk disclosure to providers and patients.</a:t>
          </a:r>
        </a:p>
      </dgm:t>
    </dgm:pt>
    <dgm:pt modelId="{82534EE8-3D6D-4E6A-8DA7-49AEB856601D}" type="parTrans" cxnId="{FA68BDB8-4116-4CB3-8C0B-48AC3EFF0692}">
      <dgm:prSet/>
      <dgm:spPr/>
      <dgm:t>
        <a:bodyPr/>
        <a:lstStyle/>
        <a:p>
          <a:endParaRPr lang="en-US"/>
        </a:p>
      </dgm:t>
    </dgm:pt>
    <dgm:pt modelId="{7A73A246-2D18-4E09-9EDA-00464411CEB5}" type="sibTrans" cxnId="{FA68BDB8-4116-4CB3-8C0B-48AC3EFF0692}">
      <dgm:prSet/>
      <dgm:spPr/>
      <dgm:t>
        <a:bodyPr/>
        <a:lstStyle/>
        <a:p>
          <a:endParaRPr lang="en-US"/>
        </a:p>
      </dgm:t>
    </dgm:pt>
    <dgm:pt modelId="{B8BAB184-E4EF-483B-86CE-0007119E58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Impact of Fast-Track Approvals</a:t>
          </a:r>
          <a:r>
            <a:rPr lang="en-US" dirty="0"/>
            <a:t>: Reveal risks tied to expedited pathways for high-risk devices.</a:t>
          </a:r>
        </a:p>
      </dgm:t>
    </dgm:pt>
    <dgm:pt modelId="{8910E483-0200-40DC-B60D-E488D8776E20}" type="parTrans" cxnId="{4355998D-FC7F-4AEC-8882-46773CCF750E}">
      <dgm:prSet/>
      <dgm:spPr/>
      <dgm:t>
        <a:bodyPr/>
        <a:lstStyle/>
        <a:p>
          <a:endParaRPr lang="en-US"/>
        </a:p>
      </dgm:t>
    </dgm:pt>
    <dgm:pt modelId="{5F9D55AF-BB38-4744-9D19-1A48F15ABF38}" type="sibTrans" cxnId="{4355998D-FC7F-4AEC-8882-46773CCF750E}">
      <dgm:prSet/>
      <dgm:spPr/>
      <dgm:t>
        <a:bodyPr/>
        <a:lstStyle/>
        <a:p>
          <a:endParaRPr lang="en-US"/>
        </a:p>
      </dgm:t>
    </dgm:pt>
    <dgm:pt modelId="{8A77CFD5-B60B-43F7-A7FB-7351EF770E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Manufacturer Risks</a:t>
          </a:r>
          <a:r>
            <a:rPr lang="en-US" dirty="0"/>
            <a:t>: Highlight financial and reputational consequences of product safety failures.</a:t>
          </a:r>
        </a:p>
      </dgm:t>
    </dgm:pt>
    <dgm:pt modelId="{C3BD9C49-5B9B-4F3A-AFB3-5EDB94443D44}" type="parTrans" cxnId="{C61A8D55-4930-48CC-ADF9-8CC0B87DF538}">
      <dgm:prSet/>
      <dgm:spPr/>
      <dgm:t>
        <a:bodyPr/>
        <a:lstStyle/>
        <a:p>
          <a:endParaRPr lang="en-US"/>
        </a:p>
      </dgm:t>
    </dgm:pt>
    <dgm:pt modelId="{73D5399F-D9E8-43E8-9B45-8ABD81F6C583}" type="sibTrans" cxnId="{C61A8D55-4930-48CC-ADF9-8CC0B87DF538}">
      <dgm:prSet/>
      <dgm:spPr/>
      <dgm:t>
        <a:bodyPr/>
        <a:lstStyle/>
        <a:p>
          <a:endParaRPr lang="en-US"/>
        </a:p>
      </dgm:t>
    </dgm:pt>
    <dgm:pt modelId="{4F92B39A-7EB7-4A73-ADAE-ADC35B86B9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Evolving Regulatory Standards</a:t>
          </a:r>
          <a:r>
            <a:rPr lang="en-US" dirty="0"/>
            <a:t>: Drive stricter safety standards in medical device regulations.</a:t>
          </a:r>
        </a:p>
      </dgm:t>
    </dgm:pt>
    <dgm:pt modelId="{2BCB681E-9D4C-4601-82BF-188A2F14732D}" type="parTrans" cxnId="{E0836B3E-4E1B-40EA-8EB8-D470E84B9A44}">
      <dgm:prSet/>
      <dgm:spPr/>
      <dgm:t>
        <a:bodyPr/>
        <a:lstStyle/>
        <a:p>
          <a:endParaRPr lang="en-US"/>
        </a:p>
      </dgm:t>
    </dgm:pt>
    <dgm:pt modelId="{DF83DACF-53B3-4813-8F28-E8B1C5055D66}" type="sibTrans" cxnId="{E0836B3E-4E1B-40EA-8EB8-D470E84B9A44}">
      <dgm:prSet/>
      <dgm:spPr/>
      <dgm:t>
        <a:bodyPr/>
        <a:lstStyle/>
        <a:p>
          <a:endParaRPr lang="en-US"/>
        </a:p>
      </dgm:t>
    </dgm:pt>
    <dgm:pt modelId="{47CBEAB8-ACAC-AE40-AD2C-B80E617634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Ref: </a:t>
          </a:r>
          <a:r>
            <a:rPr lang="en-US" sz="1700" dirty="0">
              <a:hlinkClick xmlns:r="http://schemas.openxmlformats.org/officeDocument/2006/relationships" r:id="rId1"/>
            </a:rPr>
            <a:t>https://</a:t>
          </a:r>
          <a:r>
            <a:rPr lang="en-US" sz="1700" dirty="0" err="1">
              <a:hlinkClick xmlns:r="http://schemas.openxmlformats.org/officeDocument/2006/relationships" r:id="rId1"/>
            </a:rPr>
            <a:t>www.lawsuit</a:t>
          </a:r>
          <a:r>
            <a:rPr lang="en-US" sz="1700" dirty="0">
              <a:hlinkClick xmlns:r="http://schemas.openxmlformats.org/officeDocument/2006/relationships" r:id="rId1"/>
            </a:rPr>
            <a:t>-information-</a:t>
          </a:r>
          <a:r>
            <a:rPr lang="en-US" sz="1700" dirty="0" err="1">
              <a:hlinkClick xmlns:r="http://schemas.openxmlformats.org/officeDocument/2006/relationships" r:id="rId1"/>
            </a:rPr>
            <a:t>center.com</a:t>
          </a:r>
          <a:r>
            <a:rPr lang="en-US" sz="1700" dirty="0">
              <a:hlinkClick xmlns:r="http://schemas.openxmlformats.org/officeDocument/2006/relationships" r:id="rId1"/>
            </a:rPr>
            <a:t>/vaginal-mesh-lawsuits-in-2024.html</a:t>
          </a:r>
          <a:endParaRPr lang="en-US" sz="1700" dirty="0"/>
        </a:p>
      </dgm:t>
    </dgm:pt>
    <dgm:pt modelId="{E26532FF-2888-474B-9BF2-D30F877951B3}" type="parTrans" cxnId="{A513E834-143D-CD4B-ABEA-1A60DE8CA0C4}">
      <dgm:prSet/>
      <dgm:spPr/>
      <dgm:t>
        <a:bodyPr/>
        <a:lstStyle/>
        <a:p>
          <a:endParaRPr lang="en-US"/>
        </a:p>
      </dgm:t>
    </dgm:pt>
    <dgm:pt modelId="{CDDFF16A-9B41-E146-BFEA-DE627A701BE6}" type="sibTrans" cxnId="{A513E834-143D-CD4B-ABEA-1A60DE8CA0C4}">
      <dgm:prSet/>
      <dgm:spPr/>
      <dgm:t>
        <a:bodyPr/>
        <a:lstStyle/>
        <a:p>
          <a:endParaRPr lang="en-US"/>
        </a:p>
      </dgm:t>
    </dgm:pt>
    <dgm:pt modelId="{9F05E31B-04A7-3948-A57F-EF892DDC5DE1}">
      <dgm:prSet/>
      <dgm:spPr/>
      <dgm:t>
        <a:bodyPr/>
        <a:lstStyle/>
        <a:p>
          <a:pPr>
            <a:lnSpc>
              <a:spcPct val="100000"/>
            </a:lnSpc>
          </a:pPr>
          <a:endParaRPr lang="en-US" sz="1700" dirty="0"/>
        </a:p>
      </dgm:t>
    </dgm:pt>
    <dgm:pt modelId="{0983AB5A-E49B-544B-976D-B79208287DAA}" type="parTrans" cxnId="{BEFF07DA-E3E0-6A41-8FC7-D07D7C3DB597}">
      <dgm:prSet/>
      <dgm:spPr/>
      <dgm:t>
        <a:bodyPr/>
        <a:lstStyle/>
        <a:p>
          <a:endParaRPr lang="en-US"/>
        </a:p>
      </dgm:t>
    </dgm:pt>
    <dgm:pt modelId="{508E51B7-5F0D-A446-BBEA-86A1F7EB0E22}" type="sibTrans" cxnId="{BEFF07DA-E3E0-6A41-8FC7-D07D7C3DB597}">
      <dgm:prSet/>
      <dgm:spPr/>
      <dgm:t>
        <a:bodyPr/>
        <a:lstStyle/>
        <a:p>
          <a:endParaRPr lang="en-US"/>
        </a:p>
      </dgm:t>
    </dgm:pt>
    <dgm:pt modelId="{561ACB5E-8681-C142-8874-B5035A1316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1700" dirty="0">
              <a:hlinkClick xmlns:r="http://schemas.openxmlformats.org/officeDocument/2006/relationships" r:id="rId2"/>
            </a:rPr>
            <a:t>https://www.drugwatch.com/transvaginal-mesh/lawsuits/</a:t>
          </a:r>
          <a:endParaRPr lang="en-US" sz="1700" dirty="0"/>
        </a:p>
      </dgm:t>
    </dgm:pt>
    <dgm:pt modelId="{E02C761A-8120-E442-A9C3-51AB1381A92C}" type="parTrans" cxnId="{96715EEB-D878-744E-AA1F-535F5AF1ABC3}">
      <dgm:prSet/>
      <dgm:spPr/>
      <dgm:t>
        <a:bodyPr/>
        <a:lstStyle/>
        <a:p>
          <a:endParaRPr lang="en-US"/>
        </a:p>
      </dgm:t>
    </dgm:pt>
    <dgm:pt modelId="{7F047A04-B806-5848-8AC4-57C3BF017075}" type="sibTrans" cxnId="{96715EEB-D878-744E-AA1F-535F5AF1ABC3}">
      <dgm:prSet/>
      <dgm:spPr/>
      <dgm:t>
        <a:bodyPr/>
        <a:lstStyle/>
        <a:p>
          <a:endParaRPr lang="en-US"/>
        </a:p>
      </dgm:t>
    </dgm:pt>
    <dgm:pt modelId="{996F0034-3C3D-6140-9B88-29BCEA2623AB}" type="pres">
      <dgm:prSet presAssocID="{C074E218-23FE-4E4F-B20F-4828A91E7BE3}" presName="Name0" presStyleCnt="0">
        <dgm:presLayoutVars>
          <dgm:dir/>
          <dgm:animLvl val="lvl"/>
          <dgm:resizeHandles val="exact"/>
        </dgm:presLayoutVars>
      </dgm:prSet>
      <dgm:spPr/>
    </dgm:pt>
    <dgm:pt modelId="{444DE738-70DC-114F-A32C-3BAD5F06074B}" type="pres">
      <dgm:prSet presAssocID="{A0EAED48-2B75-465B-A923-D7A6EC00F852}" presName="composite" presStyleCnt="0"/>
      <dgm:spPr/>
    </dgm:pt>
    <dgm:pt modelId="{D4F23FF3-5EE0-2D44-81CA-431008AACD5A}" type="pres">
      <dgm:prSet presAssocID="{A0EAED48-2B75-465B-A923-D7A6EC00F85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BD0FAAB-B62F-A24F-9C60-538FA2C28765}" type="pres">
      <dgm:prSet presAssocID="{A0EAED48-2B75-465B-A923-D7A6EC00F852}" presName="desTx" presStyleLbl="alignAccFollowNode1" presStyleIdx="0" presStyleCnt="2">
        <dgm:presLayoutVars>
          <dgm:bulletEnabled val="1"/>
        </dgm:presLayoutVars>
      </dgm:prSet>
      <dgm:spPr/>
    </dgm:pt>
    <dgm:pt modelId="{F7A2DD21-D50A-3B46-8D85-57B948644E21}" type="pres">
      <dgm:prSet presAssocID="{9EC4D530-6610-4C61-A8DC-EDBB1E34BC7F}" presName="space" presStyleCnt="0"/>
      <dgm:spPr/>
    </dgm:pt>
    <dgm:pt modelId="{41B2BB4A-AAC2-A941-83B1-4C93FF0E538B}" type="pres">
      <dgm:prSet presAssocID="{893BD06B-E299-4F42-97AD-AA0A7E143FA1}" presName="composite" presStyleCnt="0"/>
      <dgm:spPr/>
    </dgm:pt>
    <dgm:pt modelId="{BF0137D3-0AC4-9949-842D-5B552F1AD88B}" type="pres">
      <dgm:prSet presAssocID="{893BD06B-E299-4F42-97AD-AA0A7E143FA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0F02487-737D-2A45-AD56-05B34B07DCCB}" type="pres">
      <dgm:prSet presAssocID="{893BD06B-E299-4F42-97AD-AA0A7E143FA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2B54C0A-A64C-AF43-A020-33A397B2602B}" type="presOf" srcId="{35A993AB-DB44-4390-8B10-899831B83015}" destId="{BBD0FAAB-B62F-A24F-9C60-538FA2C28765}" srcOrd="0" destOrd="4" presId="urn:microsoft.com/office/officeart/2005/8/layout/hList1"/>
    <dgm:cxn modelId="{AD658C11-A6EA-3C4F-83EE-F4111507E41D}" type="presOf" srcId="{C074E218-23FE-4E4F-B20F-4828A91E7BE3}" destId="{996F0034-3C3D-6140-9B88-29BCEA2623AB}" srcOrd="0" destOrd="0" presId="urn:microsoft.com/office/officeart/2005/8/layout/hList1"/>
    <dgm:cxn modelId="{A7B8A11E-06EC-4BFC-92AA-7593BDCE96F8}" srcId="{A0EAED48-2B75-465B-A923-D7A6EC00F852}" destId="{A095460E-1C76-47DF-8A3E-16DA7D2AB52E}" srcOrd="3" destOrd="0" parTransId="{8E3DCF70-D153-42D9-A66A-14BA4878405B}" sibTransId="{9EA36F45-1A97-457F-81D5-0FF665026B82}"/>
    <dgm:cxn modelId="{A513E834-143D-CD4B-ABEA-1A60DE8CA0C4}" srcId="{A0EAED48-2B75-465B-A923-D7A6EC00F852}" destId="{47CBEAB8-ACAC-AE40-AD2C-B80E617634D8}" srcOrd="6" destOrd="0" parTransId="{E26532FF-2888-474B-9BF2-D30F877951B3}" sibTransId="{CDDFF16A-9B41-E146-BFEA-DE627A701BE6}"/>
    <dgm:cxn modelId="{D186823D-A91B-D049-A647-00B238D93D64}" type="presOf" srcId="{9F05E31B-04A7-3948-A57F-EF892DDC5DE1}" destId="{BBD0FAAB-B62F-A24F-9C60-538FA2C28765}" srcOrd="0" destOrd="5" presId="urn:microsoft.com/office/officeart/2005/8/layout/hList1"/>
    <dgm:cxn modelId="{E0836B3E-4E1B-40EA-8EB8-D470E84B9A44}" srcId="{893BD06B-E299-4F42-97AD-AA0A7E143FA1}" destId="{4F92B39A-7EB7-4A73-ADAE-ADC35B86B99E}" srcOrd="4" destOrd="0" parTransId="{2BCB681E-9D4C-4601-82BF-188A2F14732D}" sibTransId="{DF83DACF-53B3-4813-8F28-E8B1C5055D66}"/>
    <dgm:cxn modelId="{4E56A043-9097-6B4D-8CF9-FA3DF9E1CE96}" type="presOf" srcId="{A095460E-1C76-47DF-8A3E-16DA7D2AB52E}" destId="{BBD0FAAB-B62F-A24F-9C60-538FA2C28765}" srcOrd="0" destOrd="3" presId="urn:microsoft.com/office/officeart/2005/8/layout/hList1"/>
    <dgm:cxn modelId="{B186DD44-C6DC-427E-A157-E5A308BBB363}" srcId="{C074E218-23FE-4E4F-B20F-4828A91E7BE3}" destId="{893BD06B-E299-4F42-97AD-AA0A7E143FA1}" srcOrd="1" destOrd="0" parTransId="{44EF0E61-476E-48D1-B890-B2DABB8AB200}" sibTransId="{8F73EBAC-631F-4F19-9C7D-595F6B6FF702}"/>
    <dgm:cxn modelId="{C2D7994B-56C5-41CF-9DBB-6DC8F4359C2C}" srcId="{A0EAED48-2B75-465B-A923-D7A6EC00F852}" destId="{8973496F-6102-4432-A0C0-A5C83BE9ADD9}" srcOrd="1" destOrd="0" parTransId="{C661F167-3E26-42DF-9215-97059D85A16A}" sibTransId="{21B3D955-45DE-4781-B554-9F53A994963B}"/>
    <dgm:cxn modelId="{E7BD6F4D-E296-2345-8051-4FE8481A1F97}" type="presOf" srcId="{4F92B39A-7EB7-4A73-ADAE-ADC35B86B99E}" destId="{A0F02487-737D-2A45-AD56-05B34B07DCCB}" srcOrd="0" destOrd="4" presId="urn:microsoft.com/office/officeart/2005/8/layout/hList1"/>
    <dgm:cxn modelId="{C61A8D55-4930-48CC-ADF9-8CC0B87DF538}" srcId="{893BD06B-E299-4F42-97AD-AA0A7E143FA1}" destId="{8A77CFD5-B60B-43F7-A7FB-7351EF770ED7}" srcOrd="3" destOrd="0" parTransId="{C3BD9C49-5B9B-4F3A-AFB3-5EDB94443D44}" sibTransId="{73D5399F-D9E8-43E8-9B45-8ABD81F6C583}"/>
    <dgm:cxn modelId="{49CBE658-38DB-254E-8E9A-DA5037FC82EB}" type="presOf" srcId="{8A77CFD5-B60B-43F7-A7FB-7351EF770ED7}" destId="{A0F02487-737D-2A45-AD56-05B34B07DCCB}" srcOrd="0" destOrd="3" presId="urn:microsoft.com/office/officeart/2005/8/layout/hList1"/>
    <dgm:cxn modelId="{59F55959-CC1C-C04F-BA75-4F9B4DBE09C2}" type="presOf" srcId="{F8B2E012-17F7-4DE2-98CA-C984B59C39C9}" destId="{A0F02487-737D-2A45-AD56-05B34B07DCCB}" srcOrd="0" destOrd="1" presId="urn:microsoft.com/office/officeart/2005/8/layout/hList1"/>
    <dgm:cxn modelId="{63A98662-8D0B-4B2C-8073-452B0C12941C}" srcId="{A0EAED48-2B75-465B-A923-D7A6EC00F852}" destId="{35A993AB-DB44-4390-8B10-899831B83015}" srcOrd="4" destOrd="0" parTransId="{236498A8-887B-487D-BB94-74EC214C5E62}" sibTransId="{4A62ECEA-A522-4CDF-BF36-0EB2BF114578}"/>
    <dgm:cxn modelId="{537C8575-F727-F944-90A3-7925332E1511}" type="presOf" srcId="{47CBEAB8-ACAC-AE40-AD2C-B80E617634D8}" destId="{BBD0FAAB-B62F-A24F-9C60-538FA2C28765}" srcOrd="0" destOrd="6" presId="urn:microsoft.com/office/officeart/2005/8/layout/hList1"/>
    <dgm:cxn modelId="{3826DE7A-BB29-B64A-B0C9-1449FE6F1D57}" type="presOf" srcId="{893BD06B-E299-4F42-97AD-AA0A7E143FA1}" destId="{BF0137D3-0AC4-9949-842D-5B552F1AD88B}" srcOrd="0" destOrd="0" presId="urn:microsoft.com/office/officeart/2005/8/layout/hList1"/>
    <dgm:cxn modelId="{0D6DF37C-D23E-994D-B58A-BBD7F9080B63}" type="presOf" srcId="{8973496F-6102-4432-A0C0-A5C83BE9ADD9}" destId="{BBD0FAAB-B62F-A24F-9C60-538FA2C28765}" srcOrd="0" destOrd="1" presId="urn:microsoft.com/office/officeart/2005/8/layout/hList1"/>
    <dgm:cxn modelId="{A6AB7183-D452-49B7-8BE8-B0078EDE8D94}" srcId="{893BD06B-E299-4F42-97AD-AA0A7E143FA1}" destId="{3215081B-60D5-4F67-A8A1-E159CFB16F06}" srcOrd="0" destOrd="0" parTransId="{1091972C-396A-4AD9-9734-9EF2C172AD52}" sibTransId="{EE67B38D-97B5-4925-BDDB-033C141CC881}"/>
    <dgm:cxn modelId="{4355998D-FC7F-4AEC-8882-46773CCF750E}" srcId="{893BD06B-E299-4F42-97AD-AA0A7E143FA1}" destId="{B8BAB184-E4EF-483B-86CE-0007119E5814}" srcOrd="2" destOrd="0" parTransId="{8910E483-0200-40DC-B60D-E488D8776E20}" sibTransId="{5F9D55AF-BB38-4744-9D19-1A48F15ABF38}"/>
    <dgm:cxn modelId="{CA816E93-DB84-C24E-8F6C-35F1415EA785}" type="presOf" srcId="{561ACB5E-8681-C142-8874-B5035A131625}" destId="{BBD0FAAB-B62F-A24F-9C60-538FA2C28765}" srcOrd="0" destOrd="7" presId="urn:microsoft.com/office/officeart/2005/8/layout/hList1"/>
    <dgm:cxn modelId="{308CC8A3-D6EE-A14F-B8B3-3FC824D16530}" type="presOf" srcId="{3215081B-60D5-4F67-A8A1-E159CFB16F06}" destId="{A0F02487-737D-2A45-AD56-05B34B07DCCB}" srcOrd="0" destOrd="0" presId="urn:microsoft.com/office/officeart/2005/8/layout/hList1"/>
    <dgm:cxn modelId="{42B900B4-8ADF-8542-9427-1E74584F1FDD}" type="presOf" srcId="{A0EAED48-2B75-465B-A923-D7A6EC00F852}" destId="{D4F23FF3-5EE0-2D44-81CA-431008AACD5A}" srcOrd="0" destOrd="0" presId="urn:microsoft.com/office/officeart/2005/8/layout/hList1"/>
    <dgm:cxn modelId="{190DB1B7-5C61-9245-B043-6ED64E2F047A}" type="presOf" srcId="{B8BAB184-E4EF-483B-86CE-0007119E5814}" destId="{A0F02487-737D-2A45-AD56-05B34B07DCCB}" srcOrd="0" destOrd="2" presId="urn:microsoft.com/office/officeart/2005/8/layout/hList1"/>
    <dgm:cxn modelId="{FA68BDB8-4116-4CB3-8C0B-48AC3EFF0692}" srcId="{893BD06B-E299-4F42-97AD-AA0A7E143FA1}" destId="{F8B2E012-17F7-4DE2-98CA-C984B59C39C9}" srcOrd="1" destOrd="0" parTransId="{82534EE8-3D6D-4E6A-8DA7-49AEB856601D}" sibTransId="{7A73A246-2D18-4E09-9EDA-00464411CEB5}"/>
    <dgm:cxn modelId="{B5C429C1-26CD-4619-8DF7-E31639FB8958}" srcId="{C074E218-23FE-4E4F-B20F-4828A91E7BE3}" destId="{A0EAED48-2B75-465B-A923-D7A6EC00F852}" srcOrd="0" destOrd="0" parTransId="{21214830-5964-4223-8C7B-DA505559BBFC}" sibTransId="{9EC4D530-6610-4C61-A8DC-EDBB1E34BC7F}"/>
    <dgm:cxn modelId="{324B16D2-9CE4-D648-A8CD-AACD0F0EAFF8}" type="presOf" srcId="{388BF93C-703A-466D-ADE2-DB64AD4350ED}" destId="{BBD0FAAB-B62F-A24F-9C60-538FA2C28765}" srcOrd="0" destOrd="0" presId="urn:microsoft.com/office/officeart/2005/8/layout/hList1"/>
    <dgm:cxn modelId="{BEFF07DA-E3E0-6A41-8FC7-D07D7C3DB597}" srcId="{A0EAED48-2B75-465B-A923-D7A6EC00F852}" destId="{9F05E31B-04A7-3948-A57F-EF892DDC5DE1}" srcOrd="5" destOrd="0" parTransId="{0983AB5A-E49B-544B-976D-B79208287DAA}" sibTransId="{508E51B7-5F0D-A446-BBEA-86A1F7EB0E22}"/>
    <dgm:cxn modelId="{71BF42E8-3F14-CC4A-8A31-96ADE794F64E}" type="presOf" srcId="{AC227808-3FBC-4BAE-907D-8B0BF02C7301}" destId="{BBD0FAAB-B62F-A24F-9C60-538FA2C28765}" srcOrd="0" destOrd="2" presId="urn:microsoft.com/office/officeart/2005/8/layout/hList1"/>
    <dgm:cxn modelId="{96715EEB-D878-744E-AA1F-535F5AF1ABC3}" srcId="{A0EAED48-2B75-465B-A923-D7A6EC00F852}" destId="{561ACB5E-8681-C142-8874-B5035A131625}" srcOrd="7" destOrd="0" parTransId="{E02C761A-8120-E442-A9C3-51AB1381A92C}" sibTransId="{7F047A04-B806-5848-8AC4-57C3BF017075}"/>
    <dgm:cxn modelId="{F0E9A9F0-AD02-4FE4-B9F5-E9481D956FEC}" srcId="{A0EAED48-2B75-465B-A923-D7A6EC00F852}" destId="{388BF93C-703A-466D-ADE2-DB64AD4350ED}" srcOrd="0" destOrd="0" parTransId="{C89912D6-CA63-4C79-976C-E0A581111F3E}" sibTransId="{F2E0A6BF-DE1E-405B-A199-7EEDA016BA60}"/>
    <dgm:cxn modelId="{F9A429F1-2887-4FE1-8524-5225F9D29F27}" srcId="{A0EAED48-2B75-465B-A923-D7A6EC00F852}" destId="{AC227808-3FBC-4BAE-907D-8B0BF02C7301}" srcOrd="2" destOrd="0" parTransId="{8B6F762C-E02D-4F5F-8034-46B6D1FBE35E}" sibTransId="{3F3CF477-E787-4E77-B866-39B618329F7E}"/>
    <dgm:cxn modelId="{F5030300-2D16-AC47-9746-7C35593AF984}" type="presParOf" srcId="{996F0034-3C3D-6140-9B88-29BCEA2623AB}" destId="{444DE738-70DC-114F-A32C-3BAD5F06074B}" srcOrd="0" destOrd="0" presId="urn:microsoft.com/office/officeart/2005/8/layout/hList1"/>
    <dgm:cxn modelId="{A9F95834-96E2-3E48-AA37-D7655D2B1CFD}" type="presParOf" srcId="{444DE738-70DC-114F-A32C-3BAD5F06074B}" destId="{D4F23FF3-5EE0-2D44-81CA-431008AACD5A}" srcOrd="0" destOrd="0" presId="urn:microsoft.com/office/officeart/2005/8/layout/hList1"/>
    <dgm:cxn modelId="{21524CCE-3897-2749-9B99-4F516F26B2F2}" type="presParOf" srcId="{444DE738-70DC-114F-A32C-3BAD5F06074B}" destId="{BBD0FAAB-B62F-A24F-9C60-538FA2C28765}" srcOrd="1" destOrd="0" presId="urn:microsoft.com/office/officeart/2005/8/layout/hList1"/>
    <dgm:cxn modelId="{A8E335CB-A10E-4544-9C1F-76DF4D62B246}" type="presParOf" srcId="{996F0034-3C3D-6140-9B88-29BCEA2623AB}" destId="{F7A2DD21-D50A-3B46-8D85-57B948644E21}" srcOrd="1" destOrd="0" presId="urn:microsoft.com/office/officeart/2005/8/layout/hList1"/>
    <dgm:cxn modelId="{D4397907-C536-BA44-950A-40A9CC76D3E7}" type="presParOf" srcId="{996F0034-3C3D-6140-9B88-29BCEA2623AB}" destId="{41B2BB4A-AAC2-A941-83B1-4C93FF0E538B}" srcOrd="2" destOrd="0" presId="urn:microsoft.com/office/officeart/2005/8/layout/hList1"/>
    <dgm:cxn modelId="{930E2B1C-3604-B147-8D1F-9189C63CB8A5}" type="presParOf" srcId="{41B2BB4A-AAC2-A941-83B1-4C93FF0E538B}" destId="{BF0137D3-0AC4-9949-842D-5B552F1AD88B}" srcOrd="0" destOrd="0" presId="urn:microsoft.com/office/officeart/2005/8/layout/hList1"/>
    <dgm:cxn modelId="{52F14465-DCC8-554F-A3C8-D90B084EE2A3}" type="presParOf" srcId="{41B2BB4A-AAC2-A941-83B1-4C93FF0E538B}" destId="{A0F02487-737D-2A45-AD56-05B34B07DCC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23FF3-5EE0-2D44-81CA-431008AACD5A}">
      <dsp:nvSpPr>
        <dsp:cNvPr id="0" name=""/>
        <dsp:cNvSpPr/>
      </dsp:nvSpPr>
      <dsp:spPr>
        <a:xfrm>
          <a:off x="51" y="34931"/>
          <a:ext cx="4913783" cy="518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/>
            <a:t>Implications for Regulatory Affairs</a:t>
          </a:r>
          <a:endParaRPr lang="en-US" sz="1800" kern="1200" dirty="0"/>
        </a:p>
      </dsp:txBody>
      <dsp:txXfrm>
        <a:off x="51" y="34931"/>
        <a:ext cx="4913783" cy="518400"/>
      </dsp:txXfrm>
    </dsp:sp>
    <dsp:sp modelId="{BBD0FAAB-B62F-A24F-9C60-538FA2C28765}">
      <dsp:nvSpPr>
        <dsp:cNvPr id="0" name=""/>
        <dsp:cNvSpPr/>
      </dsp:nvSpPr>
      <dsp:spPr>
        <a:xfrm>
          <a:off x="51" y="553331"/>
          <a:ext cx="4913783" cy="49410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Highlighted flaws in the approval process for high-risk devices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FDA imposed recall and effective ban on production and distribution in 2019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Increased scrutiny on post-market surveillance of medical devices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Emphasis on more comprehensive patient-informed consent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Only 12% of implanting surgeons were or became board-certified in Female Pelvic Medicine and Reconstructive Surgery</a:t>
          </a:r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Ref: </a:t>
          </a:r>
          <a:r>
            <a:rPr lang="en-US" sz="1700" kern="1200" dirty="0">
              <a:hlinkClick xmlns:r="http://schemas.openxmlformats.org/officeDocument/2006/relationships" r:id="rId1"/>
            </a:rPr>
            <a:t>https://</a:t>
          </a:r>
          <a:r>
            <a:rPr lang="en-US" sz="1700" kern="1200" dirty="0" err="1">
              <a:hlinkClick xmlns:r="http://schemas.openxmlformats.org/officeDocument/2006/relationships" r:id="rId1"/>
            </a:rPr>
            <a:t>www.lawsuit</a:t>
          </a:r>
          <a:r>
            <a:rPr lang="en-US" sz="1700" kern="1200" dirty="0">
              <a:hlinkClick xmlns:r="http://schemas.openxmlformats.org/officeDocument/2006/relationships" r:id="rId1"/>
            </a:rPr>
            <a:t>-information-</a:t>
          </a:r>
          <a:r>
            <a:rPr lang="en-US" sz="1700" kern="1200" dirty="0" err="1">
              <a:hlinkClick xmlns:r="http://schemas.openxmlformats.org/officeDocument/2006/relationships" r:id="rId1"/>
            </a:rPr>
            <a:t>center.com</a:t>
          </a:r>
          <a:r>
            <a:rPr lang="en-US" sz="1700" kern="1200" dirty="0">
              <a:hlinkClick xmlns:r="http://schemas.openxmlformats.org/officeDocument/2006/relationships" r:id="rId1"/>
            </a:rPr>
            <a:t>/vaginal-mesh-lawsuits-in-2024.html</a:t>
          </a:r>
          <a:endParaRPr lang="en-US" sz="1700" kern="1200" dirty="0"/>
        </a:p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hlinkClick xmlns:r="http://schemas.openxmlformats.org/officeDocument/2006/relationships" r:id="rId2"/>
            </a:rPr>
            <a:t>https://www.drugwatch.com/transvaginal-mesh/lawsuits/</a:t>
          </a:r>
          <a:endParaRPr lang="en-US" sz="1700" kern="1200" dirty="0"/>
        </a:p>
      </dsp:txBody>
      <dsp:txXfrm>
        <a:off x="51" y="553331"/>
        <a:ext cx="4913783" cy="4941000"/>
      </dsp:txXfrm>
    </dsp:sp>
    <dsp:sp modelId="{BF0137D3-0AC4-9949-842D-5B552F1AD88B}">
      <dsp:nvSpPr>
        <dsp:cNvPr id="0" name=""/>
        <dsp:cNvSpPr/>
      </dsp:nvSpPr>
      <dsp:spPr>
        <a:xfrm>
          <a:off x="5601764" y="34931"/>
          <a:ext cx="4913783" cy="518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Key Takeaways:</a:t>
          </a:r>
        </a:p>
      </dsp:txBody>
      <dsp:txXfrm>
        <a:off x="5601764" y="34931"/>
        <a:ext cx="4913783" cy="518400"/>
      </dsp:txXfrm>
    </dsp:sp>
    <dsp:sp modelId="{A0F02487-737D-2A45-AD56-05B34B07DCCB}">
      <dsp:nvSpPr>
        <dsp:cNvPr id="0" name=""/>
        <dsp:cNvSpPr/>
      </dsp:nvSpPr>
      <dsp:spPr>
        <a:xfrm>
          <a:off x="5601764" y="553331"/>
          <a:ext cx="4913783" cy="49410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Rigorous Testing &amp; Surveillance</a:t>
          </a:r>
          <a:r>
            <a:rPr lang="en-US" sz="1800" kern="1200" dirty="0"/>
            <a:t>: Emphasize thorough pre-market testing and ongoing post-market monitoring.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Clear Risk Communication</a:t>
          </a:r>
          <a:r>
            <a:rPr lang="en-US" sz="1800" kern="1200" dirty="0"/>
            <a:t>: Ensure transparent risk disclosure to providers and patients.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Impact of Fast-Track Approvals</a:t>
          </a:r>
          <a:r>
            <a:rPr lang="en-US" sz="1800" kern="1200" dirty="0"/>
            <a:t>: Reveal risks tied to expedited pathways for high-risk devices.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Manufacturer Risks</a:t>
          </a:r>
          <a:r>
            <a:rPr lang="en-US" sz="1800" kern="1200" dirty="0"/>
            <a:t>: Highlight financial and reputational consequences of product safety failures.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Evolving Regulatory Standards</a:t>
          </a:r>
          <a:r>
            <a:rPr lang="en-US" sz="1800" kern="1200" dirty="0"/>
            <a:t>: Drive stricter safety standards in medical device regulations.</a:t>
          </a:r>
        </a:p>
      </dsp:txBody>
      <dsp:txXfrm>
        <a:off x="5601764" y="553331"/>
        <a:ext cx="4913783" cy="494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8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8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8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2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6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8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10/27/24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9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7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1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10/27/24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3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3FE7-4FE0-5F08-3872-B1B3C47CA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11" y="317500"/>
            <a:ext cx="5927576" cy="1701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600" b="1" i="0" kern="1200" cap="all" spc="120" baseline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Case Study on Product Liability</a:t>
            </a:r>
            <a:br>
              <a:rPr lang="en-US" sz="2600" b="1" i="0" kern="1200" cap="all" spc="120" baseline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600" b="1" i="0" kern="1200" cap="all" spc="120" baseline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Transvaginal Mesh</a:t>
            </a:r>
            <a:br>
              <a:rPr lang="en-US" sz="2600" b="0" i="0" kern="1200" cap="all" spc="120" baseline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600" kern="1200" cap="all" spc="12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83BDA-B396-0ADA-E721-42246811E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0810" y="317500"/>
            <a:ext cx="5927577" cy="586422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marR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1"/>
                </a:solidFill>
                <a:effectLst/>
              </a:rPr>
              <a:t>Case Study: Transvaginal Mesh Product Liability Litigation</a:t>
            </a:r>
          </a:p>
          <a:p>
            <a:pPr algn="l">
              <a:lnSpc>
                <a:spcPct val="91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215E99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RGA 6205</a:t>
            </a:r>
            <a:r>
              <a:rPr lang="en-US" sz="2000" dirty="0">
                <a:effectLst/>
              </a:rPr>
              <a:t>|</a:t>
            </a:r>
            <a:r>
              <a:rPr lang="en-US" sz="1800" b="1" kern="100" dirty="0">
                <a:solidFill>
                  <a:srgbClr val="215E99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Prof. Andreea Mocanu </a:t>
            </a:r>
            <a:r>
              <a:rPr lang="en-US" sz="1800" dirty="0">
                <a:effectLst/>
              </a:rPr>
              <a:t>|</a:t>
            </a:r>
            <a:r>
              <a:rPr lang="en-US" sz="1800" b="1" kern="100" dirty="0">
                <a:solidFill>
                  <a:srgbClr val="215E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r>
              <a:rPr lang="en-US" sz="1800" b="1" kern="100" dirty="0">
                <a:solidFill>
                  <a:srgbClr val="215E99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Divya Vijayan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tx1"/>
              </a:solidFill>
              <a:effectLst/>
            </a:endParaRPr>
          </a:p>
          <a:p>
            <a:pPr marL="342900" marR="0" lvl="0" indent="-34290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effectLst/>
              </a:rPr>
              <a:t>Medical devices</a:t>
            </a:r>
            <a:r>
              <a:rPr lang="en-US" sz="2800" dirty="0">
                <a:solidFill>
                  <a:schemeClr val="tx1"/>
                </a:solidFill>
                <a:effectLst/>
              </a:rPr>
              <a:t>: Transvaginal mesh implants for pelvic organ prolapse (POP) and stress urinary incontinence (SUI)</a:t>
            </a:r>
          </a:p>
          <a:p>
            <a:pPr marL="342900" marR="0" lvl="0" indent="-34290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effectLst/>
              </a:rPr>
              <a:t>Brand name of product</a:t>
            </a:r>
            <a:r>
              <a:rPr lang="en-US" sz="2800" dirty="0">
                <a:solidFill>
                  <a:schemeClr val="tx1"/>
                </a:solidFill>
                <a:effectLst/>
              </a:rPr>
              <a:t>: ProteGen Sling</a:t>
            </a:r>
            <a:r>
              <a:rPr lang="en-US" sz="2800" dirty="0"/>
              <a:t>. Other products: </a:t>
            </a:r>
            <a:r>
              <a:rPr lang="en-US" sz="2800" dirty="0">
                <a:solidFill>
                  <a:schemeClr val="tx1"/>
                </a:solidFill>
                <a:effectLst/>
              </a:rPr>
              <a:t>Obtryx Slings, Gynecare Prosima, etc.</a:t>
            </a:r>
          </a:p>
          <a:p>
            <a:pPr marL="342900" indent="-342900" algn="l">
              <a:lnSpc>
                <a:spcPct val="91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b="1" dirty="0"/>
              <a:t>M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anufacturers</a:t>
            </a:r>
            <a:r>
              <a:rPr lang="en-US" sz="2800" dirty="0">
                <a:solidFill>
                  <a:schemeClr val="tx1"/>
                </a:solidFill>
                <a:effectLst/>
              </a:rPr>
              <a:t>: Boston Scientific</a:t>
            </a:r>
            <a:r>
              <a:rPr lang="en-US" sz="2800" dirty="0"/>
              <a:t>. Others: </a:t>
            </a:r>
            <a:r>
              <a:rPr lang="en-US" sz="2800" dirty="0">
                <a:solidFill>
                  <a:schemeClr val="tx1"/>
                </a:solidFill>
                <a:effectLst/>
              </a:rPr>
              <a:t>Johnson &amp; Johnson (Ethicon), C.R. Bard, American Medical Systems (AMS), and Coloplast</a:t>
            </a:r>
          </a:p>
          <a:p>
            <a:pPr marL="342900" marR="0" lvl="0" indent="-34290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800" b="1" i="1" dirty="0">
                <a:solidFill>
                  <a:schemeClr val="tx1"/>
                </a:solidFill>
                <a:effectLst/>
              </a:rPr>
              <a:t>Over 73,000 product liability claims filed by 2014</a:t>
            </a:r>
          </a:p>
          <a:p>
            <a:pPr algn="l">
              <a:lnSpc>
                <a:spcPct val="91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666BA-5D24-98A8-EAE8-1415CA92BD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564" r="26593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49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ED97-32C3-2E11-A45A-ACC84ED3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Background of the Case</a:t>
            </a:r>
            <a:b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4000" dirty="0"/>
          </a:p>
        </p:txBody>
      </p:sp>
      <p:pic>
        <p:nvPicPr>
          <p:cNvPr id="25" name="Picture 24" descr="A close-up of a stethoscope on a clipboard&#10;&#10;Description automatically generated">
            <a:extLst>
              <a:ext uri="{FF2B5EF4-FFF2-40B4-BE49-F238E27FC236}">
                <a16:creationId xmlns:a16="http://schemas.microsoft.com/office/drawing/2014/main" id="{4066B143-4906-AC6A-757C-3EA270C59F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08" r="31402" b="-1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F441-8654-B68A-AA5E-BFBF8DD6C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1743076"/>
            <a:ext cx="5291663" cy="4624386"/>
          </a:xfrm>
        </p:spPr>
        <p:txBody>
          <a:bodyPr>
            <a:normAutofit lnSpcReduction="10000"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Transvaginal mesh products introduced in the 1990s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FDA issued first public health notification about risks in 2008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first transvaginal mesh lawsuit was filed in 2009, marking the beginning of the vaginal mesh litigation. In the following years, thousands of lawsuits were filed against various TVM manufacturers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2011, FDA classified transvaginal mesh as high-risk device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Significant increase in lawsuits: 730 in 2011 to 34,017 in 2013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692996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682DE-88FB-C081-E47D-1DA75C64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Legal Arguments</a:t>
            </a:r>
            <a:br>
              <a:rPr lang="en-US" sz="40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184A-EB55-BE2B-F635-C84A4BA81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Plaintiffs' Claims: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Claims of negligent design, testing, and marketing practices.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Lack of adequate warnings to healthcare providers and patients.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Lawsuits emphasize the need for better communication on device safety.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Significant legal and reputational consequences for TVM producers.</a:t>
            </a:r>
          </a:p>
          <a:p>
            <a:endParaRPr lang="en-US" sz="2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807E5CC-A014-5F03-E324-4B68534E5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Defendants' Arguments: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 properly designed and tested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Risks disclosed to doctors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Injuries resulted from surgical technique, not product defects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Statute of Limitations Exceeded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 Symptoms were Noticeable Early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Post-Surgery Complications Known and Expected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Claim Timing Reflects Lack of Defective Awareness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Dismissal Request Due to Filing Delay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9907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7D092-AACB-5198-F9DF-CBBDB0FE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40"/>
            <a:ext cx="11018520" cy="1005442"/>
          </a:xfrm>
        </p:spPr>
        <p:txBody>
          <a:bodyPr anchor="b">
            <a:normAutofit/>
          </a:bodyPr>
          <a:lstStyle/>
          <a:p>
            <a:r>
              <a:rPr lang="en-US" sz="5400" b="0" i="0" dirty="0">
                <a:effectLst/>
                <a:latin typeface="__fkGroteskNeue_598ab8"/>
              </a:rPr>
              <a:t>Significant outcomes</a:t>
            </a:r>
            <a:endParaRPr lang="en-US" sz="5400" dirty="0"/>
          </a:p>
        </p:txBody>
      </p:sp>
      <p:sp>
        <p:nvSpPr>
          <p:cNvPr id="3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78F9-78E9-855C-28FF-048A6E4B2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911493"/>
            <a:ext cx="6713552" cy="4707967"/>
          </a:xfrm>
        </p:spPr>
        <p:txBody>
          <a:bodyPr anchor="t">
            <a:normAutofit fontScale="70000" lnSpcReduction="20000"/>
          </a:bodyPr>
          <a:lstStyle/>
          <a:p>
            <a:pPr marR="0" lvl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Multidistrict litigation (MDL) consolidated thousands of federal lawsuits</a:t>
            </a:r>
          </a:p>
          <a:p>
            <a:pPr marR="0" lvl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Notable verdicts:</a:t>
            </a:r>
          </a:p>
          <a:p>
            <a:pPr marL="11430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$11 million against Johnson &amp; Johnson's Ethicon (2013)</a:t>
            </a:r>
          </a:p>
          <a:p>
            <a:pPr marL="11430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$302 million judgment against Johnson &amp; Johnson upheld by U.S. Supreme Court (2023)</a:t>
            </a:r>
          </a:p>
          <a:p>
            <a:pPr marR="0" lvl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2008-2011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FDA issued warnings about complications and questioned the long-term efficacy of transvaginal mesh (TVM).</a:t>
            </a:r>
          </a:p>
          <a:p>
            <a:pPr marR="0" lvl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2012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Required manufacturers to conduct post-market safety studies.</a:t>
            </a:r>
          </a:p>
          <a:p>
            <a:pPr marR="0" lvl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2016-2019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TVM devices were reclassified to Class III, leading to a sales halt for insufficient safety evidence.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2020-2023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Increased scrutiny and recommendations for stricter approval processes for stress urinary incontinence (SUI) devices. By July 2022, 95% of all transvaginal mesh cases were resolved or dismissed</a:t>
            </a:r>
          </a:p>
          <a:p>
            <a:pPr marR="0" lvl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2024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Ongoing lawsuits prompted manufacturers to shift focus from mesh products to safer alternatives for pelvic organ prolapse (POP) and SUI.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 descr="A hand holding a stamp&#10;&#10;Description automatically generated">
            <a:extLst>
              <a:ext uri="{FF2B5EF4-FFF2-40B4-BE49-F238E27FC236}">
                <a16:creationId xmlns:a16="http://schemas.microsoft.com/office/drawing/2014/main" id="{7B021A6F-D8BA-7DC9-F7DD-A063E765CE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14" r="10997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0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1EB230-6CCC-BEE3-1891-618177E31B8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92436865"/>
              </p:ext>
            </p:extLst>
          </p:nvPr>
        </p:nvGraphicFramePr>
        <p:xfrm>
          <a:off x="838200" y="571500"/>
          <a:ext cx="10515600" cy="5529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2155AD2-8A1A-9D83-2D28-5D868AC716D6}"/>
              </a:ext>
            </a:extLst>
          </p:cNvPr>
          <p:cNvSpPr txBox="1"/>
          <p:nvPr/>
        </p:nvSpPr>
        <p:spPr>
          <a:xfrm>
            <a:off x="5457825" y="6302931"/>
            <a:ext cx="27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9581513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</TotalTime>
  <Words>587</Words>
  <Application>Microsoft Macintosh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__fkGroteskNeue_598ab8</vt:lpstr>
      <vt:lpstr>Aptos</vt:lpstr>
      <vt:lpstr>Arial</vt:lpstr>
      <vt:lpstr>Calibri</vt:lpstr>
      <vt:lpstr>Calibri Light</vt:lpstr>
      <vt:lpstr>Times New Roman</vt:lpstr>
      <vt:lpstr>Wingdings</vt:lpstr>
      <vt:lpstr>Office 2013 - 2022 Theme</vt:lpstr>
      <vt:lpstr>Case Study on Product Liability Transvaginal Mesh </vt:lpstr>
      <vt:lpstr>Background of the Case </vt:lpstr>
      <vt:lpstr>Key Legal Arguments </vt:lpstr>
      <vt:lpstr>Significant outcomes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on Product Liability Transvaginal Mesh </dc:title>
  <dc:creator>Divya Vijayan</dc:creator>
  <cp:lastModifiedBy>Divya Vijayan</cp:lastModifiedBy>
  <cp:revision>16</cp:revision>
  <dcterms:created xsi:type="dcterms:W3CDTF">2024-10-28T00:25:12Z</dcterms:created>
  <dcterms:modified xsi:type="dcterms:W3CDTF">2024-10-28T01:43:06Z</dcterms:modified>
</cp:coreProperties>
</file>