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94" r:id="rId4"/>
    <p:sldId id="261" r:id="rId5"/>
    <p:sldId id="257" r:id="rId6"/>
    <p:sldId id="289" r:id="rId7"/>
    <p:sldId id="260" r:id="rId8"/>
    <p:sldId id="266" r:id="rId9"/>
    <p:sldId id="265" r:id="rId10"/>
    <p:sldId id="263" r:id="rId11"/>
    <p:sldId id="267" r:id="rId12"/>
    <p:sldId id="268" r:id="rId13"/>
    <p:sldId id="271" r:id="rId14"/>
    <p:sldId id="272" r:id="rId15"/>
    <p:sldId id="269" r:id="rId16"/>
    <p:sldId id="270" r:id="rId17"/>
    <p:sldId id="273" r:id="rId18"/>
    <p:sldId id="275" r:id="rId19"/>
    <p:sldId id="276" r:id="rId20"/>
    <p:sldId id="277" r:id="rId21"/>
    <p:sldId id="278" r:id="rId22"/>
    <p:sldId id="274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90" r:id="rId33"/>
    <p:sldId id="291" r:id="rId34"/>
    <p:sldId id="292" r:id="rId35"/>
    <p:sldId id="293" r:id="rId36"/>
    <p:sldId id="288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15" autoAdjust="0"/>
    <p:restoredTop sz="86333" autoAdjust="0"/>
  </p:normalViewPr>
  <p:slideViewPr>
    <p:cSldViewPr snapToObjects="1">
      <p:cViewPr>
        <p:scale>
          <a:sx n="75" d="100"/>
          <a:sy n="75" d="100"/>
        </p:scale>
        <p:origin x="-660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2402"/>
    </p:cViewPr>
  </p:outlineViewPr>
  <p:notesTextViewPr>
    <p:cViewPr>
      <p:scale>
        <a:sx n="100" d="100"/>
        <a:sy n="100" d="100"/>
      </p:scale>
      <p:origin x="0" y="0"/>
    </p:cViewPr>
  </p:notesText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47C27AA-A3AF-40D7-B089-65E891B11ECB}" type="datetimeFigureOut">
              <a:rPr lang="en-US" smtClean="0"/>
              <a:pPr/>
              <a:t>8/22/2009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909A086-759E-4EA7-B7AA-561EE3F9E4D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27AA-A3AF-40D7-B089-65E891B11ECB}" type="datetimeFigureOut">
              <a:rPr lang="en-US" smtClean="0"/>
              <a:pPr/>
              <a:t>8/22/2009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A086-759E-4EA7-B7AA-561EE3F9E4D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27AA-A3AF-40D7-B089-65E891B11ECB}" type="datetimeFigureOut">
              <a:rPr lang="en-US" smtClean="0"/>
              <a:pPr/>
              <a:t>8/22/2009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A086-759E-4EA7-B7AA-561EE3F9E4D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27AA-A3AF-40D7-B089-65E891B11ECB}" type="datetimeFigureOut">
              <a:rPr lang="en-US" smtClean="0"/>
              <a:pPr/>
              <a:t>8/22/2009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A086-759E-4EA7-B7AA-561EE3F9E4D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B47C27AA-A3AF-40D7-B089-65E891B11ECB}" type="datetimeFigureOut">
              <a:rPr lang="en-US" smtClean="0"/>
              <a:pPr/>
              <a:t>8/22/2009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909A086-759E-4EA7-B7AA-561EE3F9E4D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27AA-A3AF-40D7-B089-65E891B11ECB}" type="datetimeFigureOut">
              <a:rPr lang="en-US" smtClean="0"/>
              <a:pPr/>
              <a:t>8/22/2009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A086-759E-4EA7-B7AA-561EE3F9E4D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27AA-A3AF-40D7-B089-65E891B11ECB}" type="datetimeFigureOut">
              <a:rPr lang="en-US" smtClean="0"/>
              <a:pPr/>
              <a:t>8/22/2009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A086-759E-4EA7-B7AA-561EE3F9E4D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27AA-A3AF-40D7-B089-65E891B11ECB}" type="datetimeFigureOut">
              <a:rPr lang="en-US" smtClean="0"/>
              <a:pPr/>
              <a:t>8/22/2009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A086-759E-4EA7-B7AA-561EE3F9E4D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27AA-A3AF-40D7-B089-65E891B11ECB}" type="datetimeFigureOut">
              <a:rPr lang="en-US" smtClean="0"/>
              <a:pPr/>
              <a:t>8/22/2009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A086-759E-4EA7-B7AA-561EE3F9E4D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27AA-A3AF-40D7-B089-65E891B11ECB}" type="datetimeFigureOut">
              <a:rPr lang="en-US" smtClean="0"/>
              <a:pPr/>
              <a:t>8/22/2009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A086-759E-4EA7-B7AA-561EE3F9E4D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27AA-A3AF-40D7-B089-65E891B11ECB}" type="datetimeFigureOut">
              <a:rPr lang="en-US" smtClean="0"/>
              <a:pPr/>
              <a:t>8/22/2009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A086-759E-4EA7-B7AA-561EE3F9E4D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47C27AA-A3AF-40D7-B089-65E891B11ECB}" type="datetimeFigureOut">
              <a:rPr lang="en-US" smtClean="0"/>
              <a:pPr/>
              <a:t>8/22/2009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909A086-759E-4EA7-B7AA-561EE3F9E4D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Linux Kernel Implementation of Pipes,</a:t>
            </a:r>
            <a:r>
              <a:rPr lang="en-US" baseline="0" dirty="0" smtClean="0"/>
              <a:t> FIFOs and other </a:t>
            </a:r>
            <a:r>
              <a:rPr lang="en-US" baseline="0" dirty="0" err="1" smtClean="0"/>
              <a:t>Filesystems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 smtClean="0"/>
              <a:t>Divye Kapoor</a:t>
            </a:r>
          </a:p>
          <a:p>
            <a:r>
              <a:rPr lang="en-US" dirty="0" smtClean="0"/>
              <a:t>B.Tech (IDD) CSI – IV</a:t>
            </a:r>
          </a:p>
          <a:p>
            <a:r>
              <a:rPr lang="en-US" dirty="0" smtClean="0"/>
              <a:t>061305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get_sb</a:t>
            </a:r>
            <a:r>
              <a:rPr lang="en-US" dirty="0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4200" dirty="0" smtClean="0"/>
              <a:t>The </a:t>
            </a:r>
            <a:r>
              <a:rPr lang="en-US" sz="4200" dirty="0" err="1" smtClean="0"/>
              <a:t>get_sb</a:t>
            </a:r>
            <a:r>
              <a:rPr lang="en-US" sz="4200" dirty="0" smtClean="0"/>
              <a:t>()</a:t>
            </a:r>
            <a:r>
              <a:rPr lang="en-US" sz="4200" baseline="0" dirty="0" smtClean="0"/>
              <a:t> function returns the superblock structure which contains a pointer to the </a:t>
            </a:r>
            <a:r>
              <a:rPr lang="en-US" sz="4200" baseline="0" dirty="0" err="1" smtClean="0"/>
              <a:t>super_operations</a:t>
            </a:r>
            <a:r>
              <a:rPr lang="en-US" sz="4200" baseline="0" dirty="0" smtClean="0"/>
              <a:t> structure.</a:t>
            </a:r>
          </a:p>
          <a:p>
            <a:endParaRPr lang="en-US" sz="4200" dirty="0" smtClean="0"/>
          </a:p>
          <a:p>
            <a:r>
              <a:rPr lang="en-US" sz="4200" baseline="0" dirty="0" smtClean="0"/>
              <a:t>Functions specified in the </a:t>
            </a:r>
            <a:r>
              <a:rPr lang="en-US" sz="4200" baseline="0" dirty="0" err="1" smtClean="0"/>
              <a:t>super_operations</a:t>
            </a:r>
            <a:r>
              <a:rPr lang="en-US" sz="4200" dirty="0" smtClean="0"/>
              <a:t> specify how </a:t>
            </a:r>
            <a:r>
              <a:rPr lang="en-US" sz="4200" dirty="0" err="1" smtClean="0"/>
              <a:t>inodes</a:t>
            </a:r>
            <a:r>
              <a:rPr lang="en-US" sz="4200" dirty="0" smtClean="0"/>
              <a:t> are handled by the specific </a:t>
            </a:r>
            <a:r>
              <a:rPr lang="en-US" sz="4200" dirty="0" err="1" smtClean="0"/>
              <a:t>filesystem</a:t>
            </a:r>
            <a:r>
              <a:rPr lang="en-US" sz="4200" dirty="0" smtClean="0"/>
              <a:t> implementation.</a:t>
            </a:r>
            <a:endParaRPr lang="en-US" sz="4200" baseline="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IN" sz="3100" dirty="0" err="1" smtClean="0"/>
              <a:t>struct</a:t>
            </a:r>
            <a:r>
              <a:rPr lang="en-IN" sz="3100" dirty="0" smtClean="0"/>
              <a:t> </a:t>
            </a:r>
            <a:r>
              <a:rPr lang="en-IN" sz="3100" dirty="0" err="1" smtClean="0"/>
              <a:t>super_operations</a:t>
            </a:r>
            <a:r>
              <a:rPr lang="en-IN" sz="3100" dirty="0" smtClean="0"/>
              <a:t> {</a:t>
            </a:r>
          </a:p>
          <a:p>
            <a:pPr>
              <a:buNone/>
            </a:pPr>
            <a:r>
              <a:rPr lang="en-IN" sz="3100" dirty="0" smtClean="0"/>
              <a:t>        </a:t>
            </a:r>
            <a:r>
              <a:rPr lang="en-IN" sz="3100" dirty="0" err="1" smtClean="0"/>
              <a:t>struct</a:t>
            </a:r>
            <a:r>
              <a:rPr lang="en-IN" sz="3100" dirty="0" smtClean="0"/>
              <a:t> </a:t>
            </a:r>
            <a:r>
              <a:rPr lang="en-IN" sz="3100" dirty="0" err="1" smtClean="0"/>
              <a:t>inode</a:t>
            </a:r>
            <a:r>
              <a:rPr lang="en-IN" sz="3100" dirty="0" smtClean="0"/>
              <a:t> *(*</a:t>
            </a:r>
            <a:r>
              <a:rPr lang="en-IN" sz="3100" dirty="0" err="1" smtClean="0"/>
              <a:t>alloc_inode</a:t>
            </a:r>
            <a:r>
              <a:rPr lang="en-IN" sz="3100" dirty="0" smtClean="0"/>
              <a:t>)(</a:t>
            </a:r>
            <a:r>
              <a:rPr lang="en-IN" sz="3100" dirty="0" err="1" smtClean="0"/>
              <a:t>struct</a:t>
            </a:r>
            <a:r>
              <a:rPr lang="en-IN" sz="3100" dirty="0" smtClean="0"/>
              <a:t> </a:t>
            </a:r>
            <a:r>
              <a:rPr lang="en-IN" sz="3100" dirty="0" err="1" smtClean="0"/>
              <a:t>super_block</a:t>
            </a:r>
            <a:r>
              <a:rPr lang="en-IN" sz="3100" dirty="0" smtClean="0"/>
              <a:t> *</a:t>
            </a:r>
            <a:r>
              <a:rPr lang="en-IN" sz="3100" dirty="0" err="1" smtClean="0"/>
              <a:t>sb</a:t>
            </a:r>
            <a:r>
              <a:rPr lang="en-IN" sz="3100" dirty="0" smtClean="0"/>
              <a:t>);</a:t>
            </a:r>
          </a:p>
          <a:p>
            <a:pPr>
              <a:buNone/>
            </a:pPr>
            <a:r>
              <a:rPr lang="en-IN" sz="3100" dirty="0" smtClean="0"/>
              <a:t>        void (*</a:t>
            </a:r>
            <a:r>
              <a:rPr lang="en-IN" sz="3100" dirty="0" err="1" smtClean="0"/>
              <a:t>destroy_inode</a:t>
            </a:r>
            <a:r>
              <a:rPr lang="en-IN" sz="3100" dirty="0" smtClean="0"/>
              <a:t>)(</a:t>
            </a:r>
            <a:r>
              <a:rPr lang="en-IN" sz="3100" dirty="0" err="1" smtClean="0"/>
              <a:t>struct</a:t>
            </a:r>
            <a:r>
              <a:rPr lang="en-IN" sz="3100" dirty="0" smtClean="0"/>
              <a:t> </a:t>
            </a:r>
            <a:r>
              <a:rPr lang="en-IN" sz="3100" dirty="0" err="1" smtClean="0"/>
              <a:t>inode</a:t>
            </a:r>
            <a:r>
              <a:rPr lang="en-IN" sz="3100" dirty="0" smtClean="0"/>
              <a:t> *);</a:t>
            </a:r>
          </a:p>
          <a:p>
            <a:pPr>
              <a:buNone/>
            </a:pPr>
            <a:endParaRPr lang="en-IN" sz="3100" dirty="0" smtClean="0"/>
          </a:p>
          <a:p>
            <a:pPr>
              <a:buNone/>
            </a:pPr>
            <a:r>
              <a:rPr lang="en-IN" sz="3100" dirty="0" smtClean="0"/>
              <a:t>        void (*</a:t>
            </a:r>
            <a:r>
              <a:rPr lang="en-IN" sz="3100" dirty="0" err="1" smtClean="0"/>
              <a:t>dirty_inode</a:t>
            </a:r>
            <a:r>
              <a:rPr lang="en-IN" sz="3100" dirty="0" smtClean="0"/>
              <a:t>) (</a:t>
            </a:r>
            <a:r>
              <a:rPr lang="en-IN" sz="3100" dirty="0" err="1" smtClean="0"/>
              <a:t>struct</a:t>
            </a:r>
            <a:r>
              <a:rPr lang="en-IN" sz="3100" dirty="0" smtClean="0"/>
              <a:t> </a:t>
            </a:r>
            <a:r>
              <a:rPr lang="en-IN" sz="3100" dirty="0" err="1" smtClean="0"/>
              <a:t>inode</a:t>
            </a:r>
            <a:r>
              <a:rPr lang="en-IN" sz="3100" dirty="0" smtClean="0"/>
              <a:t> *);</a:t>
            </a:r>
          </a:p>
          <a:p>
            <a:pPr>
              <a:buNone/>
            </a:pPr>
            <a:r>
              <a:rPr lang="en-IN" sz="3100" dirty="0" smtClean="0"/>
              <a:t>        </a:t>
            </a:r>
            <a:r>
              <a:rPr lang="en-IN" sz="3100" dirty="0" err="1" smtClean="0"/>
              <a:t>int</a:t>
            </a:r>
            <a:r>
              <a:rPr lang="en-IN" sz="3100" dirty="0" smtClean="0"/>
              <a:t> (*</a:t>
            </a:r>
            <a:r>
              <a:rPr lang="en-IN" sz="3100" dirty="0" err="1" smtClean="0"/>
              <a:t>write_inode</a:t>
            </a:r>
            <a:r>
              <a:rPr lang="en-IN" sz="3100" dirty="0" smtClean="0"/>
              <a:t>) (</a:t>
            </a:r>
            <a:r>
              <a:rPr lang="en-IN" sz="3100" dirty="0" err="1" smtClean="0"/>
              <a:t>struct</a:t>
            </a:r>
            <a:r>
              <a:rPr lang="en-IN" sz="3100" dirty="0" smtClean="0"/>
              <a:t> </a:t>
            </a:r>
            <a:r>
              <a:rPr lang="en-IN" sz="3100" dirty="0" err="1" smtClean="0"/>
              <a:t>inode</a:t>
            </a:r>
            <a:r>
              <a:rPr lang="en-IN" sz="3100" dirty="0" smtClean="0"/>
              <a:t> *, </a:t>
            </a:r>
            <a:r>
              <a:rPr lang="en-IN" sz="3100" dirty="0" err="1" smtClean="0"/>
              <a:t>int</a:t>
            </a:r>
            <a:r>
              <a:rPr lang="en-IN" sz="3100" dirty="0" smtClean="0"/>
              <a:t>);</a:t>
            </a:r>
          </a:p>
          <a:p>
            <a:pPr>
              <a:buNone/>
            </a:pPr>
            <a:r>
              <a:rPr lang="en-IN" sz="3100" dirty="0" smtClean="0"/>
              <a:t>        void (*</a:t>
            </a:r>
            <a:r>
              <a:rPr lang="en-IN" sz="3100" dirty="0" err="1" smtClean="0"/>
              <a:t>drop_inode</a:t>
            </a:r>
            <a:r>
              <a:rPr lang="en-IN" sz="3100" dirty="0" smtClean="0"/>
              <a:t>) (</a:t>
            </a:r>
            <a:r>
              <a:rPr lang="en-IN" sz="3100" dirty="0" err="1" smtClean="0"/>
              <a:t>struct</a:t>
            </a:r>
            <a:r>
              <a:rPr lang="en-IN" sz="3100" dirty="0" smtClean="0"/>
              <a:t> </a:t>
            </a:r>
            <a:r>
              <a:rPr lang="en-IN" sz="3100" dirty="0" err="1" smtClean="0"/>
              <a:t>inode</a:t>
            </a:r>
            <a:r>
              <a:rPr lang="en-IN" sz="3100" dirty="0" smtClean="0"/>
              <a:t> *);</a:t>
            </a:r>
          </a:p>
          <a:p>
            <a:pPr>
              <a:buNone/>
            </a:pPr>
            <a:r>
              <a:rPr lang="en-IN" sz="3100" dirty="0" smtClean="0"/>
              <a:t>        void (*</a:t>
            </a:r>
            <a:r>
              <a:rPr lang="en-IN" sz="3100" dirty="0" err="1" smtClean="0"/>
              <a:t>delete_inode</a:t>
            </a:r>
            <a:r>
              <a:rPr lang="en-IN" sz="3100" dirty="0" smtClean="0"/>
              <a:t>) (</a:t>
            </a:r>
            <a:r>
              <a:rPr lang="en-IN" sz="3100" dirty="0" err="1" smtClean="0"/>
              <a:t>struct</a:t>
            </a:r>
            <a:r>
              <a:rPr lang="en-IN" sz="3100" dirty="0" smtClean="0"/>
              <a:t> </a:t>
            </a:r>
            <a:r>
              <a:rPr lang="en-IN" sz="3100" dirty="0" err="1" smtClean="0"/>
              <a:t>inode</a:t>
            </a:r>
            <a:r>
              <a:rPr lang="en-IN" sz="3100" dirty="0" smtClean="0"/>
              <a:t> *);</a:t>
            </a:r>
          </a:p>
          <a:p>
            <a:pPr>
              <a:buNone/>
            </a:pPr>
            <a:endParaRPr lang="en-US" sz="3100" dirty="0" smtClean="0"/>
          </a:p>
          <a:p>
            <a:pPr>
              <a:buNone/>
            </a:pPr>
            <a:r>
              <a:rPr lang="en-US" sz="3100" dirty="0" smtClean="0"/>
              <a:t>	/* lots of other members */</a:t>
            </a:r>
            <a:endParaRPr lang="en-IN" sz="3100" dirty="0" smtClean="0"/>
          </a:p>
          <a:p>
            <a:pPr>
              <a:buNone/>
            </a:pPr>
            <a:endParaRPr lang="en-IN" sz="3100" dirty="0" smtClean="0"/>
          </a:p>
          <a:p>
            <a:pPr>
              <a:buNone/>
            </a:pPr>
            <a:r>
              <a:rPr lang="en-IN" sz="3100" dirty="0" smtClean="0"/>
              <a:t>};</a:t>
            </a:r>
          </a:p>
          <a:p>
            <a:pPr>
              <a:buNone/>
            </a:pPr>
            <a:endParaRPr lang="en-US" sz="3100" baseline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 now?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860800" y="1739900"/>
            <a:ext cx="2711450" cy="7556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VFS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860800" y="3117850"/>
            <a:ext cx="2711450" cy="889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Superblock for </a:t>
            </a:r>
            <a:r>
              <a:rPr lang="en-US" dirty="0" err="1" smtClean="0"/>
              <a:t>pipefs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3860800" y="4629150"/>
            <a:ext cx="2711450" cy="889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inode</a:t>
            </a:r>
            <a:r>
              <a:rPr lang="en-US" dirty="0" smtClean="0"/>
              <a:t> operations on </a:t>
            </a:r>
            <a:r>
              <a:rPr lang="en-US" dirty="0" err="1" smtClean="0"/>
              <a:t>inodes</a:t>
            </a:r>
            <a:r>
              <a:rPr lang="en-US" dirty="0" smtClean="0"/>
              <a:t> not present in the cache</a:t>
            </a:r>
            <a:endParaRPr lang="en-IN" dirty="0"/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 rot="5400000">
            <a:off x="4905375" y="2806700"/>
            <a:ext cx="6223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4883944" y="4317206"/>
            <a:ext cx="6223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94350" y="2526268"/>
            <a:ext cx="275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struct</a:t>
            </a:r>
            <a:r>
              <a:rPr lang="en-US" i="1" dirty="0" smtClean="0"/>
              <a:t> </a:t>
            </a:r>
            <a:r>
              <a:rPr lang="en-US" i="1" dirty="0" err="1" smtClean="0"/>
              <a:t>file_system_type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5638800" y="4082018"/>
            <a:ext cx="275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i="1" dirty="0" err="1" smtClean="0"/>
              <a:t>super_operations</a:t>
            </a:r>
            <a:endParaRPr lang="en-IN" i="1" dirty="0"/>
          </a:p>
        </p:txBody>
      </p:sp>
      <p:sp>
        <p:nvSpPr>
          <p:cNvPr id="13" name="Rectangle 12"/>
          <p:cNvSpPr/>
          <p:nvPr/>
        </p:nvSpPr>
        <p:spPr>
          <a:xfrm>
            <a:off x="1149350" y="1739900"/>
            <a:ext cx="2311400" cy="7556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DCache</a:t>
            </a:r>
            <a:r>
              <a:rPr lang="en-US" dirty="0" smtClean="0"/>
              <a:t> and </a:t>
            </a:r>
            <a:r>
              <a:rPr lang="en-US" dirty="0" err="1" smtClean="0"/>
              <a:t>ICache</a:t>
            </a:r>
            <a:r>
              <a:rPr lang="en-US" dirty="0" smtClean="0"/>
              <a:t> for direct </a:t>
            </a:r>
            <a:r>
              <a:rPr lang="en-US" dirty="0" err="1" smtClean="0"/>
              <a:t>inode</a:t>
            </a:r>
            <a:r>
              <a:rPr lang="en-US" dirty="0" smtClean="0"/>
              <a:t> operations</a:t>
            </a:r>
            <a:endParaRPr lang="en-IN" dirty="0"/>
          </a:p>
        </p:txBody>
      </p:sp>
      <p:cxnSp>
        <p:nvCxnSpPr>
          <p:cNvPr id="15" name="Straight Arrow Connector 14"/>
          <p:cNvCxnSpPr>
            <a:stCxn id="13" idx="3"/>
            <a:endCxn id="5" idx="1"/>
          </p:cNvCxnSpPr>
          <p:nvPr/>
        </p:nvCxnSpPr>
        <p:spPr>
          <a:xfrm>
            <a:off x="3460750" y="2117725"/>
            <a:ext cx="40005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pipe()</a:t>
            </a:r>
            <a:r>
              <a:rPr lang="en-US" baseline="0" dirty="0" smtClean="0"/>
              <a:t> system call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nb-NO" dirty="0" smtClean="0"/>
              <a:t>SYSCALL_DEFINE2(pipe2, int __user *, fildes, int, flags)</a:t>
            </a:r>
          </a:p>
          <a:p>
            <a:pPr>
              <a:buNone/>
            </a:pPr>
            <a:r>
              <a:rPr lang="en-IN" dirty="0" smtClean="0"/>
              <a:t>{</a:t>
            </a:r>
          </a:p>
          <a:p>
            <a:pPr>
              <a:buNone/>
            </a:pPr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IN" dirty="0" err="1" smtClean="0">
                <a:solidFill>
                  <a:schemeClr val="bg1">
                    <a:lumMod val="85000"/>
                  </a:schemeClr>
                </a:solidFill>
              </a:rPr>
              <a:t>int</a:t>
            </a:r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bg1">
                    <a:lumMod val="85000"/>
                  </a:schemeClr>
                </a:solidFill>
              </a:rPr>
              <a:t>fd</a:t>
            </a:r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[2];</a:t>
            </a:r>
          </a:p>
          <a:p>
            <a:pPr>
              <a:buNone/>
            </a:pPr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IN" dirty="0" err="1" smtClean="0">
                <a:solidFill>
                  <a:schemeClr val="bg1">
                    <a:lumMod val="85000"/>
                  </a:schemeClr>
                </a:solidFill>
              </a:rPr>
              <a:t>int</a:t>
            </a:r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 error;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b="1" dirty="0" smtClean="0">
                <a:solidFill>
                  <a:schemeClr val="accent1"/>
                </a:solidFill>
              </a:rPr>
              <a:t>error = </a:t>
            </a:r>
            <a:r>
              <a:rPr lang="en-IN" b="1" dirty="0" err="1" smtClean="0">
                <a:solidFill>
                  <a:schemeClr val="accent1"/>
                </a:solidFill>
              </a:rPr>
              <a:t>do_pipe_flags</a:t>
            </a:r>
            <a:r>
              <a:rPr lang="en-IN" b="1" dirty="0" smtClean="0">
                <a:solidFill>
                  <a:schemeClr val="accent1"/>
                </a:solidFill>
              </a:rPr>
              <a:t>(</a:t>
            </a:r>
            <a:r>
              <a:rPr lang="en-IN" b="1" dirty="0" err="1" smtClean="0">
                <a:solidFill>
                  <a:schemeClr val="accent1"/>
                </a:solidFill>
              </a:rPr>
              <a:t>fd</a:t>
            </a:r>
            <a:r>
              <a:rPr lang="en-IN" b="1" dirty="0" smtClean="0">
                <a:solidFill>
                  <a:schemeClr val="accent1"/>
                </a:solidFill>
              </a:rPr>
              <a:t>, flags);</a:t>
            </a:r>
            <a:r>
              <a:rPr lang="en-IN" dirty="0" smtClean="0"/>
              <a:t> // Handle flags, create a file * representing the pipe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>
                <a:solidFill>
                  <a:schemeClr val="accent1"/>
                </a:solidFill>
              </a:rPr>
              <a:t>if (!error) {</a:t>
            </a:r>
          </a:p>
          <a:p>
            <a:pPr>
              <a:buNone/>
            </a:pPr>
            <a:r>
              <a:rPr lang="en-IN" dirty="0" smtClean="0"/>
              <a:t>		if (</a:t>
            </a:r>
            <a:r>
              <a:rPr lang="en-IN" b="1" dirty="0" err="1" smtClean="0">
                <a:solidFill>
                  <a:schemeClr val="accent1"/>
                </a:solidFill>
              </a:rPr>
              <a:t>copy_to_user</a:t>
            </a:r>
            <a:r>
              <a:rPr lang="en-IN" b="1" dirty="0" smtClean="0">
                <a:solidFill>
                  <a:schemeClr val="accent1"/>
                </a:solidFill>
              </a:rPr>
              <a:t>(</a:t>
            </a:r>
            <a:r>
              <a:rPr lang="en-IN" b="1" dirty="0" err="1" smtClean="0">
                <a:solidFill>
                  <a:schemeClr val="accent1"/>
                </a:solidFill>
              </a:rPr>
              <a:t>fildes</a:t>
            </a:r>
            <a:r>
              <a:rPr lang="en-IN" b="1" dirty="0" smtClean="0">
                <a:solidFill>
                  <a:schemeClr val="accent1"/>
                </a:solidFill>
              </a:rPr>
              <a:t>, </a:t>
            </a:r>
            <a:r>
              <a:rPr lang="en-IN" b="1" dirty="0" err="1" smtClean="0">
                <a:solidFill>
                  <a:schemeClr val="accent1"/>
                </a:solidFill>
              </a:rPr>
              <a:t>fd</a:t>
            </a:r>
            <a:r>
              <a:rPr lang="en-IN" b="1" dirty="0" smtClean="0">
                <a:solidFill>
                  <a:schemeClr val="accent1"/>
                </a:solidFill>
              </a:rPr>
              <a:t>, </a:t>
            </a:r>
            <a:r>
              <a:rPr lang="en-IN" b="1" dirty="0" err="1" smtClean="0">
                <a:solidFill>
                  <a:schemeClr val="accent1"/>
                </a:solidFill>
              </a:rPr>
              <a:t>sizeof</a:t>
            </a:r>
            <a:r>
              <a:rPr lang="en-IN" b="1" dirty="0" smtClean="0">
                <a:solidFill>
                  <a:schemeClr val="accent1"/>
                </a:solidFill>
              </a:rPr>
              <a:t>(</a:t>
            </a:r>
            <a:r>
              <a:rPr lang="en-IN" b="1" dirty="0" err="1" smtClean="0">
                <a:solidFill>
                  <a:schemeClr val="accent1"/>
                </a:solidFill>
              </a:rPr>
              <a:t>fd</a:t>
            </a:r>
            <a:r>
              <a:rPr lang="en-IN" b="1" dirty="0" smtClean="0">
                <a:solidFill>
                  <a:schemeClr val="accent1"/>
                </a:solidFill>
              </a:rPr>
              <a:t>))</a:t>
            </a:r>
            <a:r>
              <a:rPr lang="en-IN" dirty="0" smtClean="0"/>
              <a:t>) { // copy to </a:t>
            </a:r>
            <a:r>
              <a:rPr lang="en-IN" dirty="0" err="1" smtClean="0"/>
              <a:t>userspace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			</a:t>
            </a:r>
            <a:r>
              <a:rPr lang="en-IN" dirty="0" err="1" smtClean="0">
                <a:solidFill>
                  <a:schemeClr val="bg1">
                    <a:lumMod val="85000"/>
                  </a:schemeClr>
                </a:solidFill>
              </a:rPr>
              <a:t>sys_close</a:t>
            </a:r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IN" dirty="0" err="1" smtClean="0">
                <a:solidFill>
                  <a:schemeClr val="bg1">
                    <a:lumMod val="85000"/>
                  </a:schemeClr>
                </a:solidFill>
              </a:rPr>
              <a:t>fd</a:t>
            </a:r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[0]); 		// if error – close and exit.</a:t>
            </a:r>
          </a:p>
          <a:p>
            <a:pPr>
              <a:buNone/>
            </a:pPr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			</a:t>
            </a:r>
            <a:r>
              <a:rPr lang="en-IN" dirty="0" err="1" smtClean="0">
                <a:solidFill>
                  <a:schemeClr val="bg1">
                    <a:lumMod val="85000"/>
                  </a:schemeClr>
                </a:solidFill>
              </a:rPr>
              <a:t>sys_close</a:t>
            </a:r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IN" dirty="0" err="1" smtClean="0">
                <a:solidFill>
                  <a:schemeClr val="bg1">
                    <a:lumMod val="85000"/>
                  </a:schemeClr>
                </a:solidFill>
              </a:rPr>
              <a:t>fd</a:t>
            </a:r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[1]);</a:t>
            </a:r>
          </a:p>
          <a:p>
            <a:pPr>
              <a:buNone/>
            </a:pPr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			error = -EFAULT;</a:t>
            </a:r>
          </a:p>
          <a:p>
            <a:pPr>
              <a:buNone/>
            </a:pPr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		}</a:t>
            </a:r>
          </a:p>
          <a:p>
            <a:pPr>
              <a:buNone/>
            </a:pPr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	}</a:t>
            </a:r>
          </a:p>
          <a:p>
            <a:pPr>
              <a:buNone/>
            </a:pPr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	return error;</a:t>
            </a:r>
          </a:p>
          <a:p>
            <a:pPr>
              <a:buNone/>
            </a:pPr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}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pipe() system call…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Creates a directory entry</a:t>
            </a:r>
          </a:p>
          <a:p>
            <a:r>
              <a:rPr lang="en-US" dirty="0" smtClean="0"/>
              <a:t>Creates 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inode</a:t>
            </a:r>
            <a:endParaRPr lang="en-US" baseline="0" dirty="0" smtClean="0"/>
          </a:p>
          <a:p>
            <a:r>
              <a:rPr lang="en-US" baseline="0" dirty="0" smtClean="0"/>
              <a:t>Creates a file</a:t>
            </a:r>
          </a:p>
          <a:p>
            <a:pPr lvl="1"/>
            <a:r>
              <a:rPr lang="en-US" dirty="0" smtClean="0"/>
              <a:t>Associates the directory entry and the </a:t>
            </a:r>
            <a:r>
              <a:rPr lang="en-US" dirty="0" err="1" smtClean="0"/>
              <a:t>inode</a:t>
            </a:r>
            <a:r>
              <a:rPr lang="en-US" dirty="0" smtClean="0"/>
              <a:t> with it</a:t>
            </a:r>
          </a:p>
          <a:p>
            <a:pPr lvl="0"/>
            <a:r>
              <a:rPr lang="en-US" dirty="0" smtClean="0"/>
              <a:t>Creates 2 file * by opening it with O_RDONLY and O_WRONLY flags</a:t>
            </a:r>
          </a:p>
          <a:p>
            <a:pPr lvl="1"/>
            <a:r>
              <a:rPr lang="en-US" dirty="0" smtClean="0"/>
              <a:t>It associates a </a:t>
            </a:r>
            <a:r>
              <a:rPr lang="en-US" i="1" dirty="0" err="1" smtClean="0"/>
              <a:t>file_operations</a:t>
            </a:r>
            <a:r>
              <a:rPr lang="en-US" dirty="0" smtClean="0"/>
              <a:t> structure with each descriptor depending on the operations expected to be performed on it.</a:t>
            </a:r>
          </a:p>
          <a:p>
            <a:pPr lvl="0"/>
            <a:r>
              <a:rPr lang="en-US" dirty="0" smtClean="0"/>
              <a:t>Installs the file *s in the file descriptor table of the process</a:t>
            </a:r>
            <a:r>
              <a:rPr lang="en-US" baseline="0" dirty="0" smtClean="0"/>
              <a:t> and generates 2 file descriptors (of type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)</a:t>
            </a:r>
            <a:endParaRPr lang="en-US" dirty="0" smtClean="0"/>
          </a:p>
          <a:p>
            <a:pPr lvl="0"/>
            <a:r>
              <a:rPr lang="en-US" dirty="0" smtClean="0"/>
              <a:t>Returns the file descriptors in the </a:t>
            </a:r>
            <a:r>
              <a:rPr lang="en-US" dirty="0" err="1" smtClean="0"/>
              <a:t>fd</a:t>
            </a:r>
            <a:r>
              <a:rPr lang="en-US" dirty="0" smtClean="0"/>
              <a:t>[2] array.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Registering </a:t>
            </a:r>
            <a:r>
              <a:rPr lang="en-US" dirty="0" err="1" smtClean="0"/>
              <a:t>file_operations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1800" dirty="0" smtClean="0"/>
              <a:t>const </a:t>
            </a:r>
            <a:r>
              <a:rPr lang="en-IN" sz="1800" dirty="0" err="1" smtClean="0"/>
              <a:t>struct</a:t>
            </a:r>
            <a:r>
              <a:rPr lang="en-IN" sz="1800" dirty="0" smtClean="0"/>
              <a:t> </a:t>
            </a:r>
            <a:r>
              <a:rPr lang="en-IN" sz="1800" dirty="0" err="1" smtClean="0"/>
              <a:t>file_operations</a:t>
            </a:r>
            <a:r>
              <a:rPr lang="en-IN" sz="1800" dirty="0" smtClean="0"/>
              <a:t> </a:t>
            </a:r>
            <a:r>
              <a:rPr lang="en-IN" sz="1800" dirty="0" err="1" smtClean="0"/>
              <a:t>read_pipefifo_fops</a:t>
            </a:r>
            <a:r>
              <a:rPr lang="en-IN" sz="1800" dirty="0" smtClean="0"/>
              <a:t> = {</a:t>
            </a:r>
          </a:p>
          <a:p>
            <a:pPr>
              <a:buNone/>
              <a:tabLst>
                <a:tab pos="2698750" algn="l"/>
              </a:tabLst>
            </a:pPr>
            <a:r>
              <a:rPr lang="en-IN" sz="1800" b="1" dirty="0" smtClean="0">
                <a:solidFill>
                  <a:schemeClr val="accent5">
                    <a:lumMod val="75000"/>
                  </a:schemeClr>
                </a:solidFill>
              </a:rPr>
              <a:t>	.</a:t>
            </a:r>
            <a:r>
              <a:rPr lang="en-IN" sz="1800" b="1" dirty="0" err="1" smtClean="0">
                <a:solidFill>
                  <a:schemeClr val="accent5">
                    <a:lumMod val="75000"/>
                  </a:schemeClr>
                </a:solidFill>
              </a:rPr>
              <a:t>llseek</a:t>
            </a:r>
            <a:r>
              <a:rPr lang="en-IN" sz="1800" b="1" dirty="0" smtClean="0">
                <a:solidFill>
                  <a:schemeClr val="accent5">
                    <a:lumMod val="75000"/>
                  </a:schemeClr>
                </a:solidFill>
              </a:rPr>
              <a:t>	= </a:t>
            </a:r>
            <a:r>
              <a:rPr lang="en-IN" sz="1800" b="1" dirty="0" err="1" smtClean="0">
                <a:solidFill>
                  <a:schemeClr val="accent5">
                    <a:lumMod val="75000"/>
                  </a:schemeClr>
                </a:solidFill>
              </a:rPr>
              <a:t>no_llseek</a:t>
            </a:r>
            <a:r>
              <a:rPr lang="en-IN" sz="1800" b="1" dirty="0" smtClean="0">
                <a:solidFill>
                  <a:schemeClr val="accent5">
                    <a:lumMod val="75000"/>
                  </a:schemeClr>
                </a:solidFill>
              </a:rPr>
              <a:t>,</a:t>
            </a:r>
          </a:p>
          <a:p>
            <a:pPr>
              <a:buNone/>
            </a:pPr>
            <a:r>
              <a:rPr lang="en-IN" sz="1800" b="1" dirty="0" smtClean="0">
                <a:solidFill>
                  <a:schemeClr val="accent5">
                    <a:lumMod val="75000"/>
                  </a:schemeClr>
                </a:solidFill>
              </a:rPr>
              <a:t>	.read			= </a:t>
            </a:r>
            <a:r>
              <a:rPr lang="en-IN" sz="1800" b="1" dirty="0" err="1" smtClean="0">
                <a:solidFill>
                  <a:schemeClr val="accent5">
                    <a:lumMod val="75000"/>
                  </a:schemeClr>
                </a:solidFill>
              </a:rPr>
              <a:t>do_sync_read</a:t>
            </a:r>
            <a:r>
              <a:rPr lang="en-IN" sz="1800" b="1" dirty="0" smtClean="0">
                <a:solidFill>
                  <a:schemeClr val="accent5">
                    <a:lumMod val="75000"/>
                  </a:schemeClr>
                </a:solidFill>
              </a:rPr>
              <a:t>,</a:t>
            </a:r>
          </a:p>
          <a:p>
            <a:pPr>
              <a:buNone/>
            </a:pPr>
            <a:r>
              <a:rPr lang="en-IN" sz="1800" dirty="0" smtClean="0"/>
              <a:t>	</a:t>
            </a:r>
            <a:r>
              <a:rPr lang="en-IN" sz="1800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  <a:r>
              <a:rPr lang="en-IN" sz="1800" dirty="0" err="1" smtClean="0">
                <a:solidFill>
                  <a:schemeClr val="bg1">
                    <a:lumMod val="85000"/>
                  </a:schemeClr>
                </a:solidFill>
              </a:rPr>
              <a:t>aio_read</a:t>
            </a:r>
            <a:r>
              <a:rPr lang="en-IN" sz="1800" dirty="0" smtClean="0">
                <a:solidFill>
                  <a:schemeClr val="bg1">
                    <a:lumMod val="85000"/>
                  </a:schemeClr>
                </a:solidFill>
              </a:rPr>
              <a:t>		= </a:t>
            </a:r>
            <a:r>
              <a:rPr lang="en-IN" sz="1800" dirty="0" err="1" smtClean="0">
                <a:solidFill>
                  <a:schemeClr val="bg1">
                    <a:lumMod val="85000"/>
                  </a:schemeClr>
                </a:solidFill>
              </a:rPr>
              <a:t>pipe_read</a:t>
            </a:r>
            <a:r>
              <a:rPr lang="en-IN" sz="1800" dirty="0" smtClean="0">
                <a:solidFill>
                  <a:schemeClr val="bg1">
                    <a:lumMod val="85000"/>
                  </a:schemeClr>
                </a:solidFill>
              </a:rPr>
              <a:t>,</a:t>
            </a:r>
          </a:p>
          <a:p>
            <a:pPr>
              <a:buNone/>
            </a:pPr>
            <a:r>
              <a:rPr lang="en-IN" sz="1800" b="1" dirty="0" smtClean="0">
                <a:solidFill>
                  <a:schemeClr val="accent5">
                    <a:lumMod val="75000"/>
                  </a:schemeClr>
                </a:solidFill>
              </a:rPr>
              <a:t>	.write			= </a:t>
            </a:r>
            <a:r>
              <a:rPr lang="en-IN" sz="1800" b="1" dirty="0" err="1" smtClean="0">
                <a:solidFill>
                  <a:schemeClr val="accent5">
                    <a:lumMod val="75000"/>
                  </a:schemeClr>
                </a:solidFill>
              </a:rPr>
              <a:t>bad_pipe_w</a:t>
            </a:r>
            <a:r>
              <a:rPr lang="en-IN" sz="1800" b="1" dirty="0" smtClean="0">
                <a:solidFill>
                  <a:schemeClr val="accent5">
                    <a:lumMod val="75000"/>
                  </a:schemeClr>
                </a:solidFill>
              </a:rPr>
              <a:t>,</a:t>
            </a:r>
          </a:p>
          <a:p>
            <a:pPr>
              <a:buNone/>
            </a:pPr>
            <a:r>
              <a:rPr lang="en-IN" sz="1800" dirty="0" smtClean="0"/>
              <a:t>	</a:t>
            </a:r>
            <a:r>
              <a:rPr lang="en-IN" sz="1800" dirty="0" smtClean="0">
                <a:solidFill>
                  <a:schemeClr val="bg1">
                    <a:lumMod val="85000"/>
                  </a:schemeClr>
                </a:solidFill>
              </a:rPr>
              <a:t>.poll			= </a:t>
            </a:r>
            <a:r>
              <a:rPr lang="en-IN" sz="1800" dirty="0" err="1" smtClean="0">
                <a:solidFill>
                  <a:schemeClr val="bg1">
                    <a:lumMod val="85000"/>
                  </a:schemeClr>
                </a:solidFill>
              </a:rPr>
              <a:t>pipe_poll</a:t>
            </a:r>
            <a:r>
              <a:rPr lang="en-IN" sz="1800" dirty="0" smtClean="0">
                <a:solidFill>
                  <a:schemeClr val="bg1">
                    <a:lumMod val="85000"/>
                  </a:schemeClr>
                </a:solidFill>
              </a:rPr>
              <a:t>,</a:t>
            </a:r>
          </a:p>
          <a:p>
            <a:pPr>
              <a:buNone/>
            </a:pPr>
            <a:r>
              <a:rPr lang="en-IN" sz="1800" dirty="0" smtClean="0">
                <a:solidFill>
                  <a:schemeClr val="bg1">
                    <a:lumMod val="85000"/>
                  </a:schemeClr>
                </a:solidFill>
              </a:rPr>
              <a:t>	.</a:t>
            </a:r>
            <a:r>
              <a:rPr lang="en-IN" sz="1800" dirty="0" err="1" smtClean="0">
                <a:solidFill>
                  <a:schemeClr val="bg1">
                    <a:lumMod val="85000"/>
                  </a:schemeClr>
                </a:solidFill>
              </a:rPr>
              <a:t>unlocked_ioctl</a:t>
            </a:r>
            <a:r>
              <a:rPr lang="en-IN" sz="1800" dirty="0" smtClean="0">
                <a:solidFill>
                  <a:schemeClr val="bg1">
                    <a:lumMod val="85000"/>
                  </a:schemeClr>
                </a:solidFill>
              </a:rPr>
              <a:t>		= </a:t>
            </a:r>
            <a:r>
              <a:rPr lang="en-IN" sz="1800" dirty="0" err="1" smtClean="0">
                <a:solidFill>
                  <a:schemeClr val="bg1">
                    <a:lumMod val="85000"/>
                  </a:schemeClr>
                </a:solidFill>
              </a:rPr>
              <a:t>pipe_ioctl</a:t>
            </a:r>
            <a:r>
              <a:rPr lang="en-IN" sz="1800" dirty="0" smtClean="0">
                <a:solidFill>
                  <a:schemeClr val="bg1">
                    <a:lumMod val="85000"/>
                  </a:schemeClr>
                </a:solidFill>
              </a:rPr>
              <a:t>,</a:t>
            </a:r>
          </a:p>
          <a:p>
            <a:pPr>
              <a:buNone/>
            </a:pPr>
            <a:r>
              <a:rPr lang="en-IN" sz="1800" b="1" dirty="0" smtClean="0">
                <a:solidFill>
                  <a:schemeClr val="accent5">
                    <a:lumMod val="75000"/>
                  </a:schemeClr>
                </a:solidFill>
              </a:rPr>
              <a:t>	.open			= </a:t>
            </a:r>
            <a:r>
              <a:rPr lang="en-IN" sz="1800" b="1" dirty="0" err="1" smtClean="0">
                <a:solidFill>
                  <a:schemeClr val="accent5">
                    <a:lumMod val="75000"/>
                  </a:schemeClr>
                </a:solidFill>
              </a:rPr>
              <a:t>pipe_read_open</a:t>
            </a:r>
            <a:r>
              <a:rPr lang="en-IN" sz="1800" b="1" dirty="0" smtClean="0">
                <a:solidFill>
                  <a:schemeClr val="accent5">
                    <a:lumMod val="75000"/>
                  </a:schemeClr>
                </a:solidFill>
              </a:rPr>
              <a:t>,</a:t>
            </a:r>
          </a:p>
          <a:p>
            <a:pPr>
              <a:buNone/>
            </a:pPr>
            <a:r>
              <a:rPr lang="en-IN" sz="1800" dirty="0" smtClean="0"/>
              <a:t>	</a:t>
            </a:r>
            <a:r>
              <a:rPr lang="en-IN" sz="1800" dirty="0" smtClean="0">
                <a:solidFill>
                  <a:schemeClr val="bg1">
                    <a:lumMod val="85000"/>
                  </a:schemeClr>
                </a:solidFill>
              </a:rPr>
              <a:t>.release		= </a:t>
            </a:r>
            <a:r>
              <a:rPr lang="en-IN" sz="1800" dirty="0" err="1" smtClean="0">
                <a:solidFill>
                  <a:schemeClr val="bg1">
                    <a:lumMod val="85000"/>
                  </a:schemeClr>
                </a:solidFill>
              </a:rPr>
              <a:t>pipe_read_release</a:t>
            </a:r>
            <a:r>
              <a:rPr lang="en-IN" sz="1800" dirty="0" smtClean="0">
                <a:solidFill>
                  <a:schemeClr val="bg1">
                    <a:lumMod val="85000"/>
                  </a:schemeClr>
                </a:solidFill>
              </a:rPr>
              <a:t>,</a:t>
            </a:r>
          </a:p>
          <a:p>
            <a:pPr>
              <a:buNone/>
            </a:pPr>
            <a:r>
              <a:rPr lang="en-IN" sz="1800" dirty="0" smtClean="0">
                <a:solidFill>
                  <a:schemeClr val="bg1">
                    <a:lumMod val="85000"/>
                  </a:schemeClr>
                </a:solidFill>
              </a:rPr>
              <a:t>	.</a:t>
            </a:r>
            <a:r>
              <a:rPr lang="en-IN" sz="1800" dirty="0" err="1" smtClean="0">
                <a:solidFill>
                  <a:schemeClr val="bg1">
                    <a:lumMod val="85000"/>
                  </a:schemeClr>
                </a:solidFill>
              </a:rPr>
              <a:t>fasync</a:t>
            </a:r>
            <a:r>
              <a:rPr lang="en-IN" sz="1800" dirty="0" smtClean="0">
                <a:solidFill>
                  <a:schemeClr val="bg1">
                    <a:lumMod val="85000"/>
                  </a:schemeClr>
                </a:solidFill>
              </a:rPr>
              <a:t>			= </a:t>
            </a:r>
            <a:r>
              <a:rPr lang="en-IN" sz="1800" dirty="0" err="1" smtClean="0">
                <a:solidFill>
                  <a:schemeClr val="bg1">
                    <a:lumMod val="85000"/>
                  </a:schemeClr>
                </a:solidFill>
              </a:rPr>
              <a:t>pipe_read_fasync</a:t>
            </a:r>
            <a:r>
              <a:rPr lang="en-IN" sz="1800" dirty="0" smtClean="0">
                <a:solidFill>
                  <a:schemeClr val="bg1">
                    <a:lumMod val="85000"/>
                  </a:schemeClr>
                </a:solidFill>
              </a:rPr>
              <a:t>,</a:t>
            </a:r>
          </a:p>
          <a:p>
            <a:pPr>
              <a:buNone/>
            </a:pPr>
            <a:r>
              <a:rPr lang="en-IN" sz="1800" dirty="0" smtClean="0"/>
              <a:t>};</a:t>
            </a:r>
          </a:p>
          <a:p>
            <a:pPr>
              <a:buNone/>
            </a:pPr>
            <a:endParaRPr lang="en-US" sz="1800" dirty="0" smtClean="0"/>
          </a:p>
          <a:p>
            <a:r>
              <a:rPr lang="en-US" sz="1800" dirty="0" smtClean="0"/>
              <a:t>File operations are associated with each created file * when first opened</a:t>
            </a:r>
          </a:p>
          <a:p>
            <a:r>
              <a:rPr lang="en-US" sz="1800" dirty="0" smtClean="0"/>
              <a:t>These operations tell the VFS how to perform various operations on the file.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pipe() system call…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file created to represent the pipe is backed by buffers managed by a </a:t>
            </a:r>
            <a:r>
              <a:rPr lang="en-US" i="1" dirty="0" err="1" smtClean="0"/>
              <a:t>pipe_inode_info</a:t>
            </a:r>
            <a:r>
              <a:rPr lang="en-US" dirty="0" smtClean="0"/>
              <a:t> object.</a:t>
            </a:r>
          </a:p>
          <a:p>
            <a:pPr rtl="0" eaLnBrk="1" latinLnBrk="0" hangingPunct="1">
              <a:buNone/>
            </a:pPr>
            <a:r>
              <a:rPr kumimoji="0" lang="en-IN" sz="16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</a:t>
            </a:r>
            <a:r>
              <a:rPr kumimoji="0" lang="en-IN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IN" sz="16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pipe_inode_info</a:t>
            </a:r>
            <a:r>
              <a:rPr kumimoji="0" lang="en-IN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 // shown partially… : represents the pipe</a:t>
            </a:r>
            <a:endParaRPr lang="en-IN" sz="1600" dirty="0" smtClean="0"/>
          </a:p>
          <a:p>
            <a:pPr rtl="0" eaLnBrk="1" latinLnBrk="0" hangingPunct="1">
              <a:buNone/>
            </a:pPr>
            <a:r>
              <a:rPr kumimoji="0" lang="en-IN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0" lang="en-IN" sz="16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wait_queue_head_t</a:t>
            </a:r>
            <a:r>
              <a:rPr kumimoji="0" lang="en-IN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wait; // waiting queue for blocked writers</a:t>
            </a:r>
          </a:p>
          <a:p>
            <a:pPr rtl="0" eaLnBrk="1" latinLnBrk="0" hangingPunct="1">
              <a:buNone/>
            </a:pPr>
            <a:r>
              <a:rPr kumimoji="0" lang="en-IN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unsigned </a:t>
            </a:r>
            <a:r>
              <a:rPr kumimoji="0" lang="en-IN" sz="16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kumimoji="0" lang="en-IN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readers;</a:t>
            </a:r>
            <a:endParaRPr lang="en-IN" sz="1600" dirty="0" smtClean="0"/>
          </a:p>
          <a:p>
            <a:pPr rtl="0" eaLnBrk="1" latinLnBrk="0" hangingPunct="1">
              <a:buNone/>
            </a:pPr>
            <a:r>
              <a:rPr kumimoji="0" lang="en-IN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unsigned </a:t>
            </a:r>
            <a:r>
              <a:rPr kumimoji="0" lang="en-IN" sz="16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kumimoji="0" lang="en-IN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writers;</a:t>
            </a:r>
            <a:endParaRPr lang="en-IN" sz="1600" dirty="0" smtClean="0"/>
          </a:p>
          <a:p>
            <a:pPr rtl="0" eaLnBrk="1" latinLnBrk="0" hangingPunct="1">
              <a:buNone/>
            </a:pPr>
            <a:r>
              <a:rPr kumimoji="0" lang="en-IN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unsigned </a:t>
            </a:r>
            <a:r>
              <a:rPr kumimoji="0" lang="en-IN" sz="16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kumimoji="0" lang="en-IN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IN" sz="16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waiting_writers</a:t>
            </a:r>
            <a:r>
              <a:rPr kumimoji="0" lang="en-IN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en-IN" sz="1600" dirty="0" smtClean="0"/>
          </a:p>
          <a:p>
            <a:pPr rtl="0" eaLnBrk="1" latinLnBrk="0" hangingPunct="1">
              <a:buNone/>
            </a:pPr>
            <a:r>
              <a:rPr kumimoji="0" lang="en-IN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0" lang="en-IN" sz="16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</a:t>
            </a:r>
            <a:r>
              <a:rPr kumimoji="0" lang="en-IN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IN" sz="16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inode</a:t>
            </a:r>
            <a:r>
              <a:rPr kumimoji="0" lang="en-IN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</a:t>
            </a:r>
            <a:r>
              <a:rPr kumimoji="0" lang="en-IN" sz="16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inode</a:t>
            </a:r>
            <a:r>
              <a:rPr kumimoji="0" lang="en-IN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en-IN" sz="1600" dirty="0" smtClean="0"/>
          </a:p>
          <a:p>
            <a:pPr rtl="0" eaLnBrk="1" latinLnBrk="0" hangingPunct="1">
              <a:buNone/>
            </a:pPr>
            <a:r>
              <a:rPr kumimoji="0" lang="en-IN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0" lang="en-IN" sz="16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</a:t>
            </a:r>
            <a:r>
              <a:rPr kumimoji="0" lang="en-IN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IN" sz="16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pipe_buffer</a:t>
            </a:r>
            <a:r>
              <a:rPr kumimoji="0" lang="en-IN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IN" sz="16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bufs</a:t>
            </a:r>
            <a:r>
              <a:rPr kumimoji="0" lang="en-IN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[PIPE_BUFFERS];  // backing data store – points to actual pages.</a:t>
            </a:r>
          </a:p>
          <a:p>
            <a:pPr rtl="0" eaLnBrk="1" latinLnBrk="0" hangingPunct="1">
              <a:buNone/>
            </a:pPr>
            <a:r>
              <a:rPr kumimoji="0" lang="en-IN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};</a:t>
            </a:r>
          </a:p>
          <a:p>
            <a:pPr lvl="1"/>
            <a:r>
              <a:rPr lang="en-US" dirty="0" smtClean="0"/>
              <a:t>PIPE_BUFFERS == 16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Atomicity guarantees:</a:t>
            </a:r>
          </a:p>
          <a:p>
            <a:pPr lvl="1"/>
            <a:r>
              <a:rPr lang="en-US" dirty="0" smtClean="0"/>
              <a:t>PIPE_BUF is the maximum limit which is guaranteed for atomic operations.  PIPE_BUF = PAGE_SIZE (4096) </a:t>
            </a:r>
          </a:p>
          <a:p>
            <a:pPr lvl="1"/>
            <a:r>
              <a:rPr lang="en-US" dirty="0" smtClean="0"/>
              <a:t>Atomicity is lost on page faults.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where are we?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927100" y="1695450"/>
            <a:ext cx="2311400" cy="711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VFS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927100" y="3028950"/>
            <a:ext cx="2311400" cy="711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Creates </a:t>
            </a:r>
            <a:r>
              <a:rPr lang="en-US" dirty="0" err="1" smtClean="0"/>
              <a:t>pipefs</a:t>
            </a:r>
            <a:endParaRPr lang="en-IN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 rot="5400000">
            <a:off x="1771650" y="2717800"/>
            <a:ext cx="622300" cy="1588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27100" y="4629150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 initialization time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5505450" y="1206500"/>
            <a:ext cx="2400300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calls pipe(</a:t>
            </a:r>
            <a:r>
              <a:rPr lang="en-US" dirty="0" err="1" smtClean="0"/>
              <a:t>fd</a:t>
            </a:r>
            <a:r>
              <a:rPr lang="en-US" dirty="0" smtClean="0"/>
              <a:t>[2])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5505450" y="2095500"/>
            <a:ext cx="2400300" cy="711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do_pipe</a:t>
            </a:r>
            <a:r>
              <a:rPr lang="en-US" dirty="0" smtClean="0"/>
              <a:t>() in kernel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4267200" y="3162300"/>
            <a:ext cx="2400300" cy="711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file</a:t>
            </a:r>
            <a:r>
              <a:rPr lang="en-US" dirty="0" smtClean="0"/>
              <a:t> created on </a:t>
            </a:r>
            <a:r>
              <a:rPr lang="en-US" dirty="0" err="1" smtClean="0"/>
              <a:t>pipefs</a:t>
            </a:r>
            <a:r>
              <a:rPr lang="en-US" dirty="0" smtClean="0"/>
              <a:t>. 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4267200" y="4051300"/>
            <a:ext cx="2400300" cy="8445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Pipe_inode_info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4622800" y="4495800"/>
            <a:ext cx="1778000" cy="4000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buf</a:t>
            </a:r>
            <a:r>
              <a:rPr lang="en-US" dirty="0" smtClean="0"/>
              <a:t>[16]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3067050" y="5207000"/>
            <a:ext cx="1244600" cy="4000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1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4445000" y="5207000"/>
            <a:ext cx="1244600" cy="4000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2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5822950" y="5207000"/>
            <a:ext cx="1244600" cy="4000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3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7067550" y="5207000"/>
            <a:ext cx="88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…</a:t>
            </a:r>
            <a:endParaRPr lang="en-IN" dirty="0"/>
          </a:p>
        </p:txBody>
      </p:sp>
      <p:cxnSp>
        <p:nvCxnSpPr>
          <p:cNvPr id="22" name="Straight Arrow Connector 21"/>
          <p:cNvCxnSpPr>
            <a:stCxn id="16" idx="2"/>
            <a:endCxn id="17" idx="0"/>
          </p:cNvCxnSpPr>
          <p:nvPr/>
        </p:nvCxnSpPr>
        <p:spPr>
          <a:xfrm rot="5400000">
            <a:off x="4445000" y="4140200"/>
            <a:ext cx="311150" cy="18224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2"/>
            <a:endCxn id="18" idx="0"/>
          </p:cNvCxnSpPr>
          <p:nvPr/>
        </p:nvCxnSpPr>
        <p:spPr>
          <a:xfrm rot="5400000">
            <a:off x="5133975" y="4829175"/>
            <a:ext cx="311150" cy="4445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2"/>
          </p:cNvCxnSpPr>
          <p:nvPr/>
        </p:nvCxnSpPr>
        <p:spPr>
          <a:xfrm rot="16200000" flipH="1">
            <a:off x="5800725" y="4606925"/>
            <a:ext cx="311150" cy="889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505450" y="5784850"/>
            <a:ext cx="235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 </a:t>
            </a:r>
            <a:r>
              <a:rPr lang="en-US" dirty="0" err="1" smtClean="0"/>
              <a:t>syscall</a:t>
            </a:r>
            <a:r>
              <a:rPr lang="en-US" dirty="0" smtClean="0"/>
              <a:t> time</a:t>
            </a:r>
            <a:endParaRPr lang="en-IN" dirty="0"/>
          </a:p>
        </p:txBody>
      </p:sp>
      <p:sp>
        <p:nvSpPr>
          <p:cNvPr id="28" name="Rectangle 27"/>
          <p:cNvSpPr/>
          <p:nvPr/>
        </p:nvSpPr>
        <p:spPr>
          <a:xfrm>
            <a:off x="6750050" y="3162300"/>
            <a:ext cx="2400300" cy="711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Install file descriptors in the process</a:t>
            </a:r>
            <a:endParaRPr lang="en-IN" dirty="0"/>
          </a:p>
        </p:txBody>
      </p:sp>
      <p:cxnSp>
        <p:nvCxnSpPr>
          <p:cNvPr id="30" name="Straight Arrow Connector 29"/>
          <p:cNvCxnSpPr>
            <a:stCxn id="11" idx="2"/>
            <a:endCxn id="13" idx="0"/>
          </p:cNvCxnSpPr>
          <p:nvPr/>
        </p:nvCxnSpPr>
        <p:spPr>
          <a:xfrm rot="5400000">
            <a:off x="6616700" y="2006600"/>
            <a:ext cx="177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2"/>
          </p:cNvCxnSpPr>
          <p:nvPr/>
        </p:nvCxnSpPr>
        <p:spPr>
          <a:xfrm rot="5400000">
            <a:off x="5930900" y="2387600"/>
            <a:ext cx="355600" cy="1193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2"/>
            <a:endCxn id="28" idx="0"/>
          </p:cNvCxnSpPr>
          <p:nvPr/>
        </p:nvCxnSpPr>
        <p:spPr>
          <a:xfrm rot="16200000" flipH="1">
            <a:off x="7150100" y="2362200"/>
            <a:ext cx="355600" cy="1244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4" idx="2"/>
            <a:endCxn id="15" idx="0"/>
          </p:cNvCxnSpPr>
          <p:nvPr/>
        </p:nvCxnSpPr>
        <p:spPr>
          <a:xfrm rot="5400000">
            <a:off x="5378450" y="3962400"/>
            <a:ext cx="177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system call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dirty="0" smtClean="0"/>
              <a:t>SYSCALL_DEFINE3(read, unsigned </a:t>
            </a:r>
            <a:r>
              <a:rPr lang="en-IN" dirty="0" err="1" smtClean="0"/>
              <a:t>int</a:t>
            </a:r>
            <a:r>
              <a:rPr lang="en-IN" dirty="0" smtClean="0"/>
              <a:t>, </a:t>
            </a:r>
            <a:r>
              <a:rPr lang="en-IN" dirty="0" err="1" smtClean="0"/>
              <a:t>fd</a:t>
            </a:r>
            <a:r>
              <a:rPr lang="en-IN" dirty="0" smtClean="0"/>
              <a:t>, char __user *, </a:t>
            </a:r>
            <a:r>
              <a:rPr lang="en-IN" dirty="0" err="1" smtClean="0"/>
              <a:t>buf</a:t>
            </a:r>
            <a:r>
              <a:rPr lang="en-IN" dirty="0" smtClean="0"/>
              <a:t>, </a:t>
            </a:r>
            <a:r>
              <a:rPr lang="en-IN" dirty="0" err="1" smtClean="0"/>
              <a:t>size_t</a:t>
            </a:r>
            <a:r>
              <a:rPr lang="en-IN" dirty="0" smtClean="0"/>
              <a:t>, count)</a:t>
            </a:r>
          </a:p>
          <a:p>
            <a:pPr>
              <a:buNone/>
            </a:pPr>
            <a:r>
              <a:rPr lang="en-IN" dirty="0" smtClean="0"/>
              <a:t>{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err="1" smtClean="0"/>
              <a:t>struct</a:t>
            </a:r>
            <a:r>
              <a:rPr lang="en-IN" dirty="0" smtClean="0"/>
              <a:t> file *file;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err="1" smtClean="0">
                <a:solidFill>
                  <a:schemeClr val="bg1">
                    <a:lumMod val="75000"/>
                  </a:schemeClr>
                </a:solidFill>
              </a:rPr>
              <a:t>ssize_t</a:t>
            </a:r>
            <a:r>
              <a:rPr lang="en-IN" dirty="0" smtClean="0">
                <a:solidFill>
                  <a:schemeClr val="bg1">
                    <a:lumMod val="75000"/>
                  </a:schemeClr>
                </a:solidFill>
              </a:rPr>
              <a:t> ret = -EBADF;</a:t>
            </a:r>
          </a:p>
          <a:p>
            <a:pPr>
              <a:buNone/>
            </a:pPr>
            <a:r>
              <a:rPr lang="en-IN" dirty="0" smtClean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IN" dirty="0" err="1" smtClean="0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en-IN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bg1">
                    <a:lumMod val="75000"/>
                  </a:schemeClr>
                </a:solidFill>
              </a:rPr>
              <a:t>fput_needed</a:t>
            </a:r>
            <a:r>
              <a:rPr lang="en-IN" dirty="0" smtClean="0">
                <a:solidFill>
                  <a:schemeClr val="bg1">
                    <a:lumMod val="75000"/>
                  </a:schemeClr>
                </a:solidFill>
              </a:rPr>
              <a:t>;</a:t>
            </a:r>
          </a:p>
          <a:p>
            <a:pPr>
              <a:buNone/>
            </a:pPr>
            <a:endParaRPr lang="en-IN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/>
              <a:t>	</a:t>
            </a:r>
            <a:r>
              <a:rPr lang="en-IN" b="1" dirty="0" smtClean="0">
                <a:solidFill>
                  <a:schemeClr val="accent1"/>
                </a:solidFill>
              </a:rPr>
              <a:t>file = </a:t>
            </a:r>
            <a:r>
              <a:rPr lang="en-IN" b="1" dirty="0" err="1" smtClean="0">
                <a:solidFill>
                  <a:schemeClr val="accent1"/>
                </a:solidFill>
              </a:rPr>
              <a:t>fget_light</a:t>
            </a:r>
            <a:r>
              <a:rPr lang="en-IN" b="1" dirty="0" smtClean="0">
                <a:solidFill>
                  <a:schemeClr val="accent1"/>
                </a:solidFill>
              </a:rPr>
              <a:t>(</a:t>
            </a:r>
            <a:r>
              <a:rPr lang="en-IN" b="1" dirty="0" err="1" smtClean="0">
                <a:solidFill>
                  <a:schemeClr val="accent1"/>
                </a:solidFill>
              </a:rPr>
              <a:t>fd</a:t>
            </a:r>
            <a:r>
              <a:rPr lang="en-IN" b="1" dirty="0" smtClean="0">
                <a:solidFill>
                  <a:schemeClr val="accent1"/>
                </a:solidFill>
              </a:rPr>
              <a:t>, &amp;</a:t>
            </a:r>
            <a:r>
              <a:rPr lang="en-IN" b="1" dirty="0" err="1" smtClean="0">
                <a:solidFill>
                  <a:schemeClr val="accent1"/>
                </a:solidFill>
              </a:rPr>
              <a:t>fput_needed</a:t>
            </a:r>
            <a:r>
              <a:rPr lang="en-IN" b="1" dirty="0" smtClean="0">
                <a:solidFill>
                  <a:schemeClr val="accent1"/>
                </a:solidFill>
              </a:rPr>
              <a:t>); </a:t>
            </a:r>
            <a:r>
              <a:rPr lang="en-IN" dirty="0" smtClean="0"/>
              <a:t>// get the file * associated with the file descriptor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>
                <a:solidFill>
                  <a:schemeClr val="bg1">
                    <a:lumMod val="75000"/>
                  </a:schemeClr>
                </a:solidFill>
              </a:rPr>
              <a:t>	if (file) {</a:t>
            </a:r>
          </a:p>
          <a:p>
            <a:pPr>
              <a:buNone/>
            </a:pPr>
            <a:r>
              <a:rPr lang="en-IN" dirty="0" smtClean="0">
                <a:solidFill>
                  <a:schemeClr val="bg1">
                    <a:lumMod val="75000"/>
                  </a:schemeClr>
                </a:solidFill>
              </a:rPr>
              <a:t>		</a:t>
            </a:r>
            <a:r>
              <a:rPr lang="en-IN" dirty="0" err="1" smtClean="0">
                <a:solidFill>
                  <a:schemeClr val="bg1">
                    <a:lumMod val="75000"/>
                  </a:schemeClr>
                </a:solidFill>
              </a:rPr>
              <a:t>loff_t</a:t>
            </a:r>
            <a:r>
              <a:rPr lang="en-IN" dirty="0" smtClean="0">
                <a:solidFill>
                  <a:schemeClr val="bg1">
                    <a:lumMod val="75000"/>
                  </a:schemeClr>
                </a:solidFill>
              </a:rPr>
              <a:t> pos = </a:t>
            </a:r>
            <a:r>
              <a:rPr lang="en-IN" dirty="0" err="1" smtClean="0">
                <a:solidFill>
                  <a:schemeClr val="bg1">
                    <a:lumMod val="75000"/>
                  </a:schemeClr>
                </a:solidFill>
              </a:rPr>
              <a:t>file_pos_read</a:t>
            </a:r>
            <a:r>
              <a:rPr lang="en-IN" dirty="0" smtClean="0">
                <a:solidFill>
                  <a:schemeClr val="bg1">
                    <a:lumMod val="75000"/>
                  </a:schemeClr>
                </a:solidFill>
              </a:rPr>
              <a:t>(file);</a:t>
            </a:r>
          </a:p>
          <a:p>
            <a:pPr>
              <a:buNone/>
            </a:pPr>
            <a:r>
              <a:rPr lang="en-IN" dirty="0" smtClean="0"/>
              <a:t>		ret = </a:t>
            </a:r>
            <a:r>
              <a:rPr lang="en-IN" b="1" dirty="0" err="1" smtClean="0">
                <a:solidFill>
                  <a:schemeClr val="accent1"/>
                </a:solidFill>
              </a:rPr>
              <a:t>vfs_read</a:t>
            </a:r>
            <a:r>
              <a:rPr lang="en-IN" b="1" dirty="0" smtClean="0">
                <a:solidFill>
                  <a:schemeClr val="accent1"/>
                </a:solidFill>
              </a:rPr>
              <a:t>(file, </a:t>
            </a:r>
            <a:r>
              <a:rPr lang="en-IN" b="1" dirty="0" err="1" smtClean="0">
                <a:solidFill>
                  <a:schemeClr val="accent1"/>
                </a:solidFill>
              </a:rPr>
              <a:t>buf</a:t>
            </a:r>
            <a:r>
              <a:rPr lang="en-IN" b="1" dirty="0" smtClean="0">
                <a:solidFill>
                  <a:schemeClr val="accent1"/>
                </a:solidFill>
              </a:rPr>
              <a:t>, count, &amp;pos);</a:t>
            </a:r>
          </a:p>
          <a:p>
            <a:pPr>
              <a:buNone/>
            </a:pPr>
            <a:r>
              <a:rPr lang="en-IN" dirty="0" smtClean="0">
                <a:solidFill>
                  <a:schemeClr val="bg1">
                    <a:lumMod val="75000"/>
                  </a:schemeClr>
                </a:solidFill>
              </a:rPr>
              <a:t>		</a:t>
            </a:r>
            <a:r>
              <a:rPr lang="en-IN" dirty="0" err="1" smtClean="0">
                <a:solidFill>
                  <a:schemeClr val="bg1">
                    <a:lumMod val="75000"/>
                  </a:schemeClr>
                </a:solidFill>
              </a:rPr>
              <a:t>file_pos_write</a:t>
            </a:r>
            <a:r>
              <a:rPr lang="en-IN" dirty="0" smtClean="0">
                <a:solidFill>
                  <a:schemeClr val="bg1">
                    <a:lumMod val="75000"/>
                  </a:schemeClr>
                </a:solidFill>
              </a:rPr>
              <a:t>(file, pos);</a:t>
            </a:r>
          </a:p>
          <a:p>
            <a:pPr>
              <a:buNone/>
            </a:pPr>
            <a:r>
              <a:rPr lang="en-IN" dirty="0" smtClean="0">
                <a:solidFill>
                  <a:schemeClr val="bg1">
                    <a:lumMod val="75000"/>
                  </a:schemeClr>
                </a:solidFill>
              </a:rPr>
              <a:t>		</a:t>
            </a:r>
            <a:r>
              <a:rPr lang="en-IN" dirty="0" err="1" smtClean="0">
                <a:solidFill>
                  <a:schemeClr val="bg1">
                    <a:lumMod val="75000"/>
                  </a:schemeClr>
                </a:solidFill>
              </a:rPr>
              <a:t>fput_light</a:t>
            </a:r>
            <a:r>
              <a:rPr lang="en-IN" dirty="0" smtClean="0">
                <a:solidFill>
                  <a:schemeClr val="bg1">
                    <a:lumMod val="75000"/>
                  </a:schemeClr>
                </a:solidFill>
              </a:rPr>
              <a:t>(file, </a:t>
            </a:r>
            <a:r>
              <a:rPr lang="en-IN" dirty="0" err="1" smtClean="0">
                <a:solidFill>
                  <a:schemeClr val="bg1">
                    <a:lumMod val="75000"/>
                  </a:schemeClr>
                </a:solidFill>
              </a:rPr>
              <a:t>fput_needed</a:t>
            </a:r>
            <a:r>
              <a:rPr lang="en-IN" dirty="0" smtClean="0">
                <a:solidFill>
                  <a:schemeClr val="bg1">
                    <a:lumMod val="75000"/>
                  </a:schemeClr>
                </a:solidFill>
              </a:rPr>
              <a:t>);</a:t>
            </a:r>
          </a:p>
          <a:p>
            <a:pPr>
              <a:buNone/>
            </a:pPr>
            <a:r>
              <a:rPr lang="en-IN" dirty="0" smtClean="0">
                <a:solidFill>
                  <a:schemeClr val="bg1">
                    <a:lumMod val="75000"/>
                  </a:schemeClr>
                </a:solidFill>
              </a:rPr>
              <a:t>	}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	return ret;</a:t>
            </a:r>
          </a:p>
          <a:p>
            <a:pPr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VFS Read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dirty="0" err="1" smtClean="0">
                <a:solidFill>
                  <a:schemeClr val="bg1">
                    <a:lumMod val="75000"/>
                  </a:schemeClr>
                </a:solidFill>
              </a:rPr>
              <a:t>ssize_t</a:t>
            </a:r>
            <a:r>
              <a:rPr lang="en-IN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bg1">
                    <a:lumMod val="75000"/>
                  </a:schemeClr>
                </a:solidFill>
              </a:rPr>
              <a:t>vfs_read</a:t>
            </a:r>
            <a:r>
              <a:rPr lang="en-IN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IN" dirty="0" err="1" smtClean="0"/>
              <a:t>struct</a:t>
            </a:r>
            <a:r>
              <a:rPr lang="en-IN" dirty="0" smtClean="0"/>
              <a:t> file *file,</a:t>
            </a:r>
            <a:r>
              <a:rPr lang="en-IN" dirty="0" smtClean="0">
                <a:solidFill>
                  <a:schemeClr val="bg1">
                    <a:lumMod val="75000"/>
                  </a:schemeClr>
                </a:solidFill>
              </a:rPr>
              <a:t> char __user *</a:t>
            </a:r>
            <a:r>
              <a:rPr lang="en-IN" dirty="0" err="1" smtClean="0">
                <a:solidFill>
                  <a:schemeClr val="bg1">
                    <a:lumMod val="75000"/>
                  </a:schemeClr>
                </a:solidFill>
              </a:rPr>
              <a:t>buf</a:t>
            </a:r>
            <a:r>
              <a:rPr lang="en-IN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IN" dirty="0" err="1" smtClean="0">
                <a:solidFill>
                  <a:schemeClr val="bg1">
                    <a:lumMod val="75000"/>
                  </a:schemeClr>
                </a:solidFill>
              </a:rPr>
              <a:t>size_t</a:t>
            </a:r>
            <a:r>
              <a:rPr lang="en-IN" dirty="0" smtClean="0">
                <a:solidFill>
                  <a:schemeClr val="bg1">
                    <a:lumMod val="75000"/>
                  </a:schemeClr>
                </a:solidFill>
              </a:rPr>
              <a:t> count, </a:t>
            </a:r>
            <a:r>
              <a:rPr lang="en-IN" dirty="0" err="1" smtClean="0">
                <a:solidFill>
                  <a:schemeClr val="bg1">
                    <a:lumMod val="75000"/>
                  </a:schemeClr>
                </a:solidFill>
              </a:rPr>
              <a:t>loff_t</a:t>
            </a:r>
            <a:r>
              <a:rPr lang="en-IN" dirty="0" smtClean="0">
                <a:solidFill>
                  <a:schemeClr val="bg1">
                    <a:lumMod val="75000"/>
                  </a:schemeClr>
                </a:solidFill>
              </a:rPr>
              <a:t> *pos)</a:t>
            </a:r>
          </a:p>
          <a:p>
            <a:pPr>
              <a:buNone/>
            </a:pPr>
            <a:r>
              <a:rPr lang="en-IN" dirty="0" smtClean="0">
                <a:solidFill>
                  <a:schemeClr val="bg1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// verification code</a:t>
            </a:r>
          </a:p>
          <a:p>
            <a:pPr>
              <a:buNone/>
            </a:pPr>
            <a:endParaRPr lang="en-IN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bg1">
                    <a:lumMod val="75000"/>
                  </a:schemeClr>
                </a:solidFill>
              </a:rPr>
              <a:t>	if (ret &gt;= 0) {</a:t>
            </a:r>
          </a:p>
          <a:p>
            <a:pPr>
              <a:buNone/>
            </a:pPr>
            <a:r>
              <a:rPr lang="en-IN" dirty="0" smtClean="0">
                <a:solidFill>
                  <a:schemeClr val="bg1">
                    <a:lumMod val="75000"/>
                  </a:schemeClr>
                </a:solidFill>
              </a:rPr>
              <a:t>		count = ret;</a:t>
            </a:r>
          </a:p>
          <a:p>
            <a:pPr>
              <a:buNone/>
            </a:pPr>
            <a:r>
              <a:rPr lang="en-IN" b="1" dirty="0" smtClean="0">
                <a:solidFill>
                  <a:schemeClr val="accent1"/>
                </a:solidFill>
              </a:rPr>
              <a:t>		if (file-&gt;</a:t>
            </a:r>
            <a:r>
              <a:rPr lang="en-IN" b="1" dirty="0" err="1" smtClean="0">
                <a:solidFill>
                  <a:schemeClr val="accent1"/>
                </a:solidFill>
              </a:rPr>
              <a:t>f_op</a:t>
            </a:r>
            <a:r>
              <a:rPr lang="en-IN" b="1" dirty="0" smtClean="0">
                <a:solidFill>
                  <a:schemeClr val="accent1"/>
                </a:solidFill>
              </a:rPr>
              <a:t>-&gt;read) </a:t>
            </a:r>
            <a:r>
              <a:rPr lang="en-IN" sz="2000" b="1" dirty="0" smtClean="0">
                <a:solidFill>
                  <a:schemeClr val="accent1"/>
                </a:solidFill>
              </a:rPr>
              <a:t>// The </a:t>
            </a:r>
            <a:r>
              <a:rPr lang="en-IN" sz="2000" b="1" dirty="0" err="1" smtClean="0">
                <a:solidFill>
                  <a:schemeClr val="accent1"/>
                </a:solidFill>
              </a:rPr>
              <a:t>filesystem_operations</a:t>
            </a:r>
            <a:r>
              <a:rPr lang="en-IN" sz="2000" b="1" dirty="0" smtClean="0">
                <a:solidFill>
                  <a:schemeClr val="accent1"/>
                </a:solidFill>
              </a:rPr>
              <a:t> defined read function</a:t>
            </a:r>
          </a:p>
          <a:p>
            <a:pPr>
              <a:buNone/>
            </a:pPr>
            <a:r>
              <a:rPr lang="en-IN" b="1" dirty="0" smtClean="0">
                <a:solidFill>
                  <a:schemeClr val="accent1"/>
                </a:solidFill>
              </a:rPr>
              <a:t>			ret = file-&gt;</a:t>
            </a:r>
            <a:r>
              <a:rPr lang="en-IN" b="1" dirty="0" err="1" smtClean="0">
                <a:solidFill>
                  <a:schemeClr val="accent1"/>
                </a:solidFill>
              </a:rPr>
              <a:t>f_op</a:t>
            </a:r>
            <a:r>
              <a:rPr lang="en-IN" b="1" dirty="0" smtClean="0">
                <a:solidFill>
                  <a:schemeClr val="accent1"/>
                </a:solidFill>
              </a:rPr>
              <a:t>-&gt;read(file, </a:t>
            </a:r>
            <a:r>
              <a:rPr lang="en-IN" b="1" dirty="0" err="1" smtClean="0">
                <a:solidFill>
                  <a:schemeClr val="accent1"/>
                </a:solidFill>
              </a:rPr>
              <a:t>buf</a:t>
            </a:r>
            <a:r>
              <a:rPr lang="en-IN" b="1" dirty="0" smtClean="0">
                <a:solidFill>
                  <a:schemeClr val="accent1"/>
                </a:solidFill>
              </a:rPr>
              <a:t>, count, pos);</a:t>
            </a:r>
          </a:p>
          <a:p>
            <a:pPr>
              <a:buNone/>
            </a:pPr>
            <a:r>
              <a:rPr lang="en-IN" dirty="0" smtClean="0"/>
              <a:t>		else</a:t>
            </a:r>
          </a:p>
          <a:p>
            <a:pPr>
              <a:buNone/>
            </a:pPr>
            <a:r>
              <a:rPr lang="en-IN" dirty="0" smtClean="0"/>
              <a:t>			ret = </a:t>
            </a:r>
            <a:r>
              <a:rPr lang="en-IN" dirty="0" err="1" smtClean="0"/>
              <a:t>do_sync_read</a:t>
            </a:r>
            <a:r>
              <a:rPr lang="en-IN" dirty="0" smtClean="0"/>
              <a:t>(file, </a:t>
            </a:r>
            <a:r>
              <a:rPr lang="en-IN" dirty="0" err="1" smtClean="0"/>
              <a:t>buf</a:t>
            </a:r>
            <a:r>
              <a:rPr lang="en-IN" dirty="0" smtClean="0"/>
              <a:t>, count, pos); // default fallback</a:t>
            </a:r>
          </a:p>
          <a:p>
            <a:pPr>
              <a:buNone/>
            </a:pPr>
            <a:r>
              <a:rPr lang="en-IN" dirty="0" smtClean="0"/>
              <a:t>		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>
                <a:solidFill>
                  <a:schemeClr val="bg1">
                    <a:lumMod val="75000"/>
                  </a:schemeClr>
                </a:solidFill>
              </a:rPr>
              <a:t>	// housekeeping code</a:t>
            </a:r>
          </a:p>
          <a:p>
            <a:pPr>
              <a:buNone/>
            </a:pPr>
            <a:r>
              <a:rPr lang="en-IN" dirty="0" smtClean="0">
                <a:solidFill>
                  <a:schemeClr val="bg1">
                    <a:lumMod val="75000"/>
                  </a:schemeClr>
                </a:solidFill>
              </a:rPr>
              <a:t>	}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	return ret;</a:t>
            </a:r>
          </a:p>
          <a:p>
            <a:pPr>
              <a:buNone/>
            </a:pPr>
            <a:r>
              <a:rPr lang="en-IN" dirty="0" smtClean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Pipe_read</a:t>
            </a:r>
            <a:r>
              <a:rPr lang="en-US" dirty="0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N" sz="1600" dirty="0" smtClean="0"/>
              <a:t>static </a:t>
            </a:r>
            <a:r>
              <a:rPr lang="en-IN" sz="1600" dirty="0" err="1" smtClean="0"/>
              <a:t>ssize_t</a:t>
            </a:r>
            <a:r>
              <a:rPr lang="en-IN" sz="1600" dirty="0" smtClean="0"/>
              <a:t> </a:t>
            </a:r>
            <a:r>
              <a:rPr lang="en-IN" sz="1600" dirty="0" err="1" smtClean="0"/>
              <a:t>pipe_read</a:t>
            </a:r>
            <a:r>
              <a:rPr lang="en-IN" sz="1600" dirty="0" smtClean="0"/>
              <a:t>(…) // simplified</a:t>
            </a:r>
          </a:p>
          <a:p>
            <a:pPr>
              <a:buNone/>
            </a:pPr>
            <a:r>
              <a:rPr lang="en-IN" sz="1600" dirty="0" smtClean="0"/>
              <a:t>{</a:t>
            </a:r>
          </a:p>
          <a:p>
            <a:pPr>
              <a:buNone/>
            </a:pPr>
            <a:r>
              <a:rPr lang="en-IN" sz="1600" dirty="0" smtClean="0"/>
              <a:t>	</a:t>
            </a:r>
            <a:r>
              <a:rPr lang="en-IN" sz="1600" dirty="0" err="1" smtClean="0">
                <a:solidFill>
                  <a:schemeClr val="bg1">
                    <a:lumMod val="85000"/>
                  </a:schemeClr>
                </a:solidFill>
              </a:rPr>
              <a:t>struct</a:t>
            </a:r>
            <a:r>
              <a:rPr lang="en-IN" sz="1600" dirty="0" smtClean="0">
                <a:solidFill>
                  <a:schemeClr val="bg1">
                    <a:lumMod val="85000"/>
                  </a:schemeClr>
                </a:solidFill>
              </a:rPr>
              <a:t> file *</a:t>
            </a:r>
            <a:r>
              <a:rPr lang="en-IN" sz="1600" dirty="0" err="1" smtClean="0">
                <a:solidFill>
                  <a:schemeClr val="bg1">
                    <a:lumMod val="85000"/>
                  </a:schemeClr>
                </a:solidFill>
              </a:rPr>
              <a:t>filp</a:t>
            </a:r>
            <a:r>
              <a:rPr lang="en-IN" sz="1600" dirty="0" smtClean="0">
                <a:solidFill>
                  <a:schemeClr val="bg1">
                    <a:lumMod val="85000"/>
                  </a:schemeClr>
                </a:solidFill>
              </a:rPr>
              <a:t> = …;</a:t>
            </a:r>
          </a:p>
          <a:p>
            <a:pPr>
              <a:buNone/>
            </a:pPr>
            <a:r>
              <a:rPr lang="en-IN" sz="1600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IN" sz="1600" dirty="0" err="1" smtClean="0">
                <a:solidFill>
                  <a:schemeClr val="bg1">
                    <a:lumMod val="85000"/>
                  </a:schemeClr>
                </a:solidFill>
              </a:rPr>
              <a:t>struct</a:t>
            </a:r>
            <a:r>
              <a:rPr lang="en-IN" sz="16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1600" dirty="0" err="1" smtClean="0">
                <a:solidFill>
                  <a:schemeClr val="bg1">
                    <a:lumMod val="85000"/>
                  </a:schemeClr>
                </a:solidFill>
              </a:rPr>
              <a:t>inode</a:t>
            </a:r>
            <a:r>
              <a:rPr lang="en-IN" sz="1600" dirty="0" smtClean="0">
                <a:solidFill>
                  <a:schemeClr val="bg1">
                    <a:lumMod val="85000"/>
                  </a:schemeClr>
                </a:solidFill>
              </a:rPr>
              <a:t> *</a:t>
            </a:r>
            <a:r>
              <a:rPr lang="en-IN" sz="1600" dirty="0" err="1" smtClean="0">
                <a:solidFill>
                  <a:schemeClr val="bg1">
                    <a:lumMod val="85000"/>
                  </a:schemeClr>
                </a:solidFill>
              </a:rPr>
              <a:t>inode</a:t>
            </a:r>
            <a:r>
              <a:rPr lang="en-IN" sz="1600" dirty="0" smtClean="0">
                <a:solidFill>
                  <a:schemeClr val="bg1">
                    <a:lumMod val="85000"/>
                  </a:schemeClr>
                </a:solidFill>
              </a:rPr>
              <a:t> = …;</a:t>
            </a:r>
            <a:r>
              <a:rPr lang="en-US" sz="1600" dirty="0" smtClean="0"/>
              <a:t>	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IN" sz="1600" b="1" dirty="0" err="1" smtClean="0"/>
              <a:t>mutex_lock</a:t>
            </a:r>
            <a:r>
              <a:rPr lang="en-IN" sz="1600" b="1" dirty="0" smtClean="0"/>
              <a:t>(&amp;</a:t>
            </a:r>
            <a:r>
              <a:rPr lang="en-IN" sz="1600" b="1" dirty="0" err="1" smtClean="0"/>
              <a:t>inode</a:t>
            </a:r>
            <a:r>
              <a:rPr lang="en-IN" sz="1600" b="1" dirty="0" smtClean="0"/>
              <a:t>-&gt;</a:t>
            </a:r>
            <a:r>
              <a:rPr lang="en-IN" sz="1600" b="1" dirty="0" err="1" smtClean="0"/>
              <a:t>i_mutex</a:t>
            </a:r>
            <a:r>
              <a:rPr lang="en-IN" sz="1600" b="1" dirty="0" smtClean="0"/>
              <a:t>); </a:t>
            </a:r>
            <a:r>
              <a:rPr lang="en-US" sz="1600" b="1" dirty="0" smtClean="0"/>
              <a:t>// lock the pipe </a:t>
            </a:r>
            <a:r>
              <a:rPr lang="en-US" sz="1600" b="1" dirty="0" err="1" smtClean="0"/>
              <a:t>inode</a:t>
            </a:r>
            <a:r>
              <a:rPr lang="en-US" sz="1600" b="1" dirty="0" smtClean="0"/>
              <a:t> – concurrency protection</a:t>
            </a:r>
            <a:endParaRPr lang="en-IN" sz="1600" b="1" dirty="0" smtClean="0"/>
          </a:p>
          <a:p>
            <a:pPr>
              <a:buNone/>
            </a:pPr>
            <a:r>
              <a:rPr lang="en-IN" sz="1600" dirty="0" smtClean="0"/>
              <a:t>	</a:t>
            </a:r>
            <a:r>
              <a:rPr lang="en-IN" sz="1600" dirty="0" smtClean="0">
                <a:solidFill>
                  <a:schemeClr val="tx2"/>
                </a:solidFill>
              </a:rPr>
              <a:t>for (;;) { // for each buffer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/>
                </a:solidFill>
              </a:rPr>
              <a:t>		// do all the reading from the buffers.</a:t>
            </a:r>
            <a:endParaRPr lang="en-IN" sz="1600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IN" sz="1600" dirty="0" smtClean="0">
                <a:solidFill>
                  <a:schemeClr val="tx2"/>
                </a:solidFill>
              </a:rPr>
              <a:t>		// handle all the pending signals that might interrupt the system call.</a:t>
            </a:r>
          </a:p>
          <a:p>
            <a:pPr>
              <a:buNone/>
            </a:pPr>
            <a:r>
              <a:rPr lang="en-IN" sz="1600" dirty="0" smtClean="0">
                <a:solidFill>
                  <a:schemeClr val="tx2"/>
                </a:solidFill>
              </a:rPr>
              <a:t>		// wake up all waiting writers that there might be more room</a:t>
            </a:r>
          </a:p>
          <a:p>
            <a:pPr>
              <a:buNone/>
            </a:pPr>
            <a:r>
              <a:rPr lang="en-IN" sz="1600" dirty="0" smtClean="0">
                <a:solidFill>
                  <a:schemeClr val="tx2"/>
                </a:solidFill>
              </a:rPr>
              <a:t>		</a:t>
            </a:r>
            <a:r>
              <a:rPr lang="en-IN" sz="1600" dirty="0" err="1" smtClean="0">
                <a:solidFill>
                  <a:schemeClr val="tx2"/>
                </a:solidFill>
              </a:rPr>
              <a:t>pipe_wait</a:t>
            </a:r>
            <a:r>
              <a:rPr lang="en-IN" sz="1600" dirty="0" smtClean="0">
                <a:solidFill>
                  <a:schemeClr val="tx2"/>
                </a:solidFill>
              </a:rPr>
              <a:t>(pipe); //  if have to block – release </a:t>
            </a:r>
            <a:r>
              <a:rPr lang="en-IN" sz="1600" dirty="0" err="1" smtClean="0">
                <a:solidFill>
                  <a:schemeClr val="tx2"/>
                </a:solidFill>
              </a:rPr>
              <a:t>mutex</a:t>
            </a:r>
            <a:r>
              <a:rPr lang="en-IN" sz="1600" dirty="0" smtClean="0">
                <a:solidFill>
                  <a:schemeClr val="tx2"/>
                </a:solidFill>
              </a:rPr>
              <a:t> and block</a:t>
            </a:r>
          </a:p>
          <a:p>
            <a:pPr>
              <a:buNone/>
            </a:pPr>
            <a:r>
              <a:rPr lang="en-IN" sz="1600" dirty="0" smtClean="0">
                <a:solidFill>
                  <a:schemeClr val="tx2"/>
                </a:solidFill>
              </a:rPr>
              <a:t>	}</a:t>
            </a:r>
          </a:p>
          <a:p>
            <a:pPr>
              <a:buNone/>
            </a:pPr>
            <a:r>
              <a:rPr lang="en-IN" sz="1600" dirty="0" smtClean="0"/>
              <a:t>	</a:t>
            </a:r>
            <a:r>
              <a:rPr lang="en-IN" sz="1600" b="1" dirty="0" err="1" smtClean="0"/>
              <a:t>mutex_unlock</a:t>
            </a:r>
            <a:r>
              <a:rPr lang="en-IN" sz="1600" b="1" dirty="0" smtClean="0"/>
              <a:t>(&amp;</a:t>
            </a:r>
            <a:r>
              <a:rPr lang="en-IN" sz="1600" b="1" dirty="0" err="1" smtClean="0"/>
              <a:t>inode</a:t>
            </a:r>
            <a:r>
              <a:rPr lang="en-IN" sz="1600" b="1" dirty="0" smtClean="0"/>
              <a:t>-&gt;</a:t>
            </a:r>
            <a:r>
              <a:rPr lang="en-IN" sz="1600" b="1" dirty="0" err="1" smtClean="0"/>
              <a:t>i_mutex</a:t>
            </a:r>
            <a:r>
              <a:rPr lang="en-IN" sz="1600" b="1" dirty="0" smtClean="0"/>
              <a:t>);</a:t>
            </a:r>
          </a:p>
          <a:p>
            <a:pPr>
              <a:buNone/>
            </a:pPr>
            <a:endParaRPr lang="en-IN" sz="1600" dirty="0" smtClean="0"/>
          </a:p>
          <a:p>
            <a:pPr>
              <a:buNone/>
            </a:pPr>
            <a:r>
              <a:rPr lang="en-IN" sz="1600" dirty="0" smtClean="0"/>
              <a:t>	</a:t>
            </a:r>
            <a:r>
              <a:rPr lang="en-IN" sz="1600" dirty="0" smtClean="0">
                <a:solidFill>
                  <a:schemeClr val="tx2"/>
                </a:solidFill>
              </a:rPr>
              <a:t>// wake up waiting writers</a:t>
            </a:r>
          </a:p>
          <a:p>
            <a:pPr>
              <a:buNone/>
            </a:pPr>
            <a:r>
              <a:rPr lang="en-IN" sz="1600" dirty="0" smtClean="0">
                <a:solidFill>
                  <a:schemeClr val="tx2"/>
                </a:solidFill>
              </a:rPr>
              <a:t>	// if bytes read is &gt; 0 mark file as accessed.</a:t>
            </a:r>
          </a:p>
          <a:p>
            <a:pPr>
              <a:buNone/>
            </a:pPr>
            <a:r>
              <a:rPr lang="en-IN" sz="16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Userspace</a:t>
            </a:r>
            <a:r>
              <a:rPr lang="en-US" dirty="0" smtClean="0"/>
              <a:t> v/s Kernel Space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Conventional Operating Systems generally segregate virtual memory into kernel space and user space</a:t>
            </a:r>
          </a:p>
          <a:p>
            <a:pPr lvl="2"/>
            <a:r>
              <a:rPr lang="en-US" dirty="0" smtClean="0"/>
              <a:t>New research OS’s (Singularity etc.) maintain a single virtual address space for all processes and depend on language VMs for maintaining process isolation.</a:t>
            </a:r>
          </a:p>
          <a:p>
            <a:endParaRPr lang="en-US" dirty="0" smtClean="0"/>
          </a:p>
          <a:p>
            <a:r>
              <a:rPr lang="en-US" dirty="0" smtClean="0"/>
              <a:t>Kernel space is strictly reserved for running the kernel, kernel extensions (modules) and device drivers</a:t>
            </a:r>
          </a:p>
          <a:p>
            <a:pPr lvl="1"/>
            <a:r>
              <a:rPr lang="en-US" dirty="0" smtClean="0"/>
              <a:t>Memory is generally not swapped out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User space is where generally all user processes run</a:t>
            </a:r>
          </a:p>
          <a:p>
            <a:pPr lvl="1"/>
            <a:r>
              <a:rPr lang="en-US" dirty="0" smtClean="0"/>
              <a:t>Each process has its own virtual address space and memory may be swapped out.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There is hardware</a:t>
            </a:r>
            <a:r>
              <a:rPr lang="en-US" baseline="0" dirty="0" smtClean="0"/>
              <a:t> support for providing the distinction in privilege levels in user space and kernel space</a:t>
            </a:r>
          </a:p>
          <a:p>
            <a:pPr lvl="1"/>
            <a:r>
              <a:rPr lang="en-US" dirty="0" smtClean="0"/>
              <a:t>For the x86 architecture processors,</a:t>
            </a:r>
            <a:r>
              <a:rPr lang="en-US" baseline="0" dirty="0" smtClean="0"/>
              <a:t> this is provided by privilege rings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Pipe_read</a:t>
            </a:r>
            <a:r>
              <a:rPr lang="en-US" dirty="0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Gets the file * for reading</a:t>
            </a:r>
          </a:p>
          <a:p>
            <a:r>
              <a:rPr lang="en-US" dirty="0" smtClean="0"/>
              <a:t>Locks its associated </a:t>
            </a:r>
            <a:r>
              <a:rPr lang="en-US" dirty="0" err="1" smtClean="0"/>
              <a:t>inode</a:t>
            </a:r>
            <a:endParaRPr lang="en-US" dirty="0" smtClean="0"/>
          </a:p>
          <a:p>
            <a:r>
              <a:rPr lang="en-US" dirty="0" smtClean="0"/>
              <a:t>Accesses the pipe buffers and reads off them</a:t>
            </a:r>
          </a:p>
          <a:p>
            <a:pPr lvl="1"/>
            <a:r>
              <a:rPr lang="en-US" dirty="0" smtClean="0"/>
              <a:t>Copies the read data to </a:t>
            </a:r>
            <a:r>
              <a:rPr lang="en-US" dirty="0" err="1" smtClean="0"/>
              <a:t>userspace</a:t>
            </a:r>
            <a:r>
              <a:rPr lang="en-US" dirty="0" smtClean="0"/>
              <a:t> in the passed char * buffer in the read() system call. </a:t>
            </a:r>
          </a:p>
          <a:p>
            <a:r>
              <a:rPr lang="en-US" dirty="0" smtClean="0"/>
              <a:t>Wakes up the writers that are blocked on the wait queue</a:t>
            </a:r>
          </a:p>
          <a:p>
            <a:r>
              <a:rPr lang="en-US" dirty="0" smtClean="0"/>
              <a:t>Releases the lock on the </a:t>
            </a:r>
            <a:r>
              <a:rPr lang="en-US" dirty="0" err="1" smtClean="0"/>
              <a:t>inode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case the read blocks, it releases the </a:t>
            </a:r>
            <a:r>
              <a:rPr lang="en-US" dirty="0" err="1" smtClean="0"/>
              <a:t>mutex</a:t>
            </a:r>
            <a:r>
              <a:rPr lang="en-US" dirty="0" smtClean="0"/>
              <a:t> and calls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schedule()</a:t>
            </a:r>
            <a:r>
              <a:rPr lang="en-US" dirty="0" smtClean="0"/>
              <a:t> which invokes the scheduler, allowing a context switch.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where are we?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571750" y="2184400"/>
            <a:ext cx="2311400" cy="711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vfs_read</a:t>
            </a:r>
            <a:r>
              <a:rPr lang="en-US" dirty="0" smtClean="0"/>
              <a:t>()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571750" y="1250950"/>
            <a:ext cx="2311400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Read() system call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571750" y="3917950"/>
            <a:ext cx="2311400" cy="711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pipe_read</a:t>
            </a:r>
            <a:r>
              <a:rPr lang="en-US" dirty="0" smtClean="0"/>
              <a:t>()</a:t>
            </a:r>
            <a:endParaRPr lang="en-IN" dirty="0"/>
          </a:p>
        </p:txBody>
      </p:sp>
      <p:grpSp>
        <p:nvGrpSpPr>
          <p:cNvPr id="17" name="Group 16"/>
          <p:cNvGrpSpPr/>
          <p:nvPr/>
        </p:nvGrpSpPr>
        <p:grpSpPr>
          <a:xfrm>
            <a:off x="2971800" y="5207000"/>
            <a:ext cx="1555750" cy="400050"/>
            <a:chOff x="2171700" y="5073650"/>
            <a:chExt cx="2400300" cy="844550"/>
          </a:xfrm>
        </p:grpSpPr>
        <p:sp>
          <p:nvSpPr>
            <p:cNvPr id="8" name="Rectangle 7"/>
            <p:cNvSpPr/>
            <p:nvPr/>
          </p:nvSpPr>
          <p:spPr>
            <a:xfrm>
              <a:off x="2171700" y="5073650"/>
              <a:ext cx="2400300" cy="844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200" dirty="0" err="1" smtClean="0"/>
                <a:t>Pipe_inode_info</a:t>
              </a:r>
              <a:endParaRPr lang="en-IN" sz="12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527300" y="5518150"/>
              <a:ext cx="1778000" cy="40005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buf</a:t>
              </a:r>
              <a:r>
                <a:rPr lang="en-US" sz="1200" dirty="0" smtClean="0"/>
                <a:t>[16]</a:t>
              </a:r>
              <a:endParaRPr lang="en-IN" sz="1200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1771650" y="6128752"/>
            <a:ext cx="806685" cy="1894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Page 1</a:t>
            </a:r>
            <a:endParaRPr lang="en-IN" sz="1200" dirty="0"/>
          </a:p>
        </p:txBody>
      </p:sp>
      <p:sp>
        <p:nvSpPr>
          <p:cNvPr id="11" name="Rectangle 10"/>
          <p:cNvSpPr/>
          <p:nvPr/>
        </p:nvSpPr>
        <p:spPr>
          <a:xfrm>
            <a:off x="3149600" y="6128752"/>
            <a:ext cx="806685" cy="1894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Page 2</a:t>
            </a:r>
            <a:endParaRPr lang="en-IN" sz="1200" dirty="0"/>
          </a:p>
        </p:txBody>
      </p:sp>
      <p:sp>
        <p:nvSpPr>
          <p:cNvPr id="12" name="Rectangle 11"/>
          <p:cNvSpPr/>
          <p:nvPr/>
        </p:nvSpPr>
        <p:spPr>
          <a:xfrm>
            <a:off x="4527550" y="6128752"/>
            <a:ext cx="806685" cy="1894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Page 3</a:t>
            </a:r>
            <a:endParaRPr lang="en-IN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5372100" y="6112584"/>
            <a:ext cx="57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…</a:t>
            </a:r>
            <a:endParaRPr lang="en-IN" sz="1200" dirty="0"/>
          </a:p>
        </p:txBody>
      </p:sp>
      <p:cxnSp>
        <p:nvCxnSpPr>
          <p:cNvPr id="14" name="Straight Arrow Connector 13"/>
          <p:cNvCxnSpPr>
            <a:endCxn id="10" idx="0"/>
          </p:cNvCxnSpPr>
          <p:nvPr/>
        </p:nvCxnSpPr>
        <p:spPr>
          <a:xfrm rot="5400000">
            <a:off x="2715888" y="5066155"/>
            <a:ext cx="521702" cy="160349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1" idx="0"/>
          </p:cNvCxnSpPr>
          <p:nvPr/>
        </p:nvCxnSpPr>
        <p:spPr>
          <a:xfrm rot="5400000">
            <a:off x="3404863" y="5755130"/>
            <a:ext cx="521702" cy="22554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2" idx="0"/>
          </p:cNvCxnSpPr>
          <p:nvPr/>
        </p:nvCxnSpPr>
        <p:spPr>
          <a:xfrm>
            <a:off x="3778484" y="5607050"/>
            <a:ext cx="1152409" cy="52170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638300" y="4984750"/>
            <a:ext cx="4445000" cy="1644650"/>
          </a:xfrm>
          <a:prstGeom prst="rect">
            <a:avLst/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6527800" y="5607050"/>
            <a:ext cx="2266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Access controlled by the </a:t>
            </a:r>
            <a:r>
              <a:rPr lang="en-US" dirty="0" err="1" smtClean="0"/>
              <a:t>inode</a:t>
            </a:r>
            <a:r>
              <a:rPr lang="en-US" dirty="0" smtClean="0"/>
              <a:t> </a:t>
            </a:r>
            <a:r>
              <a:rPr lang="en-US" dirty="0" err="1" smtClean="0"/>
              <a:t>mutex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5905500" y="4095750"/>
            <a:ext cx="1644650" cy="355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Schedule()</a:t>
            </a:r>
            <a:endParaRPr lang="en-IN" dirty="0"/>
          </a:p>
        </p:txBody>
      </p:sp>
      <p:cxnSp>
        <p:nvCxnSpPr>
          <p:cNvPr id="23" name="Straight Arrow Connector 22"/>
          <p:cNvCxnSpPr>
            <a:stCxn id="5" idx="2"/>
            <a:endCxn id="4" idx="0"/>
          </p:cNvCxnSpPr>
          <p:nvPr/>
        </p:nvCxnSpPr>
        <p:spPr>
          <a:xfrm rot="5400000">
            <a:off x="3616325" y="2073275"/>
            <a:ext cx="22225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2"/>
            <a:endCxn id="6" idx="0"/>
          </p:cNvCxnSpPr>
          <p:nvPr/>
        </p:nvCxnSpPr>
        <p:spPr>
          <a:xfrm rot="5400000">
            <a:off x="3216275" y="3406775"/>
            <a:ext cx="102235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571750" y="3295650"/>
            <a:ext cx="2311400" cy="3556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Intermediate functions</a:t>
            </a:r>
            <a:endParaRPr lang="en-IN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7" name="Straight Arrow Connector 26"/>
          <p:cNvCxnSpPr>
            <a:stCxn id="6" idx="3"/>
            <a:endCxn id="21" idx="1"/>
          </p:cNvCxnSpPr>
          <p:nvPr/>
        </p:nvCxnSpPr>
        <p:spPr>
          <a:xfrm>
            <a:off x="4883150" y="4273550"/>
            <a:ext cx="1022350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2"/>
          </p:cNvCxnSpPr>
          <p:nvPr/>
        </p:nvCxnSpPr>
        <p:spPr>
          <a:xfrm rot="16200000" flipH="1">
            <a:off x="3550047" y="4806552"/>
            <a:ext cx="355600" cy="7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Write System Call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dirty="0" smtClean="0"/>
              <a:t>SYSCALL_DEFINE3(write, unsigned </a:t>
            </a:r>
            <a:r>
              <a:rPr lang="en-IN" dirty="0" err="1" smtClean="0"/>
              <a:t>int</a:t>
            </a:r>
            <a:r>
              <a:rPr lang="en-IN" dirty="0" smtClean="0"/>
              <a:t>, </a:t>
            </a:r>
            <a:r>
              <a:rPr lang="en-IN" dirty="0" err="1" smtClean="0"/>
              <a:t>fd</a:t>
            </a:r>
            <a:r>
              <a:rPr lang="en-IN" dirty="0" smtClean="0"/>
              <a:t>, const char __user *, </a:t>
            </a:r>
            <a:r>
              <a:rPr lang="en-IN" dirty="0" err="1" smtClean="0"/>
              <a:t>buf</a:t>
            </a:r>
            <a:r>
              <a:rPr lang="en-IN" dirty="0" smtClean="0"/>
              <a:t>,</a:t>
            </a:r>
          </a:p>
          <a:p>
            <a:pPr>
              <a:buNone/>
            </a:pPr>
            <a:r>
              <a:rPr lang="en-IN" dirty="0" smtClean="0"/>
              <a:t>		</a:t>
            </a:r>
            <a:r>
              <a:rPr lang="en-IN" dirty="0" err="1" smtClean="0"/>
              <a:t>size_t</a:t>
            </a:r>
            <a:r>
              <a:rPr lang="en-IN" dirty="0" smtClean="0"/>
              <a:t>, count)</a:t>
            </a:r>
          </a:p>
          <a:p>
            <a:pPr>
              <a:buNone/>
            </a:pPr>
            <a:r>
              <a:rPr lang="en-IN" dirty="0" smtClean="0"/>
              <a:t>{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err="1" smtClean="0"/>
              <a:t>struct</a:t>
            </a:r>
            <a:r>
              <a:rPr lang="en-IN" dirty="0" smtClean="0"/>
              <a:t> file *file;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err="1" smtClean="0">
                <a:solidFill>
                  <a:schemeClr val="bg1">
                    <a:lumMod val="85000"/>
                  </a:schemeClr>
                </a:solidFill>
              </a:rPr>
              <a:t>ssize_t</a:t>
            </a:r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 ret = -EBADF;</a:t>
            </a:r>
          </a:p>
          <a:p>
            <a:pPr>
              <a:buNone/>
            </a:pPr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IN" dirty="0" err="1" smtClean="0">
                <a:solidFill>
                  <a:schemeClr val="bg1">
                    <a:lumMod val="85000"/>
                  </a:schemeClr>
                </a:solidFill>
              </a:rPr>
              <a:t>int</a:t>
            </a:r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bg1">
                    <a:lumMod val="85000"/>
                  </a:schemeClr>
                </a:solidFill>
              </a:rPr>
              <a:t>fput_needed</a:t>
            </a:r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;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	file = </a:t>
            </a:r>
            <a:r>
              <a:rPr lang="en-IN" dirty="0" err="1" smtClean="0"/>
              <a:t>fget_light</a:t>
            </a:r>
            <a:r>
              <a:rPr lang="en-IN" dirty="0" smtClean="0"/>
              <a:t>(</a:t>
            </a:r>
            <a:r>
              <a:rPr lang="en-IN" dirty="0" err="1" smtClean="0"/>
              <a:t>fd</a:t>
            </a:r>
            <a:r>
              <a:rPr lang="en-IN" dirty="0" smtClean="0"/>
              <a:t>, &amp;</a:t>
            </a:r>
            <a:r>
              <a:rPr lang="en-IN" dirty="0" err="1" smtClean="0"/>
              <a:t>fput_needed</a:t>
            </a:r>
            <a:r>
              <a:rPr lang="en-IN" dirty="0" smtClean="0"/>
              <a:t>); // get the kernel file * from the (</a:t>
            </a:r>
            <a:r>
              <a:rPr lang="en-IN" dirty="0" err="1" smtClean="0"/>
              <a:t>int</a:t>
            </a:r>
            <a:r>
              <a:rPr lang="en-IN" dirty="0" smtClean="0"/>
              <a:t>) </a:t>
            </a:r>
            <a:r>
              <a:rPr lang="en-IN" dirty="0" err="1" smtClean="0"/>
              <a:t>fd</a:t>
            </a:r>
            <a:r>
              <a:rPr lang="en-IN" dirty="0" smtClean="0"/>
              <a:t> provided by the user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if (file) {</a:t>
            </a:r>
          </a:p>
          <a:p>
            <a:pPr>
              <a:buNone/>
            </a:pPr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		</a:t>
            </a:r>
            <a:r>
              <a:rPr lang="en-IN" dirty="0" err="1" smtClean="0">
                <a:solidFill>
                  <a:schemeClr val="bg1">
                    <a:lumMod val="85000"/>
                  </a:schemeClr>
                </a:solidFill>
              </a:rPr>
              <a:t>loff_t</a:t>
            </a:r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 pos = </a:t>
            </a:r>
            <a:r>
              <a:rPr lang="en-IN" dirty="0" err="1" smtClean="0">
                <a:solidFill>
                  <a:schemeClr val="bg1">
                    <a:lumMod val="85000"/>
                  </a:schemeClr>
                </a:solidFill>
              </a:rPr>
              <a:t>file_pos_read</a:t>
            </a:r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(file);</a:t>
            </a:r>
          </a:p>
          <a:p>
            <a:pPr>
              <a:buNone/>
            </a:pPr>
            <a:r>
              <a:rPr lang="en-IN" dirty="0" smtClean="0"/>
              <a:t>		ret = </a:t>
            </a:r>
            <a:r>
              <a:rPr lang="en-IN" b="1" dirty="0" err="1" smtClean="0">
                <a:solidFill>
                  <a:schemeClr val="accent1"/>
                </a:solidFill>
              </a:rPr>
              <a:t>vfs_write</a:t>
            </a:r>
            <a:r>
              <a:rPr lang="en-IN" b="1" dirty="0" smtClean="0">
                <a:solidFill>
                  <a:schemeClr val="accent1"/>
                </a:solidFill>
              </a:rPr>
              <a:t>(file, </a:t>
            </a:r>
            <a:r>
              <a:rPr lang="en-IN" b="1" dirty="0" err="1" smtClean="0">
                <a:solidFill>
                  <a:schemeClr val="accent1"/>
                </a:solidFill>
              </a:rPr>
              <a:t>buf</a:t>
            </a:r>
            <a:r>
              <a:rPr lang="en-IN" b="1" dirty="0" smtClean="0">
                <a:solidFill>
                  <a:schemeClr val="accent1"/>
                </a:solidFill>
              </a:rPr>
              <a:t>, count, &amp;pos); // go to the VFS layer</a:t>
            </a:r>
          </a:p>
          <a:p>
            <a:pPr>
              <a:buNone/>
            </a:pPr>
            <a:r>
              <a:rPr lang="en-IN" dirty="0" smtClean="0"/>
              <a:t>		</a:t>
            </a:r>
            <a:r>
              <a:rPr lang="en-IN" dirty="0" err="1" smtClean="0">
                <a:solidFill>
                  <a:schemeClr val="bg1">
                    <a:lumMod val="85000"/>
                  </a:schemeClr>
                </a:solidFill>
              </a:rPr>
              <a:t>file_pos_write</a:t>
            </a:r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(file, pos);</a:t>
            </a:r>
          </a:p>
          <a:p>
            <a:pPr>
              <a:buNone/>
            </a:pPr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		</a:t>
            </a:r>
            <a:r>
              <a:rPr lang="en-IN" dirty="0" err="1" smtClean="0">
                <a:solidFill>
                  <a:schemeClr val="bg1">
                    <a:lumMod val="85000"/>
                  </a:schemeClr>
                </a:solidFill>
              </a:rPr>
              <a:t>fput_light</a:t>
            </a:r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(file, </a:t>
            </a:r>
            <a:r>
              <a:rPr lang="en-IN" dirty="0" err="1" smtClean="0">
                <a:solidFill>
                  <a:schemeClr val="bg1">
                    <a:lumMod val="85000"/>
                  </a:schemeClr>
                </a:solidFill>
              </a:rPr>
              <a:t>fput_needed</a:t>
            </a:r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);</a:t>
            </a:r>
          </a:p>
          <a:p>
            <a:pPr>
              <a:buNone/>
            </a:pPr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	}</a:t>
            </a:r>
          </a:p>
          <a:p>
            <a:pPr>
              <a:buNone/>
            </a:pPr>
            <a:endParaRPr lang="en-IN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	return ret;</a:t>
            </a:r>
          </a:p>
          <a:p>
            <a:pPr>
              <a:buNone/>
            </a:pPr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}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Write System Call…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Follows a similar code path as for the Read system call</a:t>
            </a:r>
          </a:p>
          <a:p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write()</a:t>
            </a:r>
          </a:p>
          <a:p>
            <a:pPr lvl="1"/>
            <a:r>
              <a:rPr lang="en-US" dirty="0" err="1" smtClean="0"/>
              <a:t>vfs_write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pipe_write</a:t>
            </a:r>
            <a:r>
              <a:rPr lang="en-US" dirty="0" smtClean="0"/>
              <a:t>()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 point to note is that all copying of data to/from </a:t>
            </a:r>
            <a:r>
              <a:rPr lang="en-US" dirty="0" err="1" smtClean="0"/>
              <a:t>userspace</a:t>
            </a:r>
            <a:r>
              <a:rPr lang="en-US" dirty="0" smtClean="0"/>
              <a:t> is done via vector operations and page faults destroy atomicity constraints.</a:t>
            </a:r>
          </a:p>
          <a:p>
            <a:endParaRPr lang="en-US" dirty="0" smtClean="0"/>
          </a:p>
          <a:p>
            <a:r>
              <a:rPr lang="en-US" dirty="0" smtClean="0"/>
              <a:t>Kernel Pages for temporary storage of data are allocated on demand </a:t>
            </a:r>
            <a:r>
              <a:rPr lang="en-US" dirty="0" err="1" smtClean="0"/>
              <a:t>upto</a:t>
            </a:r>
            <a:r>
              <a:rPr lang="en-US" dirty="0" smtClean="0"/>
              <a:t> PIPE_BUFFERS pages.</a:t>
            </a:r>
          </a:p>
          <a:p>
            <a:endParaRPr lang="en-US" dirty="0" smtClean="0"/>
          </a:p>
          <a:p>
            <a:r>
              <a:rPr lang="en-US" dirty="0" smtClean="0"/>
              <a:t>Pages are “pre-faulted” in </a:t>
            </a:r>
            <a:r>
              <a:rPr lang="en-US" dirty="0" err="1" smtClean="0"/>
              <a:t>userspace</a:t>
            </a:r>
            <a:r>
              <a:rPr lang="en-US" dirty="0" smtClean="0"/>
              <a:t> to ensure that copying data remains atomic (under certain size constraints).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FIFOs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06500"/>
            <a:ext cx="8229600" cy="493776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FIFOs are created with the </a:t>
            </a:r>
            <a:r>
              <a:rPr lang="en-US" dirty="0" err="1" smtClean="0"/>
              <a:t>mkfifo</a:t>
            </a:r>
            <a:r>
              <a:rPr lang="en-US" dirty="0" smtClean="0"/>
              <a:t>() or </a:t>
            </a:r>
            <a:r>
              <a:rPr lang="en-US" dirty="0" err="1" smtClean="0"/>
              <a:t>mknod</a:t>
            </a:r>
            <a:r>
              <a:rPr lang="en-US" dirty="0" smtClean="0"/>
              <a:t>() calls</a:t>
            </a:r>
          </a:p>
          <a:p>
            <a:endParaRPr lang="en-US" dirty="0" smtClean="0"/>
          </a:p>
          <a:p>
            <a:r>
              <a:rPr lang="en-US" sz="2400" dirty="0" err="1" smtClean="0"/>
              <a:t>mkfifo</a:t>
            </a:r>
            <a:r>
              <a:rPr lang="en-US" sz="2400" dirty="0" smtClean="0"/>
              <a:t>(</a:t>
            </a:r>
            <a:r>
              <a:rPr lang="fr-FR" sz="2400" dirty="0" err="1" smtClean="0"/>
              <a:t>const</a:t>
            </a:r>
            <a:r>
              <a:rPr lang="fr-FR" sz="2400" dirty="0" smtClean="0"/>
              <a:t> char *</a:t>
            </a:r>
            <a:r>
              <a:rPr lang="fr-FR" sz="2400" dirty="0" err="1" smtClean="0"/>
              <a:t>pathname</a:t>
            </a:r>
            <a:r>
              <a:rPr lang="fr-FR" sz="2400" dirty="0" smtClean="0"/>
              <a:t>, </a:t>
            </a:r>
            <a:r>
              <a:rPr lang="fr-FR" sz="2400" dirty="0" err="1" smtClean="0"/>
              <a:t>mode_t</a:t>
            </a:r>
            <a:r>
              <a:rPr lang="fr-FR" sz="2400" dirty="0" smtClean="0"/>
              <a:t> mode </a:t>
            </a:r>
            <a:r>
              <a:rPr lang="en-US" sz="2400" dirty="0" smtClean="0"/>
              <a:t>) – </a:t>
            </a:r>
            <a:r>
              <a:rPr lang="en-US" sz="2400" dirty="0" err="1" smtClean="0"/>
              <a:t>userspace</a:t>
            </a:r>
            <a:r>
              <a:rPr lang="en-US" sz="2400" dirty="0" smtClean="0"/>
              <a:t> call</a:t>
            </a:r>
          </a:p>
          <a:p>
            <a:pPr lvl="1"/>
            <a:r>
              <a:rPr lang="en-US" dirty="0" err="1" smtClean="0"/>
              <a:t>mknod</a:t>
            </a:r>
            <a:r>
              <a:rPr lang="en-US" dirty="0" smtClean="0"/>
              <a:t>(…) system call</a:t>
            </a:r>
          </a:p>
          <a:p>
            <a:pPr lvl="1"/>
            <a:r>
              <a:rPr lang="en-US" dirty="0" err="1" smtClean="0"/>
              <a:t>vfs_mknod</a:t>
            </a:r>
            <a:r>
              <a:rPr lang="en-US" dirty="0" smtClean="0"/>
              <a:t>(…) for a FIFO creation</a:t>
            </a:r>
          </a:p>
          <a:p>
            <a:pPr lvl="2"/>
            <a:r>
              <a:rPr lang="en-US" dirty="0" smtClean="0"/>
              <a:t>creates and installs a </a:t>
            </a:r>
            <a:r>
              <a:rPr lang="en-US" b="1" i="1" dirty="0" smtClean="0"/>
              <a:t>node </a:t>
            </a:r>
            <a:r>
              <a:rPr lang="en-US" dirty="0" smtClean="0"/>
              <a:t>in the global </a:t>
            </a:r>
            <a:r>
              <a:rPr lang="en-US" dirty="0" err="1" smtClean="0"/>
              <a:t>filesystem</a:t>
            </a:r>
            <a:r>
              <a:rPr lang="en-US" dirty="0" smtClean="0"/>
              <a:t> at the specified path and with the requested permissions. </a:t>
            </a:r>
          </a:p>
          <a:p>
            <a:pPr lvl="2"/>
            <a:r>
              <a:rPr lang="en-US" dirty="0" smtClean="0"/>
              <a:t>The file node has an associated </a:t>
            </a:r>
            <a:r>
              <a:rPr lang="en-US" dirty="0" err="1" smtClean="0"/>
              <a:t>inode</a:t>
            </a:r>
            <a:r>
              <a:rPr lang="en-US" dirty="0" smtClean="0"/>
              <a:t> and directory entry just like for a</a:t>
            </a:r>
            <a:r>
              <a:rPr lang="en-US" baseline="0" dirty="0" smtClean="0"/>
              <a:t> pipe.</a:t>
            </a:r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mknod</a:t>
            </a:r>
            <a:r>
              <a:rPr lang="en-US" dirty="0" smtClean="0"/>
              <a:t>(…) system call handles creation of nodes in the </a:t>
            </a:r>
            <a:r>
              <a:rPr lang="en-US" dirty="0" err="1" smtClean="0"/>
              <a:t>filesystem</a:t>
            </a:r>
            <a:r>
              <a:rPr lang="en-US" dirty="0" smtClean="0"/>
              <a:t> of a variety of things:</a:t>
            </a:r>
          </a:p>
          <a:p>
            <a:pPr lvl="1"/>
            <a:r>
              <a:rPr lang="en-US" dirty="0" smtClean="0"/>
              <a:t>Regular Files</a:t>
            </a:r>
          </a:p>
          <a:p>
            <a:pPr lvl="1"/>
            <a:r>
              <a:rPr lang="en-US" dirty="0" smtClean="0"/>
              <a:t>Block and Character devices</a:t>
            </a:r>
          </a:p>
          <a:p>
            <a:pPr lvl="1"/>
            <a:r>
              <a:rPr lang="en-US" dirty="0" smtClean="0"/>
              <a:t>FIFOs and Sockets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FIFOs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6000" dirty="0" smtClean="0"/>
              <a:t>When an open(…) system call takes place on the filename:</a:t>
            </a:r>
            <a:endParaRPr lang="en-US" sz="4500" dirty="0" smtClean="0"/>
          </a:p>
          <a:p>
            <a:endParaRPr lang="en-US" sz="4300" dirty="0" smtClean="0"/>
          </a:p>
          <a:p>
            <a:pPr>
              <a:buNone/>
            </a:pPr>
            <a:r>
              <a:rPr lang="en-IN" sz="4300" dirty="0" smtClean="0"/>
              <a:t>long </a:t>
            </a:r>
            <a:r>
              <a:rPr lang="en-IN" sz="4300" dirty="0" err="1" smtClean="0"/>
              <a:t>do_sys_open</a:t>
            </a:r>
            <a:r>
              <a:rPr lang="en-IN" sz="4300" dirty="0" smtClean="0"/>
              <a:t>(</a:t>
            </a:r>
            <a:r>
              <a:rPr lang="en-IN" sz="4300" dirty="0" err="1" smtClean="0"/>
              <a:t>int</a:t>
            </a:r>
            <a:r>
              <a:rPr lang="en-IN" sz="4300" dirty="0" smtClean="0"/>
              <a:t> </a:t>
            </a:r>
            <a:r>
              <a:rPr lang="en-IN" sz="4300" dirty="0" err="1" smtClean="0"/>
              <a:t>dfd</a:t>
            </a:r>
            <a:r>
              <a:rPr lang="en-IN" sz="4300" dirty="0" smtClean="0"/>
              <a:t>, const char __user *filename, </a:t>
            </a:r>
            <a:r>
              <a:rPr lang="en-IN" sz="4300" dirty="0" err="1" smtClean="0"/>
              <a:t>int</a:t>
            </a:r>
            <a:r>
              <a:rPr lang="en-IN" sz="4300" dirty="0" smtClean="0"/>
              <a:t> flags, </a:t>
            </a:r>
            <a:r>
              <a:rPr lang="en-IN" sz="4300" dirty="0" err="1" smtClean="0"/>
              <a:t>int</a:t>
            </a:r>
            <a:r>
              <a:rPr lang="en-IN" sz="4300" dirty="0" smtClean="0"/>
              <a:t> mode) // simplified</a:t>
            </a:r>
          </a:p>
          <a:p>
            <a:pPr>
              <a:buNone/>
            </a:pPr>
            <a:r>
              <a:rPr lang="en-IN" sz="4300" dirty="0" smtClean="0"/>
              <a:t>{</a:t>
            </a:r>
          </a:p>
          <a:p>
            <a:pPr>
              <a:buNone/>
            </a:pPr>
            <a:r>
              <a:rPr lang="en-IN" sz="4300" dirty="0" smtClean="0"/>
              <a:t>	</a:t>
            </a:r>
            <a:r>
              <a:rPr lang="en-IN" sz="4300" dirty="0" smtClean="0">
                <a:solidFill>
                  <a:schemeClr val="bg1">
                    <a:lumMod val="75000"/>
                  </a:schemeClr>
                </a:solidFill>
              </a:rPr>
              <a:t>if (…) {</a:t>
            </a:r>
          </a:p>
          <a:p>
            <a:pPr>
              <a:buNone/>
            </a:pPr>
            <a:r>
              <a:rPr lang="en-IN" sz="4300" dirty="0" smtClean="0">
                <a:solidFill>
                  <a:schemeClr val="bg1">
                    <a:lumMod val="75000"/>
                  </a:schemeClr>
                </a:solidFill>
              </a:rPr>
              <a:t>		if (</a:t>
            </a:r>
            <a:r>
              <a:rPr lang="en-IN" sz="4300" dirty="0" err="1" smtClean="0">
                <a:solidFill>
                  <a:schemeClr val="bg1">
                    <a:lumMod val="75000"/>
                  </a:schemeClr>
                </a:solidFill>
              </a:rPr>
              <a:t>fd</a:t>
            </a:r>
            <a:r>
              <a:rPr lang="en-IN" sz="4300" dirty="0" smtClean="0">
                <a:solidFill>
                  <a:schemeClr val="bg1">
                    <a:lumMod val="75000"/>
                  </a:schemeClr>
                </a:solidFill>
              </a:rPr>
              <a:t> &gt;= 0) {</a:t>
            </a:r>
          </a:p>
          <a:p>
            <a:pPr>
              <a:buNone/>
            </a:pPr>
            <a:r>
              <a:rPr lang="en-IN" sz="4300" dirty="0" smtClean="0"/>
              <a:t>			</a:t>
            </a:r>
            <a:r>
              <a:rPr lang="en-IN" sz="4300" b="1" dirty="0" err="1" smtClean="0">
                <a:solidFill>
                  <a:schemeClr val="accent1"/>
                </a:solidFill>
              </a:rPr>
              <a:t>struct</a:t>
            </a:r>
            <a:r>
              <a:rPr lang="en-IN" sz="4300" b="1" dirty="0" smtClean="0">
                <a:solidFill>
                  <a:schemeClr val="accent1"/>
                </a:solidFill>
              </a:rPr>
              <a:t> file *f = </a:t>
            </a:r>
            <a:r>
              <a:rPr lang="en-IN" sz="4300" b="1" dirty="0" err="1" smtClean="0">
                <a:solidFill>
                  <a:schemeClr val="accent1"/>
                </a:solidFill>
              </a:rPr>
              <a:t>do_filp_open</a:t>
            </a:r>
            <a:r>
              <a:rPr lang="en-IN" sz="4300" b="1" dirty="0" smtClean="0">
                <a:solidFill>
                  <a:schemeClr val="accent1"/>
                </a:solidFill>
              </a:rPr>
              <a:t>(</a:t>
            </a:r>
            <a:r>
              <a:rPr lang="en-IN" sz="4300" b="1" dirty="0" err="1" smtClean="0">
                <a:solidFill>
                  <a:schemeClr val="accent1"/>
                </a:solidFill>
              </a:rPr>
              <a:t>dfd</a:t>
            </a:r>
            <a:r>
              <a:rPr lang="en-IN" sz="4300" b="1" dirty="0" smtClean="0">
                <a:solidFill>
                  <a:schemeClr val="accent1"/>
                </a:solidFill>
              </a:rPr>
              <a:t>, </a:t>
            </a:r>
            <a:r>
              <a:rPr lang="en-IN" sz="4300" b="1" dirty="0" err="1" smtClean="0">
                <a:solidFill>
                  <a:schemeClr val="accent1"/>
                </a:solidFill>
              </a:rPr>
              <a:t>tmp</a:t>
            </a:r>
            <a:r>
              <a:rPr lang="en-IN" sz="4300" b="1" dirty="0" smtClean="0">
                <a:solidFill>
                  <a:schemeClr val="accent1"/>
                </a:solidFill>
              </a:rPr>
              <a:t>, flags, mode); </a:t>
            </a:r>
            <a:r>
              <a:rPr lang="en-IN" sz="3400" b="1" dirty="0" smtClean="0">
                <a:solidFill>
                  <a:schemeClr val="accent1"/>
                </a:solidFill>
              </a:rPr>
              <a:t>// open the </a:t>
            </a:r>
            <a:r>
              <a:rPr lang="en-IN" sz="3400" b="1" dirty="0" err="1" smtClean="0">
                <a:solidFill>
                  <a:schemeClr val="accent1"/>
                </a:solidFill>
              </a:rPr>
              <a:t>fifo</a:t>
            </a:r>
            <a:endParaRPr lang="en-IN" sz="4300" b="1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IN" sz="4300" dirty="0" smtClean="0"/>
              <a:t>		</a:t>
            </a:r>
            <a:r>
              <a:rPr lang="en-IN" sz="4300" dirty="0" smtClean="0">
                <a:solidFill>
                  <a:schemeClr val="bg1">
                    <a:lumMod val="75000"/>
                  </a:schemeClr>
                </a:solidFill>
              </a:rPr>
              <a:t>	if (IS_ERR(f)) {</a:t>
            </a:r>
          </a:p>
          <a:p>
            <a:pPr>
              <a:buNone/>
            </a:pPr>
            <a:r>
              <a:rPr lang="en-US" sz="4300" dirty="0" smtClean="0">
                <a:solidFill>
                  <a:schemeClr val="bg1">
                    <a:lumMod val="75000"/>
                  </a:schemeClr>
                </a:solidFill>
              </a:rPr>
              <a:t>				// …</a:t>
            </a:r>
            <a:endParaRPr lang="en-IN" sz="43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4300" dirty="0" smtClean="0">
                <a:solidFill>
                  <a:schemeClr val="bg1">
                    <a:lumMod val="75000"/>
                  </a:schemeClr>
                </a:solidFill>
              </a:rPr>
              <a:t>			} else {</a:t>
            </a:r>
          </a:p>
          <a:p>
            <a:pPr>
              <a:buNone/>
            </a:pPr>
            <a:r>
              <a:rPr lang="en-IN" sz="4300" dirty="0" smtClean="0"/>
              <a:t>				</a:t>
            </a:r>
            <a:r>
              <a:rPr lang="en-IN" sz="4300" dirty="0" err="1" smtClean="0">
                <a:solidFill>
                  <a:schemeClr val="bg1">
                    <a:lumMod val="75000"/>
                  </a:schemeClr>
                </a:solidFill>
              </a:rPr>
              <a:t>fsnotify_open</a:t>
            </a:r>
            <a:r>
              <a:rPr lang="en-IN" sz="4300" dirty="0" smtClean="0">
                <a:solidFill>
                  <a:schemeClr val="bg1">
                    <a:lumMod val="75000"/>
                  </a:schemeClr>
                </a:solidFill>
              </a:rPr>
              <a:t>(f-&gt;</a:t>
            </a:r>
            <a:r>
              <a:rPr lang="en-IN" sz="4300" dirty="0" err="1" smtClean="0">
                <a:solidFill>
                  <a:schemeClr val="bg1">
                    <a:lumMod val="75000"/>
                  </a:schemeClr>
                </a:solidFill>
              </a:rPr>
              <a:t>f_path.dentry</a:t>
            </a:r>
            <a:r>
              <a:rPr lang="en-IN" sz="4300" dirty="0" smtClean="0">
                <a:solidFill>
                  <a:schemeClr val="bg1">
                    <a:lumMod val="75000"/>
                  </a:schemeClr>
                </a:solidFill>
              </a:rPr>
              <a:t>);</a:t>
            </a:r>
          </a:p>
          <a:p>
            <a:pPr>
              <a:buNone/>
            </a:pPr>
            <a:r>
              <a:rPr lang="en-IN" sz="4300" dirty="0" smtClean="0"/>
              <a:t>				</a:t>
            </a:r>
            <a:r>
              <a:rPr lang="en-IN" sz="4300" b="1" dirty="0" err="1" smtClean="0">
                <a:solidFill>
                  <a:schemeClr val="accent1"/>
                </a:solidFill>
              </a:rPr>
              <a:t>fd_install</a:t>
            </a:r>
            <a:r>
              <a:rPr lang="en-IN" sz="4300" b="1" dirty="0" smtClean="0">
                <a:solidFill>
                  <a:schemeClr val="accent1"/>
                </a:solidFill>
              </a:rPr>
              <a:t>(</a:t>
            </a:r>
            <a:r>
              <a:rPr lang="en-IN" sz="4300" b="1" dirty="0" err="1" smtClean="0">
                <a:solidFill>
                  <a:schemeClr val="accent1"/>
                </a:solidFill>
              </a:rPr>
              <a:t>fd</a:t>
            </a:r>
            <a:r>
              <a:rPr lang="en-IN" sz="4300" b="1" dirty="0" smtClean="0">
                <a:solidFill>
                  <a:schemeClr val="accent1"/>
                </a:solidFill>
              </a:rPr>
              <a:t>, f); // install it to the file descriptor table</a:t>
            </a:r>
          </a:p>
          <a:p>
            <a:pPr>
              <a:buNone/>
            </a:pPr>
            <a:r>
              <a:rPr lang="en-IN" sz="4300" dirty="0" smtClean="0"/>
              <a:t>	</a:t>
            </a:r>
            <a:r>
              <a:rPr lang="en-IN" sz="4300" dirty="0" smtClean="0">
                <a:solidFill>
                  <a:schemeClr val="bg1">
                    <a:lumMod val="75000"/>
                  </a:schemeClr>
                </a:solidFill>
              </a:rPr>
              <a:t>		}</a:t>
            </a:r>
          </a:p>
          <a:p>
            <a:pPr>
              <a:buNone/>
            </a:pPr>
            <a:r>
              <a:rPr lang="en-IN" sz="4300" dirty="0" smtClean="0">
                <a:solidFill>
                  <a:schemeClr val="bg1">
                    <a:lumMod val="75000"/>
                  </a:schemeClr>
                </a:solidFill>
              </a:rPr>
              <a:t>		}</a:t>
            </a:r>
          </a:p>
          <a:p>
            <a:pPr>
              <a:buNone/>
            </a:pPr>
            <a:r>
              <a:rPr lang="en-IN" sz="4300" dirty="0" smtClean="0">
                <a:solidFill>
                  <a:schemeClr val="bg1">
                    <a:lumMod val="75000"/>
                  </a:schemeClr>
                </a:solidFill>
              </a:rPr>
              <a:t>	}</a:t>
            </a:r>
          </a:p>
          <a:p>
            <a:pPr>
              <a:buNone/>
            </a:pPr>
            <a:r>
              <a:rPr lang="en-IN" sz="4300" dirty="0" smtClean="0">
                <a:solidFill>
                  <a:schemeClr val="bg1">
                    <a:lumMod val="75000"/>
                  </a:schemeClr>
                </a:solidFill>
              </a:rPr>
              <a:t>	return </a:t>
            </a:r>
            <a:r>
              <a:rPr lang="en-IN" sz="4300" dirty="0" err="1" smtClean="0">
                <a:solidFill>
                  <a:schemeClr val="bg1">
                    <a:lumMod val="75000"/>
                  </a:schemeClr>
                </a:solidFill>
              </a:rPr>
              <a:t>fd</a:t>
            </a:r>
            <a:r>
              <a:rPr lang="en-IN" sz="4300" dirty="0" smtClean="0">
                <a:solidFill>
                  <a:schemeClr val="bg1">
                    <a:lumMod val="75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IN" sz="4300" dirty="0" smtClean="0">
                <a:solidFill>
                  <a:schemeClr val="bg1">
                    <a:lumMod val="75000"/>
                  </a:schemeClr>
                </a:solidFill>
              </a:rPr>
              <a:t>}</a:t>
            </a:r>
            <a:endParaRPr lang="en-US" sz="4300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Do_filep_open</a:t>
            </a:r>
            <a:r>
              <a:rPr lang="en-US" dirty="0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Does a lot of processing at the VFS level and finally calls the </a:t>
            </a:r>
            <a:r>
              <a:rPr lang="en-US" b="1" dirty="0" smtClean="0"/>
              <a:t>.open </a:t>
            </a:r>
            <a:r>
              <a:rPr lang="en-US" dirty="0" smtClean="0"/>
              <a:t>handler registered in the </a:t>
            </a:r>
            <a:r>
              <a:rPr lang="en-US" i="1" dirty="0" err="1" smtClean="0"/>
              <a:t>file_operations</a:t>
            </a:r>
            <a:r>
              <a:rPr lang="en-US" i="1" dirty="0" smtClean="0"/>
              <a:t> </a:t>
            </a:r>
            <a:r>
              <a:rPr lang="en-US" dirty="0" smtClean="0"/>
              <a:t>for the FIFO file.</a:t>
            </a:r>
          </a:p>
          <a:p>
            <a:endParaRPr lang="en-US" dirty="0" smtClean="0"/>
          </a:p>
          <a:p>
            <a:r>
              <a:rPr lang="en-US" b="1" dirty="0" smtClean="0"/>
              <a:t>Recap:  </a:t>
            </a:r>
            <a:r>
              <a:rPr lang="en-US" dirty="0" smtClean="0"/>
              <a:t>Every file has an associated </a:t>
            </a:r>
            <a:r>
              <a:rPr lang="en-US" i="1" dirty="0" err="1" smtClean="0"/>
              <a:t>file_operations</a:t>
            </a:r>
            <a:r>
              <a:rPr lang="en-US" dirty="0" smtClean="0"/>
              <a:t> structure that specifies how the file may be manipulated by VFS.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err="1" smtClean="0"/>
              <a:t>struct</a:t>
            </a:r>
            <a:r>
              <a:rPr lang="en-IN" dirty="0" smtClean="0"/>
              <a:t> </a:t>
            </a:r>
            <a:r>
              <a:rPr lang="en-IN" dirty="0" err="1" smtClean="0"/>
              <a:t>file_operations</a:t>
            </a:r>
            <a:r>
              <a:rPr lang="en-IN" dirty="0" smtClean="0"/>
              <a:t> { // simplified</a:t>
            </a:r>
          </a:p>
          <a:p>
            <a:pPr>
              <a:buNone/>
            </a:pPr>
            <a:r>
              <a:rPr lang="en-IN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IN" dirty="0" err="1" smtClean="0">
                <a:solidFill>
                  <a:schemeClr val="bg1">
                    <a:lumMod val="50000"/>
                  </a:schemeClr>
                </a:solidFill>
              </a:rPr>
              <a:t>struct</a:t>
            </a:r>
            <a:r>
              <a:rPr lang="en-IN" dirty="0" smtClean="0">
                <a:solidFill>
                  <a:schemeClr val="bg1">
                    <a:lumMod val="50000"/>
                  </a:schemeClr>
                </a:solidFill>
              </a:rPr>
              <a:t> module *owner;</a:t>
            </a:r>
          </a:p>
          <a:p>
            <a:pPr>
              <a:buNone/>
            </a:pPr>
            <a:r>
              <a:rPr lang="en-IN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IN" dirty="0" err="1" smtClean="0">
                <a:solidFill>
                  <a:schemeClr val="bg1">
                    <a:lumMod val="50000"/>
                  </a:schemeClr>
                </a:solidFill>
              </a:rPr>
              <a:t>loff_t</a:t>
            </a:r>
            <a:r>
              <a:rPr lang="en-IN" dirty="0" smtClean="0">
                <a:solidFill>
                  <a:schemeClr val="bg1">
                    <a:lumMod val="50000"/>
                  </a:schemeClr>
                </a:solidFill>
              </a:rPr>
              <a:t> (*</a:t>
            </a:r>
            <a:r>
              <a:rPr lang="en-IN" dirty="0" err="1" smtClean="0">
                <a:solidFill>
                  <a:schemeClr val="bg1">
                    <a:lumMod val="50000"/>
                  </a:schemeClr>
                </a:solidFill>
              </a:rPr>
              <a:t>llseek</a:t>
            </a:r>
            <a:r>
              <a:rPr lang="en-IN" dirty="0" smtClean="0">
                <a:solidFill>
                  <a:schemeClr val="bg1">
                    <a:lumMod val="50000"/>
                  </a:schemeClr>
                </a:solidFill>
              </a:rPr>
              <a:t>) (</a:t>
            </a:r>
            <a:r>
              <a:rPr lang="en-IN" dirty="0" err="1" smtClean="0">
                <a:solidFill>
                  <a:schemeClr val="bg1">
                    <a:lumMod val="50000"/>
                  </a:schemeClr>
                </a:solidFill>
              </a:rPr>
              <a:t>struct</a:t>
            </a:r>
            <a:r>
              <a:rPr lang="en-IN" dirty="0" smtClean="0">
                <a:solidFill>
                  <a:schemeClr val="bg1">
                    <a:lumMod val="50000"/>
                  </a:schemeClr>
                </a:solidFill>
              </a:rPr>
              <a:t> file *, </a:t>
            </a:r>
            <a:r>
              <a:rPr lang="en-IN" dirty="0" err="1" smtClean="0">
                <a:solidFill>
                  <a:schemeClr val="bg1">
                    <a:lumMod val="50000"/>
                  </a:schemeClr>
                </a:solidFill>
              </a:rPr>
              <a:t>loff_t</a:t>
            </a:r>
            <a:r>
              <a:rPr lang="en-IN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IN" dirty="0" err="1" smtClean="0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IN" dirty="0" smtClean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>
              <a:buNone/>
            </a:pPr>
            <a:r>
              <a:rPr lang="en-IN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IN" dirty="0" err="1" smtClean="0">
                <a:solidFill>
                  <a:schemeClr val="bg1">
                    <a:lumMod val="50000"/>
                  </a:schemeClr>
                </a:solidFill>
              </a:rPr>
              <a:t>ssize_t</a:t>
            </a:r>
            <a:r>
              <a:rPr lang="en-IN" dirty="0" smtClean="0">
                <a:solidFill>
                  <a:schemeClr val="bg1">
                    <a:lumMod val="50000"/>
                  </a:schemeClr>
                </a:solidFill>
              </a:rPr>
              <a:t> (*read) (</a:t>
            </a:r>
            <a:r>
              <a:rPr lang="en-IN" dirty="0" err="1" smtClean="0">
                <a:solidFill>
                  <a:schemeClr val="bg1">
                    <a:lumMod val="50000"/>
                  </a:schemeClr>
                </a:solidFill>
              </a:rPr>
              <a:t>struct</a:t>
            </a:r>
            <a:r>
              <a:rPr lang="en-IN" dirty="0" smtClean="0">
                <a:solidFill>
                  <a:schemeClr val="bg1">
                    <a:lumMod val="50000"/>
                  </a:schemeClr>
                </a:solidFill>
              </a:rPr>
              <a:t> file *, char __user *, </a:t>
            </a:r>
            <a:r>
              <a:rPr lang="en-IN" dirty="0" err="1" smtClean="0">
                <a:solidFill>
                  <a:schemeClr val="bg1">
                    <a:lumMod val="50000"/>
                  </a:schemeClr>
                </a:solidFill>
              </a:rPr>
              <a:t>size_t</a:t>
            </a:r>
            <a:r>
              <a:rPr lang="en-IN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IN" dirty="0" err="1" smtClean="0">
                <a:solidFill>
                  <a:schemeClr val="bg1">
                    <a:lumMod val="50000"/>
                  </a:schemeClr>
                </a:solidFill>
              </a:rPr>
              <a:t>loff_t</a:t>
            </a:r>
            <a:r>
              <a:rPr lang="en-IN" dirty="0" smtClean="0">
                <a:solidFill>
                  <a:schemeClr val="bg1">
                    <a:lumMod val="50000"/>
                  </a:schemeClr>
                </a:solidFill>
              </a:rPr>
              <a:t> *);</a:t>
            </a:r>
          </a:p>
          <a:p>
            <a:pPr>
              <a:buNone/>
            </a:pPr>
            <a:r>
              <a:rPr lang="en-IN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IN" dirty="0" err="1" smtClean="0">
                <a:solidFill>
                  <a:schemeClr val="bg1">
                    <a:lumMod val="50000"/>
                  </a:schemeClr>
                </a:solidFill>
              </a:rPr>
              <a:t>ssize_t</a:t>
            </a:r>
            <a:r>
              <a:rPr lang="en-IN" dirty="0" smtClean="0">
                <a:solidFill>
                  <a:schemeClr val="bg1">
                    <a:lumMod val="50000"/>
                  </a:schemeClr>
                </a:solidFill>
              </a:rPr>
              <a:t> (*write) (</a:t>
            </a:r>
            <a:r>
              <a:rPr lang="en-IN" dirty="0" err="1" smtClean="0">
                <a:solidFill>
                  <a:schemeClr val="bg1">
                    <a:lumMod val="50000"/>
                  </a:schemeClr>
                </a:solidFill>
              </a:rPr>
              <a:t>struct</a:t>
            </a:r>
            <a:r>
              <a:rPr lang="en-IN" dirty="0" smtClean="0">
                <a:solidFill>
                  <a:schemeClr val="bg1">
                    <a:lumMod val="50000"/>
                  </a:schemeClr>
                </a:solidFill>
              </a:rPr>
              <a:t> file *, const char __user *, </a:t>
            </a:r>
            <a:r>
              <a:rPr lang="en-IN" dirty="0" err="1" smtClean="0">
                <a:solidFill>
                  <a:schemeClr val="bg1">
                    <a:lumMod val="50000"/>
                  </a:schemeClr>
                </a:solidFill>
              </a:rPr>
              <a:t>size_t</a:t>
            </a:r>
            <a:r>
              <a:rPr lang="en-IN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IN" dirty="0" err="1" smtClean="0">
                <a:solidFill>
                  <a:schemeClr val="bg1">
                    <a:lumMod val="50000"/>
                  </a:schemeClr>
                </a:solidFill>
              </a:rPr>
              <a:t>loff_t</a:t>
            </a:r>
            <a:r>
              <a:rPr lang="en-IN" dirty="0" smtClean="0">
                <a:solidFill>
                  <a:schemeClr val="bg1">
                    <a:lumMod val="50000"/>
                  </a:schemeClr>
                </a:solidFill>
              </a:rPr>
              <a:t> *);</a:t>
            </a:r>
          </a:p>
          <a:p>
            <a:pPr>
              <a:buNone/>
            </a:pPr>
            <a:r>
              <a:rPr lang="en-IN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IN" dirty="0" err="1" smtClean="0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IN" dirty="0" smtClean="0">
                <a:solidFill>
                  <a:schemeClr val="bg1">
                    <a:lumMod val="50000"/>
                  </a:schemeClr>
                </a:solidFill>
              </a:rPr>
              <a:t> (*</a:t>
            </a:r>
            <a:r>
              <a:rPr lang="en-IN" dirty="0" err="1" smtClean="0">
                <a:solidFill>
                  <a:schemeClr val="bg1">
                    <a:lumMod val="50000"/>
                  </a:schemeClr>
                </a:solidFill>
              </a:rPr>
              <a:t>ioctl</a:t>
            </a:r>
            <a:r>
              <a:rPr lang="en-IN" dirty="0" smtClean="0">
                <a:solidFill>
                  <a:schemeClr val="bg1">
                    <a:lumMod val="50000"/>
                  </a:schemeClr>
                </a:solidFill>
              </a:rPr>
              <a:t>) (</a:t>
            </a:r>
            <a:r>
              <a:rPr lang="en-IN" dirty="0" err="1" smtClean="0">
                <a:solidFill>
                  <a:schemeClr val="bg1">
                    <a:lumMod val="50000"/>
                  </a:schemeClr>
                </a:solidFill>
              </a:rPr>
              <a:t>struct</a:t>
            </a:r>
            <a:r>
              <a:rPr lang="en-IN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bg1">
                    <a:lumMod val="50000"/>
                  </a:schemeClr>
                </a:solidFill>
              </a:rPr>
              <a:t>inode</a:t>
            </a:r>
            <a:r>
              <a:rPr lang="en-IN" dirty="0" smtClean="0">
                <a:solidFill>
                  <a:schemeClr val="bg1">
                    <a:lumMod val="50000"/>
                  </a:schemeClr>
                </a:solidFill>
              </a:rPr>
              <a:t> *, </a:t>
            </a:r>
            <a:r>
              <a:rPr lang="en-IN" dirty="0" err="1" smtClean="0">
                <a:solidFill>
                  <a:schemeClr val="bg1">
                    <a:lumMod val="50000"/>
                  </a:schemeClr>
                </a:solidFill>
              </a:rPr>
              <a:t>struct</a:t>
            </a:r>
            <a:r>
              <a:rPr lang="en-IN" dirty="0" smtClean="0">
                <a:solidFill>
                  <a:schemeClr val="bg1">
                    <a:lumMod val="50000"/>
                  </a:schemeClr>
                </a:solidFill>
              </a:rPr>
              <a:t> file *, unsigned </a:t>
            </a:r>
            <a:r>
              <a:rPr lang="en-IN" dirty="0" err="1" smtClean="0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IN" dirty="0" smtClean="0">
                <a:solidFill>
                  <a:schemeClr val="bg1">
                    <a:lumMod val="50000"/>
                  </a:schemeClr>
                </a:solidFill>
              </a:rPr>
              <a:t>, unsigned long);</a:t>
            </a:r>
          </a:p>
          <a:p>
            <a:pPr>
              <a:buNone/>
            </a:pPr>
            <a:r>
              <a:rPr lang="en-IN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IN" dirty="0" err="1" smtClean="0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IN" dirty="0" smtClean="0">
                <a:solidFill>
                  <a:schemeClr val="bg1">
                    <a:lumMod val="50000"/>
                  </a:schemeClr>
                </a:solidFill>
              </a:rPr>
              <a:t> (*</a:t>
            </a:r>
            <a:r>
              <a:rPr lang="en-IN" dirty="0" err="1" smtClean="0">
                <a:solidFill>
                  <a:schemeClr val="bg1">
                    <a:lumMod val="50000"/>
                  </a:schemeClr>
                </a:solidFill>
              </a:rPr>
              <a:t>mmap</a:t>
            </a:r>
            <a:r>
              <a:rPr lang="en-IN" dirty="0" smtClean="0">
                <a:solidFill>
                  <a:schemeClr val="bg1">
                    <a:lumMod val="50000"/>
                  </a:schemeClr>
                </a:solidFill>
              </a:rPr>
              <a:t>) (</a:t>
            </a:r>
            <a:r>
              <a:rPr lang="en-IN" dirty="0" err="1" smtClean="0">
                <a:solidFill>
                  <a:schemeClr val="bg1">
                    <a:lumMod val="50000"/>
                  </a:schemeClr>
                </a:solidFill>
              </a:rPr>
              <a:t>struct</a:t>
            </a:r>
            <a:r>
              <a:rPr lang="en-IN" dirty="0" smtClean="0">
                <a:solidFill>
                  <a:schemeClr val="bg1">
                    <a:lumMod val="50000"/>
                  </a:schemeClr>
                </a:solidFill>
              </a:rPr>
              <a:t> file *, </a:t>
            </a:r>
            <a:r>
              <a:rPr lang="en-IN" dirty="0" err="1" smtClean="0">
                <a:solidFill>
                  <a:schemeClr val="bg1">
                    <a:lumMod val="50000"/>
                  </a:schemeClr>
                </a:solidFill>
              </a:rPr>
              <a:t>struct</a:t>
            </a:r>
            <a:r>
              <a:rPr lang="en-IN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bg1">
                    <a:lumMod val="50000"/>
                  </a:schemeClr>
                </a:solidFill>
              </a:rPr>
              <a:t>vm_area_struct</a:t>
            </a:r>
            <a:r>
              <a:rPr lang="en-IN" dirty="0" smtClean="0">
                <a:solidFill>
                  <a:schemeClr val="bg1">
                    <a:lumMod val="50000"/>
                  </a:schemeClr>
                </a:solidFill>
              </a:rPr>
              <a:t> *);</a:t>
            </a:r>
          </a:p>
          <a:p>
            <a:pPr>
              <a:buNone/>
            </a:pPr>
            <a:r>
              <a:rPr lang="en-IN" b="1" dirty="0" smtClean="0"/>
              <a:t>	</a:t>
            </a:r>
            <a:r>
              <a:rPr lang="en-IN" b="1" dirty="0" err="1" smtClean="0"/>
              <a:t>int</a:t>
            </a:r>
            <a:r>
              <a:rPr lang="en-IN" b="1" dirty="0" smtClean="0"/>
              <a:t> (*open) (</a:t>
            </a:r>
            <a:r>
              <a:rPr lang="en-IN" b="1" dirty="0" err="1" smtClean="0"/>
              <a:t>struct</a:t>
            </a:r>
            <a:r>
              <a:rPr lang="en-IN" b="1" dirty="0" smtClean="0"/>
              <a:t> </a:t>
            </a:r>
            <a:r>
              <a:rPr lang="en-IN" b="1" dirty="0" err="1" smtClean="0"/>
              <a:t>inode</a:t>
            </a:r>
            <a:r>
              <a:rPr lang="en-IN" b="1" dirty="0" smtClean="0"/>
              <a:t> *, </a:t>
            </a:r>
            <a:r>
              <a:rPr lang="en-IN" b="1" dirty="0" err="1" smtClean="0"/>
              <a:t>struct</a:t>
            </a:r>
            <a:r>
              <a:rPr lang="en-IN" b="1" dirty="0" smtClean="0"/>
              <a:t> file *);</a:t>
            </a:r>
          </a:p>
          <a:p>
            <a:pPr>
              <a:buNone/>
            </a:pPr>
            <a:r>
              <a:rPr lang="en-IN" dirty="0" smtClean="0"/>
              <a:t>};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fifo_open</a:t>
            </a:r>
            <a:r>
              <a:rPr lang="en-US" dirty="0" smtClean="0"/>
              <a:t>(…)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f</a:t>
            </a:r>
            <a:r>
              <a:rPr lang="en-US" i="1" dirty="0" err="1" smtClean="0"/>
              <a:t>ile_operations</a:t>
            </a:r>
            <a:r>
              <a:rPr lang="en-US" i="1" dirty="0" smtClean="0"/>
              <a:t> </a:t>
            </a:r>
            <a:r>
              <a:rPr lang="en-US" dirty="0" smtClean="0"/>
              <a:t>.open member points to </a:t>
            </a:r>
            <a:r>
              <a:rPr lang="en-US" dirty="0" err="1" smtClean="0"/>
              <a:t>fifo_open</a:t>
            </a:r>
            <a:r>
              <a:rPr lang="en-US" dirty="0" smtClean="0"/>
              <a:t>(…)</a:t>
            </a:r>
          </a:p>
          <a:p>
            <a:endParaRPr lang="en-US" dirty="0" smtClean="0"/>
          </a:p>
          <a:p>
            <a:r>
              <a:rPr lang="en-US" dirty="0" err="1" smtClean="0"/>
              <a:t>fifo_open</a:t>
            </a:r>
            <a:r>
              <a:rPr lang="en-US" dirty="0" smtClean="0"/>
              <a:t>(…) does the following tasks:</a:t>
            </a:r>
          </a:p>
          <a:p>
            <a:pPr lvl="1"/>
            <a:r>
              <a:rPr lang="en-US" dirty="0" smtClean="0"/>
              <a:t>Locks the </a:t>
            </a:r>
            <a:r>
              <a:rPr lang="en-US" dirty="0" err="1" smtClean="0"/>
              <a:t>inode</a:t>
            </a:r>
            <a:r>
              <a:rPr lang="en-US" dirty="0" smtClean="0"/>
              <a:t> of the file</a:t>
            </a:r>
          </a:p>
          <a:p>
            <a:pPr lvl="1"/>
            <a:r>
              <a:rPr lang="en-US" dirty="0" smtClean="0"/>
              <a:t>Allocates a </a:t>
            </a:r>
            <a:r>
              <a:rPr lang="en-US" dirty="0" err="1" smtClean="0"/>
              <a:t>pipe_inode_info</a:t>
            </a:r>
            <a:r>
              <a:rPr lang="en-US" dirty="0" smtClean="0"/>
              <a:t> object for providing buffer space</a:t>
            </a:r>
          </a:p>
          <a:p>
            <a:pPr lvl="2"/>
            <a:r>
              <a:rPr lang="en-US" dirty="0" smtClean="0"/>
              <a:t>This is the actual “pipe”</a:t>
            </a:r>
          </a:p>
          <a:p>
            <a:pPr lvl="1"/>
            <a:r>
              <a:rPr lang="en-US" dirty="0" smtClean="0"/>
              <a:t>Depending on the open flags: O_RDONLY, O_WRONLY it allocates a file pointer</a:t>
            </a:r>
          </a:p>
          <a:p>
            <a:pPr lvl="1"/>
            <a:r>
              <a:rPr lang="en-US" dirty="0" smtClean="0"/>
              <a:t>Increments the reference counter of the number of readers/writers on the pipe</a:t>
            </a:r>
          </a:p>
          <a:p>
            <a:pPr lvl="1"/>
            <a:r>
              <a:rPr lang="en-US" dirty="0" smtClean="0"/>
              <a:t>Unlocks the </a:t>
            </a:r>
            <a:r>
              <a:rPr lang="en-US" dirty="0" err="1" smtClean="0"/>
              <a:t>inode</a:t>
            </a:r>
            <a:r>
              <a:rPr lang="en-US" dirty="0" smtClean="0"/>
              <a:t> and returns the file *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how did it happen again?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71500" y="3917950"/>
            <a:ext cx="2311400" cy="711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do_sys_mknod</a:t>
            </a:r>
            <a:r>
              <a:rPr lang="en-US" dirty="0" smtClean="0"/>
              <a:t>()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71500" y="1295400"/>
            <a:ext cx="2311400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mkfifo</a:t>
            </a:r>
            <a:r>
              <a:rPr lang="en-US" dirty="0" smtClean="0"/>
              <a:t>()</a:t>
            </a:r>
            <a:endParaRPr lang="en-IN" dirty="0"/>
          </a:p>
        </p:txBody>
      </p:sp>
      <p:cxnSp>
        <p:nvCxnSpPr>
          <p:cNvPr id="6" name="Straight Arrow Connector 5"/>
          <p:cNvCxnSpPr>
            <a:stCxn id="5" idx="2"/>
            <a:endCxn id="9" idx="0"/>
          </p:cNvCxnSpPr>
          <p:nvPr/>
        </p:nvCxnSpPr>
        <p:spPr>
          <a:xfrm rot="5400000">
            <a:off x="1549400" y="2184400"/>
            <a:ext cx="355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71500" y="2362200"/>
            <a:ext cx="2311400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mknod</a:t>
            </a:r>
            <a:r>
              <a:rPr lang="en-US" dirty="0" smtClean="0"/>
              <a:t>() system call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571500" y="5029200"/>
            <a:ext cx="2311400" cy="4000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node for FIFO created</a:t>
            </a:r>
            <a:endParaRPr lang="en-IN" dirty="0">
              <a:solidFill>
                <a:schemeClr val="accent1"/>
              </a:solidFill>
            </a:endParaRPr>
          </a:p>
        </p:txBody>
      </p:sp>
      <p:cxnSp>
        <p:nvCxnSpPr>
          <p:cNvPr id="14" name="Straight Arrow Connector 13"/>
          <p:cNvCxnSpPr>
            <a:stCxn id="9" idx="2"/>
            <a:endCxn id="4" idx="0"/>
          </p:cNvCxnSpPr>
          <p:nvPr/>
        </p:nvCxnSpPr>
        <p:spPr>
          <a:xfrm rot="5400000">
            <a:off x="1304925" y="3495675"/>
            <a:ext cx="84455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71500" y="3295650"/>
            <a:ext cx="2311400" cy="3556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Intermediate functions</a:t>
            </a:r>
            <a:endParaRPr lang="en-IN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6" name="Straight Arrow Connector 15"/>
          <p:cNvCxnSpPr>
            <a:stCxn id="4" idx="2"/>
            <a:endCxn id="11" idx="0"/>
          </p:cNvCxnSpPr>
          <p:nvPr/>
        </p:nvCxnSpPr>
        <p:spPr>
          <a:xfrm rot="5400000">
            <a:off x="1527175" y="4829175"/>
            <a:ext cx="40005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1500" y="5695950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 FIFO creation time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4927600" y="1295400"/>
            <a:ext cx="2311400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Open() system call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4927600" y="2362200"/>
            <a:ext cx="2311400" cy="711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do_sys_open</a:t>
            </a:r>
            <a:r>
              <a:rPr lang="en-US" dirty="0" smtClean="0"/>
              <a:t>()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3638550" y="3384550"/>
            <a:ext cx="2311400" cy="711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do_filep_open</a:t>
            </a:r>
            <a:r>
              <a:rPr lang="en-US" dirty="0" smtClean="0"/>
              <a:t>()</a:t>
            </a:r>
          </a:p>
          <a:p>
            <a:pPr algn="ctr"/>
            <a:r>
              <a:rPr lang="en-US" dirty="0" smtClean="0"/>
              <a:t>Gets the file *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6216650" y="3384550"/>
            <a:ext cx="2311400" cy="711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fd_install</a:t>
            </a:r>
            <a:r>
              <a:rPr lang="en-US" dirty="0" smtClean="0"/>
              <a:t>()</a:t>
            </a:r>
          </a:p>
          <a:p>
            <a:pPr algn="ctr"/>
            <a:r>
              <a:rPr lang="en-US" dirty="0" smtClean="0"/>
              <a:t>file * into the process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3638550" y="5295900"/>
            <a:ext cx="2311400" cy="711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fifo_open</a:t>
            </a:r>
            <a:r>
              <a:rPr lang="en-US" dirty="0" smtClean="0"/>
              <a:t>()</a:t>
            </a:r>
          </a:p>
          <a:p>
            <a:pPr algn="ctr"/>
            <a:r>
              <a:rPr lang="en-US" sz="1400" dirty="0" smtClean="0"/>
              <a:t>Handles all FIFO restrictions</a:t>
            </a:r>
            <a:endParaRPr lang="en-IN" sz="1400" dirty="0"/>
          </a:p>
        </p:txBody>
      </p:sp>
      <p:cxnSp>
        <p:nvCxnSpPr>
          <p:cNvPr id="25" name="Straight Arrow Connector 24"/>
          <p:cNvCxnSpPr>
            <a:stCxn id="18" idx="2"/>
            <a:endCxn id="19" idx="0"/>
          </p:cNvCxnSpPr>
          <p:nvPr/>
        </p:nvCxnSpPr>
        <p:spPr>
          <a:xfrm rot="5400000">
            <a:off x="5905500" y="2184400"/>
            <a:ext cx="355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2"/>
            <a:endCxn id="20" idx="0"/>
          </p:cNvCxnSpPr>
          <p:nvPr/>
        </p:nvCxnSpPr>
        <p:spPr>
          <a:xfrm rot="5400000">
            <a:off x="5283200" y="2584450"/>
            <a:ext cx="311150" cy="1289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2"/>
            <a:endCxn id="21" idx="0"/>
          </p:cNvCxnSpPr>
          <p:nvPr/>
        </p:nvCxnSpPr>
        <p:spPr>
          <a:xfrm rot="16200000" flipH="1">
            <a:off x="6572250" y="2584450"/>
            <a:ext cx="311150" cy="1289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0" idx="2"/>
            <a:endCxn id="23" idx="0"/>
          </p:cNvCxnSpPr>
          <p:nvPr/>
        </p:nvCxnSpPr>
        <p:spPr>
          <a:xfrm rot="5400000">
            <a:off x="4194175" y="4695825"/>
            <a:ext cx="120015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638550" y="4362450"/>
            <a:ext cx="2311400" cy="711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VFS</a:t>
            </a:r>
          </a:p>
          <a:p>
            <a:pPr algn="ctr"/>
            <a:r>
              <a:rPr lang="en-US" dirty="0" err="1" smtClean="0"/>
              <a:t>file_operations.open</a:t>
            </a:r>
            <a:endParaRPr lang="en-IN" dirty="0"/>
          </a:p>
        </p:txBody>
      </p:sp>
      <p:sp>
        <p:nvSpPr>
          <p:cNvPr id="32" name="TextBox 31"/>
          <p:cNvSpPr txBox="1"/>
          <p:nvPr/>
        </p:nvSpPr>
        <p:spPr>
          <a:xfrm>
            <a:off x="6750050" y="5295900"/>
            <a:ext cx="193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</a:t>
            </a:r>
            <a:r>
              <a:rPr lang="en-US" dirty="0" err="1" smtClean="0"/>
              <a:t>fifo</a:t>
            </a:r>
            <a:r>
              <a:rPr lang="en-US" dirty="0" smtClean="0"/>
              <a:t> open time.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open(…)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After the </a:t>
            </a:r>
            <a:r>
              <a:rPr lang="en-US" dirty="0" smtClean="0"/>
              <a:t>FIFO </a:t>
            </a:r>
            <a:r>
              <a:rPr lang="en-US" dirty="0" smtClean="0"/>
              <a:t>is successfully opened, it is equivalent to a pipe.</a:t>
            </a:r>
          </a:p>
          <a:p>
            <a:endParaRPr lang="en-US" dirty="0" smtClean="0"/>
          </a:p>
          <a:p>
            <a:r>
              <a:rPr lang="en-US" dirty="0" smtClean="0"/>
              <a:t>Reading and writing to it are governed by the pipe read/write functions.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Privilege Rings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0400" y="1428750"/>
            <a:ext cx="6089650" cy="4384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fork()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Forking a new process simply copies the file descriptor table and its associated file * to the new process and updates the readers/writers count as appropriate within the </a:t>
            </a:r>
            <a:r>
              <a:rPr lang="en-US" i="1" dirty="0" err="1" smtClean="0"/>
              <a:t>pipe_inode_info</a:t>
            </a:r>
            <a:r>
              <a:rPr lang="en-US" i="1" dirty="0" smtClean="0"/>
              <a:t> </a:t>
            </a:r>
            <a:r>
              <a:rPr lang="en-US" dirty="0" smtClean="0"/>
              <a:t>object.</a:t>
            </a:r>
            <a:endParaRPr lang="en-IN" dirty="0" smtClean="0"/>
          </a:p>
          <a:p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close()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file descriptor is flushed</a:t>
            </a:r>
          </a:p>
          <a:p>
            <a:endParaRPr lang="en-US" dirty="0" smtClean="0"/>
          </a:p>
          <a:p>
            <a:r>
              <a:rPr lang="en-US" dirty="0" smtClean="0"/>
              <a:t>The reader/writer count for the pipe is decremented</a:t>
            </a:r>
          </a:p>
          <a:p>
            <a:endParaRPr lang="en-US" dirty="0" smtClean="0"/>
          </a:p>
          <a:p>
            <a:r>
              <a:rPr lang="en-US" dirty="0" smtClean="0"/>
              <a:t>If the count is zero, </a:t>
            </a:r>
            <a:r>
              <a:rPr lang="en-US" dirty="0" err="1" smtClean="0"/>
              <a:t>deallocate</a:t>
            </a:r>
            <a:r>
              <a:rPr lang="en-US" dirty="0" smtClean="0"/>
              <a:t> the pipe buffers and get rid of the pipe file object.</a:t>
            </a:r>
          </a:p>
          <a:p>
            <a:endParaRPr lang="en-US" dirty="0" smtClean="0"/>
          </a:p>
          <a:p>
            <a:r>
              <a:rPr lang="en-US" dirty="0" smtClean="0"/>
              <a:t>If it is a </a:t>
            </a:r>
            <a:r>
              <a:rPr lang="en-US" dirty="0" err="1" smtClean="0"/>
              <a:t>fifo</a:t>
            </a:r>
            <a:r>
              <a:rPr lang="en-US" dirty="0" smtClean="0"/>
              <a:t>, don’t get rid of the node entry, but get rid of the file object in the kernel</a:t>
            </a:r>
          </a:p>
          <a:p>
            <a:endParaRPr lang="en-US" dirty="0" smtClean="0"/>
          </a:p>
          <a:p>
            <a:r>
              <a:rPr lang="en-US" dirty="0" smtClean="0"/>
              <a:t>FIFOs require an explicit remove/unlink(…) on the file </a:t>
            </a:r>
            <a:r>
              <a:rPr lang="en-US" b="1" dirty="0" smtClean="0"/>
              <a:t>node </a:t>
            </a:r>
            <a:r>
              <a:rPr lang="en-US" dirty="0" smtClean="0"/>
              <a:t>for their removal from the </a:t>
            </a:r>
            <a:r>
              <a:rPr lang="en-US" dirty="0" err="1" smtClean="0"/>
              <a:t>filesystem</a:t>
            </a:r>
            <a:r>
              <a:rPr lang="en-US" dirty="0" smtClean="0"/>
              <a:t>.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 to other </a:t>
            </a:r>
            <a:r>
              <a:rPr lang="en-US" dirty="0" err="1" smtClean="0"/>
              <a:t>filesystems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Other (device backed) </a:t>
            </a:r>
            <a:r>
              <a:rPr lang="en-US" dirty="0" err="1" smtClean="0"/>
              <a:t>filesystems</a:t>
            </a:r>
            <a:r>
              <a:rPr lang="en-US" dirty="0" smtClean="0"/>
              <a:t> go a bit further. </a:t>
            </a:r>
          </a:p>
          <a:p>
            <a:endParaRPr lang="en-US" dirty="0" smtClean="0"/>
          </a:p>
          <a:p>
            <a:r>
              <a:rPr lang="en-US" dirty="0" smtClean="0"/>
              <a:t>The buffers that are managed by the </a:t>
            </a:r>
            <a:r>
              <a:rPr lang="en-US" dirty="0" err="1" smtClean="0"/>
              <a:t>inodes</a:t>
            </a:r>
            <a:r>
              <a:rPr lang="en-US" dirty="0" smtClean="0"/>
              <a:t> are actually allocated from a common buffer cache.</a:t>
            </a:r>
          </a:p>
          <a:p>
            <a:endParaRPr lang="en-US" dirty="0" smtClean="0"/>
          </a:p>
          <a:p>
            <a:r>
              <a:rPr lang="en-US" dirty="0" smtClean="0"/>
              <a:t>A read or write request to a buffer that is not found in the buffer cache generates a device block IO request otherwise IO savings are made.</a:t>
            </a:r>
          </a:p>
          <a:p>
            <a:endParaRPr lang="en-US" dirty="0" smtClean="0"/>
          </a:p>
          <a:p>
            <a:r>
              <a:rPr lang="en-US" dirty="0" smtClean="0"/>
              <a:t>Dirty buffers are periodically flushed to the IO devices and the cache maintenance is done by the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bdflush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kernel daemon.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/proc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Proc is a virtual file system (</a:t>
            </a:r>
            <a:r>
              <a:rPr lang="en-US" dirty="0" err="1" smtClean="0"/>
              <a:t>procfs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All nodes in the /proc </a:t>
            </a:r>
            <a:r>
              <a:rPr lang="en-US" dirty="0" err="1" smtClean="0"/>
              <a:t>filesystem</a:t>
            </a:r>
            <a:r>
              <a:rPr lang="en-US" dirty="0" smtClean="0"/>
              <a:t> are created from kernel space in an on-demand manner.</a:t>
            </a:r>
          </a:p>
          <a:p>
            <a:pPr lvl="1"/>
            <a:r>
              <a:rPr lang="en-US" dirty="0" err="1" smtClean="0"/>
              <a:t>Filesystem</a:t>
            </a:r>
            <a:r>
              <a:rPr lang="en-US" dirty="0" smtClean="0"/>
              <a:t> node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err="1" smtClean="0"/>
              <a:t>Direntry</a:t>
            </a:r>
            <a:endParaRPr lang="en-US" dirty="0" smtClean="0"/>
          </a:p>
          <a:p>
            <a:pPr lvl="1"/>
            <a:r>
              <a:rPr lang="en-US" dirty="0" err="1" smtClean="0"/>
              <a:t>Inodes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Reads/Writes/Opens of files on this device are handled by kernel functions/modules wishing to export/import their data to/from </a:t>
            </a:r>
            <a:r>
              <a:rPr lang="en-US" dirty="0" err="1" smtClean="0"/>
              <a:t>userspace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These functions implement the appropriate API to communicate with user processes via /proc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linux</a:t>
            </a:r>
            <a:r>
              <a:rPr lang="en-US" dirty="0" smtClean="0"/>
              <a:t> implementation of pipes is very efficient and allows for easy IPC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FIFOs are implemented as wrappers around pipes</a:t>
            </a:r>
          </a:p>
          <a:p>
            <a:endParaRPr lang="en-US" dirty="0" smtClean="0"/>
          </a:p>
          <a:p>
            <a:r>
              <a:rPr lang="en-US" dirty="0" smtClean="0"/>
              <a:t>The /proc </a:t>
            </a:r>
            <a:r>
              <a:rPr lang="en-US" dirty="0" err="1" smtClean="0"/>
              <a:t>filesystem</a:t>
            </a:r>
            <a:r>
              <a:rPr lang="en-US" dirty="0" smtClean="0"/>
              <a:t> is created dynamically by the kernel at runtime by suitable manipulation behind </a:t>
            </a:r>
            <a:r>
              <a:rPr lang="en-US" smtClean="0"/>
              <a:t>the scenes.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linux</a:t>
            </a:r>
            <a:r>
              <a:rPr lang="en-US" dirty="0" smtClean="0"/>
              <a:t> kernel sources documentation </a:t>
            </a:r>
          </a:p>
          <a:p>
            <a:pPr lvl="1"/>
            <a:r>
              <a:rPr lang="en-US" dirty="0" smtClean="0"/>
              <a:t>linux-source-2.6.27/Documentation/</a:t>
            </a:r>
            <a:r>
              <a:rPr lang="en-US" dirty="0" err="1" smtClean="0"/>
              <a:t>filesystems</a:t>
            </a:r>
            <a:r>
              <a:rPr lang="en-US" dirty="0" smtClean="0"/>
              <a:t>/vfs.txt</a:t>
            </a:r>
          </a:p>
          <a:p>
            <a:r>
              <a:rPr lang="en-US" dirty="0" smtClean="0"/>
              <a:t>The actual </a:t>
            </a:r>
            <a:r>
              <a:rPr lang="en-US" dirty="0" err="1" smtClean="0"/>
              <a:t>linux</a:t>
            </a:r>
            <a:r>
              <a:rPr lang="en-US" dirty="0" smtClean="0"/>
              <a:t> kernel source code</a:t>
            </a:r>
          </a:p>
          <a:p>
            <a:pPr lvl="1"/>
            <a:r>
              <a:rPr lang="en-IN" dirty="0" smtClean="0"/>
              <a:t>linux-source-2.6.27/include/</a:t>
            </a:r>
            <a:r>
              <a:rPr lang="en-IN" dirty="0" err="1" smtClean="0"/>
              <a:t>linux</a:t>
            </a:r>
            <a:r>
              <a:rPr lang="en-IN" dirty="0" smtClean="0"/>
              <a:t>/</a:t>
            </a:r>
            <a:r>
              <a:rPr lang="en-IN" dirty="0" err="1" smtClean="0"/>
              <a:t>pipe_fs_i.h</a:t>
            </a:r>
            <a:endParaRPr lang="en-US" dirty="0" smtClean="0"/>
          </a:p>
          <a:p>
            <a:pPr lvl="1"/>
            <a:r>
              <a:rPr lang="en-US" dirty="0" smtClean="0"/>
              <a:t>linux-source-2.6.27/</a:t>
            </a:r>
            <a:r>
              <a:rPr lang="en-US" dirty="0" err="1" smtClean="0"/>
              <a:t>fs</a:t>
            </a:r>
            <a:r>
              <a:rPr lang="en-US" dirty="0" smtClean="0"/>
              <a:t>/</a:t>
            </a:r>
            <a:r>
              <a:rPr lang="en-US" dirty="0" err="1" smtClean="0"/>
              <a:t>open.c</a:t>
            </a:r>
            <a:endParaRPr lang="en-US" dirty="0" smtClean="0"/>
          </a:p>
          <a:p>
            <a:pPr lvl="1"/>
            <a:r>
              <a:rPr lang="en-US" dirty="0" smtClean="0"/>
              <a:t>linux-source-2.6.27/</a:t>
            </a:r>
            <a:r>
              <a:rPr lang="en-US" dirty="0" err="1" smtClean="0"/>
              <a:t>fs</a:t>
            </a:r>
            <a:r>
              <a:rPr lang="en-US" dirty="0" smtClean="0"/>
              <a:t>/</a:t>
            </a:r>
            <a:r>
              <a:rPr lang="en-IN" dirty="0" err="1" smtClean="0"/>
              <a:t>pipe.c</a:t>
            </a:r>
            <a:endParaRPr lang="en-IN" dirty="0" smtClean="0"/>
          </a:p>
          <a:p>
            <a:pPr lvl="1"/>
            <a:r>
              <a:rPr lang="en-US" dirty="0" smtClean="0"/>
              <a:t>linux-source-2.6.27/</a:t>
            </a:r>
            <a:r>
              <a:rPr lang="en-US" dirty="0" err="1" smtClean="0"/>
              <a:t>fs</a:t>
            </a:r>
            <a:r>
              <a:rPr lang="en-US" dirty="0" smtClean="0"/>
              <a:t>/</a:t>
            </a:r>
            <a:r>
              <a:rPr lang="en-IN" dirty="0" err="1" smtClean="0"/>
              <a:t>fifo.c</a:t>
            </a:r>
            <a:endParaRPr lang="en-IN" dirty="0" smtClean="0"/>
          </a:p>
          <a:p>
            <a:r>
              <a:rPr lang="en-IN" dirty="0" smtClean="0"/>
              <a:t>A tour of the Linux VFS by Michael K. Johnson. 1996</a:t>
            </a:r>
          </a:p>
          <a:p>
            <a:pPr lvl="1"/>
            <a:r>
              <a:rPr lang="en-IN" sz="1800" dirty="0" smtClean="0"/>
              <a:t>http://www.tldp.org/LDP/khg/HyperNews/get/fs/vfstour.html</a:t>
            </a:r>
            <a:endParaRPr lang="en-IN" sz="2800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Thank You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</a:t>
            </a:r>
            <a:r>
              <a:rPr lang="en-US" baseline="0" dirty="0" smtClean="0"/>
              <a:t> Context of the </a:t>
            </a:r>
            <a:r>
              <a:rPr lang="en-US" baseline="0" dirty="0" err="1" smtClean="0"/>
              <a:t>Filesystem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71500" y="1571612"/>
            <a:ext cx="8072494" cy="1714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Space Processes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571472" y="5214950"/>
            <a:ext cx="1857388" cy="714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procfs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2714612" y="5214950"/>
            <a:ext cx="1857388" cy="714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pipefs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4857752" y="5214950"/>
            <a:ext cx="1857388" cy="714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ext3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6858016" y="5214950"/>
            <a:ext cx="1857388" cy="714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reiserfs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571500" y="3892538"/>
            <a:ext cx="8072494" cy="8255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VFS (in Kernel Space) </a:t>
            </a:r>
          </a:p>
          <a:p>
            <a:pPr algn="ctr"/>
            <a:r>
              <a:rPr lang="en-US" dirty="0" smtClean="0"/>
              <a:t>It implements these calls and redirects to the appropriate implementation requested.</a:t>
            </a:r>
            <a:endParaRPr lang="en-IN" dirty="0"/>
          </a:p>
        </p:txBody>
      </p:sp>
      <p:cxnSp>
        <p:nvCxnSpPr>
          <p:cNvPr id="19" name="Straight Arrow Connector 18"/>
          <p:cNvCxnSpPr>
            <a:stCxn id="4" idx="2"/>
            <a:endCxn id="17" idx="0"/>
          </p:cNvCxnSpPr>
          <p:nvPr/>
        </p:nvCxnSpPr>
        <p:spPr>
          <a:xfrm rot="5400000">
            <a:off x="4304540" y="3589331"/>
            <a:ext cx="606414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989800" y="4966500"/>
            <a:ext cx="4969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3344856" y="4965706"/>
            <a:ext cx="4969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5434006" y="4965706"/>
            <a:ext cx="4969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7434255" y="4965706"/>
            <a:ext cx="4969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25" name="TextBox 24"/>
          <p:cNvSpPr txBox="1"/>
          <p:nvPr/>
        </p:nvSpPr>
        <p:spPr>
          <a:xfrm>
            <a:off x="4857752" y="3286918"/>
            <a:ext cx="3181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System Calls – </a:t>
            </a:r>
          </a:p>
          <a:p>
            <a:r>
              <a:rPr lang="en-US" dirty="0" smtClean="0"/>
              <a:t>open, read, write, stat etc.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1237456" y="5929330"/>
            <a:ext cx="2712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Virtual </a:t>
            </a:r>
            <a:r>
              <a:rPr lang="en-US" dirty="0" err="1" smtClean="0"/>
              <a:t>Filesystems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4608541" y="5948918"/>
            <a:ext cx="410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Filesystems</a:t>
            </a:r>
            <a:r>
              <a:rPr lang="en-US" dirty="0" smtClean="0"/>
              <a:t> with backing disk stores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Virtual </a:t>
            </a:r>
            <a:r>
              <a:rPr lang="en-US" dirty="0" err="1" smtClean="0"/>
              <a:t>Filesystem</a:t>
            </a:r>
            <a:r>
              <a:rPr lang="en-US" dirty="0" smtClean="0"/>
              <a:t> (VFS)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is the</a:t>
            </a:r>
            <a:r>
              <a:rPr lang="en-US" baseline="0" dirty="0" smtClean="0"/>
              <a:t> software layer in the kernel that provides a uniform </a:t>
            </a:r>
            <a:r>
              <a:rPr lang="en-US" baseline="0" dirty="0" err="1" smtClean="0"/>
              <a:t>filesystem</a:t>
            </a:r>
            <a:r>
              <a:rPr lang="en-US" baseline="0" dirty="0" smtClean="0"/>
              <a:t> interface to </a:t>
            </a:r>
            <a:r>
              <a:rPr lang="en-US" baseline="0" dirty="0" err="1" smtClean="0"/>
              <a:t>userspace</a:t>
            </a:r>
            <a:r>
              <a:rPr lang="en-US" baseline="0" dirty="0" smtClean="0"/>
              <a:t> programs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provides an abstraction within the kernel that allows for transparent working with a variety of </a:t>
            </a:r>
            <a:r>
              <a:rPr lang="en-US" baseline="0" dirty="0" err="1" smtClean="0"/>
              <a:t>filesystems</a:t>
            </a:r>
            <a:r>
              <a:rPr lang="en-US" baseline="0" dirty="0" smtClean="0"/>
              <a:t>. </a:t>
            </a:r>
          </a:p>
          <a:p>
            <a:endParaRPr lang="en-US" baseline="0" dirty="0" smtClean="0"/>
          </a:p>
          <a:p>
            <a:r>
              <a:rPr lang="en-US" dirty="0" smtClean="0"/>
              <a:t>Thus it allows many different </a:t>
            </a:r>
            <a:r>
              <a:rPr lang="en-US" dirty="0" err="1" smtClean="0"/>
              <a:t>filesystem</a:t>
            </a:r>
            <a:r>
              <a:rPr lang="en-US" dirty="0" smtClean="0"/>
              <a:t> implementations</a:t>
            </a:r>
            <a:r>
              <a:rPr lang="en-US" baseline="0" dirty="0" smtClean="0"/>
              <a:t> to coexist freely</a:t>
            </a:r>
          </a:p>
          <a:p>
            <a:endParaRPr lang="en-US" baseline="0" dirty="0" smtClean="0"/>
          </a:p>
          <a:p>
            <a:r>
              <a:rPr lang="en-US" baseline="0" dirty="0" smtClean="0"/>
              <a:t>Each pipe and FIFO is implemented as a “file” mounted on the </a:t>
            </a:r>
            <a:r>
              <a:rPr lang="en-US" baseline="0" dirty="0" err="1" smtClean="0"/>
              <a:t>pipefs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filesystem</a:t>
            </a:r>
            <a:r>
              <a:rPr lang="en-US" baseline="0" dirty="0" smtClean="0"/>
              <a:t>.</a:t>
            </a:r>
          </a:p>
          <a:p>
            <a:pPr lvl="1"/>
            <a:r>
              <a:rPr lang="en-US" dirty="0" smtClean="0"/>
              <a:t>A FIFO is just a thin wrapper around a pipe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Inodes</a:t>
            </a:r>
            <a:r>
              <a:rPr lang="en-US" dirty="0" smtClean="0"/>
              <a:t>, </a:t>
            </a:r>
            <a:r>
              <a:rPr lang="en-US" dirty="0" err="1" smtClean="0"/>
              <a:t>Direntry</a:t>
            </a:r>
            <a:r>
              <a:rPr lang="en-US" dirty="0" smtClean="0"/>
              <a:t> and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Inodes</a:t>
            </a:r>
            <a:r>
              <a:rPr lang="en-US" dirty="0" smtClean="0"/>
              <a:t> provide a method to access the actual data blocks allocated to a file.</a:t>
            </a:r>
          </a:p>
          <a:p>
            <a:pPr lvl="1"/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inode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Inodes</a:t>
            </a:r>
            <a:r>
              <a:rPr lang="en-US" dirty="0" smtClean="0"/>
              <a:t> are created in the context of a </a:t>
            </a:r>
            <a:r>
              <a:rPr lang="en-US" dirty="0" err="1" smtClean="0"/>
              <a:t>Direntry</a:t>
            </a:r>
            <a:r>
              <a:rPr lang="en-US" dirty="0" smtClean="0"/>
              <a:t> which represents (conceptually) the directory in which the file resides with respect to the root of the </a:t>
            </a:r>
            <a:r>
              <a:rPr lang="en-US" dirty="0" err="1" smtClean="0"/>
              <a:t>filesystem</a:t>
            </a:r>
            <a:r>
              <a:rPr lang="en-US" dirty="0" smtClean="0"/>
              <a:t> on which it is located.</a:t>
            </a:r>
          </a:p>
          <a:p>
            <a:pPr lvl="1"/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direntry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Every file is represented in the kernel as an object of the </a:t>
            </a:r>
            <a:r>
              <a:rPr lang="en-US" i="1" dirty="0" smtClean="0"/>
              <a:t>file </a:t>
            </a:r>
            <a:r>
              <a:rPr lang="en-US" dirty="0" smtClean="0"/>
              <a:t>structure. It requires a </a:t>
            </a:r>
            <a:r>
              <a:rPr lang="en-US" dirty="0" err="1" smtClean="0"/>
              <a:t>direntry</a:t>
            </a:r>
            <a:r>
              <a:rPr lang="en-US" dirty="0" smtClean="0"/>
              <a:t> and an </a:t>
            </a:r>
            <a:r>
              <a:rPr lang="en-US" dirty="0" err="1" smtClean="0"/>
              <a:t>inode</a:t>
            </a:r>
            <a:r>
              <a:rPr lang="en-US" dirty="0" smtClean="0"/>
              <a:t> provided to it.</a:t>
            </a:r>
          </a:p>
          <a:p>
            <a:pPr lvl="1"/>
            <a:r>
              <a:rPr lang="en-US" dirty="0" err="1" smtClean="0"/>
              <a:t>struct</a:t>
            </a:r>
            <a:r>
              <a:rPr lang="en-US" dirty="0" smtClean="0"/>
              <a:t> file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Structure of VFS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2667000" y="1397000"/>
            <a:ext cx="3810000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Filesystem</a:t>
            </a:r>
            <a:r>
              <a:rPr lang="en-US" dirty="0" smtClean="0"/>
              <a:t> Registration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Somewhere in the kernel load path, the inbuilt file systems are loaded.</a:t>
            </a:r>
          </a:p>
          <a:p>
            <a:endParaRPr lang="en-US" sz="2000" dirty="0" smtClean="0"/>
          </a:p>
          <a:p>
            <a:r>
              <a:rPr kumimoji="0" lang="en-US" sz="2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Filesystems</a:t>
            </a:r>
            <a:r>
              <a:rPr kumimoji="0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that are implemented as modules register themselves with the kernel (VFS) by using the following API at module load time.</a:t>
            </a:r>
          </a:p>
          <a:p>
            <a:endParaRPr kumimoji="0" lang="en-IN" sz="20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 eaLnBrk="1" latinLnBrk="0" hangingPunct="1">
              <a:buNone/>
            </a:pPr>
            <a:r>
              <a:rPr kumimoji="0" lang="en-IN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 &lt;</a:t>
            </a:r>
            <a:r>
              <a:rPr kumimoji="0" lang="en-IN" sz="2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linux</a:t>
            </a:r>
            <a:r>
              <a:rPr kumimoji="0" lang="en-IN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kumimoji="0" lang="en-IN" sz="2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fs.h</a:t>
            </a:r>
            <a:r>
              <a:rPr kumimoji="0" lang="en-IN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endParaRPr lang="en-IN" sz="2000" dirty="0" smtClean="0"/>
          </a:p>
          <a:p>
            <a:pPr rtl="0" eaLnBrk="1" latinLnBrk="0" hangingPunct="1">
              <a:buNone/>
            </a:pPr>
            <a:endParaRPr kumimoji="0" lang="en-IN" sz="20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 eaLnBrk="1" latinLnBrk="0" hangingPunct="1">
              <a:buNone/>
            </a:pPr>
            <a:r>
              <a:rPr kumimoji="0" lang="en-IN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extern </a:t>
            </a:r>
            <a:r>
              <a:rPr kumimoji="0" lang="en-IN" sz="2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kumimoji="0" lang="en-IN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IN" sz="2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register_filesystem</a:t>
            </a:r>
            <a:r>
              <a:rPr kumimoji="0" lang="en-IN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kumimoji="0" lang="en-IN" sz="2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</a:t>
            </a:r>
            <a:r>
              <a:rPr kumimoji="0" lang="en-IN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IN" sz="2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file_system_type</a:t>
            </a:r>
            <a:r>
              <a:rPr kumimoji="0" lang="en-IN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*);</a:t>
            </a:r>
            <a:endParaRPr lang="en-IN" sz="2000" dirty="0" smtClean="0"/>
          </a:p>
          <a:p>
            <a:pPr rtl="0" eaLnBrk="1" fontAlgn="base" latinLnBrk="0" hangingPunct="1">
              <a:buNone/>
            </a:pPr>
            <a:r>
              <a:rPr kumimoji="0" lang="en-IN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extern </a:t>
            </a:r>
            <a:r>
              <a:rPr kumimoji="0" lang="en-IN" sz="2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kumimoji="0" lang="en-IN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IN" sz="2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unregister_filesystem</a:t>
            </a:r>
            <a:r>
              <a:rPr kumimoji="0" lang="en-IN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kumimoji="0" lang="en-IN" sz="2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</a:t>
            </a:r>
            <a:r>
              <a:rPr kumimoji="0" lang="en-IN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IN" sz="2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file_system_type</a:t>
            </a:r>
            <a:r>
              <a:rPr kumimoji="0" lang="en-IN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*);</a:t>
            </a:r>
            <a:endParaRPr kumimoji="0" lang="en-US" sz="20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Filesystem</a:t>
            </a:r>
            <a:r>
              <a:rPr lang="en-US" dirty="0" smtClean="0"/>
              <a:t> Registration</a:t>
            </a:r>
            <a:r>
              <a:rPr lang="en-US" baseline="0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err="1" smtClean="0"/>
              <a:t>struct</a:t>
            </a:r>
            <a:r>
              <a:rPr lang="en-IN" dirty="0" smtClean="0"/>
              <a:t> </a:t>
            </a:r>
            <a:r>
              <a:rPr lang="en-IN" dirty="0" err="1" smtClean="0"/>
              <a:t>file_system_type</a:t>
            </a:r>
            <a:r>
              <a:rPr lang="en-IN" dirty="0" smtClean="0"/>
              <a:t> {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b="1" dirty="0" smtClean="0">
                <a:effectLst/>
              </a:rPr>
              <a:t>const char *name; // “</a:t>
            </a:r>
            <a:r>
              <a:rPr lang="en-IN" b="1" dirty="0" err="1" smtClean="0">
                <a:effectLst/>
              </a:rPr>
              <a:t>pipefs</a:t>
            </a:r>
            <a:r>
              <a:rPr lang="en-IN" b="1" dirty="0" smtClean="0">
                <a:effectLst/>
              </a:rPr>
              <a:t>”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err="1" smtClean="0">
                <a:solidFill>
                  <a:schemeClr val="bg1">
                    <a:lumMod val="85000"/>
                  </a:schemeClr>
                </a:solidFill>
              </a:rPr>
              <a:t>int</a:t>
            </a:r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bg1">
                    <a:lumMod val="85000"/>
                  </a:schemeClr>
                </a:solidFill>
              </a:rPr>
              <a:t>fs_flags</a:t>
            </a:r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; // “mount flags”</a:t>
            </a:r>
          </a:p>
          <a:p>
            <a:pPr>
              <a:buNone/>
            </a:pPr>
            <a:r>
              <a:rPr lang="en-IN" dirty="0" smtClean="0"/>
              <a:t>    </a:t>
            </a:r>
            <a:r>
              <a:rPr lang="en-IN" b="1" dirty="0" err="1" smtClean="0">
                <a:effectLst/>
              </a:rPr>
              <a:t>int</a:t>
            </a:r>
            <a:r>
              <a:rPr lang="en-IN" b="1" dirty="0" smtClean="0">
                <a:effectLst/>
              </a:rPr>
              <a:t> (*</a:t>
            </a:r>
            <a:r>
              <a:rPr lang="en-IN" b="1" dirty="0" err="1" smtClean="0">
                <a:effectLst/>
              </a:rPr>
              <a:t>get_sb</a:t>
            </a:r>
            <a:r>
              <a:rPr lang="en-IN" b="1" dirty="0" smtClean="0">
                <a:effectLst/>
              </a:rPr>
              <a:t>) (</a:t>
            </a:r>
            <a:r>
              <a:rPr lang="en-IN" b="1" dirty="0" err="1" smtClean="0">
                <a:effectLst/>
              </a:rPr>
              <a:t>struct</a:t>
            </a:r>
            <a:r>
              <a:rPr lang="en-IN" b="1" dirty="0" smtClean="0">
                <a:effectLst/>
              </a:rPr>
              <a:t> </a:t>
            </a:r>
            <a:r>
              <a:rPr lang="en-IN" b="1" dirty="0" err="1" smtClean="0">
                <a:effectLst/>
              </a:rPr>
              <a:t>file_system_type</a:t>
            </a:r>
            <a:r>
              <a:rPr lang="en-IN" b="1" dirty="0" smtClean="0">
                <a:effectLst/>
              </a:rPr>
              <a:t> *, </a:t>
            </a:r>
            <a:r>
              <a:rPr lang="en-IN" b="1" dirty="0" err="1" smtClean="0">
                <a:effectLst/>
              </a:rPr>
              <a:t>int</a:t>
            </a:r>
            <a:r>
              <a:rPr lang="en-IN" b="1" dirty="0" smtClean="0">
                <a:effectLst/>
              </a:rPr>
              <a:t>,</a:t>
            </a:r>
          </a:p>
          <a:p>
            <a:pPr>
              <a:buNone/>
            </a:pPr>
            <a:r>
              <a:rPr lang="en-IN" b="1" dirty="0" smtClean="0">
                <a:effectLst/>
              </a:rPr>
              <a:t>             const char *, void *, </a:t>
            </a:r>
            <a:r>
              <a:rPr lang="en-IN" b="1" dirty="0" err="1" smtClean="0">
                <a:effectLst/>
              </a:rPr>
              <a:t>struct</a:t>
            </a:r>
            <a:r>
              <a:rPr lang="en-IN" b="1" dirty="0" smtClean="0">
                <a:effectLst/>
              </a:rPr>
              <a:t> </a:t>
            </a:r>
            <a:r>
              <a:rPr lang="en-IN" b="1" dirty="0" err="1" smtClean="0">
                <a:effectLst/>
              </a:rPr>
              <a:t>vfsmount</a:t>
            </a:r>
            <a:r>
              <a:rPr lang="en-IN" b="1" dirty="0" smtClean="0">
                <a:effectLst/>
              </a:rPr>
              <a:t> *); </a:t>
            </a:r>
            <a:r>
              <a:rPr lang="en-IN" dirty="0" smtClean="0">
                <a:effectLst/>
              </a:rPr>
              <a:t>// “get superblock” on mount</a:t>
            </a:r>
          </a:p>
          <a:p>
            <a:pPr>
              <a:buNone/>
            </a:pPr>
            <a:r>
              <a:rPr lang="en-IN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   </a:t>
            </a:r>
            <a:r>
              <a:rPr lang="en-IN" b="1" dirty="0" smtClean="0">
                <a:effectLst/>
              </a:rPr>
              <a:t>void (*</a:t>
            </a:r>
            <a:r>
              <a:rPr lang="en-IN" b="1" dirty="0" err="1" smtClean="0">
                <a:effectLst/>
              </a:rPr>
              <a:t>kill_sb</a:t>
            </a:r>
            <a:r>
              <a:rPr lang="en-IN" b="1" dirty="0" smtClean="0">
                <a:effectLst/>
              </a:rPr>
              <a:t>) (</a:t>
            </a:r>
            <a:r>
              <a:rPr lang="en-IN" b="1" dirty="0" err="1" smtClean="0">
                <a:effectLst/>
              </a:rPr>
              <a:t>struct</a:t>
            </a:r>
            <a:r>
              <a:rPr lang="en-IN" b="1" dirty="0" smtClean="0">
                <a:effectLst/>
              </a:rPr>
              <a:t> </a:t>
            </a:r>
            <a:r>
              <a:rPr lang="en-IN" b="1" dirty="0" err="1" smtClean="0">
                <a:effectLst/>
              </a:rPr>
              <a:t>super_block</a:t>
            </a:r>
            <a:r>
              <a:rPr lang="en-IN" b="1" dirty="0" smtClean="0">
                <a:effectLst/>
              </a:rPr>
              <a:t> *); </a:t>
            </a:r>
            <a:r>
              <a:rPr lang="en-IN" dirty="0" smtClean="0">
                <a:effectLst/>
              </a:rPr>
              <a:t>// “destroy superblock” on </a:t>
            </a:r>
            <a:r>
              <a:rPr lang="en-IN" dirty="0" err="1" smtClean="0">
                <a:effectLst/>
              </a:rPr>
              <a:t>umount</a:t>
            </a:r>
            <a:endParaRPr lang="en-IN" dirty="0" smtClean="0">
              <a:effectLst/>
            </a:endParaRPr>
          </a:p>
          <a:p>
            <a:pPr>
              <a:buNone/>
            </a:pPr>
            <a:r>
              <a:rPr lang="en-IN" dirty="0" smtClean="0"/>
              <a:t>        </a:t>
            </a:r>
            <a:r>
              <a:rPr lang="en-IN" dirty="0" err="1" smtClean="0">
                <a:solidFill>
                  <a:schemeClr val="bg1">
                    <a:lumMod val="85000"/>
                  </a:schemeClr>
                </a:solidFill>
              </a:rPr>
              <a:t>struct</a:t>
            </a:r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 module *owner; // which module is responsible for accesses</a:t>
            </a:r>
          </a:p>
          <a:p>
            <a:pPr>
              <a:buNone/>
            </a:pPr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        </a:t>
            </a:r>
            <a:r>
              <a:rPr lang="en-IN" dirty="0" err="1" smtClean="0">
                <a:solidFill>
                  <a:schemeClr val="bg1">
                    <a:lumMod val="85000"/>
                  </a:schemeClr>
                </a:solidFill>
              </a:rPr>
              <a:t>struct</a:t>
            </a:r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bg1">
                    <a:lumMod val="85000"/>
                  </a:schemeClr>
                </a:solidFill>
              </a:rPr>
              <a:t>file_system_type</a:t>
            </a:r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 * next; // VFS internal list of </a:t>
            </a:r>
            <a:r>
              <a:rPr lang="en-IN" dirty="0" err="1" smtClean="0">
                <a:solidFill>
                  <a:schemeClr val="bg1">
                    <a:lumMod val="85000"/>
                  </a:schemeClr>
                </a:solidFill>
              </a:rPr>
              <a:t>filesystem</a:t>
            </a:r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 types</a:t>
            </a:r>
          </a:p>
          <a:p>
            <a:pPr>
              <a:buNone/>
            </a:pPr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/* others */</a:t>
            </a:r>
          </a:p>
          <a:p>
            <a:pPr>
              <a:buNone/>
            </a:pPr>
            <a:r>
              <a:rPr lang="en-IN" dirty="0" smtClean="0"/>
              <a:t>};</a:t>
            </a:r>
          </a:p>
          <a:p>
            <a:pPr>
              <a:buNone/>
            </a:pPr>
            <a:endParaRPr lang="en-US" dirty="0" smtClean="0"/>
          </a:p>
          <a:p>
            <a:pPr marL="274320" marR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6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superblock is created by the VFS whenever a device of the appropriate </a:t>
            </a:r>
            <a:r>
              <a:rPr kumimoji="0" lang="en-US" sz="26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filesystem</a:t>
            </a:r>
            <a:r>
              <a:rPr kumimoji="0" lang="en-US" sz="26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type is mounted. </a:t>
            </a:r>
          </a:p>
          <a:p>
            <a:pPr marL="274320" marR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US" sz="26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74320" marR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6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superblock provides the interface for VFS to access </a:t>
            </a:r>
            <a:r>
              <a:rPr kumimoji="0" lang="en-US" sz="26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filesystem</a:t>
            </a:r>
            <a:r>
              <a:rPr kumimoji="0" lang="en-US" sz="26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specific functions.</a:t>
            </a:r>
            <a:endParaRPr kumimoji="0" lang="en-US" sz="26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484</TotalTime>
  <Words>1689</Words>
  <Application>Microsoft Office PowerPoint</Application>
  <PresentationFormat>On-screen Show (4:3)</PresentationFormat>
  <Paragraphs>399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Origin</vt:lpstr>
      <vt:lpstr>Linux Kernel Implementation of Pipes, FIFOs and other Filesystems</vt:lpstr>
      <vt:lpstr>Userspace v/s Kernel Space</vt:lpstr>
      <vt:lpstr>Privilege Rings</vt:lpstr>
      <vt:lpstr>General Context of the Filesystem</vt:lpstr>
      <vt:lpstr>Linux Virtual Filesystem (VFS)</vt:lpstr>
      <vt:lpstr>Inodes, Direntry and File</vt:lpstr>
      <vt:lpstr>Internal Structure of VFS</vt:lpstr>
      <vt:lpstr>Filesystem Registration</vt:lpstr>
      <vt:lpstr>Filesystem Registration…</vt:lpstr>
      <vt:lpstr>get_sb()</vt:lpstr>
      <vt:lpstr>Where are we now?</vt:lpstr>
      <vt:lpstr>The pipe() system call</vt:lpstr>
      <vt:lpstr>The pipe() system call…</vt:lpstr>
      <vt:lpstr>Registering file_operations</vt:lpstr>
      <vt:lpstr>The pipe() system call…</vt:lpstr>
      <vt:lpstr>So, where are we?</vt:lpstr>
      <vt:lpstr>Read system call</vt:lpstr>
      <vt:lpstr>VFS Read</vt:lpstr>
      <vt:lpstr>Pipe_read()</vt:lpstr>
      <vt:lpstr>Pipe_read()</vt:lpstr>
      <vt:lpstr>So where are we?</vt:lpstr>
      <vt:lpstr>The Write System Call</vt:lpstr>
      <vt:lpstr>The Write System Call…</vt:lpstr>
      <vt:lpstr>FIFOs</vt:lpstr>
      <vt:lpstr>FIFOs</vt:lpstr>
      <vt:lpstr>Do_filep_open()</vt:lpstr>
      <vt:lpstr>fifo_open(…)</vt:lpstr>
      <vt:lpstr>So, how did it happen again?</vt:lpstr>
      <vt:lpstr>After open(…)</vt:lpstr>
      <vt:lpstr>Effect of fork()</vt:lpstr>
      <vt:lpstr>Effect of close()</vt:lpstr>
      <vt:lpstr>Generalization to other filesystems</vt:lpstr>
      <vt:lpstr>/proc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Kernel Implementation of Pipes, FIFOs and other Filesystems</dc:title>
  <dc:creator>Divye Kapoor</dc:creator>
  <cp:lastModifiedBy>Divye Kapoor</cp:lastModifiedBy>
  <cp:revision>115</cp:revision>
  <dcterms:created xsi:type="dcterms:W3CDTF">2009-08-21T19:03:03Z</dcterms:created>
  <dcterms:modified xsi:type="dcterms:W3CDTF">2009-08-22T03:44:14Z</dcterms:modified>
</cp:coreProperties>
</file>